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D89884BD-0D7F-4859-84A2-FCF075B0AD33}"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s://docs.github.com/en/rest?apiVersion=2022-11-28" TargetMode="External"/><Relationship Id="rId2" Type="http://schemas.openxmlformats.org/officeDocument/2006/relationships/hyperlink" Target="https://github.com/PyGithub/PyGithub" TargetMode="External"/><Relationship Id="rId3" Type="http://schemas.openxmlformats.org/officeDocument/2006/relationships/hyperlink" Target="https://oauth.net/2/" TargetMode="External"/><Relationship Id="rId4" Type="http://schemas.openxmlformats.org/officeDocument/2006/relationships/slide" Target="../slides/slide2.xml"/><Relationship Id="rId5"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hyperlink" Target="https://docs.github.com/" TargetMode="External"/><Relationship Id="rId2" Type="http://schemas.openxmlformats.org/officeDocument/2006/relationships/slide" Target="../slides/slide3.xml"/><Relationship Id="rId3"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sldImg"/>
          </p:nvPr>
        </p:nvSpPr>
        <p:spPr>
          <a:xfrm>
            <a:off x="216000" y="812520"/>
            <a:ext cx="7127280" cy="4008960"/>
          </a:xfrm>
          <a:prstGeom prst="rect">
            <a:avLst/>
          </a:prstGeom>
          <a:ln w="0">
            <a:noFill/>
          </a:ln>
        </p:spPr>
      </p:sp>
      <p:sp>
        <p:nvSpPr>
          <p:cNvPr id="108" name="PlaceHolder 2"/>
          <p:cNvSpPr>
            <a:spLocks noGrp="1"/>
          </p:cNvSpPr>
          <p:nvPr>
            <p:ph type="body"/>
          </p:nvPr>
        </p:nvSpPr>
        <p:spPr>
          <a:xfrm>
            <a:off x="90000" y="4905000"/>
            <a:ext cx="7380000" cy="5670000"/>
          </a:xfrm>
          <a:prstGeom prst="rect">
            <a:avLst/>
          </a:prstGeom>
          <a:noFill/>
          <a:ln w="0">
            <a:noFill/>
          </a:ln>
        </p:spPr>
        <p:txBody>
          <a:bodyPr lIns="0" rIns="0" tIns="0" bIns="0" anchor="t">
            <a:noAutofit/>
          </a:bodyPr>
          <a:p>
            <a:r>
              <a:rPr b="0" lang="en-IE" sz="2000" spc="-1" strike="noStrike">
                <a:latin typeface="Arial"/>
              </a:rPr>
              <a:t>So GitHub, like many web services, has an API. Now the API you can get public information like a list of all your public repositories and all the contents of those repositories. So This is why I say do not put your keys in your public repositories In GitHub. It's OK to put them in a private repository but not in public repositories because people can write programmes and people have written programmes that will search through all the public repositories and they can go looking for keys.</a:t>
            </a:r>
            <a:endParaRPr b="0" lang="en-IE" sz="2000" spc="-1" strike="noStrike">
              <a:latin typeface="Arial"/>
            </a:endParaRPr>
          </a:p>
          <a:p>
            <a:endParaRPr b="0" lang="en-IE" sz="2000" spc="-1" strike="noStrike">
              <a:latin typeface="Arial"/>
            </a:endParaRPr>
          </a:p>
          <a:p>
            <a:r>
              <a:rPr b="0" lang="en-IE" sz="2000" spc="-1" strike="noStrike">
                <a:latin typeface="Arial"/>
              </a:rPr>
              <a:t>Uh. If you want to access a private repository or private information, well, you need to authenticate, authorise yourself. So to do that we'd need to look at the documentation to look at how to do that. Spoiler alert, look at Google and you would get a key from GitHub. The key will look something like that big huge number. I think it's actually says GitHub pat. And then you use your key in your quests and you get then you can get the private information.</a:t>
            </a: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sldImg"/>
          </p:nvPr>
        </p:nvSpPr>
        <p:spPr>
          <a:xfrm>
            <a:off x="216000" y="812520"/>
            <a:ext cx="7126920" cy="4008600"/>
          </a:xfrm>
          <a:prstGeom prst="rect">
            <a:avLst/>
          </a:prstGeom>
          <a:ln w="0">
            <a:noFill/>
          </a:ln>
        </p:spPr>
      </p:sp>
      <p:sp>
        <p:nvSpPr>
          <p:cNvPr id="110"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GitHub REST API - GitHub Docs</a:t>
            </a:r>
            <a:endParaRPr b="0" lang="en-IE" sz="2000" spc="-1" strike="noStrike">
              <a:latin typeface="Arial"/>
            </a:endParaRPr>
          </a:p>
          <a:p>
            <a:pPr marL="216000" indent="-216000">
              <a:lnSpc>
                <a:spcPct val="100000"/>
              </a:lnSpc>
              <a:buNone/>
            </a:pPr>
            <a:r>
              <a:rPr b="0" lang="en-IE" sz="2000" spc="-1" strike="noStrike" u="sng">
                <a:solidFill>
                  <a:srgbClr val="000000"/>
                </a:solidFill>
                <a:uFillTx/>
                <a:latin typeface="Arial"/>
                <a:hlinkClick r:id="rId1"/>
              </a:rPr>
              <a:t>https://docs.github.com/en/rest?apiVersion=2022-11-28</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PyGithub/PyGithub: Typed interactions with the GitHub API v3</a:t>
            </a:r>
            <a:endParaRPr b="0" lang="en-IE" sz="2000" spc="-1" strike="noStrike">
              <a:latin typeface="Arial"/>
            </a:endParaRPr>
          </a:p>
          <a:p>
            <a:pPr marL="216000" indent="-216000">
              <a:lnSpc>
                <a:spcPct val="100000"/>
              </a:lnSpc>
              <a:buNone/>
            </a:pPr>
            <a:r>
              <a:rPr b="0" lang="en-IE" sz="2000" spc="-1" strike="noStrike" u="sng">
                <a:solidFill>
                  <a:srgbClr val="000000"/>
                </a:solidFill>
                <a:uFillTx/>
                <a:latin typeface="Arial"/>
                <a:hlinkClick r:id="rId2"/>
              </a:rPr>
              <a:t>https://github.com/PyGithub/PyGithub</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OAuth 2.0 — Oauth</a:t>
            </a:r>
            <a:endParaRPr b="0" lang="en-IE" sz="2000" spc="-1" strike="noStrike">
              <a:latin typeface="Arial"/>
            </a:endParaRPr>
          </a:p>
          <a:p>
            <a:pPr marL="216000" indent="-216000">
              <a:lnSpc>
                <a:spcPct val="100000"/>
              </a:lnSpc>
              <a:buNone/>
            </a:pPr>
            <a:r>
              <a:rPr b="0" lang="en-IE" sz="2000" spc="-1" strike="noStrike" u="sng">
                <a:solidFill>
                  <a:srgbClr val="000000"/>
                </a:solidFill>
                <a:uFillTx/>
                <a:latin typeface="Arial"/>
                <a:hlinkClick r:id="rId3"/>
              </a:rPr>
              <a:t>https://oauth.net/2/</a:t>
            </a:r>
            <a:endParaRPr b="0" lang="en-IE" sz="2000" spc="-1" strike="noStrike">
              <a:latin typeface="Arial"/>
            </a:endParaRPr>
          </a:p>
          <a:p>
            <a:pPr marL="216000" indent="-216000">
              <a:lnSpc>
                <a:spcPct val="100000"/>
              </a:lnSpc>
              <a:buNone/>
            </a:pPr>
            <a:endParaRPr b="0" lang="en-I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Img"/>
          </p:nvPr>
        </p:nvSpPr>
        <p:spPr>
          <a:xfrm>
            <a:off x="216000" y="812520"/>
            <a:ext cx="7127280" cy="4008960"/>
          </a:xfrm>
          <a:prstGeom prst="rect">
            <a:avLst/>
          </a:prstGeom>
          <a:ln w="0">
            <a:noFill/>
          </a:ln>
        </p:spPr>
      </p:sp>
      <p:sp>
        <p:nvSpPr>
          <p:cNvPr id="112" name="PlaceHolder 2"/>
          <p:cNvSpPr>
            <a:spLocks noGrp="1"/>
          </p:cNvSpPr>
          <p:nvPr>
            <p:ph type="body"/>
          </p:nvPr>
        </p:nvSpPr>
        <p:spPr>
          <a:xfrm>
            <a:off x="180000" y="4905000"/>
            <a:ext cx="7245000" cy="5786640"/>
          </a:xfrm>
          <a:prstGeom prst="rect">
            <a:avLst/>
          </a:prstGeom>
          <a:noFill/>
          <a:ln w="0">
            <a:noFill/>
          </a:ln>
        </p:spPr>
        <p:txBody>
          <a:bodyPr lIns="0" rIns="0" tIns="0" bIns="0" anchor="t">
            <a:noAutofit/>
          </a:bodyPr>
          <a:p>
            <a:r>
              <a:rPr b="0" lang="en-IE" sz="2000" spc="-1" strike="noStrike">
                <a:latin typeface="Arial"/>
                <a:hlinkClick r:id="rId1"/>
              </a:rPr>
              <a:t>https://docs.github.com</a:t>
            </a:r>
            <a:r>
              <a:rPr b="0" lang="en-IE" sz="2000" spc="-1" strike="noStrike">
                <a:latin typeface="Arial"/>
              </a:rPr>
              <a:t> &gt; Rest API &gt; Repositories &gt; </a:t>
            </a:r>
            <a:r>
              <a:rPr b="0" lang="en-IE" sz="2000" spc="-1" strike="noStrike">
                <a:latin typeface="Arial"/>
              </a:rPr>
              <a:t>Repositories &gt; List repositories  for a user &gt; cURL </a:t>
            </a:r>
            <a:r>
              <a:rPr b="0" lang="en-IE" sz="2000" spc="-1" strike="noStrike">
                <a:latin typeface="Arial"/>
              </a:rPr>
              <a:t>&gt; get the https..&gt; copy into </a:t>
            </a:r>
            <a:r>
              <a:rPr b="0" lang="en-IE" sz="2000" spc="-1" strike="noStrike">
                <a:latin typeface="Arial"/>
              </a:rPr>
              <a:t>my5getrepoinformation.py</a:t>
            </a: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F4E0B2B5-8B59-43F4-ABF6-F7DB916CD3FA}"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5534747-1C16-46A6-9B60-02A3B881AF5B}"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0835698-4CAB-4201-83DC-7078B043C5EE}"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22756F1-5ACE-4509-A9F7-DC797D2E7F49}"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C6AAE8B-0775-4419-9CDF-329D608FC3F5}"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D08360C-B494-48F5-91F2-031585735D35}"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03D1EC8-5317-46BA-8C37-1D9653C93986}"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8B078F4-743B-4F90-8075-944FA451E445}"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99971C0-E964-4EDA-8970-1DF5AFE1641E}"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3687F0E-C226-4EE5-814E-67045614CF50}"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437C939-DE48-4989-A735-0E092FC9607F}"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748E8B3-E9FE-4BCD-BE20-4EF59002DAE6}"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6EBA26D-49AE-4D51-974C-7F04CC28F94B}"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2EA2352-50D0-4148-A777-F2A32A465D2C}"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0089794-4D05-4DA8-9835-57BD3C453D40}"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6EB88E8E-0A77-461A-A226-0CC8F17C81F1}"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10A2493-A4B2-48F1-9291-1BEEF9D4F2E0}"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AD1C996-B580-4EC0-B31D-8F277982C307}"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9D03E0A-5EF5-4608-BD8E-733AE81C9A66}"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657ED57-185C-4D4C-A444-476235E324CB}"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B2CF7CB-B61F-4A4D-BCAE-220182C1B6C0}"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AEEB8AA-7A42-465B-A785-B09C18A44050}"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4AAAF06-0D7C-4B80-AB3E-955B3714641E}"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5B2B2BF-4171-419E-A8A2-00F7524C3521}"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480" cy="456480"/>
            <a:chOff x="11401560" y="6229800"/>
            <a:chExt cx="456480" cy="456480"/>
          </a:xfrm>
        </p:grpSpPr>
        <p:sp>
          <p:nvSpPr>
            <p:cNvPr id="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200" cy="7992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200" cy="274248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360" cy="1080360"/>
            <a:chOff x="9649080" y="4069080"/>
            <a:chExt cx="1080360" cy="1080360"/>
          </a:xfrm>
        </p:grpSpPr>
        <p:sp>
          <p:nvSpPr>
            <p:cNvPr id="7" name="Oval 10"/>
            <p:cNvSpPr/>
            <p:nvPr/>
          </p:nvSpPr>
          <p:spPr>
            <a:xfrm>
              <a:off x="9649080" y="4069080"/>
              <a:ext cx="1080360" cy="108036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69920" y="484560"/>
            <a:ext cx="10057680" cy="160848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ftr" idx="1"/>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1" name="PlaceHolder 3"/>
          <p:cNvSpPr>
            <a:spLocks noGrp="1"/>
          </p:cNvSpPr>
          <p:nvPr>
            <p:ph type="sldNum" idx="2"/>
          </p:nvPr>
        </p:nvSpPr>
        <p:spPr>
          <a:xfrm>
            <a:off x="9592560" y="4289400"/>
            <a:ext cx="1193040" cy="63936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AE04DD85-BDC9-46A9-B4D3-71AE8A5AE5B2}"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2" name="PlaceHolder 4"/>
          <p:cNvSpPr>
            <a:spLocks noGrp="1"/>
          </p:cNvSpPr>
          <p:nvPr>
            <p:ph type="dt" idx="3"/>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480" cy="456480"/>
            <a:chOff x="11401560" y="6229800"/>
            <a:chExt cx="456480" cy="456480"/>
          </a:xfrm>
        </p:grpSpPr>
        <p:sp>
          <p:nvSpPr>
            <p:cNvPr id="5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3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F8E2BC80-3318-4AE7-8773-536CD05EB4C3}"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hyperlink" Target="https://developer.github.com/v3/guides/" TargetMode="External"/><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240" cy="3035160"/>
          </a:xfrm>
          <a:prstGeom prst="rect">
            <a:avLst/>
          </a:prstGeom>
          <a:noFill/>
          <a:ln w="0">
            <a:noFill/>
          </a:ln>
        </p:spPr>
        <p:txBody>
          <a:bodyPr lIns="0" rIns="0" tIns="0" bIns="0" anchor="ctr">
            <a:noAutofit/>
          </a:bodyPr>
          <a:p>
            <a:pPr>
              <a:lnSpc>
                <a:spcPct val="80000"/>
              </a:lnSpc>
              <a:buNone/>
            </a:pPr>
            <a:r>
              <a:rPr b="0" lang="en-IE" sz="8000" spc="-1" strike="noStrike" cap="all">
                <a:latin typeface="Rockwell Condensed"/>
              </a:rPr>
              <a:t>API GITHUB</a:t>
            </a:r>
            <a:endParaRPr b="0" lang="en-IE" sz="8000" spc="-1" strike="noStrike">
              <a:latin typeface="Arial"/>
            </a:endParaRPr>
          </a:p>
        </p:txBody>
      </p:sp>
      <p:sp>
        <p:nvSpPr>
          <p:cNvPr id="101" name="PlaceHolder 2"/>
          <p:cNvSpPr>
            <a:spLocks noGrp="1"/>
          </p:cNvSpPr>
          <p:nvPr>
            <p:ph type="subTitle"/>
          </p:nvPr>
        </p:nvSpPr>
        <p:spPr>
          <a:xfrm>
            <a:off x="1069920" y="4389120"/>
            <a:ext cx="7890480" cy="106920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Web Services and Applications</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Github</a:t>
            </a:r>
            <a:endParaRPr b="0" lang="en-IE" sz="5400" spc="-1" strike="noStrike">
              <a:latin typeface="Arial"/>
            </a:endParaRPr>
          </a:p>
        </p:txBody>
      </p:sp>
      <p:sp>
        <p:nvSpPr>
          <p:cNvPr id="103" name="PlaceHolder 2"/>
          <p:cNvSpPr>
            <a:spLocks noGrp="1"/>
          </p:cNvSpPr>
          <p:nvPr>
            <p:ph/>
          </p:nvPr>
        </p:nvSpPr>
        <p:spPr>
          <a:xfrm>
            <a:off x="1063800" y="1953720"/>
            <a:ext cx="10057680" cy="4419000"/>
          </a:xfrm>
          <a:prstGeom prst="rect">
            <a:avLst/>
          </a:prstGeom>
          <a:noFill/>
          <a:ln w="0">
            <a:noFill/>
          </a:ln>
        </p:spPr>
        <p:txBody>
          <a:bodyPr lIns="90000" rIns="90000" tIns="45000" bIns="45000" anchor="t">
            <a:normAutofit fontScale="99000"/>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The github has an API, and used it to get public information</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Get information on public repositories</a:t>
            </a:r>
            <a:endParaRPr b="0" lang="en-IE" sz="18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We can use the api get private information and make commits to the repository</a:t>
            </a:r>
            <a:endParaRPr b="0" lang="en-IE" sz="20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Get the documentation (spoiler alert: google)</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Get a key from your github</a:t>
            </a:r>
            <a:endParaRPr b="0" lang="en-IE" sz="1800" spc="-1" strike="noStrike">
              <a:latin typeface="Arial"/>
            </a:endParaRPr>
          </a:p>
          <a:p>
            <a:pPr lvl="2" marL="731520" indent="-182880">
              <a:lnSpc>
                <a:spcPct val="90000"/>
              </a:lnSpc>
              <a:spcBef>
                <a:spcPts val="400"/>
              </a:spcBef>
              <a:spcAft>
                <a:spcPts val="201"/>
              </a:spcAft>
              <a:buClr>
                <a:srgbClr val="9e3611"/>
              </a:buClr>
              <a:buSzPct val="85000"/>
              <a:buFont typeface="Wingdings" charset="2"/>
              <a:buChar char=""/>
            </a:pPr>
            <a:r>
              <a:rPr b="0" lang="en-IE" sz="1600" spc="-1" strike="noStrike">
                <a:solidFill>
                  <a:srgbClr val="000000"/>
                </a:solidFill>
                <a:latin typeface="Rockwell"/>
              </a:rPr>
              <a:t>Eg Key: b4dfgddfgdb9e5603da11cd857b83bad6ea6eb1819b92d</a:t>
            </a:r>
            <a:endParaRPr b="0" lang="en-IE" sz="16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pPr>
            <a:r>
              <a:rPr b="0" lang="en-IE" sz="1800" spc="-1" strike="noStrike">
                <a:solidFill>
                  <a:srgbClr val="000000"/>
                </a:solidFill>
                <a:latin typeface="Rockwell"/>
              </a:rPr>
              <a:t>Use the key in requests</a:t>
            </a:r>
            <a:endParaRPr b="0" lang="en-IE" sz="1800" spc="-1" strike="noStrike">
              <a:latin typeface="Arial"/>
            </a:endParaRPr>
          </a:p>
          <a:p>
            <a:pPr>
              <a:lnSpc>
                <a:spcPct val="90000"/>
              </a:lnSpc>
              <a:spcBef>
                <a:spcPts val="1417"/>
              </a:spcBef>
              <a:buNone/>
            </a:pPr>
            <a:endParaRPr b="0" lang="en-IE" sz="1800" spc="-1" strike="noStrike">
              <a:latin typeface="Arial"/>
            </a:endParaRPr>
          </a:p>
          <a:p>
            <a:pPr>
              <a:lnSpc>
                <a:spcPct val="90000"/>
              </a:lnSpc>
              <a:spcBef>
                <a:spcPts val="1417"/>
              </a:spcBef>
              <a:buNone/>
            </a:pPr>
            <a:endParaRPr b="0" lang="en-IE" sz="1800" spc="-1" strike="noStrike">
              <a:latin typeface="Arial"/>
            </a:endParaRPr>
          </a:p>
          <a:p>
            <a:pPr marL="274320">
              <a:lnSpc>
                <a:spcPct val="90000"/>
              </a:lnSpc>
              <a:spcBef>
                <a:spcPts val="400"/>
              </a:spcBef>
              <a:spcAft>
                <a:spcPts val="201"/>
              </a:spcAft>
              <a:buNone/>
              <a:tabLst>
                <a:tab algn="l" pos="0"/>
              </a:tabLst>
            </a:pP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IE" sz="1800" spc="-1" strike="noStrike">
                <a:solidFill>
                  <a:srgbClr val="000000"/>
                </a:solidFill>
                <a:latin typeface="Rockwell"/>
              </a:rPr>
              <a:t>More info</a:t>
            </a:r>
            <a:endParaRPr b="0" lang="en-IE" sz="1800" spc="-1" strike="noStrike">
              <a:latin typeface="Arial"/>
            </a:endParaRPr>
          </a:p>
          <a:p>
            <a:pPr lvl="1" marL="457200" indent="-182880">
              <a:lnSpc>
                <a:spcPct val="90000"/>
              </a:lnSpc>
              <a:spcBef>
                <a:spcPts val="400"/>
              </a:spcBef>
              <a:spcAft>
                <a:spcPts val="201"/>
              </a:spcAft>
              <a:buClr>
                <a:srgbClr val="9e3611"/>
              </a:buClr>
              <a:buSzPct val="85000"/>
              <a:buFont typeface="Wingdings" charset="2"/>
              <a:buChar char=""/>
              <a:tabLst>
                <a:tab algn="l" pos="0"/>
              </a:tabLst>
            </a:pPr>
            <a:r>
              <a:rPr b="0" lang="en-IE" sz="1800" spc="-1" strike="noStrike" u="sng">
                <a:solidFill>
                  <a:srgbClr val="cc9900"/>
                </a:solidFill>
                <a:uFillTx/>
                <a:latin typeface="Rockwell"/>
                <a:hlinkClick r:id="rId1"/>
              </a:rPr>
              <a:t>https://docs.github.com/en/rest</a:t>
            </a:r>
            <a:endParaRPr b="0" lang="en-IE" sz="1800" spc="-1" strike="noStrike">
              <a:latin typeface="Arial"/>
            </a:endParaRPr>
          </a:p>
          <a:p>
            <a:pPr marL="274320">
              <a:lnSpc>
                <a:spcPct val="90000"/>
              </a:lnSpc>
              <a:spcBef>
                <a:spcPts val="400"/>
              </a:spcBef>
              <a:spcAft>
                <a:spcPts val="201"/>
              </a:spcAft>
              <a:buNone/>
              <a:tabLst>
                <a:tab algn="l" pos="0"/>
              </a:tabLst>
            </a:pPr>
            <a:endParaRPr b="0" lang="en-IE" sz="1800" spc="-1" strike="noStrike">
              <a:latin typeface="Arial"/>
            </a:endParaRPr>
          </a:p>
        </p:txBody>
      </p:sp>
      <p:sp>
        <p:nvSpPr>
          <p:cNvPr id="104" name="TextBox 3"/>
          <p:cNvSpPr/>
          <p:nvPr/>
        </p:nvSpPr>
        <p:spPr>
          <a:xfrm>
            <a:off x="1635120" y="4440960"/>
            <a:ext cx="5393520" cy="63828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IE" sz="1800" spc="-1" strike="noStrike">
                <a:solidFill>
                  <a:srgbClr val="ffffff"/>
                </a:solidFill>
                <a:latin typeface="Rockwell"/>
                <a:ea typeface="DejaVu Sans"/>
              </a:rPr>
              <a:t>requests.get(url, auth=('token',apiKey))</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Conclusion</a:t>
            </a:r>
            <a:endParaRPr b="0" lang="en-IE" sz="5400" spc="-1" strike="noStrike">
              <a:latin typeface="Arial"/>
            </a:endParaRPr>
          </a:p>
        </p:txBody>
      </p:sp>
      <p:sp>
        <p:nvSpPr>
          <p:cNvPr id="106"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You can do lots with GitHub</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Wood Type</Template>
  <TotalTime>2248</TotalTime>
  <Application>LibreOffice/7.3.7.2$Linux_X86_64 LibreOffice_project/30$Build-2</Application>
  <AppVersion>15.0000</AppVersion>
  <Words>102</Words>
  <Paragraphs>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2019-11-01T12:27:20Z</dcterms:created>
  <dc:creator>Andrew Beatty</dc:creator>
  <dc:description/>
  <dc:language>en-IE</dc:language>
  <cp:lastModifiedBy/>
  <dcterms:modified xsi:type="dcterms:W3CDTF">2024-02-25T17:00:22Z</dcterms:modified>
  <cp:revision>46</cp:revision>
  <dc:subject/>
  <dc:title>DR6.2 Python and API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vt:i4>
  </property>
</Properties>
</file>