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C9448F70-0490-4856-9E82-1970AFE1AD94}"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requests.readthedocs.io/en/latest/" TargetMode="External"/><Relationship Id="rId2" Type="http://schemas.openxmlformats.org/officeDocument/2006/relationships/hyperlink" Target="https://realpython.com/python-requests/" TargetMode="External"/><Relationship Id="rId3" Type="http://schemas.openxmlformats.org/officeDocument/2006/relationships/hyperlink" Target="https://docs.python.org/3/library/urllib.html" TargetMode="External"/><Relationship Id="rId4" Type="http://schemas.openxmlformats.org/officeDocument/2006/relationships/hyperlink" Target="https://data.gov.ie/" TargetMode="External"/><Relationship Id="rId5" Type="http://schemas.openxmlformats.org/officeDocument/2006/relationships/hyperlink" Target="https://www.cso.ie/en/index.html" TargetMode="External"/><Relationship Id="rId6" Type="http://schemas.openxmlformats.org/officeDocument/2006/relationships/slide" Target="../slides/slide1.xml"/><Relationship Id="rId7"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16000" y="812520"/>
            <a:ext cx="7126920" cy="4008600"/>
          </a:xfrm>
          <a:prstGeom prst="rect">
            <a:avLst/>
          </a:prstGeom>
          <a:ln w="0">
            <a:noFill/>
          </a:ln>
        </p:spPr>
      </p:sp>
      <p:sp>
        <p:nvSpPr>
          <p:cNvPr id="150" name="PlaceHolder 2"/>
          <p:cNvSpPr>
            <a:spLocks noGrp="1"/>
          </p:cNvSpPr>
          <p:nvPr>
            <p:ph type="body"/>
          </p:nvPr>
        </p:nvSpPr>
        <p:spPr>
          <a:xfrm>
            <a:off x="90000" y="4725000"/>
            <a:ext cx="7334640" cy="5966640"/>
          </a:xfrm>
          <a:prstGeom prst="rect">
            <a:avLst/>
          </a:prstGeom>
          <a:noFill/>
          <a:ln w="0">
            <a:noFill/>
          </a:ln>
        </p:spPr>
        <p:txBody>
          <a:bodyPr lIns="0" rIns="0" tIns="0" bIns="0" anchor="t">
            <a:noAutofit/>
          </a:bodyPr>
          <a:p>
            <a:pPr marL="216000" indent="-216000">
              <a:lnSpc>
                <a:spcPct val="100000"/>
              </a:lnSpc>
              <a:buNone/>
            </a:pPr>
            <a:r>
              <a:rPr b="0" lang="en-IE" sz="1600" spc="-1" strike="noStrike">
                <a:latin typeface="Arial"/>
              </a:rPr>
              <a:t>Requests</a:t>
            </a:r>
            <a:endParaRPr b="0" lang="en-IE" sz="1600" spc="-1" strike="noStrike">
              <a:latin typeface="Arial"/>
            </a:endParaRPr>
          </a:p>
          <a:p>
            <a:pPr marL="216000" indent="-216000">
              <a:lnSpc>
                <a:spcPct val="100000"/>
              </a:lnSpc>
              <a:buNone/>
            </a:pPr>
            <a:r>
              <a:rPr b="0" lang="en-IE" sz="1600" spc="-1" strike="noStrike">
                <a:latin typeface="Arial"/>
              </a:rPr>
              <a:t>Requests: HTTP for Humans™</a:t>
            </a:r>
            <a:endParaRPr b="0" lang="en-IE" sz="1600" spc="-1" strike="noStrike">
              <a:latin typeface="Arial"/>
            </a:endParaRPr>
          </a:p>
          <a:p>
            <a:pPr marL="216000" indent="-216000">
              <a:lnSpc>
                <a:spcPct val="100000"/>
              </a:lnSpc>
              <a:buNone/>
            </a:pPr>
            <a:r>
              <a:rPr b="0" lang="en-IE" sz="1800" spc="-1" strike="noStrike" u="sng">
                <a:solidFill>
                  <a:srgbClr val="000000"/>
                </a:solidFill>
                <a:uFillTx/>
                <a:latin typeface="Arial"/>
                <a:hlinkClick r:id="rId1"/>
              </a:rPr>
              <a:t>https://requests.readthedocs.io/en/latest/</a:t>
            </a:r>
            <a:endParaRPr b="0" lang="en-IE" sz="1800" spc="-1" strike="noStrike">
              <a:latin typeface="Arial"/>
            </a:endParaRPr>
          </a:p>
          <a:p>
            <a:pPr marL="216000" indent="-216000">
              <a:lnSpc>
                <a:spcPct val="100000"/>
              </a:lnSpc>
              <a:buNone/>
            </a:pPr>
            <a:r>
              <a:rPr b="0" lang="en-IE" sz="1800" spc="-1" strike="noStrike" u="sng">
                <a:solidFill>
                  <a:srgbClr val="000000"/>
                </a:solidFill>
                <a:uFillTx/>
                <a:latin typeface="Arial"/>
              </a:rPr>
              <a:t>https://github.com/psf/requests</a:t>
            </a:r>
            <a:endParaRPr b="0" lang="en-IE" sz="18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1600" spc="-1" strike="noStrike">
                <a:latin typeface="Arial"/>
              </a:rPr>
              <a:t>Python’s Requests Library (Guide) – Real Python</a:t>
            </a:r>
            <a:endParaRPr b="0" lang="en-IE" sz="1600" spc="-1" strike="noStrike">
              <a:latin typeface="Arial"/>
            </a:endParaRPr>
          </a:p>
          <a:p>
            <a:pPr marL="216000" indent="-216000">
              <a:lnSpc>
                <a:spcPct val="100000"/>
              </a:lnSpc>
              <a:buNone/>
            </a:pPr>
            <a:r>
              <a:rPr b="0" lang="en-IE" sz="1600" spc="-1" strike="noStrike" u="sng">
                <a:solidFill>
                  <a:srgbClr val="000000"/>
                </a:solidFill>
                <a:uFillTx/>
                <a:latin typeface="Arial"/>
                <a:hlinkClick r:id="rId2"/>
              </a:rPr>
              <a:t>https://realpython.com/python-requests/</a:t>
            </a:r>
            <a:endParaRPr b="0" lang="en-IE" sz="1600" spc="-1" strike="noStrike">
              <a:latin typeface="Arial"/>
            </a:endParaRPr>
          </a:p>
          <a:p>
            <a:pPr marL="216000" indent="-216000">
              <a:lnSpc>
                <a:spcPct val="100000"/>
              </a:lnSpc>
              <a:buNone/>
            </a:pPr>
            <a:endParaRPr b="0" lang="en-IE" sz="1800" spc="-1" strike="noStrike">
              <a:latin typeface="Arial"/>
            </a:endParaRPr>
          </a:p>
          <a:p>
            <a:pPr marL="216000" indent="-216000">
              <a:lnSpc>
                <a:spcPct val="100000"/>
              </a:lnSpc>
              <a:buNone/>
            </a:pPr>
            <a:r>
              <a:rPr b="0" lang="en-IE" sz="1600" spc="-1" strike="noStrike">
                <a:latin typeface="Arial"/>
              </a:rPr>
              <a:t>urllib</a:t>
            </a:r>
            <a:endParaRPr b="0" lang="en-IE" sz="1600" spc="-1" strike="noStrike">
              <a:latin typeface="Arial"/>
            </a:endParaRPr>
          </a:p>
          <a:p>
            <a:pPr marL="216000" indent="-216000">
              <a:lnSpc>
                <a:spcPct val="100000"/>
              </a:lnSpc>
              <a:buNone/>
            </a:pPr>
            <a:r>
              <a:rPr b="0" lang="en-IE" sz="1600" spc="-1" strike="noStrike">
                <a:latin typeface="Arial"/>
              </a:rPr>
              <a:t>urllib — URL handling modules</a:t>
            </a:r>
            <a:endParaRPr b="0" lang="en-IE" sz="1600" spc="-1" strike="noStrike">
              <a:latin typeface="Arial"/>
            </a:endParaRPr>
          </a:p>
          <a:p>
            <a:pPr marL="216000" indent="-216000">
              <a:lnSpc>
                <a:spcPct val="100000"/>
              </a:lnSpc>
              <a:buNone/>
            </a:pPr>
            <a:r>
              <a:rPr b="0" lang="en-IE" sz="1800" spc="-1" strike="noStrike" u="sng">
                <a:solidFill>
                  <a:srgbClr val="000000"/>
                </a:solidFill>
                <a:uFillTx/>
                <a:latin typeface="Arial"/>
                <a:hlinkClick r:id="rId3"/>
              </a:rPr>
              <a:t>https://docs.python.org/3/library/urllib.html</a:t>
            </a:r>
            <a:endParaRPr b="0" lang="en-IE" sz="18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1600" spc="-1" strike="noStrike">
                <a:latin typeface="Arial"/>
              </a:rPr>
              <a:t>Datasources</a:t>
            </a:r>
            <a:endParaRPr b="0" lang="en-IE" sz="1600" spc="-1" strike="noStrike">
              <a:latin typeface="Arial"/>
            </a:endParaRPr>
          </a:p>
          <a:p>
            <a:pPr marL="216000" indent="-216000">
              <a:lnSpc>
                <a:spcPct val="100000"/>
              </a:lnSpc>
              <a:buNone/>
            </a:pPr>
            <a:r>
              <a:rPr b="0" lang="en-IE" sz="1600" spc="-1" strike="noStrike">
                <a:latin typeface="Arial"/>
              </a:rPr>
              <a:t>Data.gov.ie</a:t>
            </a:r>
            <a:endParaRPr b="0" lang="en-IE" sz="1600" spc="-1" strike="noStrike">
              <a:latin typeface="Arial"/>
            </a:endParaRPr>
          </a:p>
          <a:p>
            <a:pPr marL="216000" indent="-216000">
              <a:lnSpc>
                <a:spcPct val="100000"/>
              </a:lnSpc>
              <a:buNone/>
            </a:pPr>
            <a:r>
              <a:rPr b="0" lang="en-IE" sz="1600" spc="-1" strike="noStrike" u="sng">
                <a:solidFill>
                  <a:srgbClr val="000000"/>
                </a:solidFill>
                <a:uFillTx/>
                <a:latin typeface="Arial"/>
                <a:hlinkClick r:id="rId4"/>
              </a:rPr>
              <a:t>https://data.gov.ie/</a:t>
            </a:r>
            <a:endParaRPr b="0" lang="en-IE" sz="1600" spc="-1" strike="noStrike">
              <a:latin typeface="Arial"/>
            </a:endParaRPr>
          </a:p>
          <a:p>
            <a:pPr marL="216000" indent="-216000">
              <a:lnSpc>
                <a:spcPct val="100000"/>
              </a:lnSpc>
              <a:buNone/>
            </a:pPr>
            <a:endParaRPr b="0" lang="en-IE" sz="1800" spc="-1" strike="noStrike">
              <a:latin typeface="Arial"/>
            </a:endParaRPr>
          </a:p>
          <a:p>
            <a:pPr marL="216000" indent="-216000">
              <a:lnSpc>
                <a:spcPct val="100000"/>
              </a:lnSpc>
              <a:buNone/>
            </a:pPr>
            <a:r>
              <a:rPr b="0" lang="en-IE" sz="1600" spc="-1" strike="noStrike">
                <a:latin typeface="Arial"/>
              </a:rPr>
              <a:t>Home - CSO - Central Statistics Office</a:t>
            </a:r>
            <a:endParaRPr b="0" lang="en-IE" sz="1600" spc="-1" strike="noStrike">
              <a:latin typeface="Arial"/>
            </a:endParaRPr>
          </a:p>
          <a:p>
            <a:pPr marL="216000" indent="-216000">
              <a:lnSpc>
                <a:spcPct val="100000"/>
              </a:lnSpc>
              <a:buNone/>
            </a:pPr>
            <a:r>
              <a:rPr b="0" lang="en-IE" sz="2000" spc="-1" strike="noStrike" u="sng">
                <a:solidFill>
                  <a:srgbClr val="000000"/>
                </a:solidFill>
                <a:uFillTx/>
                <a:latin typeface="Arial"/>
                <a:hlinkClick r:id="rId5"/>
              </a:rPr>
              <a:t>https://www.cso.ie/en/index.html</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1600" spc="-1" strike="noStrike">
                <a:latin typeface="Arial"/>
              </a:rPr>
              <a:t>Link to a CSO dataset that will help you with the assignment</a:t>
            </a:r>
            <a:endParaRPr b="0" lang="en-IE" sz="1600" spc="-1" strike="noStrike">
              <a:latin typeface="Arial"/>
            </a:endParaRPr>
          </a:p>
          <a:p>
            <a:pPr marL="216000" indent="-216000">
              <a:lnSpc>
                <a:spcPct val="100000"/>
              </a:lnSpc>
              <a:buNone/>
            </a:pPr>
            <a:r>
              <a:rPr b="0" lang="en-IE" sz="1600" spc="-1" strike="noStrike">
                <a:latin typeface="Arial"/>
              </a:rPr>
              <a:t>https://ws.cso.ie/public/api.restful/PxStat.Data.Cube_API.ReadDataset/FIQ02/JSON-stat/2.0/en</a:t>
            </a:r>
            <a:endParaRPr b="0" lang="en-IE"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216000" y="812520"/>
            <a:ext cx="7127280" cy="4008960"/>
          </a:xfrm>
          <a:prstGeom prst="rect">
            <a:avLst/>
          </a:prstGeom>
          <a:ln w="0">
            <a:noFill/>
          </a:ln>
        </p:spPr>
      </p:sp>
      <p:sp>
        <p:nvSpPr>
          <p:cNvPr id="152"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I'd like them to be created as functions, and the reason I do that is so that you can separate out the path that is retrieving the data from the server from the part of your programme that analyses the data.So after you have implemented all the causes functions you can then use one or two of them or whichever ones you need to get the average price of all the books.</a:t>
            </a:r>
            <a:endParaRPr b="0" lang="en-IE"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a:ln w="0">
            <a:noFill/>
          </a:ln>
        </p:spPr>
      </p:sp>
      <p:sp>
        <p:nvSpPr>
          <p:cNvPr id="154" name="PlaceHolder 2"/>
          <p:cNvSpPr>
            <a:spLocks noGrp="1"/>
          </p:cNvSpPr>
          <p:nvPr>
            <p:ph type="body"/>
          </p:nvPr>
        </p:nvSpPr>
        <p:spPr>
          <a:xfrm>
            <a:off x="755640" y="5078520"/>
            <a:ext cx="6047280" cy="4810680"/>
          </a:xfrm>
          <a:prstGeom prst="rect">
            <a:avLst/>
          </a:prstGeom>
          <a:noFill/>
          <a:ln w="0">
            <a:noFill/>
          </a:ln>
        </p:spPr>
        <p:txBody>
          <a:bodyPr lIns="0" rIns="0" tIns="0" bIns="0" anchor="t">
            <a:noAutofit/>
          </a:bodyPr>
          <a:p>
            <a:r>
              <a:rPr b="0" lang="en-IE" sz="2000" spc="-1" strike="noStrike">
                <a:latin typeface="Arial"/>
              </a:rPr>
              <a:t>So as you can see, you can write your own code to interact with some server and through their API, and it's a good idea to put that into a module to have it separate. So when you do analysis you don't have to worry about doing all the requests. All the rest you can just think of your dictionary object. There's another reason by the way, for putting into DAO is let's say your data source changes, let's say now getting it from a database. You can do the same analysis if it's coming from a database, or whether it's coming from some API or wherever it's coming from. So it basically just separates out your brain so you can think about retrieving data and you can think about analysing data.</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A9C1AB9-68FE-46CC-9185-1D6E512019A5}"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5D278DC-B9C4-4DA3-B4A4-85D0239DC89C}"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78DC51F-9E6F-4464-BC30-0021926E7588}"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696B90F-877E-4A47-8AFA-8233CF09F223}"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9E7D7AD-8F7F-4DDA-A6D2-550C811DA5A0}"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021662B-B18B-475F-86C9-34B8798509B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3BEEF37-FE37-4E17-AE1B-4FEBB82CA28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850CF94-CF99-46AB-9133-3E5149BFBF31}"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4547132-6528-44BA-922A-598ECDE81B2F}"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20037C0-C009-4845-A841-674CE9EFD6B9}"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12B6E4-A0A6-4124-BFA0-841CA20FEC4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F51D764-0BF9-46EB-A4E6-66F04DA4F1EB}"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539252-2C35-4F6F-8B82-7DFCC5C9C0E2}"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611CF3D-5A9E-4D29-BDED-DF06E76AAF1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535F822-7C8E-435A-8A55-D81555E21239}"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CE9EC87-0123-4D81-84F8-E47C02604A1A}"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FC07237-4382-4186-BE42-03679F8D88AB}"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7A77C4-95DC-4D4A-A93D-0C24C397A4DC}"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F0AB47A-12F4-4BEE-8FC0-3091D132287F}"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164F500-F1E3-4FBA-B48D-2EB2395031D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97E19F6-10ED-4045-99FC-6D57BFE1F47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6A0445C-D759-44AB-B19E-71E7E3EE76A9}"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8C91A6F-31F7-445B-B238-0C003A870C5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8B38F82-88A9-49AD-B299-D1CB7C575EE9}"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D7DA63FA-A430-4EE9-A6EC-13AE0B2AA192}"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4AC62C92-2D47-4C13-9394-43DF27C1AE66}"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atu.ie" TargetMode="External"/><Relationship Id="rId2" Type="http://schemas.openxmlformats.org/officeDocument/2006/relationships/hyperlink" Target="mailto:Andrew.Beatty@atu.ie" TargetMode="External"/><Relationship Id="rId3" Type="http://schemas.openxmlformats.org/officeDocument/2006/relationships/hyperlink" Target="mailto:Andrew.Beatty@atu.ie" TargetMode="External"/><Relationship Id="rId4" Type="http://schemas.openxmlformats.org/officeDocument/2006/relationships/slideLayout" Target="../slideLayouts/slideLayout3.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andrewbeatty1.pythonanywhere.com/books"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2000" spc="-1" strike="noStrike" cap="all">
                <a:latin typeface="Rockwell Condensed"/>
              </a:rPr>
              <a:t>DR4.1</a:t>
            </a:r>
            <a:br>
              <a:rPr sz="7200"/>
            </a:br>
            <a:r>
              <a:rPr b="0" lang="en-IE" sz="7200" spc="-1" strike="noStrike" cap="all">
                <a:latin typeface="Rockwell Condensed"/>
              </a:rPr>
              <a:t>API: Consuming with python</a:t>
            </a:r>
            <a:endParaRPr b="0" lang="en-IE" sz="72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u="sng">
                <a:solidFill>
                  <a:srgbClr val="cc9900"/>
                </a:solidFill>
                <a:uFillTx/>
                <a:latin typeface="Rockwell"/>
                <a:hlinkClick r:id="rId1"/>
              </a:rPr>
              <a:t>Web Services </a:t>
            </a:r>
            <a:r>
              <a:rPr b="0" lang="en-IE" sz="2200" spc="-1" strike="noStrike" u="sng">
                <a:solidFill>
                  <a:srgbClr val="cc9900"/>
                </a:solidFill>
                <a:uFillTx/>
                <a:latin typeface="Rockwell"/>
                <a:hlinkClick r:id="rId2"/>
              </a:rPr>
              <a:t>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3"/>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03"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4"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5"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06"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Requests module</a:t>
            </a:r>
            <a:endParaRPr b="0" lang="en-IE" sz="5400" spc="-1" strike="noStrike">
              <a:latin typeface="Arial"/>
            </a:endParaRPr>
          </a:p>
        </p:txBody>
      </p:sp>
      <p:sp>
        <p:nvSpPr>
          <p:cNvPr id="107" name="PlaceHolder 2"/>
          <p:cNvSpPr>
            <a:spLocks noGrp="1"/>
          </p:cNvSpPr>
          <p:nvPr>
            <p:ph/>
          </p:nvPr>
        </p:nvSpPr>
        <p:spPr>
          <a:xfrm>
            <a:off x="1069920" y="2320560"/>
            <a:ext cx="10057680" cy="3850920"/>
          </a:xfrm>
          <a:prstGeom prst="rect">
            <a:avLst/>
          </a:prstGeom>
          <a:noFill/>
          <a:ln w="0">
            <a:noFill/>
          </a:ln>
        </p:spPr>
        <p:txBody>
          <a:bodyPr lIns="90000" rIns="90000" tIns="45000" bIns="45000" anchor="t">
            <a:normAutofit fontScale="72000"/>
          </a:bodyPr>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https://github.com/psf/requests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Has methods for each of the HTTP methods.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GB" sz="2000" spc="-1" strike="noStrike">
                <a:solidFill>
                  <a:srgbClr val="000000"/>
                </a:solidFill>
                <a:latin typeface="Rockwell"/>
              </a:rPr>
              <a:t>Very powerful:</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GB" sz="1800" spc="-1" strike="noStrike">
                <a:solidFill>
                  <a:srgbClr val="000000"/>
                </a:solidFill>
                <a:latin typeface="Rockwell"/>
              </a:rPr>
              <a:t>Sessions, cookies, keep alive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GB" sz="1800" spc="-1" strike="noStrike">
                <a:solidFill>
                  <a:srgbClr val="000000"/>
                </a:solidFill>
                <a:latin typeface="Rockwell"/>
              </a:rPr>
              <a:t>Authentication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Parameters for us: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headers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data</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json</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Response attributes and methods for us:</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status</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text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json()</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content()</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headers[]</a:t>
            </a:r>
            <a:endParaRPr b="0" lang="en-IE" sz="1800" spc="-1" strike="noStrike">
              <a:latin typeface="Arial"/>
            </a:endParaRPr>
          </a:p>
        </p:txBody>
      </p:sp>
      <p:sp>
        <p:nvSpPr>
          <p:cNvPr id="108"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09"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1"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2"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3"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1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URL Encoding</a:t>
            </a:r>
            <a:endParaRPr b="0" lang="en-IE" sz="5400" spc="-1" strike="noStrike">
              <a:latin typeface="Arial"/>
            </a:endParaRPr>
          </a:p>
        </p:txBody>
      </p:sp>
      <p:sp>
        <p:nvSpPr>
          <p:cNvPr id="115" name="PlaceHolder 2"/>
          <p:cNvSpPr>
            <a:spLocks noGrp="1"/>
          </p:cNvSpPr>
          <p:nvPr>
            <p:ph/>
          </p:nvPr>
        </p:nvSpPr>
        <p:spPr>
          <a:xfrm>
            <a:off x="1069920" y="2320560"/>
            <a:ext cx="10057680" cy="179928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Module</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urllib.parse</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tabLst>
                <a:tab algn="l" pos="0"/>
              </a:tabLst>
            </a:pPr>
            <a:r>
              <a:rPr b="0" lang="en-IE" sz="2000" spc="-1" strike="noStrike">
                <a:solidFill>
                  <a:srgbClr val="000000"/>
                </a:solidFill>
                <a:latin typeface="Rockwell"/>
              </a:rPr>
              <a:t>Function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quote()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16"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17"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
        <p:nvSpPr>
          <p:cNvPr id="118" name="TextBox 5"/>
          <p:cNvSpPr/>
          <p:nvPr/>
        </p:nvSpPr>
        <p:spPr>
          <a:xfrm>
            <a:off x="1069920" y="4373640"/>
            <a:ext cx="9186120" cy="146124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c586c0"/>
                </a:solidFill>
                <a:latin typeface="Consolas"/>
                <a:ea typeface="DejaVu Sans"/>
              </a:rPr>
              <a:t>import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query</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'Hellö Wörld@Python'</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parsed</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quote</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query</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parsed</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#'Hell%C3%B6%20W%C3%B6rld%40Python'</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0"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1"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2"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23"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URL Encoding</a:t>
            </a:r>
            <a:endParaRPr b="0" lang="en-IE" sz="5400" spc="-1" strike="noStrike">
              <a:latin typeface="Arial"/>
            </a:endParaRPr>
          </a:p>
        </p:txBody>
      </p:sp>
      <p:sp>
        <p:nvSpPr>
          <p:cNvPr id="124" name="PlaceHolder 2"/>
          <p:cNvSpPr>
            <a:spLocks noGrp="1"/>
          </p:cNvSpPr>
          <p:nvPr>
            <p:ph/>
          </p:nvPr>
        </p:nvSpPr>
        <p:spPr>
          <a:xfrm>
            <a:off x="1069920" y="2320560"/>
            <a:ext cx="10057680" cy="179928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Encode parameters with Function</a:t>
            </a:r>
            <a:endParaRPr b="0" lang="en-IE" sz="2000" spc="-1" strike="noStrike">
              <a:latin typeface="Arial"/>
            </a:endParaRPr>
          </a:p>
          <a:p>
            <a:pPr>
              <a:lnSpc>
                <a:spcPct val="90000"/>
              </a:lnSpc>
              <a:spcBef>
                <a:spcPts val="1199"/>
              </a:spcBef>
              <a:buNone/>
              <a:tabLst>
                <a:tab algn="l" pos="0"/>
              </a:tabLst>
            </a:pPr>
            <a:r>
              <a:rPr b="0" lang="en-IE" sz="2000" spc="-1" strike="noStrike">
                <a:solidFill>
                  <a:srgbClr val="000000"/>
                </a:solidFill>
                <a:latin typeface="Rockwell"/>
              </a:rPr>
              <a:t>urlencode()</a:t>
            </a:r>
            <a:endParaRPr b="0" lang="en-IE" sz="2000" spc="-1" strike="noStrike">
              <a:latin typeface="Arial"/>
            </a:endParaRPr>
          </a:p>
          <a:p>
            <a:pPr>
              <a:lnSpc>
                <a:spcPct val="90000"/>
              </a:lnSpc>
              <a:spcBef>
                <a:spcPts val="1199"/>
              </a:spcBef>
              <a:buNone/>
              <a:tabLst>
                <a:tab algn="l" pos="0"/>
              </a:tabLst>
            </a:pPr>
            <a:endParaRPr b="0" lang="en-IE" sz="2000" spc="-1" strike="noStrike">
              <a:latin typeface="Arial"/>
            </a:endParaRPr>
          </a:p>
        </p:txBody>
      </p:sp>
      <p:sp>
        <p:nvSpPr>
          <p:cNvPr id="125"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26"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
        <p:nvSpPr>
          <p:cNvPr id="127" name="TextBox 5"/>
          <p:cNvSpPr/>
          <p:nvPr/>
        </p:nvSpPr>
        <p:spPr>
          <a:xfrm>
            <a:off x="984600" y="3586320"/>
            <a:ext cx="9186120" cy="173556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9cdcfe"/>
                </a:solidFill>
                <a:latin typeface="Consolas"/>
                <a:ea typeface="DejaVu Sans"/>
              </a:rPr>
              <a:t>params</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'q'</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'Python URL encoding'</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'as_sitesearch'</a:t>
            </a:r>
            <a:r>
              <a:rPr b="0" lang="en-IE" sz="1800" spc="-1" strike="noStrike">
                <a:solidFill>
                  <a:srgbClr val="ffffff"/>
                </a:solidFill>
                <a:latin typeface="Consolas"/>
                <a:ea typeface="DejaVu Sans"/>
              </a:rPr>
              <a:t>: </a:t>
            </a:r>
            <a:r>
              <a:rPr b="0" lang="en-IE" sz="1800" spc="-1" strike="noStrike">
                <a:solidFill>
                  <a:srgbClr val="ce9178"/>
                </a:solidFill>
                <a:latin typeface="Consolas"/>
                <a:ea typeface="DejaVu Sans"/>
              </a:rPr>
              <a:t>'www.urlencoder.io'</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9cdcfe"/>
                </a:solidFill>
                <a:latin typeface="Consolas"/>
                <a:ea typeface="DejaVu Sans"/>
              </a:rPr>
              <a:t>parsedparams</a:t>
            </a:r>
            <a:r>
              <a:rPr b="0" lang="en-IE" sz="1800" spc="-1" strike="noStrike">
                <a:solidFill>
                  <a:srgbClr val="ffffff"/>
                </a:solidFill>
                <a:latin typeface="Consolas"/>
                <a:ea typeface="DejaVu Sans"/>
              </a:rPr>
              <a:t> </a:t>
            </a:r>
            <a:r>
              <a:rPr b="0" lang="en-IE" sz="1800" spc="-1" strike="noStrike">
                <a:solidFill>
                  <a:srgbClr val="d4d4d4"/>
                </a:solidFill>
                <a:latin typeface="Consolas"/>
                <a:ea typeface="DejaVu Sans"/>
              </a:rPr>
              <a:t>=</a:t>
            </a:r>
            <a:r>
              <a:rPr b="0" lang="en-IE" sz="1800" spc="-1" strike="noStrike">
                <a:solidFill>
                  <a:srgbClr val="ffffff"/>
                </a:solidFill>
                <a:latin typeface="Consolas"/>
                <a:ea typeface="DejaVu Sans"/>
              </a:rPr>
              <a:t> </a:t>
            </a:r>
            <a:r>
              <a:rPr b="0" lang="en-IE" sz="1800" spc="-1" strike="noStrike">
                <a:solidFill>
                  <a:srgbClr val="4ec9b0"/>
                </a:solidFill>
                <a:latin typeface="Consolas"/>
                <a:ea typeface="DejaVu Sans"/>
              </a:rPr>
              <a:t>urllib</a:t>
            </a:r>
            <a:r>
              <a:rPr b="0" lang="en-IE" sz="1800" spc="-1" strike="noStrike">
                <a:solidFill>
                  <a:srgbClr val="ffffff"/>
                </a:solidFill>
                <a:latin typeface="Consolas"/>
                <a:ea typeface="DejaVu Sans"/>
              </a:rPr>
              <a:t>.</a:t>
            </a:r>
            <a:r>
              <a:rPr b="0" lang="en-IE" sz="1800" spc="-1" strike="noStrike">
                <a:solidFill>
                  <a:srgbClr val="4ec9b0"/>
                </a:solidFill>
                <a:latin typeface="Consolas"/>
                <a:ea typeface="DejaVu Sans"/>
              </a:rPr>
              <a:t>parse</a:t>
            </a:r>
            <a:r>
              <a:rPr b="0" lang="en-IE" sz="1800" spc="-1" strike="noStrike">
                <a:solidFill>
                  <a:srgbClr val="ffffff"/>
                </a:solidFill>
                <a:latin typeface="Consolas"/>
                <a:ea typeface="DejaVu Sans"/>
              </a:rPr>
              <a:t>.</a:t>
            </a:r>
            <a:r>
              <a:rPr b="0" lang="en-IE" sz="1800" spc="-1" strike="noStrike">
                <a:solidFill>
                  <a:srgbClr val="dcdcaa"/>
                </a:solidFill>
                <a:latin typeface="Consolas"/>
                <a:ea typeface="DejaVu Sans"/>
              </a:rPr>
              <a:t>urlencode</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params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dcdcaa"/>
                </a:solidFill>
                <a:latin typeface="Consolas"/>
                <a:ea typeface="DejaVu Sans"/>
              </a:rPr>
              <a:t>print</a:t>
            </a:r>
            <a:r>
              <a:rPr b="0" lang="en-IE" sz="1800" spc="-1" strike="noStrike">
                <a:solidFill>
                  <a:srgbClr val="ffffff"/>
                </a:solidFill>
                <a:latin typeface="Consolas"/>
                <a:ea typeface="DejaVu Sans"/>
              </a:rPr>
              <a:t>(</a:t>
            </a:r>
            <a:r>
              <a:rPr b="0" lang="en-IE" sz="1800" spc="-1" strike="noStrike">
                <a:solidFill>
                  <a:srgbClr val="9cdcfe"/>
                </a:solidFill>
                <a:latin typeface="Consolas"/>
                <a:ea typeface="DejaVu Sans"/>
              </a:rPr>
              <a:t>parsedparams</a:t>
            </a:r>
            <a:r>
              <a:rPr b="0" lang="en-IE" sz="1800" spc="-1" strike="noStrike">
                <a:solidFill>
                  <a:srgbClr val="ffffff"/>
                </a:solidFill>
                <a:latin typeface="Consolas"/>
                <a:ea typeface="DejaVu Sans"/>
              </a:rPr>
              <a:t>)</a:t>
            </a:r>
            <a:endParaRPr b="0" lang="en-IE" sz="1800" spc="-1" strike="noStrike">
              <a:latin typeface="Arial"/>
            </a:endParaRPr>
          </a:p>
          <a:p>
            <a:pPr>
              <a:lnSpc>
                <a:spcPct val="100000"/>
              </a:lnSpc>
              <a:buNone/>
            </a:pPr>
            <a:r>
              <a:rPr b="0" lang="en-IE" sz="1800" spc="-1" strike="noStrike">
                <a:solidFill>
                  <a:srgbClr val="7ca668"/>
                </a:solidFill>
                <a:latin typeface="Consolas"/>
                <a:ea typeface="DejaVu Sans"/>
              </a:rPr>
              <a:t>#'q=Python+URL+encoding&amp;as_sitesearch=www.urlencoder.io'</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Rectangle 7"/>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29" name="Rectangle 9"/>
          <p:cNvSpPr/>
          <p:nvPr/>
        </p:nvSpPr>
        <p:spPr>
          <a:xfrm>
            <a:off x="984600" y="464040"/>
            <a:ext cx="10222200" cy="79920"/>
          </a:xfrm>
          <a:prstGeom prst="rect">
            <a:avLst/>
          </a:prstGeom>
          <a:blipFill rotWithShape="0">
            <a:blip r:embed="rId1">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0" name="Rectangle 11"/>
          <p:cNvSpPr/>
          <p:nvPr/>
        </p:nvSpPr>
        <p:spPr>
          <a:xfrm>
            <a:off x="984600" y="601920"/>
            <a:ext cx="10222200" cy="1385280"/>
          </a:xfrm>
          <a:prstGeom prst="rect">
            <a:avLst/>
          </a:prstGeom>
          <a:blipFill rotWithShape="0">
            <a:blip r:embed="rId2">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1" name="Rectangle 13"/>
          <p:cNvSpPr/>
          <p:nvPr/>
        </p:nvSpPr>
        <p:spPr>
          <a:xfrm>
            <a:off x="984600" y="203868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13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a:bodyPr>
          <a:p>
            <a:pPr>
              <a:lnSpc>
                <a:spcPct val="90000"/>
              </a:lnSpc>
              <a:buNone/>
            </a:pPr>
            <a:r>
              <a:rPr b="0" lang="en-IE" sz="5400" spc="-1" strike="noStrike" cap="all">
                <a:latin typeface="Rockwell Condensed"/>
              </a:rPr>
              <a:t>Exercise</a:t>
            </a:r>
            <a:endParaRPr b="0" lang="en-IE" sz="5400" spc="-1" strike="noStrike">
              <a:latin typeface="Arial"/>
            </a:endParaRPr>
          </a:p>
        </p:txBody>
      </p:sp>
      <p:sp>
        <p:nvSpPr>
          <p:cNvPr id="133" name="PlaceHolder 2"/>
          <p:cNvSpPr>
            <a:spLocks noGrp="1"/>
          </p:cNvSpPr>
          <p:nvPr>
            <p:ph/>
          </p:nvPr>
        </p:nvSpPr>
        <p:spPr>
          <a:xfrm>
            <a:off x="1069920" y="2320560"/>
            <a:ext cx="10057680" cy="3850920"/>
          </a:xfrm>
          <a:prstGeom prst="rect">
            <a:avLst/>
          </a:prstGeom>
          <a:noFill/>
          <a:ln w="0">
            <a:noFill/>
          </a:ln>
        </p:spPr>
        <p:txBody>
          <a:bodyPr lIns="90000" rIns="90000" tIns="45000" bIns="45000" anchor="t">
            <a:norm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Implement all the api calls (as functions)</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Get the average book price </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34" name="Oval 15"/>
          <p:cNvSpPr/>
          <p:nvPr/>
        </p:nvSpPr>
        <p:spPr>
          <a:xfrm>
            <a:off x="11401560" y="6229800"/>
            <a:ext cx="456480" cy="456480"/>
          </a:xfrm>
          <a:prstGeom prst="ellipse">
            <a:avLst/>
          </a:prstGeom>
          <a:blipFill rotWithShape="0">
            <a:blip r:embed="rId4"/>
            <a:srcRect/>
            <a:tile/>
          </a:blipFill>
          <a:ln w="25400">
            <a:noFill/>
          </a:ln>
        </p:spPr>
        <p:style>
          <a:lnRef idx="0"/>
          <a:fillRef idx="0"/>
          <a:effectRef idx="0"/>
          <a:fontRef idx="minor"/>
        </p:style>
      </p:sp>
      <p:sp>
        <p:nvSpPr>
          <p:cNvPr id="135" name="Oval 17"/>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sp>
        <p:nvSpPr>
          <p:cNvPr id="136" name="Cloud 3"/>
          <p:cNvSpPr/>
          <p:nvPr/>
        </p:nvSpPr>
        <p:spPr>
          <a:xfrm>
            <a:off x="3281040" y="5056200"/>
            <a:ext cx="5664960" cy="671760"/>
          </a:xfrm>
          <a:prstGeom prst="cloud">
            <a:avLst/>
          </a:prstGeom>
          <a:solidFill>
            <a:schemeClr val="accent4">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7" name="TextBox 4"/>
          <p:cNvSpPr/>
          <p:nvPr/>
        </p:nvSpPr>
        <p:spPr>
          <a:xfrm>
            <a:off x="3052440" y="6185520"/>
            <a:ext cx="6086160" cy="363960"/>
          </a:xfrm>
          <a:prstGeom prst="rect">
            <a:avLst/>
          </a:prstGeom>
          <a:solidFill>
            <a:srgbClr val="00b050"/>
          </a:solidFill>
          <a:ln w="0">
            <a:noFill/>
          </a:ln>
        </p:spPr>
        <p:style>
          <a:lnRef idx="0"/>
          <a:fillRef idx="0"/>
          <a:effectRef idx="0"/>
          <a:fontRef idx="minor"/>
        </p:style>
        <p:txBody>
          <a:bodyPr lIns="90000" rIns="90000" tIns="45000" bIns="45000" anchor="t">
            <a:spAutoFit/>
          </a:bodyPr>
          <a:p>
            <a:pPr algn="ctr">
              <a:lnSpc>
                <a:spcPct val="100000"/>
              </a:lnSpc>
              <a:buNone/>
            </a:pPr>
            <a:r>
              <a:rPr b="0" lang="en-GB" sz="1800" spc="-1" strike="noStrike">
                <a:solidFill>
                  <a:srgbClr val="000000"/>
                </a:solidFill>
                <a:latin typeface="Rockwell"/>
                <a:ea typeface="DejaVu Sans"/>
              </a:rPr>
              <a:t>http://andrewbeatty1.pythonanywhere.com</a:t>
            </a:r>
            <a:endParaRPr b="0" lang="en-IE" sz="1800" spc="-1" strike="noStrike">
              <a:latin typeface="Arial"/>
            </a:endParaRPr>
          </a:p>
        </p:txBody>
      </p:sp>
      <p:sp>
        <p:nvSpPr>
          <p:cNvPr id="138" name="Rectangle 5"/>
          <p:cNvSpPr/>
          <p:nvPr/>
        </p:nvSpPr>
        <p:spPr>
          <a:xfrm>
            <a:off x="3021120" y="3429000"/>
            <a:ext cx="5924880" cy="67176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39" name="Rectangle: Rounded Corners 6"/>
          <p:cNvSpPr/>
          <p:nvPr/>
        </p:nvSpPr>
        <p:spPr>
          <a:xfrm>
            <a:off x="3021120" y="4101480"/>
            <a:ext cx="5924880" cy="682200"/>
          </a:xfrm>
          <a:prstGeom prst="roundRect">
            <a:avLst>
              <a:gd name="adj" fmla="val 16667"/>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IE" sz="1800" spc="-1" strike="noStrike">
                <a:solidFill>
                  <a:srgbClr val="ffffff"/>
                </a:solidFill>
                <a:latin typeface="Rockwell"/>
                <a:ea typeface="DejaVu Sans"/>
              </a:rPr>
              <a:t>The part of your program that retrieves the data from the server</a:t>
            </a:r>
            <a:endParaRPr b="0" lang="en-IE" sz="1800" spc="-1" strike="noStrike">
              <a:latin typeface="Arial"/>
            </a:endParaRPr>
          </a:p>
        </p:txBody>
      </p:sp>
      <p:sp>
        <p:nvSpPr>
          <p:cNvPr id="140" name="TextBox 8"/>
          <p:cNvSpPr/>
          <p:nvPr/>
        </p:nvSpPr>
        <p:spPr>
          <a:xfrm>
            <a:off x="3281040" y="3533760"/>
            <a:ext cx="5664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The part of your program that analyses the data</a:t>
            </a:r>
            <a:r>
              <a:rPr b="0" lang="en-GB" sz="1800" spc="-1" strike="noStrike">
                <a:solidFill>
                  <a:srgbClr val="000000"/>
                </a:solidFill>
                <a:latin typeface="Rockwell"/>
                <a:ea typeface="DejaVu Sans"/>
              </a:rPr>
              <a:t> </a:t>
            </a:r>
            <a:endParaRPr b="0" lang="en-IE" sz="1800" spc="-1" strike="noStrike">
              <a:latin typeface="Arial"/>
            </a:endParaRPr>
          </a:p>
        </p:txBody>
      </p:sp>
      <p:sp>
        <p:nvSpPr>
          <p:cNvPr id="141" name="Straight Arrow Connector 12"/>
          <p:cNvSpPr/>
          <p:nvPr/>
        </p:nvSpPr>
        <p:spPr>
          <a:xfrm>
            <a:off x="4706640" y="4784400"/>
            <a:ext cx="360" cy="1292760"/>
          </a:xfrm>
          <a:custGeom>
            <a:avLst/>
            <a:gdLst/>
            <a:ahLst/>
            <a:rect l="l" t="t" r="r" b="b"/>
            <a:pathLst>
              <a:path w="21600" h="21600">
                <a:moveTo>
                  <a:pt x="0" y="0"/>
                </a:moveTo>
                <a:lnTo>
                  <a:pt x="21600" y="21600"/>
                </a:lnTo>
              </a:path>
            </a:pathLst>
          </a:custGeom>
          <a:noFill/>
          <a:ln w="57150">
            <a:solidFill>
              <a:srgbClr val="855d5d"/>
            </a:solidFill>
            <a:round/>
            <a:tailEnd len="med" type="triangle" w="med"/>
          </a:ln>
        </p:spPr>
        <p:style>
          <a:lnRef idx="1">
            <a:schemeClr val="accent6"/>
          </a:lnRef>
          <a:fillRef idx="0">
            <a:schemeClr val="accent6"/>
          </a:fillRef>
          <a:effectRef idx="0">
            <a:schemeClr val="accent6"/>
          </a:effectRef>
          <a:fontRef idx="minor"/>
        </p:style>
      </p:sp>
      <p:sp>
        <p:nvSpPr>
          <p:cNvPr id="142" name="Straight Arrow Connector 14"/>
          <p:cNvSpPr/>
          <p:nvPr/>
        </p:nvSpPr>
        <p:spPr>
          <a:xfrm flipV="1">
            <a:off x="7401960" y="4783680"/>
            <a:ext cx="360" cy="1303560"/>
          </a:xfrm>
          <a:custGeom>
            <a:avLst/>
            <a:gdLst/>
            <a:ahLst/>
            <a:rect l="l" t="t" r="r" b="b"/>
            <a:pathLst>
              <a:path w="21600" h="21600">
                <a:moveTo>
                  <a:pt x="0" y="0"/>
                </a:moveTo>
                <a:lnTo>
                  <a:pt x="21600" y="21600"/>
                </a:lnTo>
              </a:path>
            </a:pathLst>
          </a:custGeom>
          <a:noFill/>
          <a:ln w="57150">
            <a:solidFill>
              <a:srgbClr val="855d5d"/>
            </a:solidFill>
            <a:round/>
            <a:tailEnd len="med" type="triangle" w="med"/>
          </a:ln>
        </p:spPr>
        <p:style>
          <a:lnRef idx="1">
            <a:schemeClr val="accent6"/>
          </a:lnRef>
          <a:fillRef idx="0">
            <a:schemeClr val="accent6"/>
          </a:fillRef>
          <a:effectRef idx="0">
            <a:schemeClr val="accent6"/>
          </a:effectRef>
          <a:fontRef idx="minor"/>
        </p:style>
      </p:sp>
      <p:sp>
        <p:nvSpPr>
          <p:cNvPr id="143" name="TextBox 20"/>
          <p:cNvSpPr/>
          <p:nvPr/>
        </p:nvSpPr>
        <p:spPr>
          <a:xfrm>
            <a:off x="9315720" y="3861360"/>
            <a:ext cx="2542320" cy="637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200" spc="-1" strike="noStrike">
                <a:solidFill>
                  <a:srgbClr val="000000"/>
                </a:solidFill>
                <a:latin typeface="Rockwell"/>
                <a:ea typeface="DejaVu Sans"/>
              </a:rPr>
              <a:t>This interface (list of functions) can also be called an api</a:t>
            </a:r>
            <a:endParaRPr b="0" lang="en-IE" sz="1200" spc="-1" strike="noStrike">
              <a:latin typeface="Arial"/>
            </a:endParaRPr>
          </a:p>
        </p:txBody>
      </p:sp>
      <p:sp>
        <p:nvSpPr>
          <p:cNvPr id="144" name="Straight Arrow Connector 22"/>
          <p:cNvSpPr/>
          <p:nvPr/>
        </p:nvSpPr>
        <p:spPr>
          <a:xfrm flipH="1">
            <a:off x="9027360" y="4092120"/>
            <a:ext cx="574560" cy="8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rmAutofit fontScale="85000"/>
          </a:bodyPr>
          <a:p>
            <a:pPr>
              <a:lnSpc>
                <a:spcPct val="90000"/>
              </a:lnSpc>
              <a:buNone/>
            </a:pPr>
            <a:r>
              <a:rPr b="0" lang="en-GB" sz="5400" spc="-1" strike="noStrike" cap="all">
                <a:latin typeface="Rockwell Condensed"/>
              </a:rPr>
              <a:t>The book API I have implemented</a:t>
            </a:r>
            <a:br>
              <a:rPr sz="5400"/>
            </a:br>
            <a:r>
              <a:rPr b="0" lang="en-GB" sz="2200" spc="-1" strike="noStrike" cap="all">
                <a:latin typeface="Rockwell Condensed"/>
              </a:rPr>
              <a:t>http://andrewbeatty1.pythonanywhere.com</a:t>
            </a:r>
            <a:endParaRPr b="0" lang="en-IE" sz="2200" spc="-1" strike="noStrike">
              <a:latin typeface="Arial"/>
            </a:endParaRPr>
          </a:p>
        </p:txBody>
      </p:sp>
      <p:graphicFrame>
        <p:nvGraphicFramePr>
          <p:cNvPr id="146" name="Content Placeholder 3"/>
          <p:cNvGraphicFramePr/>
          <p:nvPr/>
        </p:nvGraphicFramePr>
        <p:xfrm>
          <a:off x="644760" y="1834920"/>
          <a:ext cx="10476720" cy="5273640"/>
        </p:xfrm>
        <a:graphic>
          <a:graphicData uri="http://schemas.openxmlformats.org/drawingml/2006/table">
            <a:tbl>
              <a:tblPr/>
              <a:tblGrid>
                <a:gridCol w="1305720"/>
                <a:gridCol w="873720"/>
                <a:gridCol w="1083960"/>
                <a:gridCol w="2117520"/>
                <a:gridCol w="2183040"/>
                <a:gridCol w="2913120"/>
              </a:tblGrid>
              <a:tr h="446760">
                <a:tc>
                  <a:txBody>
                    <a:bodyPr lIns="51120" rIns="51120" anchor="t">
                      <a:noAutofit/>
                    </a:bodyPr>
                    <a:p>
                      <a:pPr>
                        <a:lnSpc>
                          <a:spcPct val="107000"/>
                        </a:lnSpc>
                        <a:buNone/>
                      </a:pPr>
                      <a:r>
                        <a:rPr b="1" lang="en-IE" sz="1400" spc="-1" strike="noStrike">
                          <a:solidFill>
                            <a:srgbClr val="ffffff"/>
                          </a:solidFill>
                          <a:latin typeface="Rockwell"/>
                        </a:rPr>
                        <a:t>Action </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Method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URL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params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IE" sz="1400" spc="-1" strike="noStrike">
                          <a:solidFill>
                            <a:srgbClr val="ffffff"/>
                          </a:solidFill>
                          <a:latin typeface="Rockwell"/>
                        </a:rPr>
                        <a:t>Sample return</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lIns="51120" rIns="51120" anchor="t">
                      <a:noAutofit/>
                    </a:bodyPr>
                    <a:p>
                      <a:pPr>
                        <a:lnSpc>
                          <a:spcPct val="107000"/>
                        </a:lnSpc>
                        <a:buNone/>
                      </a:pPr>
                      <a:r>
                        <a:rPr b="1" lang="en-GB" sz="1400" spc="-1" strike="noStrike">
                          <a:solidFill>
                            <a:srgbClr val="ffffff"/>
                          </a:solidFill>
                          <a:latin typeface="Calibri"/>
                          <a:ea typeface="Calibri"/>
                        </a:rPr>
                        <a:t>Sample CURL (see curl lecture, next)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750600">
                <a:tc>
                  <a:txBody>
                    <a:bodyPr lIns="51120" rIns="51120" anchor="t">
                      <a:noAutofit/>
                    </a:bodyPr>
                    <a:p>
                      <a:pPr>
                        <a:lnSpc>
                          <a:spcPct val="107000"/>
                        </a:lnSpc>
                        <a:buNone/>
                      </a:pPr>
                      <a:r>
                        <a:rPr b="0" lang="en-IE" sz="1400" spc="-1" strike="noStrike">
                          <a:solidFill>
                            <a:srgbClr val="000000"/>
                          </a:solidFill>
                          <a:latin typeface="Rockwell"/>
                        </a:rPr>
                        <a:t>Get all</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Find by 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GET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”id":”7",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nn-NO" sz="1000" spc="-1" strike="noStrike">
                          <a:solidFill>
                            <a:srgbClr val="000000"/>
                          </a:solidFill>
                          <a:latin typeface="Courier New"/>
                        </a:rPr>
                        <a:t>curl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1116360">
                <a:tc>
                  <a:txBody>
                    <a:bodyPr lIns="51120" rIns="51120" anchor="t">
                      <a:noAutofit/>
                    </a:bodyPr>
                    <a:p>
                      <a:pPr>
                        <a:lnSpc>
                          <a:spcPct val="107000"/>
                        </a:lnSpc>
                        <a:buNone/>
                      </a:pPr>
                      <a:r>
                        <a:rPr b="0" lang="en-IE" sz="1400" spc="-1" strike="noStrike">
                          <a:solidFill>
                            <a:srgbClr val="000000"/>
                          </a:solidFill>
                          <a:latin typeface="Rockwell"/>
                        </a:rPr>
                        <a:t>Create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POST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"price":3000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POST -d "{\"Title\":\“xxx\",\"Author\":\“xxx\",\"Price\":3000}" </a:t>
                      </a:r>
                      <a:r>
                        <a:rPr b="0" lang="en-GB" sz="1000" spc="-1" strike="noStrike" u="sng">
                          <a:solidFill>
                            <a:srgbClr val="cc9900"/>
                          </a:solidFill>
                          <a:uFillTx/>
                          <a:latin typeface="Courier New"/>
                          <a:hlinkClick r:id="rId1"/>
                        </a:rPr>
                        <a:t>http://andrewbeatty1.pythonanywhere.com/books</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1116360">
                <a:tc>
                  <a:txBody>
                    <a:bodyPr lIns="51120" rIns="51120" anchor="t">
                      <a:noAutofit/>
                    </a:bodyPr>
                    <a:p>
                      <a:pPr>
                        <a:lnSpc>
                          <a:spcPct val="107000"/>
                        </a:lnSpc>
                        <a:buNone/>
                      </a:pPr>
                      <a:r>
                        <a:rPr b="0" lang="en-IE" sz="1400" spc="-1" strike="noStrike">
                          <a:solidFill>
                            <a:srgbClr val="000000"/>
                          </a:solidFill>
                          <a:latin typeface="Rockwell"/>
                        </a:rPr>
                        <a:t>Update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PUT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"price":2000</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IE" sz="1400" spc="-1" strike="noStrike">
                          <a:solidFill>
                            <a:srgbClr val="000000"/>
                          </a:solidFill>
                          <a:latin typeface="Rockwell"/>
                        </a:rPr>
                        <a:t>{ ”id":”1", ”title":”xxx",</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author":”xxx", "price":2000</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lIns="51120" rIns="51120" anchor="t">
                      <a:noAutofit/>
                    </a:bodyPr>
                    <a:p>
                      <a:pPr>
                        <a:lnSpc>
                          <a:spcPct val="107000"/>
                        </a:lnSpc>
                        <a:buNone/>
                      </a:pPr>
                      <a:r>
                        <a:rPr b="0" lang="en-GB" sz="1000" spc="-1" strike="noStrike">
                          <a:solidFill>
                            <a:srgbClr val="000000"/>
                          </a:solidFill>
                          <a:latin typeface="Courier New"/>
                        </a:rPr>
                        <a:t>curl  </a:t>
                      </a:r>
                      <a:endParaRPr b="0" lang="en-IE" sz="1000" spc="-1" strike="noStrike">
                        <a:latin typeface="Arial"/>
                      </a:endParaRPr>
                    </a:p>
                    <a:p>
                      <a:pPr>
                        <a:lnSpc>
                          <a:spcPct val="107000"/>
                        </a:lnSpc>
                        <a:buNone/>
                      </a:pPr>
                      <a:r>
                        <a:rPr b="0" lang="en-GB" sz="1000" spc="-1" strike="noStrike">
                          <a:solidFill>
                            <a:srgbClr val="000000"/>
                          </a:solidFill>
                          <a:latin typeface="Courier New"/>
                        </a:rPr>
                        <a:t>-H "Content-Type:application/json" </a:t>
                      </a:r>
                      <a:endParaRPr b="0" lang="en-IE" sz="1000" spc="-1" strike="noStrike">
                        <a:latin typeface="Arial"/>
                      </a:endParaRPr>
                    </a:p>
                    <a:p>
                      <a:pPr>
                        <a:lnSpc>
                          <a:spcPct val="107000"/>
                        </a:lnSpc>
                        <a:buNone/>
                      </a:pPr>
                      <a:r>
                        <a:rPr b="0" lang="en-GB" sz="1000" spc="-1" strike="noStrike">
                          <a:solidFill>
                            <a:srgbClr val="000000"/>
                          </a:solidFill>
                          <a:latin typeface="Courier New"/>
                        </a:rPr>
                        <a:t>-X PUT </a:t>
                      </a:r>
                      <a:endParaRPr b="0" lang="en-IE" sz="1000" spc="-1" strike="noStrike">
                        <a:latin typeface="Arial"/>
                      </a:endParaRPr>
                    </a:p>
                    <a:p>
                      <a:pPr>
                        <a:lnSpc>
                          <a:spcPct val="107000"/>
                        </a:lnSpc>
                        <a:buNone/>
                      </a:pPr>
                      <a:r>
                        <a:rPr b="0" lang="en-GB" sz="1000" spc="-1" strike="noStrike">
                          <a:solidFill>
                            <a:srgbClr val="000000"/>
                          </a:solidFill>
                          <a:latin typeface="Courier New"/>
                        </a:rPr>
                        <a:t>-d "{\"Price\":2000}"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727560">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DELETE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/books/id</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none</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IE" sz="1400" spc="-1" strike="noStrike">
                          <a:solidFill>
                            <a:srgbClr val="000000"/>
                          </a:solidFill>
                          <a:latin typeface="Rockwell"/>
                        </a:rPr>
                        <a:t>{</a:t>
                      </a:r>
                      <a:endParaRPr b="0" lang="en-IE" sz="1400" spc="-1" strike="noStrike">
                        <a:latin typeface="Arial"/>
                      </a:endParaRPr>
                    </a:p>
                    <a:p>
                      <a:pPr>
                        <a:lnSpc>
                          <a:spcPct val="107000"/>
                        </a:lnSpc>
                        <a:buNone/>
                      </a:pPr>
                      <a:r>
                        <a:rPr b="0" lang="en-IE" sz="1400" spc="-1" strike="noStrike">
                          <a:solidFill>
                            <a:srgbClr val="000000"/>
                          </a:solidFill>
                          <a:latin typeface="Rockwell"/>
                        </a:rPr>
                        <a:t>   </a:t>
                      </a:r>
                      <a:r>
                        <a:rPr b="0" lang="en-IE" sz="1400" spc="-1" strike="noStrike">
                          <a:solidFill>
                            <a:srgbClr val="000000"/>
                          </a:solidFill>
                          <a:latin typeface="Rockwell"/>
                        </a:rPr>
                        <a:t>"done":true</a:t>
                      </a:r>
                      <a:endParaRPr b="0" lang="en-IE" sz="1400" spc="-1" strike="noStrike">
                        <a:latin typeface="Arial"/>
                      </a:endParaRPr>
                    </a:p>
                    <a:p>
                      <a:pPr>
                        <a:lnSpc>
                          <a:spcPct val="107000"/>
                        </a:lnSpc>
                        <a:buNone/>
                      </a:pPr>
                      <a:r>
                        <a:rPr b="0" lang="en-IE" sz="1400" spc="-1" strike="noStrike">
                          <a:solidFill>
                            <a:srgbClr val="000000"/>
                          </a:solidFill>
                          <a:latin typeface="Rockwell"/>
                        </a:rPr>
                        <a:t>}</a:t>
                      </a:r>
                      <a:endParaRPr b="0" lang="en-IE" sz="14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lIns="51120" rIns="51120" anchor="t">
                      <a:noAutofit/>
                    </a:bodyPr>
                    <a:p>
                      <a:pPr>
                        <a:lnSpc>
                          <a:spcPct val="107000"/>
                        </a:lnSpc>
                        <a:buNone/>
                      </a:pPr>
                      <a:r>
                        <a:rPr b="0" lang="en-GB" sz="1000" spc="-1" strike="noStrike">
                          <a:solidFill>
                            <a:srgbClr val="000000"/>
                          </a:solidFill>
                          <a:latin typeface="Courier New"/>
                          <a:ea typeface="Calibri"/>
                        </a:rPr>
                        <a:t>curl   -X DELETE http://andrewbeatty1.pythonanywhere.com/books/7</a:t>
                      </a:r>
                      <a:endParaRPr b="0" lang="en-IE" sz="1000" spc="-1" strike="noStrike">
                        <a:latin typeface="Arial"/>
                      </a:endParaRPr>
                    </a:p>
                  </a:txBody>
                  <a:tcPr anchor="t" marL="51120" marR="5112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Summary</a:t>
            </a:r>
            <a:endParaRPr b="0" lang="en-IE" sz="5400" spc="-1" strike="noStrike">
              <a:latin typeface="Arial"/>
            </a:endParaRPr>
          </a:p>
        </p:txBody>
      </p:sp>
      <p:sp>
        <p:nvSpPr>
          <p:cNvPr id="148"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Create a function for the API call to the cloud</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This allows you to split the retrieving of data from the analysis of the data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832</TotalTime>
  <Application>LibreOffice/7.3.7.2$Linux_X86_64 LibreOffice_project/30$Build-2</Application>
  <AppVersion>15.0000</AppVersion>
  <Words>532</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2019-10-16T11:59:03Z</dcterms:created>
  <dc:creator>Andrew Beatty</dc:creator>
  <dc:description/>
  <dc:language>en-IE</dc:language>
  <cp:lastModifiedBy/>
  <dcterms:modified xsi:type="dcterms:W3CDTF">2024-02-17T13:47:00Z</dcterms:modified>
  <cp:revision>15</cp:revision>
  <dc:subject/>
  <dc:title>RESTful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