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1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1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141"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142"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143"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2A3A5071-7ECB-4FD8-9FE1-31B84960E2FD}"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216000" y="812520"/>
            <a:ext cx="7127280" cy="4008960"/>
          </a:xfrm>
          <a:prstGeom prst="rect">
            <a:avLst/>
          </a:prstGeom>
          <a:ln w="0">
            <a:noFill/>
          </a:ln>
        </p:spPr>
      </p:sp>
      <p:sp>
        <p:nvSpPr>
          <p:cNvPr id="22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XML and JSON,are the two main ways that web services get data via or serve data. XML is an older way, JSON is more modern way, but I still think it's worth looking at XML</a:t>
            </a:r>
            <a:endParaRPr b="0" lang="en-IE"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216000" y="812520"/>
            <a:ext cx="7127280" cy="4008960"/>
          </a:xfrm>
          <a:prstGeom prst="rect">
            <a:avLst/>
          </a:prstGeom>
          <a:ln w="0">
            <a:noFill/>
          </a:ln>
        </p:spPr>
      </p:sp>
      <p:sp>
        <p:nvSpPr>
          <p:cNvPr id="24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there is the declaration of the top. The root node is called or. The root element is called company as a company and there were two child elements each with the tags Employee. Employee has a attribute saying what type of employee it is, technical or whatever. Then each employee has three child elements.The first child element has first name and inside that there is a text node called which has a value of Joe and then there's last name which has a text node of value Murphy. </a:t>
            </a:r>
            <a:endParaRPr b="0" lang="en-IE"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216000" y="812520"/>
            <a:ext cx="7127280" cy="4008960"/>
          </a:xfrm>
          <a:prstGeom prst="rect">
            <a:avLst/>
          </a:prstGeom>
          <a:ln w="0">
            <a:noFill/>
          </a:ln>
        </p:spPr>
      </p:sp>
      <p:sp>
        <p:nvSpPr>
          <p:cNvPr id="2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1600" spc="-1" strike="noStrike">
                <a:latin typeface="Arial"/>
              </a:rPr>
              <a:t>In a Dom tree, there is the root element which is company, and that has two child elements which Employee and Employee. And each of these have attributes which have a name of category and in this case a value of technical and over in the unemployed in attribute name category and a value of non-technical each employee has.  first one has three child elements, first name, last name and contact number and then the child elements which have a sub a child node which is of type Text and then text has a value of Joe for the element last name, It has a child node of type text and the value is Murphy and the contact number has a child node of type Text and the value is 123456789. This is one of the little gotchas I certainly found to get used to in XML.</a:t>
            </a:r>
            <a:endParaRPr b="0" lang="en-IE" sz="16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216000" y="812520"/>
            <a:ext cx="7127280" cy="4008960"/>
          </a:xfrm>
          <a:prstGeom prst="rect">
            <a:avLst/>
          </a:prstGeom>
          <a:ln w="0">
            <a:noFill/>
          </a:ln>
        </p:spPr>
      </p:sp>
      <p:sp>
        <p:nvSpPr>
          <p:cNvPr id="226" name="PlaceHolder 2"/>
          <p:cNvSpPr>
            <a:spLocks noGrp="1"/>
          </p:cNvSpPr>
          <p:nvPr>
            <p:ph type="body"/>
          </p:nvPr>
        </p:nvSpPr>
        <p:spPr>
          <a:xfrm>
            <a:off x="756000" y="5078520"/>
            <a:ext cx="6047640" cy="4966200"/>
          </a:xfrm>
          <a:prstGeom prst="rect">
            <a:avLst/>
          </a:prstGeom>
          <a:noFill/>
          <a:ln w="0">
            <a:noFill/>
          </a:ln>
        </p:spPr>
        <p:txBody>
          <a:bodyPr lIns="0" rIns="0" tIns="0" bIns="0" anchor="t">
            <a:noAutofit/>
          </a:bodyPr>
          <a:p>
            <a:r>
              <a:rPr b="0" lang="en-IE" sz="1600" spc="-1" strike="noStrike">
                <a:latin typeface="Arial"/>
              </a:rPr>
              <a:t>Back in the early days of the Internet in CERN,HTML was invented as a means of transferring data from 1 computer to another. There was tonnes and tonnes of different computers from different countries all in Cern. Physicists came from all over the world and they all brought their own machines which all had different protocols and so they wanted to make a way that they could view their documents in one standard way.</a:t>
            </a:r>
            <a:endParaRPr b="0" lang="en-IE" sz="1600" spc="-1" strike="noStrike">
              <a:latin typeface="Arial"/>
            </a:endParaRPr>
          </a:p>
          <a:p>
            <a:r>
              <a:rPr b="0" lang="en-IE" sz="1600" spc="-1" strike="noStrike">
                <a:latin typeface="Arial"/>
              </a:rPr>
              <a:t>HTML was invented for this. It was a means of displaying documents in a human readable form that everyone could understand and everyone could edit and that would work on any machine. Now this idea of transferring data in a human readable form that is open and anyone can edit became very useful. So XML was created,and XML is just a general way of transferring data from one place to another.It's very human readable. You can put whatever tags you like into it and it's very flexible. It's a little bit more clunky. Later on came Jason and Jason is I think a lot neater. Jason is a lot more compact. So most means of transferring data across the cloud nowadays or with Jason, but you will still still find some old ways of transferring data that are in XML. </a:t>
            </a:r>
            <a:endParaRPr b="0" lang="en-IE" sz="1600" spc="-1" strike="noStrike">
              <a:latin typeface="Arial"/>
            </a:endParaRPr>
          </a:p>
          <a:p>
            <a:r>
              <a:rPr b="0" lang="en-IE" sz="1600" spc="-1" strike="noStrike">
                <a:latin typeface="Arial"/>
              </a:rPr>
              <a:t>HTML is still a markup language, so if you want to manipulate HTML you need to understand XML in the Dom tree. </a:t>
            </a:r>
            <a:endParaRPr b="0" lang="en-IE" sz="16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216000" y="812520"/>
            <a:ext cx="7127280" cy="4008960"/>
          </a:xfrm>
          <a:prstGeom prst="rect">
            <a:avLst/>
          </a:prstGeom>
          <a:ln w="0">
            <a:noFill/>
          </a:ln>
        </p:spPr>
      </p:sp>
      <p:sp>
        <p:nvSpPr>
          <p:cNvPr id="22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There can only be one root tag above everything. So in this case it's Book.They can have the attributes associated with the tags as you see ISBN 13, ISBN 10 and attributes of the book tag. And you can have child tags.</a:t>
            </a:r>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216000" y="812520"/>
            <a:ext cx="7127280" cy="4008960"/>
          </a:xfrm>
          <a:prstGeom prst="rect">
            <a:avLst/>
          </a:prstGeom>
          <a:ln w="0">
            <a:noFill/>
          </a:ln>
        </p:spPr>
      </p:sp>
      <p:sp>
        <p:nvSpPr>
          <p:cNvPr id="2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 XML doesn't actually do anything. You can't actually put a while loop into XML. It won't actually do anything. It just represents data. Mind you, so does HTML. You do have HTML script tags where you can put in JavaScript into HTML, but JavaScript in itself is not HTML.</a:t>
            </a:r>
            <a:endParaRPr b="0" lang="en-IE" sz="2000" spc="-1" strike="noStrike">
              <a:latin typeface="Arial"/>
            </a:endParaRPr>
          </a:p>
          <a:p>
            <a:r>
              <a:rPr b="0" lang="en-IE" sz="2000" spc="-1" strike="noStrike">
                <a:latin typeface="Arial"/>
              </a:rPr>
              <a:t>XML has a tree like structure, so there's always one root node and then child nodes underneath that.</a:t>
            </a:r>
            <a:endParaRPr b="0" lang="en-IE" sz="2000" spc="-1" strike="noStrike">
              <a:latin typeface="Arial"/>
            </a:endParaRPr>
          </a:p>
          <a:p>
            <a:r>
              <a:rPr b="0" lang="en-IE" sz="2000" spc="-1" strike="noStrike">
                <a:latin typeface="Arial"/>
              </a:rPr>
              <a:t>Document Object Model can be applied to XML. This is a neat way of taking XML and putting it into a data structure into a programme. Using mini Dom we can manipulate the Dom tree, the Document Document Object Model and you can do this with JavaScript or any other language.</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216000" y="812520"/>
            <a:ext cx="7127280" cy="4008960"/>
          </a:xfrm>
          <a:prstGeom prst="rect">
            <a:avLst/>
          </a:prstGeom>
          <a:ln w="0">
            <a:noFill/>
          </a:ln>
        </p:spPr>
      </p:sp>
      <p:sp>
        <p:nvSpPr>
          <p:cNvPr id="232" name="PlaceHolder 2"/>
          <p:cNvSpPr>
            <a:spLocks noGrp="1"/>
          </p:cNvSpPr>
          <p:nvPr>
            <p:ph type="body"/>
          </p:nvPr>
        </p:nvSpPr>
        <p:spPr>
          <a:xfrm>
            <a:off x="90000" y="4821480"/>
            <a:ext cx="7470000" cy="5870520"/>
          </a:xfrm>
          <a:prstGeom prst="rect">
            <a:avLst/>
          </a:prstGeom>
          <a:noFill/>
          <a:ln w="0">
            <a:noFill/>
          </a:ln>
        </p:spPr>
        <p:txBody>
          <a:bodyPr lIns="0" rIns="0" tIns="0" bIns="0" anchor="t">
            <a:noAutofit/>
          </a:bodyPr>
          <a:p>
            <a:r>
              <a:rPr b="0" lang="en-IE" sz="1200" spc="-1" strike="noStrike">
                <a:latin typeface="Arial"/>
              </a:rPr>
              <a:t> </a:t>
            </a:r>
            <a:r>
              <a:rPr b="0" lang="en-IE" sz="1200" spc="-1" strike="noStrike">
                <a:latin typeface="Arial"/>
              </a:rPr>
              <a:t>the first line has a declaration.</a:t>
            </a:r>
            <a:endParaRPr b="0" lang="en-IE" sz="1200" spc="-1" strike="noStrike">
              <a:latin typeface="Arial"/>
            </a:endParaRPr>
          </a:p>
          <a:p>
            <a:r>
              <a:rPr b="0" lang="en-IE" sz="1200" spc="-1" strike="noStrike">
                <a:latin typeface="Arial"/>
              </a:rPr>
              <a:t>Every XML document has a root element,</a:t>
            </a:r>
            <a:endParaRPr b="0" lang="en-IE" sz="1200" spc="-1" strike="noStrike">
              <a:latin typeface="Arial"/>
            </a:endParaRPr>
          </a:p>
          <a:p>
            <a:r>
              <a:rPr b="0" lang="en-IE" sz="1200" spc="-1" strike="noStrike">
                <a:latin typeface="Arial"/>
              </a:rPr>
              <a:t>The root element has child elements.In this case, there's four child elements. Three of them happen to have the name child and one of them has the name lone warrior. So as you can see, you can have child elements having the same tag name, in this case child. This is how you represent arrays with XML. So if you were to put this into Python dict object, you would have an object called root element and then it would have a child which is an array of three in this case, and then lone  warrior which is a variable with none because there's nothing in it.</a:t>
            </a:r>
            <a:endParaRPr b="0" lang="en-IE" sz="1200" spc="-1" strike="noStrike">
              <a:latin typeface="Arial"/>
            </a:endParaRPr>
          </a:p>
          <a:p>
            <a:r>
              <a:rPr b="0" lang="en-IE" sz="1200" spc="-1" strike="noStrike">
                <a:latin typeface="Arial"/>
              </a:rPr>
              <a:t>So all the elements here, root element and child element, lone warrior, they all must be closed and you close it with the/ So root element as you can see gets closed at the bottom with/ Root element that's the close of the root element and the first child as you can see gets closed. All the child elements get closed with/ child at the end. Lone warrior has nothing in it, but you can see it's closed because just before the end of &gt; it has a/ and that says it is closed. In XML you must close all your tags.</a:t>
            </a:r>
            <a:endParaRPr b="0" lang="en-IE" sz="1200" spc="-1" strike="noStrike">
              <a:latin typeface="Arial"/>
            </a:endParaRPr>
          </a:p>
          <a:p>
            <a:r>
              <a:rPr b="0" lang="en-IE" sz="1200" spc="-1" strike="noStrike">
                <a:latin typeface="Arial"/>
              </a:rPr>
              <a:t>HTML depending on the browser can be a lot more flexible about whether you close the tags or not. But for good HTML you should also close all the tags.</a:t>
            </a:r>
            <a:endParaRPr b="0" lang="en-IE" sz="1200" spc="-1" strike="noStrike">
              <a:latin typeface="Arial"/>
            </a:endParaRPr>
          </a:p>
          <a:p>
            <a:r>
              <a:rPr b="0" lang="en-IE" sz="1200" spc="-1" strike="noStrike">
                <a:latin typeface="Arial"/>
              </a:rPr>
              <a:t>Tags will start and end with the same name. Attributes are in name value pairs. So as you can see root element has an attribute name called attribute name, and it's equal to some value which is inverted commas. Child has an attribute called name. First child and it has a value called value and second one has an attribute called name with a value called value. The third child does not have an attribute.</a:t>
            </a:r>
            <a:endParaRPr b="0" lang="en-IE" sz="1200" spc="-1" strike="noStrike">
              <a:latin typeface="Arial"/>
            </a:endParaRPr>
          </a:p>
          <a:p>
            <a:r>
              <a:rPr b="0" lang="en-IE" sz="1200" spc="-1" strike="noStrike">
                <a:latin typeface="Arial"/>
              </a:rPr>
              <a:t>Attribute names and tag names must start with a letter and can have no spaces in them, otherwise when the computer is trying to read it will get confused. Attribute values and text that's inside A tag can't have spaces because it's quite clear where they start and stop. For example, actually value start and stop with the inverted commas, and the text that's inside a element is between the open tag and the closed tag, so there's also, so that's attributes. There's also entity references. So because you wouldn't be able to put a &lt;or&gt; inside the text of A tag because it would get confused with the tag names and the closing tag, you need to put in entity references there escaped with an ampersand. So for example &amp; Lt is replaced with a lesson sign. Everything in XML is case sensitive depending on the browser. HTML is not. A lot of browsers will not be case sensitive to HTML, but XML it is case sensitive and you can put plain text or even data inside the tags, so that's where the load is. Inside the tags we're playing text. Or you can put binary data.</a:t>
            </a:r>
            <a:endParaRPr b="0" lang="en-IE" sz="1200" spc="-1" strike="noStrike">
              <a:latin typeface="Arial"/>
            </a:endParaRPr>
          </a:p>
          <a:p>
            <a:endParaRPr b="0" lang="en-IE" sz="1400" spc="-1" strike="noStrike">
              <a:latin typeface="Arial"/>
            </a:endParaRPr>
          </a:p>
          <a:p>
            <a:endParaRPr b="0" lang="en-IE" sz="1400" spc="-1" strike="noStrike">
              <a:latin typeface="Arial"/>
            </a:endParaRPr>
          </a:p>
          <a:p>
            <a:endParaRPr b="0" lang="en-IE" sz="1400" spc="-1" strike="noStrike">
              <a:latin typeface="Arial"/>
            </a:endParaRPr>
          </a:p>
          <a:p>
            <a:endParaRPr b="0" lang="en-IE" sz="16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216000" y="812520"/>
            <a:ext cx="7127280" cy="4008960"/>
          </a:xfrm>
          <a:prstGeom prst="rect">
            <a:avLst/>
          </a:prstGeom>
          <a:ln w="0">
            <a:noFill/>
          </a:ln>
        </p:spPr>
      </p:sp>
      <p:sp>
        <p:nvSpPr>
          <p:cNvPr id="234" name="PlaceHolder 2"/>
          <p:cNvSpPr>
            <a:spLocks noGrp="1"/>
          </p:cNvSpPr>
          <p:nvPr>
            <p:ph type="body"/>
          </p:nvPr>
        </p:nvSpPr>
        <p:spPr>
          <a:xfrm>
            <a:off x="756000" y="5078520"/>
            <a:ext cx="6047640" cy="5383440"/>
          </a:xfrm>
          <a:prstGeom prst="rect">
            <a:avLst/>
          </a:prstGeom>
          <a:noFill/>
          <a:ln w="0">
            <a:noFill/>
          </a:ln>
        </p:spPr>
        <p:txBody>
          <a:bodyPr lIns="0" rIns="0" tIns="0" bIns="0" anchor="t">
            <a:noAutofit/>
          </a:bodyPr>
          <a:p>
            <a:r>
              <a:rPr b="0" lang="en-IE" sz="2000" spc="-1" strike="noStrike">
                <a:latin typeface="Arial"/>
              </a:rPr>
              <a:t>As you can see we have the declaration at the top, then there's the root tag or root element, which is indicated by the tag breakfast menu and the closed tag at the bottom and breakfast menu.Now in this case I've put in two food items,each of which each of the elements food elements are represented by an open food tag and a closed food tag.And the second one you can see is open food tag and closed food tag. And then in each of these there's  four child tags,child elements which are represented by the open tags and closing tags. So the first child element is called has A tag of name, the second one is price, the third one is description and the 4th one is calories. And you can see in the second food element, there again four child elements, each represented by the open and close tags. There is name which has the porridge inside it, price which is 6.95 description and calories. So that is an example of XML. </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216000" y="812520"/>
            <a:ext cx="7127280" cy="4008960"/>
          </a:xfrm>
          <a:prstGeom prst="rect">
            <a:avLst/>
          </a:prstGeom>
          <a:ln w="0">
            <a:noFill/>
          </a:ln>
        </p:spPr>
      </p:sp>
      <p:sp>
        <p:nvSpPr>
          <p:cNvPr id="236" name="PlaceHolder 2"/>
          <p:cNvSpPr>
            <a:spLocks noGrp="1"/>
          </p:cNvSpPr>
          <p:nvPr>
            <p:ph type="body"/>
          </p:nvPr>
        </p:nvSpPr>
        <p:spPr>
          <a:xfrm>
            <a:off x="756000" y="5078520"/>
            <a:ext cx="6047640" cy="5375520"/>
          </a:xfrm>
          <a:prstGeom prst="rect">
            <a:avLst/>
          </a:prstGeom>
          <a:noFill/>
          <a:ln w="0">
            <a:noFill/>
          </a:ln>
        </p:spPr>
        <p:txBody>
          <a:bodyPr lIns="0" rIns="0" tIns="0" bIns="0" anchor="t">
            <a:noAutofit/>
          </a:bodyPr>
          <a:p>
            <a:r>
              <a:rPr b="0" lang="en-IE" sz="1800" spc="-1" strike="noStrike">
                <a:latin typeface="Arial"/>
              </a:rPr>
              <a:t>Sax which is simply π for XML. I always knew it was streaming API for XML. Because it's reads in the XML as a stream, It's very good for large files and it's event based so it throws up a causa function every time I tag is opened or every time an attribute has come across and then you do things with it. It's a little bit hard to code but can deal with very very large XML files. It's usually read only, usually can't write back out to an XML.</a:t>
            </a:r>
            <a:endParaRPr b="0" lang="en-IE" sz="1800" spc="-1" strike="noStrike">
              <a:latin typeface="Arial"/>
            </a:endParaRPr>
          </a:p>
          <a:p>
            <a:r>
              <a:rPr b="0" lang="en-IE" sz="1800" spc="-1" strike="noStrike">
                <a:latin typeface="Arial"/>
              </a:rPr>
              <a:t>Dom is used by JavaScript for manipulating HTML pages. We're going to use it in Python to read in an XML document and take out the data. With Dom you can read and write, so you can make a Document Object Model and you can manipulate it. You can add elements and add attributes and change elements and then write it back out XML from the Dom object.Dom objects are used by web browsers. again the manipulated by JavaScript.JavaScript and jQuery use Dom to manipulate HTML pages In Python, well, there's two ways of manipulating the Dom in the standard Python library and they are mini Dom and pull Dom. We'll be looking at mini Dom.</a:t>
            </a:r>
            <a:endParaRPr b="0" lang="en-IE"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216000" y="812520"/>
            <a:ext cx="7127280" cy="4008960"/>
          </a:xfrm>
          <a:prstGeom prst="rect">
            <a:avLst/>
          </a:prstGeom>
          <a:ln w="0">
            <a:noFill/>
          </a:ln>
        </p:spPr>
      </p:sp>
      <p:sp>
        <p:nvSpPr>
          <p:cNvPr id="23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In Dom there are nodes, so everything's put as a node. And a node has three parts. It has a type, whether it's an element, whether it's an attribute or whether it's just text, or whether it's a document or whatever it is, it has a name and a value.</a:t>
            </a:r>
            <a:endParaRPr b="0" lang="en-IE" sz="2000" spc="-1" strike="noStrike">
              <a:latin typeface="Arial"/>
            </a:endParaRPr>
          </a:p>
          <a:p>
            <a:r>
              <a:rPr b="0" lang="en-IE" sz="2000" spc="-1" strike="noStrike">
                <a:latin typeface="Arial"/>
              </a:rPr>
              <a:t>a node of type Element doesn't have a value, it just has a name. And a node of type text doesn't have a name, it just has a value.</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8D92B7C-4A3D-44F6-BA90-17D7C5D14891}"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4834D04-0E4B-48DE-A829-22F40BD59108}"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41C7CD6-0E66-4BCB-9B0E-C444C4A804F1}"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38FB274-09AD-4C2B-BEF0-6FC719A89ABC}"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F7B38DF-0A99-4FB7-A9A8-81EB442FD8DA}"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4406CFC-8FA8-4019-ACC9-5C8EB7522D05}"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CAA6BA0-B9A1-425C-A2E0-DF39D553CCAE}"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35DC2F1-C761-43AE-B985-D3A96FCCA0AE}"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5988CA0-654A-44C9-A1C8-FA2A54927BFA}"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10ACB6E-19F5-420A-BEB6-6D427ADF5753}"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0FA4DB2-B95A-4105-998F-B240A55E0310}"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FDBE968-0657-454B-AE7E-87E7555B52E4}"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3AA1919-63B2-43B8-80A3-C197F0493CB7}"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AB22FF6-8891-4C05-B21C-6E4924D06DE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64257C8-B06A-42D1-9E91-D2F2ACBBD92C}"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3F8A788-4C3D-4BE8-ADE1-37B8BA9488DA}"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902F4B1-6993-43D9-AAC7-5B2CE5F21073}"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29E4EA2-50A9-4F18-B429-5F824080DCC8}" type="slidenum">
              <a:t>&lt;#&gt;</a:t>
            </a:fld>
          </a:p>
        </p:txBody>
      </p:sp>
      <p:sp>
        <p:nvSpPr>
          <p:cNvPr id="4" name="PlaceHolder 3"/>
          <p:cNvSpPr>
            <a:spLocks noGrp="1"/>
          </p:cNvSpPr>
          <p:nvPr>
            <p:ph type="dt" idx="9"/>
          </p:nvPr>
        </p:nvSpPr>
        <p:spPr/>
        <p:txBody>
          <a:bodyPr/>
          <a:p>
            <a:r>
              <a:rPr lang="en-I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D6E72A0-1D23-4925-A64A-FC370BFA0E0F}"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4DDB4F3-3003-4903-BB98-B100006B42C0}"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DD05773-C518-4A94-85E7-FB641400F23E}"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124BC2A-A5F4-4D57-8461-2D33764DF374}"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DDA6569-9067-40E7-98C9-3772C74D9116}"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8F1F9A3-8C14-4891-A2F3-8F36C4AF4EF8}"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7A5DFB6-3AFD-414E-A78D-CF59FB11025A}"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0A38911-30A4-4456-9559-5B0B5BA76BC6}"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D8F929A-8E7E-42DA-BFA8-ADA7B8F534F4}"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CCD48EC-9C06-4D1B-B589-2096D8C89A91}"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442C2FE8-809D-4CA0-9696-71CB3152556E}" type="slidenum">
              <a:t>&lt;#&gt;</a:t>
            </a:fld>
          </a:p>
        </p:txBody>
      </p:sp>
      <p:sp>
        <p:nvSpPr>
          <p:cNvPr id="9" name="PlaceHolder 8"/>
          <p:cNvSpPr>
            <a:spLocks noGrp="1"/>
          </p:cNvSpPr>
          <p:nvPr>
            <p:ph type="dt" idx="9"/>
          </p:nvPr>
        </p:nvSpPr>
        <p:spPr/>
        <p:txBody>
          <a:bodyPr/>
          <a:p>
            <a:r>
              <a:rPr lang="en-I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01140A2-E0B2-4B66-9ECA-3E753F965670}" type="slidenum">
              <a:t>&lt;#&gt;</a:t>
            </a:fld>
          </a:p>
        </p:txBody>
      </p:sp>
      <p:sp>
        <p:nvSpPr>
          <p:cNvPr id="11" name="PlaceHolder 10"/>
          <p:cNvSpPr>
            <a:spLocks noGrp="1"/>
          </p:cNvSpPr>
          <p:nvPr>
            <p:ph type="dt" idx="9"/>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E9604EA-6E77-4F73-8114-3C76ABA43ABD}"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836FA04-645E-482E-9B75-F1E955BC1933}"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BA1AADD-E02A-4E1B-960B-104353256916}"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992E995-737A-41F1-92BE-FE1C161B31B2}"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816DEE8-6FB1-4EA7-BC09-5258BB1C5A72}"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41302AB-EE62-4D13-A777-D99663719B37}"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4F7A54E7-FBDA-46BE-8DC6-C5D347029F0F}"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522194FB-ACB1-49CC-89A2-16214C6FA4C1}"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4" name="Group 6"/>
          <p:cNvGrpSpPr/>
          <p:nvPr/>
        </p:nvGrpSpPr>
        <p:grpSpPr>
          <a:xfrm>
            <a:off x="11401560" y="6229800"/>
            <a:ext cx="456480" cy="456480"/>
            <a:chOff x="11401560" y="6229800"/>
            <a:chExt cx="456480" cy="456480"/>
          </a:xfrm>
        </p:grpSpPr>
        <p:sp>
          <p:nvSpPr>
            <p:cNvPr id="95"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96"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97" name="PlaceHolder 1"/>
          <p:cNvSpPr>
            <a:spLocks noGrp="1"/>
          </p:cNvSpPr>
          <p:nvPr>
            <p:ph type="ftr" idx="7"/>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98" name="PlaceHolder 2"/>
          <p:cNvSpPr>
            <a:spLocks noGrp="1"/>
          </p:cNvSpPr>
          <p:nvPr>
            <p:ph type="sldNum" idx="8"/>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E9277E91-50BA-49D2-8171-DACD6677D136}"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99" name="PlaceHolder 3"/>
          <p:cNvSpPr>
            <a:spLocks noGrp="1"/>
          </p:cNvSpPr>
          <p:nvPr>
            <p:ph type="dt" idx="9"/>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0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25.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5.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XML (And HTML)</a:t>
            </a:r>
            <a:endParaRPr b="0" lang="en-IE" sz="9600" spc="-1" strike="noStrike">
              <a:latin typeface="Arial"/>
            </a:endParaRPr>
          </a:p>
        </p:txBody>
      </p:sp>
      <p:sp>
        <p:nvSpPr>
          <p:cNvPr id="145" name="PlaceHolder 2"/>
          <p:cNvSpPr>
            <a:spLocks noGrp="1"/>
          </p:cNvSpPr>
          <p:nvPr>
            <p:ph type="subTitle"/>
          </p:nvPr>
        </p:nvSpPr>
        <p:spPr>
          <a:xfrm>
            <a:off x="1147320" y="4467960"/>
            <a:ext cx="7890480" cy="725760"/>
          </a:xfrm>
          <a:prstGeom prst="rect">
            <a:avLst/>
          </a:prstGeom>
          <a:noFill/>
          <a:ln w="0">
            <a:noFill/>
          </a:ln>
        </p:spPr>
        <p:txBody>
          <a:bodyPr lIns="0" rIns="0" tIns="0" bIns="0" anchor="t">
            <a:normAutofit fontScale="96000"/>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a:solidFill>
                  <a:srgbClr val="000000"/>
                </a:solidFill>
                <a:latin typeface="Rockwell"/>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1069920" y="763560"/>
            <a:ext cx="10057680" cy="5407920"/>
          </a:xfrm>
          <a:prstGeom prst="rect">
            <a:avLst/>
          </a:prstGeom>
          <a:noFill/>
          <a:ln w="0">
            <a:noFill/>
          </a:ln>
        </p:spPr>
        <p:txBody>
          <a:bodyPr lIns="90000" rIns="90000" tIns="45000" bIns="45000" anchor="t">
            <a:normAutofit/>
          </a:bodyPr>
          <a:p>
            <a:pPr algn="ctr">
              <a:lnSpc>
                <a:spcPct val="90000"/>
              </a:lnSpc>
              <a:spcBef>
                <a:spcPts val="1199"/>
              </a:spcBef>
              <a:buNone/>
              <a:tabLst>
                <a:tab algn="l" pos="0"/>
              </a:tabLst>
            </a:pPr>
            <a:r>
              <a:rPr b="0" lang="en-IE" sz="3200" spc="-1" strike="noStrike">
                <a:solidFill>
                  <a:srgbClr val="000000"/>
                </a:solidFill>
                <a:latin typeface="Rockwell"/>
              </a:rPr>
              <a:t>Consider:</a:t>
            </a:r>
            <a:endParaRPr b="0" lang="en-IE" sz="3200" spc="-1" strike="noStrike">
              <a:latin typeface="Arial"/>
            </a:endParaRPr>
          </a:p>
          <a:p>
            <a:pPr>
              <a:lnSpc>
                <a:spcPct val="90000"/>
              </a:lnSpc>
              <a:spcBef>
                <a:spcPts val="1199"/>
              </a:spcBef>
              <a:buNone/>
              <a:tabLst>
                <a:tab algn="l" pos="0"/>
              </a:tabLst>
            </a:pPr>
            <a:r>
              <a:rPr b="0" lang="en-IE" sz="1800" spc="-1" strike="noStrike">
                <a:solidFill>
                  <a:srgbClr val="000000"/>
                </a:solidFill>
                <a:latin typeface="Rockwell"/>
              </a:rPr>
              <a:t>&lt;?xml version="1.0"?&gt; </a:t>
            </a:r>
            <a:endParaRPr b="0" lang="en-IE" sz="1800" spc="-1" strike="noStrike">
              <a:latin typeface="Arial"/>
            </a:endParaRPr>
          </a:p>
          <a:p>
            <a:pPr>
              <a:lnSpc>
                <a:spcPct val="90000"/>
              </a:lnSpc>
              <a:spcBef>
                <a:spcPts val="1199"/>
              </a:spcBef>
              <a:buNone/>
              <a:tabLst>
                <a:tab algn="l" pos="0"/>
              </a:tabLst>
            </a:pPr>
            <a:r>
              <a:rPr b="0" lang="en-IE" sz="1800" spc="-1" strike="noStrike">
                <a:solidFill>
                  <a:srgbClr val="0070c0"/>
                </a:solidFill>
                <a:latin typeface="Rockwell"/>
              </a:rPr>
              <a:t>&lt;Company&gt;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 </a:t>
            </a:r>
            <a:r>
              <a:rPr b="0" lang="en-IE" sz="1800" spc="-1" strike="noStrike">
                <a:solidFill>
                  <a:srgbClr val="92d050"/>
                </a:solidFill>
                <a:latin typeface="Rockwell"/>
              </a:rPr>
              <a:t>category="Technical"</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FirstName</a:t>
            </a:r>
            <a:r>
              <a:rPr b="0" lang="en-IE" sz="1800" spc="-1" strike="noStrike">
                <a:solidFill>
                  <a:srgbClr val="000000"/>
                </a:solidFill>
                <a:latin typeface="Rockwell"/>
              </a:rPr>
              <a:t>&gt;Joe&lt;/</a:t>
            </a:r>
            <a:r>
              <a:rPr b="0" lang="en-IE" sz="1800" spc="-1" strike="noStrike">
                <a:solidFill>
                  <a:srgbClr val="d34817"/>
                </a:solidFill>
                <a:latin typeface="Rockwell"/>
              </a:rPr>
              <a:t>FirstName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LastName</a:t>
            </a:r>
            <a:r>
              <a:rPr b="0" lang="en-IE" sz="1800" spc="-1" strike="noStrike">
                <a:solidFill>
                  <a:srgbClr val="000000"/>
                </a:solidFill>
                <a:latin typeface="Rockwell"/>
              </a:rPr>
              <a:t>&gt;Murphy&lt;/</a:t>
            </a:r>
            <a:r>
              <a:rPr b="0" lang="en-IE" sz="1800" spc="-1" strike="noStrike">
                <a:solidFill>
                  <a:srgbClr val="d34817"/>
                </a:solidFill>
                <a:latin typeface="Rockwell"/>
              </a:rPr>
              <a:t>LastName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ContactNo</a:t>
            </a:r>
            <a:r>
              <a:rPr b="0" lang="en-IE" sz="1800" spc="-1" strike="noStrike">
                <a:solidFill>
                  <a:srgbClr val="000000"/>
                </a:solidFill>
                <a:latin typeface="Rockwell"/>
              </a:rPr>
              <a:t>&gt;1234567890&lt;/</a:t>
            </a:r>
            <a:r>
              <a:rPr b="0" lang="en-IE" sz="1800" spc="-1" strike="noStrike">
                <a:solidFill>
                  <a:srgbClr val="d34817"/>
                </a:solidFill>
                <a:latin typeface="Rockwell"/>
              </a:rPr>
              <a:t>ContactNo</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 </a:t>
            </a:r>
            <a:r>
              <a:rPr b="0" lang="en-IE" sz="1800" spc="-1" strike="noStrike">
                <a:solidFill>
                  <a:srgbClr val="92d050"/>
                </a:solidFill>
                <a:latin typeface="Rockwell"/>
              </a:rPr>
              <a:t>category="Non-Technical"</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FirstName</a:t>
            </a:r>
            <a:r>
              <a:rPr b="0" lang="en-IE" sz="1800" spc="-1" strike="noStrike">
                <a:solidFill>
                  <a:srgbClr val="000000"/>
                </a:solidFill>
                <a:latin typeface="Rockwell"/>
              </a:rPr>
              <a:t>&gt;Mary&lt;/</a:t>
            </a:r>
            <a:r>
              <a:rPr b="0" lang="en-IE" sz="1800" spc="-1" strike="noStrike">
                <a:solidFill>
                  <a:srgbClr val="d34817"/>
                </a:solidFill>
                <a:latin typeface="Rockwell"/>
              </a:rPr>
              <a:t>FirstName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LastName</a:t>
            </a:r>
            <a:r>
              <a:rPr b="0" lang="en-IE" sz="1800" spc="-1" strike="noStrike">
                <a:solidFill>
                  <a:srgbClr val="000000"/>
                </a:solidFill>
                <a:latin typeface="Rockwell"/>
              </a:rPr>
              <a:t>&gt;Martin&lt;/</a:t>
            </a:r>
            <a:r>
              <a:rPr b="0" lang="en-IE" sz="1800" spc="-1" strike="noStrike">
                <a:solidFill>
                  <a:srgbClr val="d34817"/>
                </a:solidFill>
                <a:latin typeface="Rockwell"/>
              </a:rPr>
              <a:t>LastName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ContactNo</a:t>
            </a:r>
            <a:r>
              <a:rPr b="0" lang="en-IE" sz="1800" spc="-1" strike="noStrike">
                <a:solidFill>
                  <a:srgbClr val="000000"/>
                </a:solidFill>
                <a:latin typeface="Rockwell"/>
              </a:rPr>
              <a:t>&gt;1234667898&lt;/</a:t>
            </a:r>
            <a:r>
              <a:rPr b="0" lang="en-IE" sz="1800" spc="-1" strike="noStrike">
                <a:solidFill>
                  <a:srgbClr val="d34817"/>
                </a:solidFill>
                <a:latin typeface="Rockwell"/>
              </a:rPr>
              <a:t>ContactNo</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1199"/>
              </a:spcBef>
              <a:buNone/>
              <a:tabLst>
                <a:tab algn="l" pos="0"/>
              </a:tabLst>
            </a:pPr>
            <a:r>
              <a:rPr b="0" lang="en-IE" sz="1800" spc="-1" strike="noStrike">
                <a:solidFill>
                  <a:srgbClr val="0070c0"/>
                </a:solidFill>
                <a:latin typeface="Rockwell"/>
              </a:rPr>
              <a:t>&lt;/Company&gt;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p:nvPr>
        </p:nvSpPr>
        <p:spPr>
          <a:xfrm>
            <a:off x="824760" y="525600"/>
            <a:ext cx="10057680" cy="555912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As DOM</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82" name="Rectangle 3"/>
          <p:cNvSpPr/>
          <p:nvPr/>
        </p:nvSpPr>
        <p:spPr>
          <a:xfrm>
            <a:off x="4899240" y="1166040"/>
            <a:ext cx="2104920" cy="519480"/>
          </a:xfrm>
          <a:prstGeom prst="rect">
            <a:avLst/>
          </a:prstGeom>
          <a:solidFill>
            <a:srgbClr val="0070c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 (root)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Company</a:t>
            </a:r>
            <a:endParaRPr b="0" lang="en-IE" sz="1400" spc="-1" strike="noStrike">
              <a:latin typeface="Arial"/>
            </a:endParaRPr>
          </a:p>
        </p:txBody>
      </p:sp>
      <p:sp>
        <p:nvSpPr>
          <p:cNvPr id="183" name="Rectangle 6"/>
          <p:cNvSpPr/>
          <p:nvPr/>
        </p:nvSpPr>
        <p:spPr>
          <a:xfrm>
            <a:off x="2434320" y="2242800"/>
            <a:ext cx="2104920" cy="51948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84" name="Rectangle 12"/>
          <p:cNvSpPr/>
          <p:nvPr/>
        </p:nvSpPr>
        <p:spPr>
          <a:xfrm>
            <a:off x="790560" y="330552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85" name="Rectangle 14"/>
          <p:cNvSpPr/>
          <p:nvPr/>
        </p:nvSpPr>
        <p:spPr>
          <a:xfrm>
            <a:off x="790560" y="430020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Joe</a:t>
            </a:r>
            <a:endParaRPr b="0" lang="en-IE" sz="1400" spc="-1" strike="noStrike">
              <a:latin typeface="Arial"/>
            </a:endParaRPr>
          </a:p>
        </p:txBody>
      </p:sp>
      <p:sp>
        <p:nvSpPr>
          <p:cNvPr id="186" name="Rectangle 15"/>
          <p:cNvSpPr/>
          <p:nvPr/>
        </p:nvSpPr>
        <p:spPr>
          <a:xfrm>
            <a:off x="2635920" y="430020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Murphy</a:t>
            </a:r>
            <a:endParaRPr b="0" lang="en-IE" sz="1400" spc="-1" strike="noStrike">
              <a:latin typeface="Arial"/>
            </a:endParaRPr>
          </a:p>
        </p:txBody>
      </p:sp>
      <p:sp>
        <p:nvSpPr>
          <p:cNvPr id="187" name="Rectangle 16"/>
          <p:cNvSpPr/>
          <p:nvPr/>
        </p:nvSpPr>
        <p:spPr>
          <a:xfrm>
            <a:off x="2643480" y="331632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88" name="Rectangle 17"/>
          <p:cNvSpPr/>
          <p:nvPr/>
        </p:nvSpPr>
        <p:spPr>
          <a:xfrm>
            <a:off x="4677120" y="430020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89" name="Rectangle 18"/>
          <p:cNvSpPr/>
          <p:nvPr/>
        </p:nvSpPr>
        <p:spPr>
          <a:xfrm>
            <a:off x="7004880" y="430128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Mary</a:t>
            </a:r>
            <a:endParaRPr b="0" lang="en-IE" sz="1400" spc="-1" strike="noStrike">
              <a:latin typeface="Arial"/>
            </a:endParaRPr>
          </a:p>
        </p:txBody>
      </p:sp>
      <p:sp>
        <p:nvSpPr>
          <p:cNvPr id="190" name="Rectangle 19"/>
          <p:cNvSpPr/>
          <p:nvPr/>
        </p:nvSpPr>
        <p:spPr>
          <a:xfrm>
            <a:off x="8709120" y="430020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Martin</a:t>
            </a:r>
            <a:endParaRPr b="0" lang="en-IE" sz="1400" spc="-1" strike="noStrike">
              <a:latin typeface="Arial"/>
            </a:endParaRPr>
          </a:p>
        </p:txBody>
      </p:sp>
      <p:sp>
        <p:nvSpPr>
          <p:cNvPr id="191" name="Rectangle 20"/>
          <p:cNvSpPr/>
          <p:nvPr/>
        </p:nvSpPr>
        <p:spPr>
          <a:xfrm>
            <a:off x="10562040" y="430020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92" name="Rectangle 21"/>
          <p:cNvSpPr/>
          <p:nvPr/>
        </p:nvSpPr>
        <p:spPr>
          <a:xfrm>
            <a:off x="4677120" y="331632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93" name="Rectangle: Rounded Corners 25"/>
          <p:cNvSpPr/>
          <p:nvPr/>
        </p:nvSpPr>
        <p:spPr>
          <a:xfrm>
            <a:off x="1308600" y="1425960"/>
            <a:ext cx="1332360" cy="41868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Technical</a:t>
            </a:r>
            <a:endParaRPr b="0" lang="en-IE" sz="1000" spc="-1" strike="noStrike">
              <a:latin typeface="Arial"/>
            </a:endParaRPr>
          </a:p>
        </p:txBody>
      </p:sp>
      <p:sp>
        <p:nvSpPr>
          <p:cNvPr id="194" name="Rectangle: Rounded Corners 28"/>
          <p:cNvSpPr/>
          <p:nvPr/>
        </p:nvSpPr>
        <p:spPr>
          <a:xfrm>
            <a:off x="9955440" y="1425960"/>
            <a:ext cx="1332360" cy="41868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Non-Technical</a:t>
            </a:r>
            <a:endParaRPr b="0" lang="en-IE" sz="1000" spc="-1" strike="noStrike">
              <a:latin typeface="Arial"/>
            </a:endParaRPr>
          </a:p>
        </p:txBody>
      </p:sp>
      <p:sp>
        <p:nvSpPr>
          <p:cNvPr id="195" name="Rectangle 29"/>
          <p:cNvSpPr/>
          <p:nvPr/>
        </p:nvSpPr>
        <p:spPr>
          <a:xfrm>
            <a:off x="7997400" y="2238480"/>
            <a:ext cx="2104920" cy="51948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96" name="Rectangle 30"/>
          <p:cNvSpPr/>
          <p:nvPr/>
        </p:nvSpPr>
        <p:spPr>
          <a:xfrm>
            <a:off x="7004880" y="329040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97" name="Rectangle 31"/>
          <p:cNvSpPr/>
          <p:nvPr/>
        </p:nvSpPr>
        <p:spPr>
          <a:xfrm>
            <a:off x="8709120" y="330552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98" name="Rectangle 34"/>
          <p:cNvSpPr/>
          <p:nvPr/>
        </p:nvSpPr>
        <p:spPr>
          <a:xfrm>
            <a:off x="10562040" y="3290400"/>
            <a:ext cx="1298160" cy="477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99" name="Connector: Elbow 36"/>
          <p:cNvSpPr/>
          <p:nvPr/>
        </p:nvSpPr>
        <p:spPr>
          <a:xfrm rot="5400000">
            <a:off x="4624920" y="618480"/>
            <a:ext cx="259200" cy="23943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00" name="Straight Connector 38"/>
          <p:cNvSpPr/>
          <p:nvPr/>
        </p:nvSpPr>
        <p:spPr>
          <a:xfrm>
            <a:off x="3556800" y="1937520"/>
            <a:ext cx="360" cy="30060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1" name="Connector: Elbow 40"/>
          <p:cNvSpPr/>
          <p:nvPr/>
        </p:nvSpPr>
        <p:spPr>
          <a:xfrm flipH="1" rot="16200000">
            <a:off x="7409520" y="228600"/>
            <a:ext cx="259200" cy="317448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02" name="Straight Connector 42"/>
          <p:cNvSpPr/>
          <p:nvPr/>
        </p:nvSpPr>
        <p:spPr>
          <a:xfrm>
            <a:off x="9118800" y="1946160"/>
            <a:ext cx="360" cy="2919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3" name="Straight Connector 44"/>
          <p:cNvSpPr/>
          <p:nvPr/>
        </p:nvSpPr>
        <p:spPr>
          <a:xfrm flipH="1" flipV="1">
            <a:off x="2357280" y="1845360"/>
            <a:ext cx="2782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4" name="Straight Connector 46"/>
          <p:cNvSpPr/>
          <p:nvPr/>
        </p:nvSpPr>
        <p:spPr>
          <a:xfrm flipV="1">
            <a:off x="9955440" y="1845360"/>
            <a:ext cx="3124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5" name="Connector: Elbow 48"/>
          <p:cNvSpPr/>
          <p:nvPr/>
        </p:nvSpPr>
        <p:spPr>
          <a:xfrm rot="5400000">
            <a:off x="2352240" y="1850760"/>
            <a:ext cx="222840" cy="204624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06" name="Connector: Elbow 50"/>
          <p:cNvSpPr/>
          <p:nvPr/>
        </p:nvSpPr>
        <p:spPr>
          <a:xfrm flipH="1" rot="16200000">
            <a:off x="4294800" y="1954440"/>
            <a:ext cx="222840" cy="183888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07" name="Connector: Elbow 52"/>
          <p:cNvSpPr/>
          <p:nvPr/>
        </p:nvSpPr>
        <p:spPr>
          <a:xfrm rot="5400000">
            <a:off x="8237880" y="2173320"/>
            <a:ext cx="227160" cy="13975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08" name="Connector: Elbow 54"/>
          <p:cNvSpPr/>
          <p:nvPr/>
        </p:nvSpPr>
        <p:spPr>
          <a:xfrm flipH="1" rot="16200000">
            <a:off x="10010880" y="1798200"/>
            <a:ext cx="227160" cy="21481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09" name="Straight Connector 56"/>
          <p:cNvSpPr/>
          <p:nvPr/>
        </p:nvSpPr>
        <p:spPr>
          <a:xfrm>
            <a:off x="1440000" y="2986200"/>
            <a:ext cx="36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0" name="Straight Connector 59"/>
          <p:cNvSpPr/>
          <p:nvPr/>
        </p:nvSpPr>
        <p:spPr>
          <a:xfrm flipV="1">
            <a:off x="3292920" y="2986200"/>
            <a:ext cx="360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1" name="Straight Connector 61"/>
          <p:cNvSpPr/>
          <p:nvPr/>
        </p:nvSpPr>
        <p:spPr>
          <a:xfrm flipV="1">
            <a:off x="5326200" y="2986200"/>
            <a:ext cx="36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2" name="Straight Connector 66"/>
          <p:cNvSpPr/>
          <p:nvPr/>
        </p:nvSpPr>
        <p:spPr>
          <a:xfrm flipH="1" flipV="1">
            <a:off x="7652160" y="2986200"/>
            <a:ext cx="180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3" name="Straight Connector 68"/>
          <p:cNvSpPr/>
          <p:nvPr/>
        </p:nvSpPr>
        <p:spPr>
          <a:xfrm flipV="1">
            <a:off x="9358560" y="2986200"/>
            <a:ext cx="324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4" name="Straight Connector 70"/>
          <p:cNvSpPr/>
          <p:nvPr/>
        </p:nvSpPr>
        <p:spPr>
          <a:xfrm flipH="1" flipV="1">
            <a:off x="11199240" y="2986200"/>
            <a:ext cx="1188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5" name="Straight Connector 72"/>
          <p:cNvSpPr/>
          <p:nvPr/>
        </p:nvSpPr>
        <p:spPr>
          <a:xfrm>
            <a:off x="144000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6" name="Straight Connector 74"/>
          <p:cNvSpPr/>
          <p:nvPr/>
        </p:nvSpPr>
        <p:spPr>
          <a:xfrm flipH="1">
            <a:off x="3285000" y="3794400"/>
            <a:ext cx="792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7" name="Straight Connector 76"/>
          <p:cNvSpPr/>
          <p:nvPr/>
        </p:nvSpPr>
        <p:spPr>
          <a:xfrm>
            <a:off x="5326200" y="3794400"/>
            <a:ext cx="36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8" name="Straight Connector 78"/>
          <p:cNvSpPr/>
          <p:nvPr/>
        </p:nvSpPr>
        <p:spPr>
          <a:xfrm>
            <a:off x="7653960" y="3768120"/>
            <a:ext cx="360" cy="5331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19" name="Straight Connector 80"/>
          <p:cNvSpPr/>
          <p:nvPr/>
        </p:nvSpPr>
        <p:spPr>
          <a:xfrm>
            <a:off x="935856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20" name="Straight Connector 82"/>
          <p:cNvSpPr/>
          <p:nvPr/>
        </p:nvSpPr>
        <p:spPr>
          <a:xfrm>
            <a:off x="11211120" y="3768120"/>
            <a:ext cx="360" cy="5317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21" name="TextBox 83"/>
          <p:cNvSpPr/>
          <p:nvPr/>
        </p:nvSpPr>
        <p:spPr>
          <a:xfrm>
            <a:off x="241200" y="2311560"/>
            <a:ext cx="5958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parent</a:t>
            </a:r>
            <a:endParaRPr b="0" lang="en-IE" sz="1000" spc="-1" strike="noStrike">
              <a:latin typeface="Arial"/>
            </a:endParaRPr>
          </a:p>
        </p:txBody>
      </p:sp>
      <p:sp>
        <p:nvSpPr>
          <p:cNvPr id="222" name="TextBox 84"/>
          <p:cNvSpPr/>
          <p:nvPr/>
        </p:nvSpPr>
        <p:spPr>
          <a:xfrm>
            <a:off x="268200" y="3432600"/>
            <a:ext cx="4813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child</a:t>
            </a:r>
            <a:endParaRPr b="0" lang="en-IE"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gn="ctr">
              <a:lnSpc>
                <a:spcPct val="90000"/>
              </a:lnSpc>
              <a:buNone/>
            </a:pPr>
            <a:r>
              <a:rPr b="0" lang="en-IE" sz="5400" spc="-1" strike="noStrike" cap="all">
                <a:latin typeface="Rockwell Condensed"/>
              </a:rPr>
              <a:t>XML</a:t>
            </a:r>
            <a:endParaRPr b="0" lang="en-IE" sz="5400" spc="-1" strike="noStrike">
              <a:latin typeface="Arial"/>
            </a:endParaRPr>
          </a:p>
        </p:txBody>
      </p:sp>
      <p:sp>
        <p:nvSpPr>
          <p:cNvPr id="147"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algn="ctr">
              <a:lnSpc>
                <a:spcPct val="90000"/>
              </a:lnSpc>
              <a:spcBef>
                <a:spcPts val="1199"/>
              </a:spcBef>
              <a:buNone/>
              <a:tabLst>
                <a:tab algn="l" pos="0"/>
              </a:tabLst>
            </a:pPr>
            <a:r>
              <a:rPr b="0" lang="en-IE" sz="4400" spc="-1" strike="noStrike">
                <a:solidFill>
                  <a:srgbClr val="000000"/>
                </a:solidFill>
                <a:latin typeface="Rockwell"/>
              </a:rPr>
              <a:t>eXtensible Markup Language </a:t>
            </a:r>
            <a:endParaRPr b="0" lang="en-IE" sz="4400" spc="-1" strike="noStrike">
              <a:latin typeface="Arial"/>
            </a:endParaRPr>
          </a:p>
          <a:p>
            <a:pPr algn="ctr">
              <a:lnSpc>
                <a:spcPct val="90000"/>
              </a:lnSpc>
              <a:spcBef>
                <a:spcPts val="1199"/>
              </a:spcBef>
              <a:buNone/>
              <a:tabLst>
                <a:tab algn="l" pos="0"/>
              </a:tabLst>
            </a:pPr>
            <a:endParaRPr b="0" lang="en-IE" sz="4400" spc="-1" strike="noStrike">
              <a:latin typeface="Arial"/>
            </a:endParaRPr>
          </a:p>
          <a:p>
            <a:pPr>
              <a:lnSpc>
                <a:spcPct val="90000"/>
              </a:lnSpc>
              <a:spcBef>
                <a:spcPts val="1199"/>
              </a:spcBef>
              <a:buNone/>
              <a:tabLst>
                <a:tab algn="l" pos="0"/>
              </a:tabLst>
            </a:pPr>
            <a:r>
              <a:rPr b="0" lang="en-IE" sz="2000" spc="-1" strike="noStrike">
                <a:solidFill>
                  <a:srgbClr val="d34817"/>
                </a:solidFill>
                <a:latin typeface="Rockwell"/>
              </a:rPr>
              <a:t>Extensible</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Designed to accommodate change.</a:t>
            </a:r>
            <a:endParaRPr b="0" lang="en-IE" sz="2000" spc="-1" strike="noStrike">
              <a:latin typeface="Arial"/>
            </a:endParaRPr>
          </a:p>
          <a:p>
            <a:pPr>
              <a:lnSpc>
                <a:spcPct val="90000"/>
              </a:lnSpc>
              <a:spcBef>
                <a:spcPts val="1199"/>
              </a:spcBef>
              <a:buNone/>
              <a:tabLst>
                <a:tab algn="l" pos="0"/>
              </a:tabLst>
            </a:pPr>
            <a:r>
              <a:rPr b="0" lang="en-IE" sz="2000" spc="-1" strike="noStrike">
                <a:solidFill>
                  <a:srgbClr val="d34817"/>
                </a:solidFill>
                <a:latin typeface="Rockwell"/>
              </a:rPr>
              <a:t>Markup</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Annotates text.</a:t>
            </a:r>
            <a:endParaRPr b="0" lang="en-IE" sz="2000" spc="-1" strike="noStrike">
              <a:latin typeface="Arial"/>
            </a:endParaRPr>
          </a:p>
          <a:p>
            <a:pPr>
              <a:lnSpc>
                <a:spcPct val="90000"/>
              </a:lnSpc>
              <a:spcBef>
                <a:spcPts val="1199"/>
              </a:spcBef>
              <a:buNone/>
              <a:tabLst>
                <a:tab algn="l" pos="0"/>
              </a:tabLst>
            </a:pPr>
            <a:r>
              <a:rPr b="0" lang="en-IE" sz="2000" spc="-1" strike="noStrike">
                <a:solidFill>
                  <a:srgbClr val="d34817"/>
                </a:solidFill>
                <a:latin typeface="Rockwell"/>
              </a:rPr>
              <a:t>Language</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Set of rules for communication.</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1800" spc="-1" strike="noStrike">
                <a:solidFill>
                  <a:srgbClr val="000000"/>
                </a:solidFill>
                <a:latin typeface="Rockwell"/>
              </a:rPr>
              <a:t>&lt;?xml version="1.0" encoding="UTF-8"?&gt; </a:t>
            </a:r>
            <a:endParaRPr b="0" lang="en-IE" sz="1800" spc="-1" strike="noStrike">
              <a:latin typeface="Arial"/>
            </a:endParaRPr>
          </a:p>
          <a:p>
            <a:pPr>
              <a:lnSpc>
                <a:spcPct val="90000"/>
              </a:lnSpc>
              <a:spcBef>
                <a:spcPts val="1199"/>
              </a:spcBef>
              <a:buNone/>
              <a:tabLst>
                <a:tab algn="l" pos="0"/>
              </a:tabLst>
            </a:pPr>
            <a:r>
              <a:rPr b="0" lang="en-IE" sz="1800" spc="-1" strike="noStrike">
                <a:solidFill>
                  <a:srgbClr val="000000"/>
                </a:solidFill>
                <a:latin typeface="Rockwell"/>
              </a:rPr>
              <a:t>&lt;book isbn-13="978-0131774292" isbn-10="0131774298"&gt;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&lt;title&gt;Python Programming&lt;/title&gt;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&lt;publisher&gt;Prentice Hall&lt;/publisher&gt;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&lt;author&gt;Peter van der Linden&lt;/author&gt; </a:t>
            </a:r>
            <a:endParaRPr b="0" lang="en-IE" sz="1800" spc="-1" strike="noStrike">
              <a:latin typeface="Arial"/>
            </a:endParaRPr>
          </a:p>
          <a:p>
            <a:pPr marL="274320">
              <a:lnSpc>
                <a:spcPct val="90000"/>
              </a:lnSpc>
              <a:spcBef>
                <a:spcPts val="1199"/>
              </a:spcBef>
              <a:buNone/>
              <a:tabLst>
                <a:tab algn="l" pos="0"/>
              </a:tabLst>
            </a:pPr>
            <a:r>
              <a:rPr b="0" lang="en-IE" sz="1800" spc="-1" strike="noStrike">
                <a:solidFill>
                  <a:srgbClr val="000000"/>
                </a:solidFill>
                <a:latin typeface="Rockwell"/>
              </a:rPr>
              <a:t>&lt;/book&gt;</a:t>
            </a:r>
            <a:endParaRPr b="0" lang="en-IE" sz="1800" spc="-1" strike="noStrike">
              <a:latin typeface="Arial"/>
            </a:endParaRPr>
          </a:p>
          <a:p>
            <a:pPr marL="274320">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p:nvPr>
        </p:nvSpPr>
        <p:spPr>
          <a:xfrm>
            <a:off x="1069920" y="2121480"/>
            <a:ext cx="10057680" cy="405000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XML looks like HTML, but it is different.</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XML was designed to carry/represent data - with focus on what data is</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XML tags are not predefined like HTML tags are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HTML was designed for browser to use to display  – It has predefined tags </a:t>
            </a:r>
            <a:br>
              <a:rPr sz="1800"/>
            </a:br>
            <a:r>
              <a:rPr b="0" lang="en-IE" sz="1800" spc="-1" strike="noStrike">
                <a:solidFill>
                  <a:srgbClr val="000000"/>
                </a:solidFill>
                <a:latin typeface="Rockwell"/>
              </a:rPr>
              <a:t> </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XML’s purpose is to represent information in text form.</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XML does not do anything (either does HTML)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There are no pre-defined tag names – you can make them up yourself.</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XML has a tree-like syntax.</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Document Object Model (DOM) can be applied to XML.</a:t>
            </a:r>
            <a:endParaRPr b="0" lang="en-IE" sz="2000" spc="-1" strike="noStrike">
              <a:latin typeface="Arial"/>
            </a:endParaRPr>
          </a:p>
          <a:p>
            <a:pPr>
              <a:lnSpc>
                <a:spcPct val="90000"/>
              </a:lnSpc>
              <a:spcBef>
                <a:spcPts val="1199"/>
              </a:spcBef>
              <a:buNone/>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826560" y="259200"/>
            <a:ext cx="10057680" cy="2592360"/>
          </a:xfrm>
          <a:prstGeom prst="rect">
            <a:avLst/>
          </a:prstGeom>
          <a:noFill/>
          <a:ln w="0">
            <a:noFill/>
          </a:ln>
        </p:spPr>
        <p:txBody>
          <a:bodyPr lIns="90000" rIns="90000" tIns="45000" bIns="45000" anchor="t">
            <a:normAutofit/>
          </a:bodyPr>
          <a:p>
            <a:pPr>
              <a:lnSpc>
                <a:spcPct val="90000"/>
              </a:lnSpc>
              <a:spcBef>
                <a:spcPts val="1199"/>
              </a:spcBef>
              <a:buNone/>
              <a:tabLst>
                <a:tab algn="l" pos="0"/>
              </a:tabLst>
            </a:pPr>
            <a:r>
              <a:rPr b="0" lang="en-IE" sz="1800" spc="-1" strike="noStrike">
                <a:solidFill>
                  <a:srgbClr val="d34817"/>
                </a:solidFill>
                <a:latin typeface="Rockwell"/>
              </a:rPr>
              <a:t>&lt;?xml version="1.0" encoding="UTF-8"?&gt; </a:t>
            </a:r>
            <a:endParaRPr b="0" lang="en-IE" sz="1800" spc="-1" strike="noStrike">
              <a:latin typeface="Arial"/>
            </a:endParaRPr>
          </a:p>
          <a:p>
            <a:pPr>
              <a:lnSpc>
                <a:spcPct val="90000"/>
              </a:lnSpc>
              <a:spcBef>
                <a:spcPts val="1199"/>
              </a:spcBef>
              <a:buNone/>
              <a:tabLst>
                <a:tab algn="l" pos="0"/>
              </a:tabLst>
            </a:pPr>
            <a:r>
              <a:rPr b="0" lang="en-IE" sz="1800" spc="-1" strike="noStrike">
                <a:solidFill>
                  <a:srgbClr val="00b0f0"/>
                </a:solidFill>
                <a:latin typeface="Rockwell"/>
              </a:rPr>
              <a:t>&lt;root-element</a:t>
            </a:r>
            <a:r>
              <a:rPr b="0" lang="en-IE" sz="1800" spc="-1" strike="noStrike">
                <a:solidFill>
                  <a:srgbClr val="000000"/>
                </a:solidFill>
                <a:latin typeface="Rockwell"/>
              </a:rPr>
              <a:t> </a:t>
            </a:r>
            <a:r>
              <a:rPr b="0" lang="en-IE" sz="1800" spc="-1" strike="noStrike">
                <a:solidFill>
                  <a:srgbClr val="7030a0"/>
                </a:solidFill>
                <a:latin typeface="Rockwell"/>
              </a:rPr>
              <a:t>attribute-name="attribute-value"</a:t>
            </a:r>
            <a:r>
              <a:rPr b="0" lang="en-IE" sz="1800" spc="-1" strike="noStrike">
                <a:solidFill>
                  <a:srgbClr val="00b0f0"/>
                </a:solidFill>
                <a:latin typeface="Rockwell"/>
              </a:rPr>
              <a:t>&gt;</a:t>
            </a:r>
            <a:r>
              <a:rPr b="0" lang="en-IE" sz="1800" spc="-1" strike="noStrike">
                <a:solidFill>
                  <a:srgbClr val="000000"/>
                </a:solidFill>
                <a:latin typeface="Rockwell"/>
              </a:rPr>
              <a: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b0f0"/>
                </a:solidFill>
                <a:latin typeface="Rockwell"/>
              </a:rPr>
              <a:t>&lt;child</a:t>
            </a:r>
            <a:r>
              <a:rPr b="0" lang="en-IE" sz="1800" spc="-1" strike="noStrike">
                <a:solidFill>
                  <a:srgbClr val="000000"/>
                </a:solidFill>
                <a:latin typeface="Rockwell"/>
              </a:rPr>
              <a:t> </a:t>
            </a:r>
            <a:r>
              <a:rPr b="0" lang="en-IE" sz="1800" spc="-1" strike="noStrike">
                <a:solidFill>
                  <a:srgbClr val="7030a0"/>
                </a:solidFill>
                <a:latin typeface="Rockwell"/>
              </a:rPr>
              <a:t>name="value"</a:t>
            </a:r>
            <a:r>
              <a:rPr b="0" lang="en-IE" sz="1800" spc="-1" strike="noStrike">
                <a:solidFill>
                  <a:srgbClr val="000000"/>
                </a:solidFill>
                <a:latin typeface="Rockwell"/>
              </a:rPr>
              <a:t>&gt;Text</a:t>
            </a:r>
            <a:r>
              <a:rPr b="0" lang="en-IE" sz="1800" spc="-1" strike="noStrike">
                <a:solidFill>
                  <a:srgbClr val="0070c0"/>
                </a:solidFill>
                <a:latin typeface="Rockwell"/>
              </a:rPr>
              <a:t>&lt;/child&gt;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b0f0"/>
                </a:solidFill>
                <a:latin typeface="Rockwell"/>
              </a:rPr>
              <a:t>&lt;child</a:t>
            </a:r>
            <a:r>
              <a:rPr b="0" lang="en-IE" sz="1800" spc="-1" strike="noStrike">
                <a:solidFill>
                  <a:srgbClr val="000000"/>
                </a:solidFill>
                <a:latin typeface="Rockwell"/>
              </a:rPr>
              <a:t> </a:t>
            </a:r>
            <a:r>
              <a:rPr b="0" lang="en-IE" sz="1800" spc="-1" strike="noStrike">
                <a:solidFill>
                  <a:srgbClr val="7030a0"/>
                </a:solidFill>
                <a:latin typeface="Rockwell"/>
              </a:rPr>
              <a:t>name="value"</a:t>
            </a:r>
            <a:r>
              <a:rPr b="0" lang="en-IE" sz="1800" spc="-1" strike="noStrike">
                <a:solidFill>
                  <a:srgbClr val="000000"/>
                </a:solidFill>
                <a:latin typeface="Rockwell"/>
              </a:rPr>
              <a:t>&gt;Text</a:t>
            </a:r>
            <a:r>
              <a:rPr b="0" lang="en-IE" sz="1800" spc="-1" strike="noStrike">
                <a:solidFill>
                  <a:srgbClr val="0070c0"/>
                </a:solidFill>
                <a:latin typeface="Rockwell"/>
              </a:rPr>
              <a:t>&lt;/child&gt;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b0f0"/>
                </a:solidFill>
                <a:latin typeface="Rockwell"/>
              </a:rPr>
              <a:t>&lt;child</a:t>
            </a:r>
            <a:r>
              <a:rPr b="0" lang="en-IE" sz="1800" spc="-1" strike="noStrike">
                <a:solidFill>
                  <a:srgbClr val="000000"/>
                </a:solidFill>
                <a:latin typeface="Rockwell"/>
              </a:rPr>
              <a:t>&gt; </a:t>
            </a:r>
            <a:r>
              <a:rPr b="0" lang="en-IE" sz="1800" spc="-1" strike="noStrike">
                <a:solidFill>
                  <a:srgbClr val="808080"/>
                </a:solidFill>
                <a:latin typeface="Rockwell"/>
              </a:rPr>
              <a:t>&amp;lt </a:t>
            </a:r>
            <a:r>
              <a:rPr b="0" lang="en-IE" sz="1800" spc="-1" strike="noStrike">
                <a:solidFill>
                  <a:srgbClr val="000000"/>
                </a:solidFill>
                <a:latin typeface="Rockwell"/>
              </a:rPr>
              <a:t>is an example of encoding</a:t>
            </a:r>
            <a:r>
              <a:rPr b="0" lang="en-IE" sz="1800" spc="-1" strike="noStrike">
                <a:solidFill>
                  <a:srgbClr val="0070c0"/>
                </a:solidFill>
                <a:latin typeface="Rockwell"/>
              </a:rPr>
              <a:t>&lt;/child&gt;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b0f0"/>
                </a:solidFill>
                <a:latin typeface="Rockwell"/>
              </a:rPr>
              <a:t>&lt;lone-warrior /&gt; </a:t>
            </a:r>
            <a:endParaRPr b="0" lang="en-IE" sz="1800" spc="-1" strike="noStrike">
              <a:latin typeface="Arial"/>
            </a:endParaRPr>
          </a:p>
          <a:p>
            <a:pPr marL="274320">
              <a:lnSpc>
                <a:spcPct val="90000"/>
              </a:lnSpc>
              <a:spcBef>
                <a:spcPts val="1199"/>
              </a:spcBef>
              <a:buNone/>
              <a:tabLst>
                <a:tab algn="l" pos="0"/>
              </a:tabLst>
            </a:pPr>
            <a:r>
              <a:rPr b="0" lang="en-IE" sz="1800" spc="-1" strike="noStrike">
                <a:solidFill>
                  <a:srgbClr val="0070c0"/>
                </a:solidFill>
                <a:latin typeface="Rockwell"/>
              </a:rPr>
              <a:t>&lt;/root-element&gt;</a:t>
            </a:r>
            <a:endParaRPr b="0" lang="en-IE" sz="1800" spc="-1" strike="noStrike">
              <a:latin typeface="Arial"/>
            </a:endParaRPr>
          </a:p>
        </p:txBody>
      </p:sp>
      <p:sp>
        <p:nvSpPr>
          <p:cNvPr id="151" name="Content Placeholder 2"/>
          <p:cNvSpPr/>
          <p:nvPr/>
        </p:nvSpPr>
        <p:spPr>
          <a:xfrm>
            <a:off x="826560" y="2852280"/>
            <a:ext cx="10057680" cy="4845960"/>
          </a:xfrm>
          <a:prstGeom prst="rect">
            <a:avLst/>
          </a:prstGeom>
          <a:noFill/>
          <a:ln w="0">
            <a:noFill/>
          </a:ln>
        </p:spPr>
        <p:style>
          <a:lnRef idx="0"/>
          <a:fillRef idx="0"/>
          <a:effectRef idx="0"/>
          <a:fontRef idx="minor"/>
        </p:style>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1400" spc="-1" strike="noStrike">
                <a:solidFill>
                  <a:srgbClr val="d34817"/>
                </a:solidFill>
                <a:latin typeface="Rockwell"/>
                <a:ea typeface="DejaVu Sans"/>
              </a:rPr>
              <a:t>Declaration</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XML documents should have a single line at the start stating that it’s XML, the version of XML it is,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and an encoding. </a:t>
            </a:r>
            <a:endParaRPr b="0" lang="en-IE" sz="14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400" spc="-1" strike="noStrike">
                <a:solidFill>
                  <a:srgbClr val="92d050"/>
                </a:solidFill>
                <a:latin typeface="Rockwell"/>
                <a:ea typeface="DejaVu Sans"/>
              </a:rPr>
              <a:t>Root element </a:t>
            </a:r>
            <a:r>
              <a:rPr b="0" lang="en-IE" sz="1400" spc="-1" strike="noStrike">
                <a:solidFill>
                  <a:srgbClr val="d34817"/>
                </a:solidFill>
                <a:latin typeface="Rockwell"/>
                <a:ea typeface="DejaVu Sans"/>
              </a:rPr>
              <a:t>	</a:t>
            </a:r>
            <a:r>
              <a:rPr b="0" lang="en-IE" sz="1400" spc="-1" strike="noStrike">
                <a:solidFill>
                  <a:srgbClr val="000000"/>
                </a:solidFill>
                <a:latin typeface="Rockwell"/>
                <a:ea typeface="DejaVu Sans"/>
              </a:rPr>
              <a:t>XML must have a single root element that wraps all others. </a:t>
            </a:r>
            <a:endParaRPr b="0" lang="en-IE" sz="1400" spc="-1" strike="noStrike">
              <a:latin typeface="Arial"/>
            </a:endParaRPr>
          </a:p>
          <a:p>
            <a:pPr>
              <a:lnSpc>
                <a:spcPct val="90000"/>
              </a:lnSpc>
              <a:spcBef>
                <a:spcPts val="1199"/>
              </a:spcBef>
              <a:buNone/>
            </a:pPr>
            <a:endParaRPr b="0" lang="en-IE" sz="14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400" spc="-1" strike="noStrike">
                <a:solidFill>
                  <a:srgbClr val="00b050"/>
                </a:solidFill>
                <a:latin typeface="Rockwell"/>
                <a:ea typeface="DejaVu Sans"/>
              </a:rPr>
              <a:t>Elements</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XML is structured as elements, which are enclosed in angle brackets. Elements have tags that must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start with a letter but may contain a number, elements must have a closing tag</a:t>
            </a:r>
            <a:endParaRPr b="0" lang="en-IE" sz="14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400" spc="-1" strike="noStrike">
                <a:solidFill>
                  <a:srgbClr val="00b0f0"/>
                </a:solidFill>
                <a:latin typeface="Rockwell"/>
                <a:ea typeface="DejaVu Sans"/>
              </a:rPr>
              <a:t>Tag</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&lt;Tags&gt; indicate the start and the end of each element (</a:t>
            </a:r>
            <a:r>
              <a:rPr b="0" lang="en-IE" sz="1400" spc="-1" strike="noStrike">
                <a:solidFill>
                  <a:srgbClr val="0070c0"/>
                </a:solidFill>
                <a:latin typeface="Rockwell"/>
                <a:ea typeface="DejaVu Sans"/>
              </a:rPr>
              <a:t>end tag </a:t>
            </a:r>
            <a:r>
              <a:rPr b="0" lang="en-IE" sz="1400" spc="-1" strike="noStrike">
                <a:solidFill>
                  <a:srgbClr val="000000"/>
                </a:solidFill>
                <a:latin typeface="Rockwell"/>
                <a:ea typeface="DejaVu Sans"/>
              </a:rPr>
              <a:t>indicated with &lt;/ </a:t>
            </a:r>
            <a:r>
              <a:rPr b="0" lang="en-IE" sz="1400" spc="-1" strike="noStrike">
                <a:solidFill>
                  <a:srgbClr val="0070c0"/>
                </a:solidFill>
                <a:latin typeface="Rockwell"/>
                <a:ea typeface="DejaVu Sans"/>
              </a:rPr>
              <a:t>tagname</a:t>
            </a:r>
            <a:r>
              <a:rPr b="0" lang="en-IE" sz="1400" spc="-1" strike="noStrike">
                <a:solidFill>
                  <a:srgbClr val="000000"/>
                </a:solidFill>
                <a:latin typeface="Rockwell"/>
                <a:ea typeface="DejaVu Sans"/>
              </a:rPr>
              <a:t>&gt;)</a:t>
            </a:r>
            <a:endParaRPr b="0" lang="en-IE" sz="14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400" spc="-1" strike="noStrike">
                <a:solidFill>
                  <a:srgbClr val="7030a0"/>
                </a:solidFill>
                <a:latin typeface="Rockwell"/>
                <a:ea typeface="DejaVu Sans"/>
              </a:rPr>
              <a:t>Attributes</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Elements can have attributes, which are name–value pairs within the angle brackets. A given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attribute name can only be specified once per element.</a:t>
            </a:r>
            <a:endParaRPr b="0" lang="en-IE" sz="14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400" spc="-1" strike="noStrike">
                <a:solidFill>
                  <a:srgbClr val="808080"/>
                </a:solidFill>
                <a:latin typeface="Rockwell"/>
                <a:ea typeface="DejaVu Sans"/>
              </a:rPr>
              <a:t>Entity references </a:t>
            </a:r>
            <a:r>
              <a:rPr b="0" lang="en-IE" sz="1400" spc="-1" strike="noStrike">
                <a:solidFill>
                  <a:srgbClr val="d34817"/>
                </a:solidFill>
                <a:latin typeface="Rockwell"/>
                <a:ea typeface="DejaVu Sans"/>
              </a:rPr>
              <a:t>	</a:t>
            </a:r>
            <a:r>
              <a:rPr b="0" lang="en-IE" sz="1400" spc="-1" strike="noStrike">
                <a:solidFill>
                  <a:srgbClr val="000000"/>
                </a:solidFill>
                <a:latin typeface="Rockwell"/>
                <a:ea typeface="DejaVu Sans"/>
              </a:rPr>
              <a:t>Certain characters must be escaped with entity references, e.g.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&amp;lt; for &lt;. </a:t>
            </a:r>
            <a:endParaRPr b="0" lang="en-IE" sz="14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400" spc="-1" strike="noStrike">
                <a:solidFill>
                  <a:srgbClr val="d34817"/>
                </a:solidFill>
                <a:latin typeface="Rockwell"/>
                <a:ea typeface="DejaVu Sans"/>
              </a:rPr>
              <a:t>Case sensitive </a:t>
            </a:r>
            <a:r>
              <a:rPr b="0" lang="en-IE" sz="1400" spc="-1" strike="noStrike">
                <a:solidFill>
                  <a:srgbClr val="d34817"/>
                </a:solidFill>
                <a:latin typeface="Rockwell"/>
                <a:ea typeface="DejaVu Sans"/>
              </a:rPr>
              <a:t>	</a:t>
            </a:r>
            <a:r>
              <a:rPr b="0" lang="en-IE" sz="1400" spc="-1" strike="noStrike">
                <a:solidFill>
                  <a:srgbClr val="000000"/>
                </a:solidFill>
                <a:latin typeface="Rockwell"/>
                <a:ea typeface="DejaVu Sans"/>
              </a:rPr>
              <a:t>Everything in XML is case sensitive. (HTML is not)</a:t>
            </a:r>
            <a:endParaRPr b="0" lang="en-IE" sz="14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400" spc="-1" strike="noStrike">
                <a:solidFill>
                  <a:srgbClr val="000000"/>
                </a:solidFill>
                <a:latin typeface="Rockwell"/>
                <a:ea typeface="DejaVu Sans"/>
              </a:rPr>
              <a:t>Plain text</a:t>
            </a:r>
            <a:r>
              <a:rPr b="0" lang="en-IE" sz="1400" spc="-1" strike="noStrike">
                <a:solidFill>
                  <a:srgbClr val="000000"/>
                </a:solidFill>
                <a:latin typeface="Rockwell"/>
                <a:ea typeface="DejaVu Sans"/>
              </a:rPr>
              <a:t>	</a:t>
            </a:r>
            <a:r>
              <a:rPr b="0" lang="en-IE" sz="1400" spc="-1" strike="noStrike">
                <a:solidFill>
                  <a:srgbClr val="000000"/>
                </a:solidFill>
                <a:latin typeface="Rockwell"/>
                <a:ea typeface="DejaVu Sans"/>
              </a:rPr>
              <a:t>Or data, can be inside the tags</a:t>
            </a:r>
            <a:r>
              <a:rPr b="0" lang="en-IE" sz="1400" spc="-1" strike="noStrike">
                <a:solidFill>
                  <a:srgbClr val="000000"/>
                </a:solidFill>
                <a:latin typeface="Rockwell"/>
                <a:ea typeface="DejaVu Sans"/>
              </a:rPr>
              <a:t>	</a:t>
            </a:r>
            <a:endParaRPr b="0" lang="en-IE" sz="1400" spc="-1" strike="noStrike">
              <a:latin typeface="Arial"/>
            </a:endParaRPr>
          </a:p>
          <a:p>
            <a:pPr>
              <a:lnSpc>
                <a:spcPct val="90000"/>
              </a:lnSpc>
              <a:spcBef>
                <a:spcPts val="1199"/>
              </a:spcBef>
              <a:buNone/>
            </a:pPr>
            <a:endParaRPr b="0" lang="en-IE" sz="2000" spc="-1" strike="noStrike">
              <a:latin typeface="Arial"/>
            </a:endParaRPr>
          </a:p>
        </p:txBody>
      </p:sp>
      <p:sp>
        <p:nvSpPr>
          <p:cNvPr id="152" name="Rectangle 8"/>
          <p:cNvSpPr/>
          <p:nvPr/>
        </p:nvSpPr>
        <p:spPr>
          <a:xfrm>
            <a:off x="826560" y="631440"/>
            <a:ext cx="7796520" cy="2018880"/>
          </a:xfrm>
          <a:prstGeom prst="rect">
            <a:avLst/>
          </a:prstGeom>
          <a:noFill/>
          <a:ln>
            <a:solidFill>
              <a:srgbClr val="92d050"/>
            </a:solidFill>
            <a:round/>
          </a:ln>
        </p:spPr>
        <p:style>
          <a:lnRef idx="2">
            <a:schemeClr val="accent1">
              <a:shade val="50000"/>
            </a:schemeClr>
          </a:lnRef>
          <a:fillRef idx="1">
            <a:schemeClr val="accent1"/>
          </a:fillRef>
          <a:effectRef idx="0">
            <a:schemeClr val="accent1"/>
          </a:effectRef>
          <a:fontRef idx="minor"/>
        </p:style>
      </p:sp>
      <p:sp>
        <p:nvSpPr>
          <p:cNvPr id="153" name="Rectangle 9"/>
          <p:cNvSpPr/>
          <p:nvPr/>
        </p:nvSpPr>
        <p:spPr>
          <a:xfrm>
            <a:off x="1182960" y="981360"/>
            <a:ext cx="3832920" cy="234000"/>
          </a:xfrm>
          <a:prstGeom prst="rect">
            <a:avLst/>
          </a:prstGeom>
          <a:no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54" name="Rectangle 10"/>
          <p:cNvSpPr/>
          <p:nvPr/>
        </p:nvSpPr>
        <p:spPr>
          <a:xfrm>
            <a:off x="1182960" y="1320840"/>
            <a:ext cx="3832920" cy="234000"/>
          </a:xfrm>
          <a:prstGeom prst="rect">
            <a:avLst/>
          </a:prstGeom>
          <a:no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55" name="Rectangle 11"/>
          <p:cNvSpPr/>
          <p:nvPr/>
        </p:nvSpPr>
        <p:spPr>
          <a:xfrm>
            <a:off x="1182960" y="1944360"/>
            <a:ext cx="1853280" cy="318960"/>
          </a:xfrm>
          <a:prstGeom prst="rect">
            <a:avLst/>
          </a:prstGeom>
          <a:no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56" name="Rectangle 12"/>
          <p:cNvSpPr/>
          <p:nvPr/>
        </p:nvSpPr>
        <p:spPr>
          <a:xfrm>
            <a:off x="1182960" y="1625400"/>
            <a:ext cx="6567840" cy="248040"/>
          </a:xfrm>
          <a:prstGeom prst="rect">
            <a:avLst/>
          </a:prstGeom>
          <a:noFill/>
          <a:ln>
            <a:solidFill>
              <a:srgbClr val="00b05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p:nvPr>
        </p:nvSpPr>
        <p:spPr>
          <a:xfrm>
            <a:off x="1069920" y="906120"/>
            <a:ext cx="10057680" cy="5265360"/>
          </a:xfrm>
          <a:prstGeom prst="rect">
            <a:avLst/>
          </a:prstGeom>
          <a:noFill/>
          <a:ln w="0">
            <a:noFill/>
          </a:ln>
        </p:spPr>
        <p:txBody>
          <a:bodyPr lIns="90000" rIns="90000" tIns="45000" bIns="45000" anchor="t">
            <a:noAutofit/>
          </a:bodyPr>
          <a:p>
            <a:pPr algn="ctr">
              <a:lnSpc>
                <a:spcPct val="90000"/>
              </a:lnSpc>
              <a:spcBef>
                <a:spcPts val="1199"/>
              </a:spcBef>
              <a:buNone/>
              <a:tabLst>
                <a:tab algn="l" pos="0"/>
              </a:tabLst>
            </a:pPr>
            <a:r>
              <a:rPr b="0" lang="en-IE" sz="3600" spc="-1" strike="noStrike">
                <a:solidFill>
                  <a:srgbClr val="000000"/>
                </a:solidFill>
                <a:latin typeface="Rockwell"/>
              </a:rPr>
              <a:t>Exercise</a:t>
            </a:r>
            <a:endParaRPr b="0" lang="en-IE" sz="36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Create an xml file that stores information for a Breakfast Menu.</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It should contain food items,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and the price, description and calories for each item.</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p:nvPr>
        </p:nvSpPr>
        <p:spPr>
          <a:xfrm>
            <a:off x="1069920" y="469800"/>
            <a:ext cx="10057680" cy="5701680"/>
          </a:xfrm>
          <a:prstGeom prst="rect">
            <a:avLst/>
          </a:prstGeom>
          <a:noFill/>
          <a:ln w="0">
            <a:noFill/>
          </a:ln>
        </p:spPr>
        <p:txBody>
          <a:bodyPr lIns="90000" rIns="90000" tIns="45000" bIns="45000" anchor="t">
            <a:normAutofit fontScale="94000"/>
          </a:bodyPr>
          <a:p>
            <a:pPr>
              <a:lnSpc>
                <a:spcPct val="100000"/>
              </a:lnSpc>
              <a:spcBef>
                <a:spcPts val="1199"/>
              </a:spcBef>
              <a:buNone/>
              <a:tabLst>
                <a:tab algn="l" pos="0"/>
              </a:tabLst>
            </a:pPr>
            <a:r>
              <a:rPr b="0" lang="en-IE" sz="1800" spc="-1" strike="noStrike">
                <a:solidFill>
                  <a:srgbClr val="000000"/>
                </a:solidFill>
                <a:latin typeface="Rockwell"/>
              </a:rPr>
              <a:t>&lt;?xml version="1.0" encoding="UTF-8"?&gt; </a:t>
            </a:r>
            <a:endParaRPr b="0" lang="en-IE" sz="1800" spc="-1" strike="noStrike">
              <a:latin typeface="Arial"/>
            </a:endParaRPr>
          </a:p>
          <a:p>
            <a:pPr>
              <a:lnSpc>
                <a:spcPct val="100000"/>
              </a:lnSpc>
              <a:spcBef>
                <a:spcPts val="1199"/>
              </a:spcBef>
              <a:buNone/>
              <a:tabLst>
                <a:tab algn="l" pos="0"/>
              </a:tabLst>
            </a:pPr>
            <a:r>
              <a:rPr b="0" lang="en-IE" sz="1800" spc="-1" strike="noStrike">
                <a:solidFill>
                  <a:srgbClr val="000000"/>
                </a:solidFill>
                <a:latin typeface="Rockwell"/>
              </a:rPr>
              <a:t>&lt;breakfast_menu&gt; </a:t>
            </a:r>
            <a:endParaRPr b="0" lang="en-IE" sz="1800" spc="-1" strike="noStrike">
              <a:latin typeface="Arial"/>
            </a:endParaRPr>
          </a:p>
          <a:p>
            <a:pPr marL="274320">
              <a:lnSpc>
                <a:spcPct val="100000"/>
              </a:lnSpc>
              <a:spcBef>
                <a:spcPts val="400"/>
              </a:spcBef>
              <a:spcAft>
                <a:spcPts val="201"/>
              </a:spcAft>
              <a:buNone/>
              <a:tabLst>
                <a:tab algn="l" pos="0"/>
              </a:tabLst>
            </a:pPr>
            <a:r>
              <a:rPr b="0" lang="en-IE" sz="1800" spc="-1" strike="noStrike">
                <a:solidFill>
                  <a:srgbClr val="000000"/>
                </a:solidFill>
                <a:latin typeface="Rockwell"/>
              </a:rPr>
              <a:t>&lt;food&gt; </a:t>
            </a:r>
            <a:endParaRPr b="0" lang="en-IE" sz="1800" spc="-1" strike="noStrike">
              <a:latin typeface="Arial"/>
            </a:endParaRPr>
          </a:p>
          <a:p>
            <a:pPr marL="548640">
              <a:lnSpc>
                <a:spcPct val="100000"/>
              </a:lnSpc>
              <a:spcBef>
                <a:spcPts val="400"/>
              </a:spcBef>
              <a:spcAft>
                <a:spcPts val="201"/>
              </a:spcAft>
              <a:buNone/>
              <a:tabLst>
                <a:tab algn="l" pos="0"/>
              </a:tabLst>
            </a:pPr>
            <a:r>
              <a:rPr b="0" lang="en-IE" sz="1800" spc="-1" strike="noStrike">
                <a:solidFill>
                  <a:srgbClr val="000000"/>
                </a:solidFill>
                <a:latin typeface="Rockwell"/>
              </a:rPr>
              <a:t>&lt;name&gt;Full Irish&lt;/name&gt; </a:t>
            </a:r>
            <a:endParaRPr b="0" lang="en-IE" sz="1800" spc="-1" strike="noStrike">
              <a:latin typeface="Arial"/>
            </a:endParaRPr>
          </a:p>
          <a:p>
            <a:pPr marL="548640">
              <a:lnSpc>
                <a:spcPct val="100000"/>
              </a:lnSpc>
              <a:spcBef>
                <a:spcPts val="400"/>
              </a:spcBef>
              <a:spcAft>
                <a:spcPts val="201"/>
              </a:spcAft>
              <a:buNone/>
              <a:tabLst>
                <a:tab algn="l" pos="0"/>
              </a:tabLst>
            </a:pPr>
            <a:r>
              <a:rPr b="0" lang="en-IE" sz="1800" spc="-1" strike="noStrike">
                <a:solidFill>
                  <a:srgbClr val="000000"/>
                </a:solidFill>
                <a:latin typeface="Rockwell"/>
              </a:rPr>
              <a:t>&lt;price&gt;9.95&lt;/price&gt; </a:t>
            </a:r>
            <a:endParaRPr b="0" lang="en-IE" sz="1800" spc="-1" strike="noStrike">
              <a:latin typeface="Arial"/>
            </a:endParaRPr>
          </a:p>
          <a:p>
            <a:pPr marL="548640">
              <a:lnSpc>
                <a:spcPct val="100000"/>
              </a:lnSpc>
              <a:spcBef>
                <a:spcPts val="400"/>
              </a:spcBef>
              <a:spcAft>
                <a:spcPts val="201"/>
              </a:spcAft>
              <a:buNone/>
              <a:tabLst>
                <a:tab algn="l" pos="0"/>
              </a:tabLst>
            </a:pPr>
            <a:r>
              <a:rPr b="0" lang="en-IE" sz="1800" spc="-1" strike="noStrike">
                <a:solidFill>
                  <a:srgbClr val="000000"/>
                </a:solidFill>
                <a:latin typeface="Rockwell"/>
              </a:rPr>
              <a:t>&lt;description&gt;Sausage Bacon, eggs, black pudding and controversially beans and chips&lt;/description&gt; &lt;calories&gt;1050&lt;/calories&gt; </a:t>
            </a:r>
            <a:endParaRPr b="0" lang="en-IE" sz="1800" spc="-1" strike="noStrike">
              <a:latin typeface="Arial"/>
            </a:endParaRPr>
          </a:p>
          <a:p>
            <a:pPr marL="274320">
              <a:lnSpc>
                <a:spcPct val="100000"/>
              </a:lnSpc>
              <a:spcBef>
                <a:spcPts val="400"/>
              </a:spcBef>
              <a:spcAft>
                <a:spcPts val="201"/>
              </a:spcAft>
              <a:buNone/>
              <a:tabLst>
                <a:tab algn="l" pos="0"/>
              </a:tabLst>
            </a:pPr>
            <a:r>
              <a:rPr b="0" lang="en-IE" sz="1800" spc="-1" strike="noStrike">
                <a:solidFill>
                  <a:srgbClr val="000000"/>
                </a:solidFill>
                <a:latin typeface="Rockwell"/>
              </a:rPr>
              <a:t>&lt;/food&gt; </a:t>
            </a:r>
            <a:endParaRPr b="0" lang="en-IE" sz="1800" spc="-1" strike="noStrike">
              <a:latin typeface="Arial"/>
            </a:endParaRPr>
          </a:p>
          <a:p>
            <a:pPr marL="274320">
              <a:lnSpc>
                <a:spcPct val="100000"/>
              </a:lnSpc>
              <a:spcBef>
                <a:spcPts val="400"/>
              </a:spcBef>
              <a:spcAft>
                <a:spcPts val="201"/>
              </a:spcAft>
              <a:buNone/>
              <a:tabLst>
                <a:tab algn="l" pos="0"/>
              </a:tabLst>
            </a:pPr>
            <a:r>
              <a:rPr b="0" lang="en-IE" sz="1800" spc="-1" strike="noStrike">
                <a:solidFill>
                  <a:srgbClr val="000000"/>
                </a:solidFill>
                <a:latin typeface="Rockwell"/>
              </a:rPr>
              <a:t>&lt;food&gt; </a:t>
            </a:r>
            <a:endParaRPr b="0" lang="en-IE" sz="1800" spc="-1" strike="noStrike">
              <a:latin typeface="Arial"/>
            </a:endParaRPr>
          </a:p>
          <a:p>
            <a:pPr marL="548640">
              <a:lnSpc>
                <a:spcPct val="100000"/>
              </a:lnSpc>
              <a:spcBef>
                <a:spcPts val="400"/>
              </a:spcBef>
              <a:spcAft>
                <a:spcPts val="201"/>
              </a:spcAft>
              <a:buNone/>
              <a:tabLst>
                <a:tab algn="l" pos="0"/>
              </a:tabLst>
            </a:pPr>
            <a:r>
              <a:rPr b="0" lang="en-IE" sz="1800" spc="-1" strike="noStrike">
                <a:solidFill>
                  <a:srgbClr val="000000"/>
                </a:solidFill>
                <a:latin typeface="Rockwell"/>
              </a:rPr>
              <a:t>&lt;name&gt;Porridge&lt;/name&gt; </a:t>
            </a:r>
            <a:endParaRPr b="0" lang="en-IE" sz="1800" spc="-1" strike="noStrike">
              <a:latin typeface="Arial"/>
            </a:endParaRPr>
          </a:p>
          <a:p>
            <a:pPr marL="548640">
              <a:lnSpc>
                <a:spcPct val="100000"/>
              </a:lnSpc>
              <a:spcBef>
                <a:spcPts val="400"/>
              </a:spcBef>
              <a:spcAft>
                <a:spcPts val="201"/>
              </a:spcAft>
              <a:buNone/>
              <a:tabLst>
                <a:tab algn="l" pos="0"/>
              </a:tabLst>
            </a:pPr>
            <a:r>
              <a:rPr b="0" lang="en-IE" sz="1800" spc="-1" strike="noStrike">
                <a:solidFill>
                  <a:srgbClr val="000000"/>
                </a:solidFill>
                <a:latin typeface="Rockwell"/>
              </a:rPr>
              <a:t>&lt;price&gt;6.95&lt;/price&gt; </a:t>
            </a:r>
            <a:endParaRPr b="0" lang="en-IE" sz="1800" spc="-1" strike="noStrike">
              <a:latin typeface="Arial"/>
            </a:endParaRPr>
          </a:p>
          <a:p>
            <a:pPr marL="548640">
              <a:lnSpc>
                <a:spcPct val="100000"/>
              </a:lnSpc>
              <a:spcBef>
                <a:spcPts val="400"/>
              </a:spcBef>
              <a:spcAft>
                <a:spcPts val="201"/>
              </a:spcAft>
              <a:buNone/>
              <a:tabLst>
                <a:tab algn="l" pos="0"/>
              </a:tabLst>
            </a:pPr>
            <a:r>
              <a:rPr b="0" lang="en-IE" sz="1800" spc="-1" strike="noStrike">
                <a:solidFill>
                  <a:srgbClr val="000000"/>
                </a:solidFill>
                <a:latin typeface="Rockwell"/>
              </a:rPr>
              <a:t>&lt;description&gt;</a:t>
            </a:r>
            <a:endParaRPr b="0" lang="en-IE" sz="1800" spc="-1" strike="noStrike">
              <a:latin typeface="Arial"/>
            </a:endParaRPr>
          </a:p>
          <a:p>
            <a:pPr marL="1097280">
              <a:lnSpc>
                <a:spcPct val="100000"/>
              </a:lnSpc>
              <a:spcBef>
                <a:spcPts val="400"/>
              </a:spcBef>
              <a:spcAft>
                <a:spcPts val="201"/>
              </a:spcAft>
              <a:buNone/>
              <a:tabLst>
                <a:tab algn="l" pos="0"/>
              </a:tabLst>
            </a:pPr>
            <a:r>
              <a:rPr b="0" lang="en-IE" sz="1800" spc="-1" strike="noStrike">
                <a:solidFill>
                  <a:srgbClr val="000000"/>
                </a:solidFill>
                <a:latin typeface="Rockwell"/>
              </a:rPr>
              <a:t>Cooked oats with milk, nuts and Berries…. YUM</a:t>
            </a:r>
            <a:endParaRPr b="0" lang="en-IE" sz="1800" spc="-1" strike="noStrike">
              <a:latin typeface="Arial"/>
            </a:endParaRPr>
          </a:p>
          <a:p>
            <a:pPr marL="548640">
              <a:lnSpc>
                <a:spcPct val="100000"/>
              </a:lnSpc>
              <a:spcBef>
                <a:spcPts val="400"/>
              </a:spcBef>
              <a:spcAft>
                <a:spcPts val="201"/>
              </a:spcAft>
              <a:buNone/>
              <a:tabLst>
                <a:tab algn="l" pos="0"/>
              </a:tabLst>
            </a:pPr>
            <a:r>
              <a:rPr b="0" lang="en-IE" sz="1800" spc="-1" strike="noStrike">
                <a:solidFill>
                  <a:srgbClr val="000000"/>
                </a:solidFill>
                <a:latin typeface="Rockwell"/>
              </a:rPr>
              <a:t>&lt;/description&gt; </a:t>
            </a:r>
            <a:endParaRPr b="0" lang="en-IE" sz="1800" spc="-1" strike="noStrike">
              <a:latin typeface="Arial"/>
            </a:endParaRPr>
          </a:p>
          <a:p>
            <a:pPr marL="548640">
              <a:lnSpc>
                <a:spcPct val="100000"/>
              </a:lnSpc>
              <a:spcBef>
                <a:spcPts val="400"/>
              </a:spcBef>
              <a:spcAft>
                <a:spcPts val="201"/>
              </a:spcAft>
              <a:buNone/>
              <a:tabLst>
                <a:tab algn="l" pos="0"/>
              </a:tabLst>
            </a:pPr>
            <a:r>
              <a:rPr b="0" lang="en-IE" sz="1800" spc="-1" strike="noStrike">
                <a:solidFill>
                  <a:srgbClr val="000000"/>
                </a:solidFill>
                <a:latin typeface="Rockwell"/>
              </a:rPr>
              <a:t>&lt;calories&gt;600&lt;/calories&gt; </a:t>
            </a:r>
            <a:endParaRPr b="0" lang="en-IE" sz="1800" spc="-1" strike="noStrike">
              <a:latin typeface="Arial"/>
            </a:endParaRPr>
          </a:p>
          <a:p>
            <a:pPr marL="274320">
              <a:lnSpc>
                <a:spcPct val="100000"/>
              </a:lnSpc>
              <a:spcBef>
                <a:spcPts val="400"/>
              </a:spcBef>
              <a:spcAft>
                <a:spcPts val="201"/>
              </a:spcAft>
              <a:buNone/>
              <a:tabLst>
                <a:tab algn="l" pos="0"/>
              </a:tabLst>
            </a:pPr>
            <a:r>
              <a:rPr b="0" lang="en-IE" sz="1800" spc="-1" strike="noStrike">
                <a:solidFill>
                  <a:srgbClr val="000000"/>
                </a:solidFill>
                <a:latin typeface="Rockwell"/>
              </a:rPr>
              <a:t>&lt;/food&gt; </a:t>
            </a:r>
            <a:endParaRPr b="0" lang="en-IE" sz="1800" spc="-1" strike="noStrike">
              <a:latin typeface="Arial"/>
            </a:endParaRPr>
          </a:p>
          <a:p>
            <a:pPr marL="274320">
              <a:lnSpc>
                <a:spcPct val="100000"/>
              </a:lnSpc>
              <a:spcBef>
                <a:spcPts val="1199"/>
              </a:spcBef>
              <a:buNone/>
              <a:tabLst>
                <a:tab algn="l" pos="0"/>
              </a:tabLst>
            </a:pPr>
            <a:r>
              <a:rPr b="0" lang="en-IE" sz="1800" spc="-1" strike="noStrike">
                <a:solidFill>
                  <a:srgbClr val="000000"/>
                </a:solidFill>
                <a:latin typeface="Rockwell"/>
              </a:rPr>
              <a:t>&lt;/breakfast_menu&gt;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Rectangle 7"/>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Rectangle 9"/>
          <p:cNvSpPr/>
          <p:nvPr/>
        </p:nvSpPr>
        <p:spPr>
          <a:xfrm>
            <a:off x="984600" y="46404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1" name="Rectangle 11"/>
          <p:cNvSpPr/>
          <p:nvPr/>
        </p:nvSpPr>
        <p:spPr>
          <a:xfrm>
            <a:off x="984600" y="601920"/>
            <a:ext cx="10222200" cy="138528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2" name="Rectangle 13"/>
          <p:cNvSpPr/>
          <p:nvPr/>
        </p:nvSpPr>
        <p:spPr>
          <a:xfrm>
            <a:off x="984600" y="203868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3"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GB" sz="5400" spc="-1" strike="noStrike" cap="all">
                <a:latin typeface="Rockwell Condensed"/>
              </a:rPr>
              <a:t>Programming with XML (HTML)</a:t>
            </a:r>
            <a:endParaRPr b="0" lang="en-IE" sz="5400" spc="-1" strike="noStrike">
              <a:latin typeface="Arial"/>
            </a:endParaRPr>
          </a:p>
        </p:txBody>
      </p:sp>
      <p:sp>
        <p:nvSpPr>
          <p:cNvPr id="164" name="PlaceHolder 2"/>
          <p:cNvSpPr>
            <a:spLocks noGrp="1"/>
          </p:cNvSpPr>
          <p:nvPr>
            <p:ph/>
          </p:nvPr>
        </p:nvSpPr>
        <p:spPr>
          <a:xfrm>
            <a:off x="1069920" y="2320560"/>
            <a:ext cx="10057680" cy="407268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Most languages will have two ways of parsing through xml data.</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GB" sz="1800" spc="-1" strike="noStrike">
                <a:solidFill>
                  <a:srgbClr val="000000"/>
                </a:solidFill>
                <a:latin typeface="Rockwell"/>
              </a:rPr>
              <a:t>SAX: Simple API for XML (I knew it as “Streaming API for XML”)</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GB" sz="1600" spc="-1" strike="noStrike">
                <a:solidFill>
                  <a:srgbClr val="000000"/>
                </a:solidFill>
                <a:latin typeface="Rockwell"/>
              </a:rPr>
              <a:t>Event based</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GB" sz="1600" spc="-1" strike="noStrike">
                <a:solidFill>
                  <a:srgbClr val="000000"/>
                </a:solidFill>
                <a:latin typeface="Rockwell"/>
              </a:rPr>
              <a:t>Usually Read only</a:t>
            </a:r>
            <a:endParaRPr b="0" lang="en-IE" sz="1600" spc="-1" strike="noStrike">
              <a:latin typeface="Arial"/>
            </a:endParaRPr>
          </a:p>
          <a:p>
            <a:pPr marL="548640">
              <a:lnSpc>
                <a:spcPct val="90000"/>
              </a:lnSpc>
              <a:spcBef>
                <a:spcPts val="400"/>
              </a:spcBef>
              <a:spcAft>
                <a:spcPts val="201"/>
              </a:spcAft>
              <a:buNone/>
              <a:tabLst>
                <a:tab algn="l" pos="0"/>
              </a:tabLst>
            </a:pPr>
            <a:endParaRPr b="0" lang="en-IE" sz="16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GB" sz="1800" spc="-1" strike="noStrike">
                <a:solidFill>
                  <a:srgbClr val="000000"/>
                </a:solidFill>
                <a:latin typeface="Rockwell"/>
              </a:rPr>
              <a:t>DOM: Document Object Model.</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tabLst>
                <a:tab algn="l" pos="0"/>
              </a:tabLst>
            </a:pPr>
            <a:r>
              <a:rPr b="0" lang="en-GB" sz="1600" spc="-1" strike="noStrike">
                <a:solidFill>
                  <a:srgbClr val="000000"/>
                </a:solidFill>
                <a:latin typeface="Rockwell"/>
              </a:rPr>
              <a:t> </a:t>
            </a:r>
            <a:r>
              <a:rPr b="0" lang="en-GB" sz="1600" spc="-1" strike="noStrike">
                <a:solidFill>
                  <a:srgbClr val="000000"/>
                </a:solidFill>
                <a:latin typeface="Rockwell"/>
              </a:rPr>
              <a:t>Reads in the whole xml document; </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tabLst>
                <a:tab algn="l" pos="0"/>
              </a:tabLst>
            </a:pPr>
            <a:r>
              <a:rPr b="0" lang="en-US" sz="1600" spc="-1" strike="noStrike">
                <a:solidFill>
                  <a:srgbClr val="222222"/>
                </a:solidFill>
                <a:latin typeface="Rockwell"/>
              </a:rPr>
              <a:t>You can read and write to a DOM (then write out the DOM)</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tabLst>
                <a:tab algn="l" pos="0"/>
              </a:tabLst>
            </a:pPr>
            <a:r>
              <a:rPr b="0" lang="en-GB" sz="1600" spc="-1" strike="noStrike">
                <a:solidFill>
                  <a:srgbClr val="000000"/>
                </a:solidFill>
                <a:latin typeface="Rockwell"/>
              </a:rPr>
              <a:t>Used by web browsers.</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tabLst>
                <a:tab algn="l" pos="0"/>
              </a:tabLst>
            </a:pPr>
            <a:r>
              <a:rPr b="0" lang="en-US" sz="1600" spc="-1" strike="noStrike">
                <a:solidFill>
                  <a:srgbClr val="222222"/>
                </a:solidFill>
                <a:latin typeface="Rockwell"/>
              </a:rPr>
              <a:t>Javascript and Jquery use DOM for manipulation of HTML pages</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tabLst>
                <a:tab algn="l" pos="0"/>
              </a:tabLst>
            </a:pPr>
            <a:r>
              <a:rPr b="0" lang="en-GB" sz="1600" spc="-1" strike="noStrike">
                <a:solidFill>
                  <a:srgbClr val="000000"/>
                </a:solidFill>
                <a:latin typeface="Rockwell"/>
              </a:rPr>
              <a:t>In python we will use DOM</a:t>
            </a:r>
            <a:r>
              <a:rPr b="0" lang="en-IE" sz="1600" spc="-1" strike="noStrike">
                <a:solidFill>
                  <a:srgbClr val="000000"/>
                </a:solidFill>
                <a:latin typeface="Rockwell"/>
              </a:rPr>
              <a:t>, in standard Python Library there are two modules</a:t>
            </a:r>
            <a:endParaRPr b="0" lang="en-IE" sz="1600" spc="-1" strike="noStrike">
              <a:latin typeface="Arial"/>
            </a:endParaRPr>
          </a:p>
          <a:p>
            <a:pPr lvl="4" marL="1280160" indent="-182880">
              <a:lnSpc>
                <a:spcPct val="90000"/>
              </a:lnSpc>
              <a:buClr>
                <a:srgbClr val="9e3611"/>
              </a:buClr>
              <a:buSzPct val="85000"/>
              <a:buFont typeface="Wingdings" charset="2"/>
              <a:buChar char=""/>
              <a:tabLst>
                <a:tab algn="l" pos="0"/>
              </a:tabLst>
            </a:pPr>
            <a:r>
              <a:rPr b="0" lang="en-US" sz="1600" spc="-1" strike="noStrike">
                <a:solidFill>
                  <a:srgbClr val="222222"/>
                </a:solidFill>
                <a:latin typeface="Consolas"/>
              </a:rPr>
              <a:t>xml.dom.minidom</a:t>
            </a:r>
            <a:endParaRPr b="0" lang="en-IE" sz="1600" spc="-1" strike="noStrike">
              <a:latin typeface="Arial"/>
            </a:endParaRPr>
          </a:p>
          <a:p>
            <a:pPr lvl="4" marL="1280160" indent="-182880">
              <a:lnSpc>
                <a:spcPct val="100000"/>
              </a:lnSpc>
              <a:buClr>
                <a:srgbClr val="222222"/>
              </a:buClr>
              <a:buFont typeface="Wingdings" charset="2"/>
              <a:buChar char=""/>
              <a:tabLst>
                <a:tab algn="l" pos="0"/>
              </a:tabLst>
            </a:pPr>
            <a:r>
              <a:rPr b="0" lang="en-US" sz="1600" spc="-1" strike="noStrike">
                <a:solidFill>
                  <a:srgbClr val="222222"/>
                </a:solidFill>
                <a:latin typeface="Consolas"/>
              </a:rPr>
              <a:t>xml.dom.pulldom</a:t>
            </a:r>
            <a:endParaRPr b="0" lang="en-IE" sz="1600" spc="-1" strike="noStrike">
              <a:latin typeface="Arial"/>
            </a:endParaRPr>
          </a:p>
          <a:p>
            <a:pPr>
              <a:lnSpc>
                <a:spcPct val="100000"/>
              </a:lnSpc>
              <a:buNone/>
              <a:tabLst>
                <a:tab algn="l" pos="0"/>
              </a:tabLst>
            </a:pPr>
            <a:endParaRPr b="0" lang="en-IE" sz="2000" spc="-1" strike="noStrike">
              <a:latin typeface="Arial"/>
            </a:endParaRPr>
          </a:p>
        </p:txBody>
      </p:sp>
      <p:sp>
        <p:nvSpPr>
          <p:cNvPr id="165" name="Oval 15"/>
          <p:cNvSpPr/>
          <p:nvPr/>
        </p:nvSpPr>
        <p:spPr>
          <a:xfrm>
            <a:off x="11401560" y="6229800"/>
            <a:ext cx="456480" cy="456480"/>
          </a:xfrm>
          <a:prstGeom prst="ellipse">
            <a:avLst/>
          </a:prstGeom>
          <a:blipFill rotWithShape="0">
            <a:blip r:embed="rId4"/>
            <a:srcRect/>
            <a:tile/>
          </a:blipFill>
          <a:ln w="25400">
            <a:noFill/>
          </a:ln>
        </p:spPr>
        <p:style>
          <a:lnRef idx="0"/>
          <a:fillRef idx="0"/>
          <a:effectRef idx="0"/>
          <a:fontRef idx="minor"/>
        </p:style>
      </p:sp>
      <p:sp>
        <p:nvSpPr>
          <p:cNvPr id="166" name="Oval 17"/>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Rectangle 7"/>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8" name="Rectangle 9"/>
          <p:cNvSpPr/>
          <p:nvPr/>
        </p:nvSpPr>
        <p:spPr>
          <a:xfrm>
            <a:off x="984600" y="46404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9" name="Rectangle 11"/>
          <p:cNvSpPr/>
          <p:nvPr/>
        </p:nvSpPr>
        <p:spPr>
          <a:xfrm>
            <a:off x="984600" y="601920"/>
            <a:ext cx="10222200" cy="138528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70" name="Rectangle 13"/>
          <p:cNvSpPr/>
          <p:nvPr/>
        </p:nvSpPr>
        <p:spPr>
          <a:xfrm>
            <a:off x="984600" y="203868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71"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GB" sz="4400" spc="-1" strike="noStrike" cap="all">
                <a:latin typeface="Rockwell Condensed"/>
              </a:rPr>
              <a:t>DOM: Each node in DOM has three parts</a:t>
            </a:r>
            <a:endParaRPr b="0" lang="en-IE" sz="4400" spc="-1" strike="noStrike">
              <a:latin typeface="Arial"/>
            </a:endParaRPr>
          </a:p>
        </p:txBody>
      </p:sp>
      <p:sp>
        <p:nvSpPr>
          <p:cNvPr id="172" name="Oval 15"/>
          <p:cNvSpPr/>
          <p:nvPr/>
        </p:nvSpPr>
        <p:spPr>
          <a:xfrm>
            <a:off x="11401560" y="6229800"/>
            <a:ext cx="456480" cy="456480"/>
          </a:xfrm>
          <a:prstGeom prst="ellipse">
            <a:avLst/>
          </a:prstGeom>
          <a:blipFill rotWithShape="0">
            <a:blip r:embed="rId4"/>
            <a:srcRect/>
            <a:tile/>
          </a:blipFill>
          <a:ln w="25400">
            <a:noFill/>
          </a:ln>
        </p:spPr>
        <p:style>
          <a:lnRef idx="0"/>
          <a:fillRef idx="0"/>
          <a:effectRef idx="0"/>
          <a:fontRef idx="minor"/>
        </p:style>
      </p:sp>
      <p:sp>
        <p:nvSpPr>
          <p:cNvPr id="173" name="Oval 17"/>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sp>
        <p:nvSpPr>
          <p:cNvPr id="174" name="Rectangle 3"/>
          <p:cNvSpPr/>
          <p:nvPr/>
        </p:nvSpPr>
        <p:spPr>
          <a:xfrm>
            <a:off x="3286080" y="2638440"/>
            <a:ext cx="2609280" cy="999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75" name="Rectangle 4"/>
          <p:cNvSpPr/>
          <p:nvPr/>
        </p:nvSpPr>
        <p:spPr>
          <a:xfrm>
            <a:off x="3286080" y="4614840"/>
            <a:ext cx="2609280" cy="9993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76" name="Rectangle 5"/>
          <p:cNvSpPr/>
          <p:nvPr/>
        </p:nvSpPr>
        <p:spPr>
          <a:xfrm>
            <a:off x="3286080" y="3614760"/>
            <a:ext cx="2609280" cy="999360"/>
          </a:xfrm>
          <a:prstGeom prst="rect">
            <a:avLst/>
          </a:prstGeom>
          <a:solidFill>
            <a:schemeClr val="accent1">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77" name="TextBox 6"/>
          <p:cNvSpPr/>
          <p:nvPr/>
        </p:nvSpPr>
        <p:spPr>
          <a:xfrm>
            <a:off x="4200120" y="2619720"/>
            <a:ext cx="1346400" cy="100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Rockwell"/>
                <a:ea typeface="DejaVu Sans"/>
              </a:rPr>
              <a:t>Type:</a:t>
            </a:r>
            <a:endParaRPr b="0" lang="en-IE" sz="1800" spc="-1" strike="noStrike">
              <a:latin typeface="Arial"/>
            </a:endParaRPr>
          </a:p>
          <a:p>
            <a:pPr marL="285840" indent="-285840">
              <a:lnSpc>
                <a:spcPct val="100000"/>
              </a:lnSpc>
              <a:buClr>
                <a:srgbClr val="000000"/>
              </a:buClr>
              <a:buFont typeface="Arial"/>
              <a:buChar char="•"/>
            </a:pPr>
            <a:r>
              <a:rPr b="0" lang="en-GB" sz="1400" spc="-1" strike="noStrike">
                <a:solidFill>
                  <a:srgbClr val="000000"/>
                </a:solidFill>
                <a:latin typeface="Rockwell"/>
                <a:ea typeface="DejaVu Sans"/>
              </a:rPr>
              <a:t>Element</a:t>
            </a:r>
            <a:endParaRPr b="0" lang="en-IE" sz="1400" spc="-1" strike="noStrike">
              <a:latin typeface="Arial"/>
            </a:endParaRPr>
          </a:p>
          <a:p>
            <a:pPr marL="285840" indent="-285840">
              <a:lnSpc>
                <a:spcPct val="100000"/>
              </a:lnSpc>
              <a:buClr>
                <a:srgbClr val="000000"/>
              </a:buClr>
              <a:buFont typeface="Arial"/>
              <a:buChar char="•"/>
            </a:pPr>
            <a:r>
              <a:rPr b="0" lang="en-GB" sz="1400" spc="-1" strike="noStrike">
                <a:solidFill>
                  <a:srgbClr val="000000"/>
                </a:solidFill>
                <a:latin typeface="Rockwell"/>
                <a:ea typeface="DejaVu Sans"/>
              </a:rPr>
              <a:t>Attribute</a:t>
            </a:r>
            <a:endParaRPr b="0" lang="en-IE" sz="1400" spc="-1" strike="noStrike">
              <a:latin typeface="Arial"/>
            </a:endParaRPr>
          </a:p>
          <a:p>
            <a:pPr marL="285840" indent="-285840">
              <a:lnSpc>
                <a:spcPct val="100000"/>
              </a:lnSpc>
              <a:buClr>
                <a:srgbClr val="000000"/>
              </a:buClr>
              <a:buFont typeface="Arial"/>
              <a:buChar char="•"/>
            </a:pPr>
            <a:r>
              <a:rPr b="0" lang="en-GB" sz="1400" spc="-1" strike="noStrike">
                <a:solidFill>
                  <a:srgbClr val="000000"/>
                </a:solidFill>
                <a:latin typeface="Rockwell"/>
                <a:ea typeface="DejaVu Sans"/>
              </a:rPr>
              <a:t>text</a:t>
            </a:r>
            <a:endParaRPr b="0" lang="en-IE" sz="1400" spc="-1" strike="noStrike">
              <a:latin typeface="Arial"/>
            </a:endParaRPr>
          </a:p>
        </p:txBody>
      </p:sp>
      <p:sp>
        <p:nvSpPr>
          <p:cNvPr id="178" name="TextBox 8"/>
          <p:cNvSpPr/>
          <p:nvPr/>
        </p:nvSpPr>
        <p:spPr>
          <a:xfrm>
            <a:off x="4200120" y="4877280"/>
            <a:ext cx="7808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Rockwell"/>
                <a:ea typeface="DejaVu Sans"/>
              </a:rPr>
              <a:t>Value</a:t>
            </a:r>
            <a:endParaRPr b="0" lang="en-IE" sz="1800" spc="-1" strike="noStrike">
              <a:latin typeface="Arial"/>
            </a:endParaRPr>
          </a:p>
        </p:txBody>
      </p:sp>
      <p:sp>
        <p:nvSpPr>
          <p:cNvPr id="179" name="TextBox 10"/>
          <p:cNvSpPr/>
          <p:nvPr/>
        </p:nvSpPr>
        <p:spPr>
          <a:xfrm>
            <a:off x="4200120" y="3897720"/>
            <a:ext cx="91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Rockwell"/>
                <a:ea typeface="DejaVu Sans"/>
              </a:rPr>
              <a:t>Name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1474</TotalTime>
  <Application>LibreOffice/7.3.7.2$Linux_X86_64 LibreOffice_project/30$Build-2</Application>
  <AppVersion>15.0000</AppVersion>
  <Words>815</Words>
  <Paragraphs>135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2022-09-22T20:54:54Z</dcterms:created>
  <dc:creator>Andrew Beatty</dc:creator>
  <dc:description/>
  <dc:language>en-IE</dc:language>
  <cp:lastModifiedBy/>
  <dcterms:modified xsi:type="dcterms:W3CDTF">2024-02-12T21:42:37Z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