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emf" ContentType="image/x-emf"/>
  <Override PartName="/ppt/media/image5.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embeddings/oleObject1.docx" ContentType="application/vnd.openxmlformats-officedocument.wordprocessingml.documen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8AA9A66D-7AD2-4639-A79C-0BDAF188FE88}"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developer.mozilla.org/en-US/docs/Web/HTTP/Status" TargetMode="External"/><Relationship Id="rId2" Type="http://schemas.openxmlformats.org/officeDocument/2006/relationships/hyperlink" Target="https://curl.se/docs/tutorial.html" TargetMode="External"/><Relationship Id="rId3" Type="http://schemas.openxmlformats.org/officeDocument/2006/relationships/hyperlink" Target="https://www.postman.com/" TargetMode="External"/><Relationship Id="rId4" Type="http://schemas.openxmlformats.org/officeDocument/2006/relationships/slide" Target="../slides/slide1.xml"/><Relationship Id="rId5"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Www.atu.ie/" TargetMode="External"/><Relationship Id="rId2" Type="http://schemas.openxmlformats.org/officeDocument/2006/relationships/slide" Target="../slides/slide13.xml"/><Relationship Id="rId3"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www.atu.ie/" TargetMode="External"/><Relationship Id="rId2" Type="http://schemas.openxmlformats.org/officeDocument/2006/relationships/hyperlink" Target="http://www.atu.ie/" TargetMode="External"/><Relationship Id="rId3" Type="http://schemas.openxmlformats.org/officeDocument/2006/relationships/slide" Target="../slides/slide14.xml"/><Relationship Id="rId4"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emf"/><Relationship Id="rId3" Type="http://schemas.openxmlformats.org/officeDocument/2006/relationships/slide" Target="../slides/slide9.xml"/><Relationship Id="rId4"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6920" cy="4008600"/>
          </a:xfrm>
          <a:prstGeom prst="rect">
            <a:avLst/>
          </a:prstGeom>
          <a:ln w="0">
            <a:noFill/>
          </a:ln>
        </p:spPr>
      </p:sp>
      <p:sp>
        <p:nvSpPr>
          <p:cNvPr id="141"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A more detailed look at http</a:t>
            </a:r>
            <a:endParaRPr b="0" lang="en-IE" sz="2000" spc="-1" strike="noStrike">
              <a:latin typeface="Arial"/>
            </a:endParaRPr>
          </a:p>
          <a:p>
            <a:pPr marL="216000" indent="-216000">
              <a:lnSpc>
                <a:spcPct val="100000"/>
              </a:lnSpc>
              <a:buNone/>
            </a:pPr>
            <a:r>
              <a:rPr b="0" lang="en-IE" sz="2000" spc="-1" strike="noStrike">
                <a:latin typeface="Arial"/>
              </a:rPr>
              <a:t>https://www.jmarshall.com/easy/http/</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http status code list</a:t>
            </a:r>
            <a:endParaRPr b="0" lang="en-IE" sz="2000" spc="-1" strike="noStrike">
              <a:latin typeface="Arial"/>
            </a:endParaRPr>
          </a:p>
          <a:p>
            <a:pPr marL="216000" indent="-216000">
              <a:lnSpc>
                <a:spcPct val="100000"/>
              </a:lnSpc>
              <a:buNone/>
            </a:pPr>
            <a:r>
              <a:rPr b="0" lang="en-IE" sz="2000" spc="-1" strike="noStrike">
                <a:latin typeface="Arial"/>
              </a:rPr>
              <a:t>HTTP response status codes - HTTP | MDN (mozilla.org)</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1"/>
              </a:rPr>
              <a:t>https://developer.mozilla.org/en-US/docs/Web/HTTP/Status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CURL manual</a:t>
            </a:r>
            <a:endParaRPr b="0" lang="en-IE" sz="2000" spc="-1" strike="noStrike">
              <a:latin typeface="Arial"/>
            </a:endParaRPr>
          </a:p>
          <a:p>
            <a:pPr marL="216000" indent="-216000">
              <a:lnSpc>
                <a:spcPct val="100000"/>
              </a:lnSpc>
              <a:buNone/>
            </a:pPr>
            <a:r>
              <a:rPr b="0" lang="en-IE" sz="2000" spc="-1" strike="noStrike">
                <a:latin typeface="Arial"/>
              </a:rPr>
              <a:t>curl – Tutorial</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2"/>
              </a:rPr>
              <a:t>https://curl.se/docs/tutorial.html</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Postman</a:t>
            </a:r>
            <a:endParaRPr b="0" lang="en-IE" sz="2000" spc="-1" strike="noStrike">
              <a:latin typeface="Arial"/>
            </a:endParaRPr>
          </a:p>
          <a:p>
            <a:pPr marL="216000" indent="-216000">
              <a:lnSpc>
                <a:spcPct val="100000"/>
              </a:lnSpc>
              <a:buNone/>
            </a:pPr>
            <a:r>
              <a:rPr b="0" lang="en-IE" sz="2000" spc="-1" strike="noStrike">
                <a:latin typeface="Arial"/>
              </a:rPr>
              <a:t>Postman API Platform | Sign Up for Free</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3"/>
              </a:rPr>
              <a:t>https://www.postman.com/</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216000" y="812520"/>
            <a:ext cx="7127280" cy="4008960"/>
          </a:xfrm>
          <a:prstGeom prst="rect">
            <a:avLst/>
          </a:prstGeom>
          <a:ln w="0">
            <a:noFill/>
          </a:ln>
        </p:spPr>
      </p:sp>
      <p:sp>
        <p:nvSpPr>
          <p:cNvPr id="157"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the protocol is https://thehostislearnonline.gmit.theresource is course view PHP so that will get the view dot PHP page from the directory course from the host. Learn online gmit dot i.e. the parameters it's passing as indicated by the question mark.There's two here. There's ID which is equal to 1318 and then and then divided by an ampersand sign. There is a parameter called blah which is equal to 8.so the parameters start with? The variables are separated by an ampersand and the reformat of name equals value.</a:t>
            </a:r>
            <a:endParaRPr b="0" lang="en-IE" sz="2000" spc="-1" strike="noStrike">
              <a:solidFill>
                <a:srgbClr val="323130"/>
              </a:solidFill>
              <a:latin typeface="Segoe UI"/>
              <a:ea typeface="Segoe UI"/>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216000" y="812520"/>
            <a:ext cx="7127280" cy="4008960"/>
          </a:xfrm>
          <a:prstGeom prst="rect">
            <a:avLst/>
          </a:prstGeom>
          <a:ln w="0">
            <a:noFill/>
          </a:ln>
        </p:spPr>
      </p:sp>
      <p:sp>
        <p:nvSpPr>
          <p:cNvPr id="159" name="PlaceHolder 2"/>
          <p:cNvSpPr>
            <a:spLocks noGrp="1"/>
          </p:cNvSpPr>
          <p:nvPr>
            <p:ph type="body"/>
          </p:nvPr>
        </p:nvSpPr>
        <p:spPr>
          <a:xfrm>
            <a:off x="0" y="5078520"/>
            <a:ext cx="7559640" cy="5613120"/>
          </a:xfrm>
          <a:prstGeom prst="rect">
            <a:avLst/>
          </a:prstGeom>
          <a:noFill/>
          <a:ln w="0">
            <a:noFill/>
          </a:ln>
        </p:spPr>
        <p:txBody>
          <a:bodyPr lIns="0" rIns="0" tIns="0" bIns="0" anchor="t">
            <a:noAutofit/>
          </a:bodyPr>
          <a:p>
            <a:r>
              <a:rPr b="0" lang="en-IE" sz="1300" spc="-1" strike="noStrike">
                <a:solidFill>
                  <a:srgbClr val="323130"/>
                </a:solidFill>
                <a:latin typeface="Segoe UI"/>
                <a:ea typeface="Segoe UI"/>
              </a:rPr>
              <a:t>You can also include username and passwords in a URL.Be character in this is the add sign. Anything before the @is a username password pair. So in the old days with GitHub I used to pass in my username password. Now they've made it more secure with SSH and you can also use things like a walk to talk about that later on in the course. So you spell pass in the username password pair, so in this example HTTPS which is the protocol. </a:t>
            </a:r>
            <a:r>
              <a:rPr b="0" lang="en-IE" sz="1300" spc="-1" strike="noStrike">
                <a:solidFill>
                  <a:srgbClr val="323130"/>
                </a:solidFill>
                <a:latin typeface="Segoe UI"/>
                <a:ea typeface="Segoe UI"/>
              </a:rPr>
              <a:t>a username Andrew G courseware: pass and an @which says that all these other username and password. Of course my password is not actually pass </a:t>
            </a:r>
            <a:r>
              <a:rPr b="0" lang="en-IE" sz="1300" spc="-1" strike="noStrike">
                <a:solidFill>
                  <a:srgbClr val="323130"/>
                </a:solidFill>
                <a:latin typeface="Segoe UI"/>
                <a:ea typeface="Segoe UI"/>
              </a:rPr>
              <a:t>and then in that sign and then the URL as you would have normally. So the host github.com and then the resource/ Andrew Beatty courseware which is my repository/ wsa course minus material dot git which is the resource. So the resource attribute courseware/ WSA course material dot git. nowadays is more secure. Ways of hitting of authenticating yourself with URL's don't generally use the @anymore because the password is visible to somebody snooping, so we generally don't use it anymore. </a:t>
            </a:r>
            <a:endParaRPr b="0" lang="en-IE" sz="1300" spc="-1" strike="noStrike">
              <a:solidFill>
                <a:srgbClr val="323130"/>
              </a:solidFill>
              <a:latin typeface="Segoe UI"/>
              <a:ea typeface="Segoe UI"/>
            </a:endParaRPr>
          </a:p>
          <a:p>
            <a:r>
              <a:rPr b="0" lang="en-IE" sz="1300" spc="-1" strike="noStrike">
                <a:solidFill>
                  <a:srgbClr val="323130"/>
                </a:solidFill>
                <a:latin typeface="Segoe UI"/>
                <a:ea typeface="Segoe UI"/>
              </a:rPr>
              <a:t>Nowadays there is SSH or Oauth. </a:t>
            </a:r>
            <a:br>
              <a:rPr sz="1300"/>
            </a:br>
            <a:r>
              <a:rPr b="0" lang="en-IE" sz="1300" spc="-1" strike="noStrike">
                <a:solidFill>
                  <a:srgbClr val="323130"/>
                </a:solidFill>
                <a:latin typeface="Segoe UI"/>
                <a:ea typeface="Segoe UI"/>
              </a:rPr>
              <a:t>you can also define the port at which the URL is hitting. Uh, TCP IP, which is the protocol and the Internet. When you go to machine, you go to an address in the machine. It's like an apartment number. Most of the time when you go to the default port for web services and web browsers is port 80, but it doesn't have to be port 80. So if you want to set a different port, you put a colon at the end of the host name and the port number. So in this example, I used to have a server going on Python anywhere on port 8080 called get lippy, so http://protocol:// the host, get lippy.pythonanywhere.com that's the host, and then: 8080 so import 8080 on Python. On that URL on that host was my server Python. Anyway, I used to use port 8080 a bit. Now it's back to port 80. You can in theory by the way, have a number of different web services running on a machine, all on different ports, ports. 66 port 999 port, whatever you like. Uh, But generally you don't do that. You generally have one, especially out virtual machines. You have one service on each machine that's always on port 80.</a:t>
            </a:r>
            <a:endParaRPr b="0" lang="en-IE" sz="1300" spc="-1" strike="noStrike">
              <a:solidFill>
                <a:srgbClr val="323130"/>
              </a:solidFill>
              <a:latin typeface="Segoe UI"/>
              <a:ea typeface="Segoe UI"/>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a:ln w="0">
            <a:noFill/>
          </a:ln>
        </p:spPr>
      </p:sp>
      <p:sp>
        <p:nvSpPr>
          <p:cNvPr id="161" name="PlaceHolder 2"/>
          <p:cNvSpPr>
            <a:spLocks noGrp="1"/>
          </p:cNvSpPr>
          <p:nvPr>
            <p:ph type="body"/>
          </p:nvPr>
        </p:nvSpPr>
        <p:spPr>
          <a:xfrm>
            <a:off x="755640" y="5078520"/>
            <a:ext cx="6047280" cy="5024880"/>
          </a:xfrm>
          <a:prstGeom prst="rect">
            <a:avLst/>
          </a:prstGeom>
          <a:noFill/>
          <a:ln w="0">
            <a:noFill/>
          </a:ln>
        </p:spPr>
        <p:txBody>
          <a:bodyPr lIns="0" rIns="0" tIns="0" bIns="0" anchor="t">
            <a:noAutofit/>
          </a:bodyPr>
          <a:p>
            <a:r>
              <a:rPr b="0" lang="en-IE" sz="2000" spc="-1" strike="noStrike">
                <a:solidFill>
                  <a:srgbClr val="323130"/>
                </a:solidFill>
                <a:latin typeface="Segoe UI"/>
              </a:rPr>
              <a:t>Special characters need to be encoded. You can't have spaces in URLs, question marks, colons, or other kind of special characters. If you really want them to be up, they need to be encoded. So you couldn't. For example, if I was going to ps.com Martin kierans, I couldn't have a space in there because that would confuse the protocol. The protocol won't allow that. So I need to encode that with a encoding and space is encoded with percentage 20.</a:t>
            </a:r>
            <a:br>
              <a:rPr sz="2000"/>
            </a:br>
            <a:r>
              <a:rPr b="0" lang="en-IE" sz="2000" spc="-1" strike="noStrike">
                <a:solidFill>
                  <a:srgbClr val="323130"/>
                </a:solidFill>
                <a:latin typeface="Segoe UI"/>
                <a:ea typeface="Segoe UI"/>
              </a:rPr>
              <a:t>Photo canvas as percentage 22. Uh, hash is percentage 23. There's tonnes of these. I'm not going to go somewhere &amp; If you want to put &amp; actually into a parameter as opposed to having it separate in the parameters, that would be percent 26.</a:t>
            </a:r>
            <a:endParaRPr b="0" lang="en-IE" sz="2000" spc="-1" strike="noStrike">
              <a:solidFill>
                <a:srgbClr val="323130"/>
              </a:solidFill>
              <a:latin typeface="Segoe UI"/>
              <a:ea typeface="Segoe UI"/>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216000" y="812520"/>
            <a:ext cx="7127280" cy="4008960"/>
          </a:xfrm>
          <a:prstGeom prst="rect">
            <a:avLst/>
          </a:prstGeom>
          <a:ln w="0">
            <a:noFill/>
          </a:ln>
        </p:spPr>
      </p:sp>
      <p:sp>
        <p:nvSpPr>
          <p:cNvPr id="16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solidFill>
                  <a:srgbClr val="323130"/>
                </a:solidFill>
                <a:latin typeface="Segoe UI"/>
              </a:rPr>
              <a:t>There's a built-in programme into Windows 8 and Mac called curl. Really handy to use its command line, command line URL. Basically what it stands for. There's Postman </a:t>
            </a:r>
            <a:r>
              <a:rPr b="0" lang="en-IE" sz="2000" spc="-1" strike="noStrike">
                <a:solidFill>
                  <a:srgbClr val="323130"/>
                </a:solidFill>
                <a:latin typeface="Segoe UI"/>
                <a:ea typeface="Segoe UI"/>
              </a:rPr>
              <a:t>which is a programme you can get down. It's very handy for generating http://requests. You could use your Python programme like we did already last week. You could use JavaScript or any other languages and programmes. </a:t>
            </a:r>
            <a:endParaRPr b="0" lang="en-IE" sz="2000" spc="-1" strike="noStrike">
              <a:solidFill>
                <a:srgbClr val="323130"/>
              </a:solidFill>
              <a:latin typeface="Segoe UI"/>
              <a:ea typeface="Segoe UI"/>
            </a:endParaRPr>
          </a:p>
          <a:p>
            <a:r>
              <a:rPr b="0" lang="en-IE" sz="2000" spc="-1" strike="noStrike">
                <a:solidFill>
                  <a:srgbClr val="323130"/>
                </a:solidFill>
                <a:latin typeface="Segoe UI"/>
                <a:ea typeface="Segoe UI"/>
                <a:hlinkClick r:id="rId1"/>
              </a:rPr>
              <a:t>Www.atu.ie</a:t>
            </a:r>
            <a:r>
              <a:rPr b="0" lang="en-IE" sz="2000" spc="-1" strike="noStrike">
                <a:solidFill>
                  <a:srgbClr val="323130"/>
                </a:solidFill>
                <a:latin typeface="Segoe UI"/>
                <a:ea typeface="Segoe UI"/>
              </a:rPr>
              <a:t> &gt; burger (top right) &gt; more tools &gt; web developer tools &gt; network</a:t>
            </a:r>
            <a:endParaRPr b="0" lang="en-IE" sz="2000" spc="-1" strike="noStrike">
              <a:solidFill>
                <a:srgbClr val="323130"/>
              </a:solidFill>
              <a:latin typeface="Segoe UI"/>
              <a:ea typeface="Segoe UI"/>
            </a:endParaRPr>
          </a:p>
          <a:p>
            <a:r>
              <a:rPr b="0" lang="en-IE" sz="2000" spc="-1" strike="noStrike">
                <a:solidFill>
                  <a:srgbClr val="323130"/>
                </a:solidFill>
                <a:latin typeface="Segoe UI"/>
                <a:ea typeface="Segoe UI"/>
              </a:rPr>
              <a:t>(u will get to see all the separate http requests pulled down into the webpage. Each will have url</a:t>
            </a:r>
            <a:endParaRPr b="0" lang="en-IE" sz="2000" spc="-1" strike="noStrike">
              <a:solidFill>
                <a:srgbClr val="323130"/>
              </a:solidFill>
              <a:latin typeface="Segoe UI"/>
              <a:ea typeface="Segoe UI"/>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216000" y="812520"/>
            <a:ext cx="7127280" cy="4008960"/>
          </a:xfrm>
          <a:prstGeom prst="rect">
            <a:avLst/>
          </a:prstGeom>
          <a:ln w="0">
            <a:noFill/>
          </a:ln>
        </p:spPr>
      </p:sp>
      <p:sp>
        <p:nvSpPr>
          <p:cNvPr id="165" name="PlaceHolder 2"/>
          <p:cNvSpPr>
            <a:spLocks noGrp="1"/>
          </p:cNvSpPr>
          <p:nvPr>
            <p:ph type="body"/>
          </p:nvPr>
        </p:nvSpPr>
        <p:spPr>
          <a:xfrm>
            <a:off x="755640" y="5078520"/>
            <a:ext cx="6047280" cy="4872600"/>
          </a:xfrm>
          <a:prstGeom prst="rect">
            <a:avLst/>
          </a:prstGeom>
          <a:noFill/>
          <a:ln w="0">
            <a:noFill/>
          </a:ln>
        </p:spPr>
        <p:txBody>
          <a:bodyPr lIns="0" rIns="0" tIns="0" bIns="0" anchor="t">
            <a:noAutofit/>
          </a:bodyPr>
          <a:p>
            <a:r>
              <a:rPr b="0" lang="en-IE" sz="1600" spc="-1" strike="noStrike">
                <a:latin typeface="Arial"/>
              </a:rPr>
              <a:t>1. Curl On cmd:</a:t>
            </a:r>
            <a:endParaRPr b="0" lang="en-IE" sz="1600" spc="-1" strike="noStrike">
              <a:latin typeface="Arial"/>
            </a:endParaRPr>
          </a:p>
          <a:p>
            <a:r>
              <a:rPr b="0" lang="en-IE" sz="1600" spc="-1" strike="noStrike">
                <a:latin typeface="Arial"/>
              </a:rPr>
              <a:t>Lambda curl https://www.atu.ie</a:t>
            </a:r>
            <a:endParaRPr b="0" lang="en-IE" sz="1600" spc="-1" strike="noStrike">
              <a:latin typeface="Arial"/>
            </a:endParaRPr>
          </a:p>
          <a:p>
            <a:r>
              <a:rPr b="0" lang="en-IE" sz="1600" spc="-1" strike="noStrike">
                <a:latin typeface="Arial"/>
              </a:rPr>
              <a:t>	</a:t>
            </a:r>
            <a:r>
              <a:rPr b="0" lang="en-IE" sz="1600" spc="-1" strike="noStrike">
                <a:latin typeface="Arial"/>
              </a:rPr>
              <a:t>- will get the most basic http</a:t>
            </a:r>
            <a:endParaRPr b="0" lang="en-IE" sz="1600" spc="-1" strike="noStrike">
              <a:latin typeface="Arial"/>
            </a:endParaRPr>
          </a:p>
          <a:p>
            <a:r>
              <a:rPr b="0" lang="en-IE" sz="1600" spc="-1" strike="noStrike">
                <a:latin typeface="Arial"/>
              </a:rPr>
              <a:t>cls (to clear screen)</a:t>
            </a:r>
            <a:endParaRPr b="0" lang="en-IE" sz="1600" spc="-1" strike="noStrike">
              <a:latin typeface="Arial"/>
            </a:endParaRPr>
          </a:p>
          <a:p>
            <a:r>
              <a:rPr b="0" lang="en-IE" sz="1600" spc="-1" strike="noStrike">
                <a:latin typeface="Arial"/>
              </a:rPr>
              <a:t>To get header:</a:t>
            </a:r>
            <a:endParaRPr b="0" lang="en-IE" sz="1600" spc="-1" strike="noStrike">
              <a:latin typeface="Arial"/>
            </a:endParaRPr>
          </a:p>
          <a:p>
            <a:r>
              <a:rPr b="0" lang="en-IE" sz="1600" spc="-1" strike="noStrike">
                <a:latin typeface="Arial"/>
              </a:rPr>
              <a:t>Lambda curl -i </a:t>
            </a:r>
            <a:r>
              <a:rPr b="0" lang="en-IE" sz="1600" spc="-1" strike="noStrike">
                <a:latin typeface="Arial"/>
                <a:hlinkClick r:id="rId1"/>
              </a:rPr>
              <a:t>https://www.atu.ie</a:t>
            </a:r>
            <a:endParaRPr b="0" lang="en-IE" sz="1600" spc="-1" strike="noStrike">
              <a:latin typeface="Arial"/>
            </a:endParaRPr>
          </a:p>
          <a:p>
            <a:endParaRPr b="0" lang="en-IE" sz="2000" spc="-1" strike="noStrike">
              <a:latin typeface="Arial"/>
            </a:endParaRPr>
          </a:p>
          <a:p>
            <a:pPr marL="216000" indent="-216000">
              <a:lnSpc>
                <a:spcPct val="100000"/>
              </a:lnSpc>
              <a:buNone/>
            </a:pPr>
            <a:r>
              <a:rPr b="0" lang="en-IE" sz="1600" spc="-1" strike="noStrike">
                <a:latin typeface="Arial"/>
                <a:ea typeface="Noto Sans CJK SC"/>
              </a:rPr>
              <a:t>2.  </a:t>
            </a:r>
            <a:r>
              <a:rPr b="0" lang="en-IE" sz="1600" spc="-1" strike="noStrike" u="sng">
                <a:solidFill>
                  <a:srgbClr val="000000"/>
                </a:solidFill>
                <a:uFillTx/>
                <a:latin typeface="Arial"/>
                <a:ea typeface="Noto Sans CJK SC"/>
              </a:rPr>
              <a:t>postman</a:t>
            </a:r>
            <a:endParaRPr b="0" lang="en-IE" sz="1600" spc="-1" strike="noStrike">
              <a:latin typeface="Arial"/>
            </a:endParaRPr>
          </a:p>
          <a:p>
            <a:pPr marL="216000" indent="-216000">
              <a:lnSpc>
                <a:spcPct val="100000"/>
              </a:lnSpc>
              <a:buNone/>
            </a:pPr>
            <a:r>
              <a:rPr b="0" lang="en-IE" sz="1600" spc="-1" strike="noStrike" u="sng">
                <a:solidFill>
                  <a:srgbClr val="000000"/>
                </a:solidFill>
                <a:uFillTx/>
                <a:latin typeface="Arial"/>
                <a:ea typeface="Noto Sans CJK SC"/>
              </a:rPr>
              <a:t>Get: (type https://</a:t>
            </a:r>
            <a:r>
              <a:rPr b="0" lang="en-IE" sz="1600" spc="-1" strike="noStrike" u="sng">
                <a:solidFill>
                  <a:srgbClr val="000000"/>
                </a:solidFill>
                <a:uFillTx/>
                <a:latin typeface="Arial"/>
                <a:ea typeface="Noto Sans CJK SC"/>
                <a:hlinkClick r:id="rId2"/>
              </a:rPr>
              <a:t>www.atu.ie</a:t>
            </a:r>
            <a:r>
              <a:rPr b="0" lang="en-IE" sz="1600" spc="-1" strike="noStrike" u="sng">
                <a:solidFill>
                  <a:srgbClr val="000000"/>
                </a:solidFill>
                <a:uFillTx/>
                <a:latin typeface="Arial"/>
                <a:ea typeface="Noto Sans CJK SC"/>
              </a:rPr>
              <a:t>) &gt; body&gt; pretty/raw/preview</a:t>
            </a:r>
            <a:endParaRPr b="0" lang="en-IE" sz="1600" spc="-1" strike="noStrike">
              <a:latin typeface="Arial"/>
            </a:endParaRPr>
          </a:p>
          <a:p>
            <a:pPr marL="216000" indent="-216000">
              <a:lnSpc>
                <a:spcPct val="100000"/>
              </a:lnSpc>
              <a:buNone/>
            </a:pPr>
            <a:r>
              <a:rPr b="0" lang="en-IE" sz="1600" spc="-1" strike="noStrike" u="sng">
                <a:solidFill>
                  <a:srgbClr val="000000"/>
                </a:solidFill>
                <a:uFillTx/>
                <a:latin typeface="Arial"/>
                <a:ea typeface="Noto Sans CJK SC"/>
              </a:rPr>
              <a:t>U can also change appearance there</a:t>
            </a:r>
            <a:endParaRPr b="0" lang="en-IE" sz="1600" spc="-1" strike="noStrike">
              <a:latin typeface="Arial"/>
            </a:endParaRPr>
          </a:p>
          <a:p>
            <a:pPr marL="216000" indent="-216000">
              <a:lnSpc>
                <a:spcPct val="100000"/>
              </a:lnSpc>
              <a:buNone/>
            </a:pPr>
            <a:endParaRPr b="0" lang="en-IE" sz="2000" spc="-1" strike="noStrike">
              <a:latin typeface="Arial"/>
            </a:endParaRPr>
          </a:p>
          <a:p>
            <a:r>
              <a:rPr b="0" lang="en-IE" sz="1600" spc="-1" strike="noStrike" u="sng">
                <a:solidFill>
                  <a:srgbClr val="000000"/>
                </a:solidFill>
                <a:uFillTx/>
                <a:latin typeface="Arial"/>
                <a:ea typeface="Noto Sans CJK SC"/>
              </a:rPr>
              <a:t>One of the problems with using web browsers is you can only do </a:t>
            </a:r>
            <a:r>
              <a:rPr b="0" lang="en-IE" sz="1600" spc="-1" strike="noStrike" u="sng">
                <a:solidFill>
                  <a:srgbClr val="000000"/>
                </a:solidFill>
                <a:uFillTx/>
                <a:latin typeface="Arial"/>
                <a:ea typeface="Noto Sans CJK SC"/>
              </a:rPr>
              <a:t>Gets. But the beauty about using curl and Postman. Don't worry, </a:t>
            </a:r>
            <a:r>
              <a:rPr b="0" lang="en-IE" sz="1600" spc="-1" strike="noStrike" u="sng">
                <a:solidFill>
                  <a:srgbClr val="000000"/>
                </a:solidFill>
                <a:uFillTx/>
                <a:latin typeface="Arial"/>
                <a:ea typeface="Noto Sans CJK SC"/>
              </a:rPr>
              <a:t>we'll be going into these in more detail in the next two lectures. </a:t>
            </a:r>
            <a:r>
              <a:rPr b="0" lang="en-IE" sz="1600" spc="-1" strike="noStrike" u="sng">
                <a:solidFill>
                  <a:srgbClr val="000000"/>
                </a:solidFill>
                <a:uFillTx/>
                <a:latin typeface="Arial"/>
                <a:ea typeface="Noto Sans CJK SC"/>
              </a:rPr>
              <a:t>We're curl and Postman. You can change the HTTP method. So </a:t>
            </a:r>
            <a:r>
              <a:rPr b="0" lang="en-IE" sz="1600" spc="-1" strike="noStrike" u="sng">
                <a:solidFill>
                  <a:srgbClr val="000000"/>
                </a:solidFill>
                <a:uFillTx/>
                <a:latin typeface="Arial"/>
                <a:ea typeface="Noto Sans CJK SC"/>
              </a:rPr>
              <a:t>very handy for debugging and working out what a Restful API is </a:t>
            </a:r>
            <a:r>
              <a:rPr b="0" lang="en-IE" sz="1600" spc="-1" strike="noStrike" u="sng">
                <a:solidFill>
                  <a:srgbClr val="000000"/>
                </a:solidFill>
                <a:uFillTx/>
                <a:latin typeface="Arial"/>
                <a:ea typeface="Noto Sans CJK SC"/>
              </a:rPr>
              <a:t>doing. </a:t>
            </a:r>
            <a:endParaRPr b="0" lang="en-IE" sz="1600" spc="-1" strike="noStrike">
              <a:solidFill>
                <a:srgbClr val="323130"/>
              </a:solidFill>
              <a:latin typeface="Segoe UI"/>
              <a:ea typeface="Segoe UI"/>
            </a:endParaRPr>
          </a:p>
          <a:p>
            <a:pPr marL="216000" indent="-216000">
              <a:lnSpc>
                <a:spcPct val="100000"/>
              </a:lnSpc>
              <a:buNone/>
            </a:pPr>
            <a:r>
              <a:rPr b="0" lang="en-IE" sz="2000" spc="-1" strike="noStrike" u="sng">
                <a:solidFill>
                  <a:srgbClr val="000000"/>
                </a:solidFill>
                <a:uFillTx/>
                <a:latin typeface="Arial"/>
                <a:ea typeface="Noto Sans CJK SC"/>
              </a:rPr>
              <a:t>3. VSCode</a:t>
            </a:r>
            <a:endParaRPr b="0" lang="en-IE" sz="2000" spc="-1" strike="noStrike">
              <a:latin typeface="Arial"/>
            </a:endParaRPr>
          </a:p>
          <a:p>
            <a:pPr marL="216000" indent="-216000">
              <a:lnSpc>
                <a:spcPct val="100000"/>
              </a:lnSpc>
              <a:buNone/>
            </a:pPr>
            <a:endParaRPr b="0" lang="en-IE" sz="2000" spc="-1" strike="noStrike">
              <a:latin typeface="Arial"/>
            </a:endParaRPr>
          </a:p>
          <a:p>
            <a:endParaRPr b="0" lang="en-IE"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7280" cy="4008960"/>
          </a:xfrm>
          <a:prstGeom prst="rect">
            <a:avLst/>
          </a:prstGeom>
          <a:ln w="0">
            <a:noFill/>
          </a:ln>
        </p:spPr>
      </p:sp>
      <p:sp>
        <p:nvSpPr>
          <p:cNvPr id="14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your browser will make a HTTP request up to a server. This will have a request line which will have a show in a second HTTP method and the resource you want from the server and then other information. The server will get that resource, be it a HTML file and image file, JSON or whatever it is, and it will wrap it up in a response which will have a status line and a number of different headers and then content.HTTP. It doesn't have to be a browser that's using HTTP. It could be your Python script. It could be Postman, it could be anything. It could be curl.</a:t>
            </a:r>
            <a:endParaRPr b="0" lang="en-IE" sz="2000" spc="-1" strike="noStrike">
              <a:solidFill>
                <a:srgbClr val="323130"/>
              </a:solidFill>
              <a:latin typeface="Segoe UI"/>
              <a:ea typeface="Segoe UI"/>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7280" cy="4008960"/>
          </a:xfrm>
          <a:prstGeom prst="rect">
            <a:avLst/>
          </a:prstGeom>
          <a:ln w="0">
            <a:noFill/>
          </a:ln>
        </p:spPr>
      </p:sp>
      <p:sp>
        <p:nvSpPr>
          <p:cNvPr id="145"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1400" spc="-1" strike="noStrike">
                <a:solidFill>
                  <a:srgbClr val="323130"/>
                </a:solidFill>
                <a:latin typeface="Segoe UI"/>
                <a:ea typeface="Segoe UI"/>
              </a:rPr>
              <a:t>The first one is request that would happen if you were looking at V LE galwaymayo.edu dot i.e/ course/ view dot PHP? ID equals 119 URL. I'll be going through URLs later on.If you look for that U, well this is the HP request header that you'd get hat would create. It says GET which is the method. I'll talk about those in a second and more in the next lecture. The resource which is in the directory course and get the file view dot PHP and pass in those parameters. It equals 19. The protocol it's using is HTTPS which is secure HTTP and it's 1.1. The user agent is the browser you're using. So any time you go to any web page they know what browser you're using.</a:t>
            </a:r>
            <a:endParaRPr b="0" lang="en-IE" sz="1400" spc="-1" strike="noStrike">
              <a:solidFill>
                <a:srgbClr val="323130"/>
              </a:solidFill>
              <a:latin typeface="Segoe UI"/>
              <a:ea typeface="Segoe UI"/>
            </a:endParaRPr>
          </a:p>
          <a:p>
            <a:r>
              <a:rPr b="0" lang="en-IE" sz="1400" spc="-1" strike="noStrike">
                <a:solidFill>
                  <a:srgbClr val="323130"/>
                </a:solidFill>
                <a:latin typeface="Segoe UI"/>
                <a:ea typeface="Segoe UI"/>
              </a:rPr>
              <a:t>the host as in that's where we're going to, which is the Le Galway Mayo at UAE and the languages we like is English and the US version. and then we can encode which uh gzip and deflate uh connection is keep alive. There's lots of other stuff that you can have with this. Here's another HTTP request header example. In this case, the method is POST and it's looking for, uh, CGI, bin, process dot CGI,common gateway interface. An old way of having dynamic content.There's user agent, the hosted tutorial point. The content type is URL encoded. It's a form.Content centres the length, there's other information, and there are the parameters that it's passing in there in the body, not in the URL. </a:t>
            </a:r>
            <a:endParaRPr b="0" lang="en-IE" sz="1400" spc="-1" strike="noStrike">
              <a:solidFill>
                <a:srgbClr val="323130"/>
              </a:solidFill>
              <a:latin typeface="Segoe UI"/>
              <a:ea typeface="Segoe UI"/>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7280" cy="4008960"/>
          </a:xfrm>
          <a:prstGeom prst="rect">
            <a:avLst/>
          </a:prstGeom>
          <a:ln w="0">
            <a:noFill/>
          </a:ln>
        </p:spPr>
      </p:sp>
      <p:sp>
        <p:nvSpPr>
          <p:cNvPr id="147"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1500" spc="-1" strike="noStrike">
                <a:solidFill>
                  <a:srgbClr val="323130"/>
                </a:solidFill>
                <a:latin typeface="Segoe UI"/>
                <a:ea typeface="Segoe UI"/>
              </a:rPr>
              <a:t>So the server can send back a response. And here's an example of response. Response HTTP 1.10 status is 200, which is OK you know 200. That's what you mostly get. Probably know 404 when you go to a web page that doesn't exist and the date that the response is sent back, the server last modified and other information, for example the content length, what the content type is HTML in this case and it's going to close the connection when it's finished. And here is the content type which is a simple web page which says hello world. You </a:t>
            </a:r>
            <a:r>
              <a:rPr b="0" lang="en-IE" sz="1200" spc="-1" strike="noStrike">
                <a:solidFill>
                  <a:srgbClr val="323130"/>
                </a:solidFill>
                <a:latin typeface="Segoe UI"/>
                <a:ea typeface="Segoe UI"/>
              </a:rPr>
              <a:t>can</a:t>
            </a:r>
            <a:r>
              <a:rPr b="0" lang="en-IE" sz="1500" spc="-1" strike="noStrike">
                <a:solidFill>
                  <a:srgbClr val="323130"/>
                </a:solidFill>
                <a:latin typeface="Segoe UI"/>
                <a:ea typeface="Segoe UI"/>
              </a:rPr>
              <a:t> see it's 88 characters long apparently.</a:t>
            </a:r>
            <a:endParaRPr b="0" lang="en-IE" sz="1500" spc="-1" strike="noStrike">
              <a:solidFill>
                <a:srgbClr val="323130"/>
              </a:solidFill>
              <a:latin typeface="Segoe UI"/>
              <a:ea typeface="Segoe UI"/>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7280" cy="4008960"/>
          </a:xfrm>
          <a:prstGeom prst="rect">
            <a:avLst/>
          </a:prstGeom>
          <a:ln w="0">
            <a:noFill/>
          </a:ln>
        </p:spPr>
      </p:sp>
      <p:sp>
        <p:nvSpPr>
          <p:cNvPr id="149"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These are just the text that appears at the beginning of a HTTP request header.</a:t>
            </a:r>
            <a:endParaRPr b="0" lang="en-IE" sz="2000" spc="-1" strike="noStrike">
              <a:solidFill>
                <a:srgbClr val="323130"/>
              </a:solidFill>
              <a:latin typeface="Segoe UI"/>
              <a:ea typeface="Segoe UI"/>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216000" y="812520"/>
            <a:ext cx="7127280" cy="4008960"/>
          </a:xfrm>
          <a:prstGeom prst="rect">
            <a:avLst/>
          </a:prstGeom>
          <a:ln w="0">
            <a:noFill/>
          </a:ln>
        </p:spPr>
      </p:sp>
      <p:sp>
        <p:nvSpPr>
          <p:cNvPr id="151"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solidFill>
                  <a:srgbClr val="323130"/>
                </a:solidFill>
                <a:latin typeface="Segoe UI"/>
                <a:ea typeface="Segoe UI"/>
              </a:rPr>
              <a:t>A resource can be anything, could be text, it could be an image, it could be some kind of page, it could be file, it could be videos, it could be HTML, it could be JSON, it could be XML. The resource is something that is sitting on a server.</a:t>
            </a:r>
            <a:endParaRPr b="0" lang="en-IE" sz="2000" spc="-1" strike="noStrike">
              <a:solidFill>
                <a:srgbClr val="323130"/>
              </a:solidFill>
              <a:latin typeface="Segoe UI"/>
              <a:ea typeface="Segoe UI"/>
            </a:endParaRPr>
          </a:p>
          <a:p>
            <a:r>
              <a:rPr b="0" lang="en-IE" sz="2000" spc="-1" strike="noStrike">
                <a:solidFill>
                  <a:srgbClr val="323130"/>
                </a:solidFill>
                <a:latin typeface="Segoe UI"/>
                <a:ea typeface="Segoe UI"/>
              </a:rPr>
              <a:t>here is a URL looking using FTP. So you can use URLs for FTP which is File Transfer Protocol. You can also use it for many other protocols that you wish.</a:t>
            </a:r>
            <a:endParaRPr b="0" lang="en-IE" sz="2000" spc="-1" strike="noStrike">
              <a:solidFill>
                <a:srgbClr val="323130"/>
              </a:solidFill>
              <a:latin typeface="Segoe UI"/>
              <a:ea typeface="Segoe UI"/>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a:ln w="0">
            <a:noFill/>
          </a:ln>
        </p:spPr>
      </p:sp>
      <p:sp>
        <p:nvSpPr>
          <p:cNvPr id="153"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endParaRPr b="0" lang="en-IE" sz="2000" spc="-1" strike="noStrike">
              <a:latin typeface="Arial"/>
            </a:endParaRPr>
          </a:p>
        </p:txBody>
      </p:sp>
      <p:graphicFrame>
        <p:nvGraphicFramePr>
          <p:cNvPr id="154" name=""/>
          <p:cNvGraphicFramePr/>
          <p:nvPr/>
        </p:nvGraphicFramePr>
        <p:xfrm>
          <a:off x="762840" y="6475320"/>
          <a:ext cx="6119640" cy="1079640"/>
        </p:xfrm>
        <a:graphic>
          <a:graphicData uri="http://schemas.openxmlformats.org/presentationml/2006/ole">
            <p:oleObj progId="Word.Document.12" r:id="rId1" spid="">
              <p:embed/>
              <p:pic>
                <p:nvPicPr>
                  <p:cNvPr id="155" name="" descr=""/>
                  <p:cNvPicPr/>
                  <p:nvPr/>
                </p:nvPicPr>
                <p:blipFill>
                  <a:blip r:embed="rId2"/>
                  <a:stretch/>
                </p:blipFill>
                <p:spPr>
                  <a:xfrm>
                    <a:off x="762840" y="6475320"/>
                    <a:ext cx="6119640" cy="1079640"/>
                  </a:xfrm>
                  <a:prstGeom prst="rect">
                    <a:avLst/>
                  </a:prstGeom>
                  <a:ln w="0">
                    <a:noFill/>
                  </a:ln>
                </p:spPr>
              </p:pic>
            </p:oleObj>
          </a:graphicData>
        </a:graphic>
      </p:graphicFrame>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C4B35B7-0E71-44E7-B2BC-8549AA7F8331}"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E97CBC1-90C0-4775-9D76-5BBDF7A74FA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AB85574-F9D8-44F7-B44F-F80D4B8D6F80}"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C4FD986-166E-4767-ACD9-79EF12961CB2}"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CB0F402-9B6D-49B6-921F-22780232C80B}"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24B4E53-0D27-4C12-825A-C0A9975C1E5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908B121-CEE0-41E9-B345-F9F30956AE23}"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B41F45D-8954-4D1A-8B12-C378490FF52B}"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4AB9FFA-7244-4154-847B-F5E949D6796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5C07F55-7D59-4AEC-B988-327C99DED984}"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F9463B2-B58D-4D87-837E-53D3D9E2717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32BBF69-4776-4436-93FE-A0D24438D32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3FEA888-18A8-40C4-9FF2-5A70D10D39B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D0BAECD-EE21-4D04-84CF-54470792416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8F03937-88AF-4644-8976-9C4D7AD45B86}"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C239EC3-BCA7-417F-83DD-5BA04EBD6839}"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AF595CC-45AC-49B9-B219-E30466E1BB2F}"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E70912A-5539-4CA1-81A1-689F6ED4A05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B0970F0-108C-44FF-801D-C02FAA716AD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0A2E0C-A7B6-485A-824B-61026AD1CE6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AE00ABB-9B77-4C84-950F-2FDFACA7A7F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C35903-BF48-424C-B36D-611A8DCFA828}"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8D9BB76-351E-4306-BBC1-6AA3E30CF514}"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2D72437-B6A6-474F-BD72-C36693826062}"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F793E3F2-1E34-4E37-9FC9-2D8ED86BC528}"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83C25488-5CE0-4217-811D-BBC700C94525}"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s://learnonline.gmit.ie/course/view.php?id=1318&amp;blah=8" TargetMode="External"/><Relationship Id="rId2" Type="http://schemas.openxmlformats.org/officeDocument/2006/relationships/hyperlink" Target="https://learnonline.gmit.ie/course/view.php?id=1318&amp;blah=8" TargetMode="External"/><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getlippy.pythonanywhere.com:8080/" TargetMode="External"/><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hyperlink" Target="https://www.jmarshall.com/easy/http/"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code.tutsplus.com/tutorials/http-headers-for-dummies--net-8039" TargetMode="External"/><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ftp://ftp.domain.com/" TargetMode="External"/><Relationship Id="rId2" Type="http://schemas.openxmlformats.org/officeDocument/2006/relationships/hyperlink" Target="http://mysite.ie:8080/?foo=bar&amp;var=yo" TargetMode="External"/><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gmit.ie/" TargetMode="External"/><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2400" spc="-1" strike="noStrike" cap="all">
                <a:latin typeface="Rockwell Condensed"/>
              </a:rPr>
              <a:t>DR3.1</a:t>
            </a:r>
            <a:br>
              <a:rPr sz="9600"/>
            </a:br>
            <a:r>
              <a:rPr b="0" lang="en-IE" sz="6600" spc="-1" strike="noStrike" cap="all">
                <a:latin typeface="Rockwell Condensed"/>
              </a:rPr>
              <a:t>HTTP: introduction and URLs</a:t>
            </a:r>
            <a:endParaRPr b="0" lang="en-IE" sz="6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a:p>
            <a:pPr>
              <a:lnSpc>
                <a:spcPct val="90000"/>
              </a:lnSpc>
              <a:spcBef>
                <a:spcPts val="1199"/>
              </a:spcBef>
              <a:buNone/>
              <a:tabLst>
                <a:tab algn="l" pos="0"/>
              </a:tabLst>
            </a:pP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1069920" y="1211400"/>
            <a:ext cx="10057680" cy="4960080"/>
          </a:xfrm>
          <a:prstGeom prst="rect">
            <a:avLst/>
          </a:prstGeom>
          <a:noFill/>
          <a:ln w="0">
            <a:noFill/>
          </a:ln>
        </p:spPr>
        <p:txBody>
          <a:bodyPr lIns="90000" rIns="90000" tIns="45000" bIns="45000" anchor="t">
            <a:noAutofit/>
          </a:bodyPr>
          <a:p>
            <a:pPr marL="548640">
              <a:lnSpc>
                <a:spcPct val="90000"/>
              </a:lnSpc>
              <a:spcBef>
                <a:spcPts val="400"/>
              </a:spcBef>
              <a:spcAft>
                <a:spcPts val="201"/>
              </a:spcAft>
              <a:buNone/>
              <a:tabLst>
                <a:tab algn="l" pos="0"/>
              </a:tabLst>
            </a:pPr>
            <a:r>
              <a:rPr b="0" lang="en-IE" sz="1600" spc="-1" strike="noStrike" u="sng">
                <a:solidFill>
                  <a:srgbClr val="cc9900"/>
                </a:solidFill>
                <a:uFillTx/>
                <a:latin typeface="Rockwell"/>
                <a:hlinkClick r:id="rId1"/>
              </a:rPr>
              <a:t>https://learnonline.gmit.ie/course/view.php?id=1318&amp;blah=8</a:t>
            </a:r>
            <a:endParaRPr b="0" lang="en-IE" sz="1600" spc="-1" strike="noStrike">
              <a:latin typeface="Arial"/>
            </a:endParaRPr>
          </a:p>
          <a:p>
            <a:pPr marL="548640">
              <a:lnSpc>
                <a:spcPct val="90000"/>
              </a:lnSpc>
              <a:spcBef>
                <a:spcPts val="1199"/>
              </a:spcBef>
              <a:buNone/>
              <a:tabLst>
                <a:tab algn="l" pos="0"/>
              </a:tabLst>
            </a:pPr>
            <a:endParaRPr b="0" lang="en-IE" sz="2000" spc="-1" strike="noStrike">
              <a:latin typeface="Arial"/>
            </a:endParaRPr>
          </a:p>
        </p:txBody>
      </p:sp>
      <p:graphicFrame>
        <p:nvGraphicFramePr>
          <p:cNvPr id="131" name="Table 4"/>
          <p:cNvGraphicFramePr/>
          <p:nvPr/>
        </p:nvGraphicFramePr>
        <p:xfrm>
          <a:off x="1516320" y="2084040"/>
          <a:ext cx="8127360" cy="3404520"/>
        </p:xfrm>
        <a:graphic>
          <a:graphicData uri="http://schemas.openxmlformats.org/drawingml/2006/table">
            <a:tbl>
              <a:tblPr/>
              <a:tblGrid>
                <a:gridCol w="1499760"/>
                <a:gridCol w="2306880"/>
                <a:gridCol w="4321080"/>
              </a:tblGrid>
              <a:tr h="370800">
                <a:tc>
                  <a:txBody>
                    <a:bodyPr anchor="t">
                      <a:noAutofit/>
                    </a:bodyPr>
                    <a:p>
                      <a:pPr>
                        <a:lnSpc>
                          <a:spcPct val="100000"/>
                        </a:lnSpc>
                        <a:buNone/>
                      </a:pPr>
                      <a:r>
                        <a:rPr b="1" lang="en-IE" sz="1800" spc="-1" strike="noStrike">
                          <a:solidFill>
                            <a:srgbClr val="ffffff"/>
                          </a:solidFill>
                          <a:latin typeface="Rockwell"/>
                        </a:rPr>
                        <a:t>Part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Example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protocol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HTTPS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22440">
                <a:tc>
                  <a:txBody>
                    <a:bodyPr anchor="t">
                      <a:noAutofit/>
                    </a:bodyPr>
                    <a:p>
                      <a:pPr>
                        <a:lnSpc>
                          <a:spcPct val="100000"/>
                        </a:lnSpc>
                        <a:buNone/>
                      </a:pPr>
                      <a:r>
                        <a:rPr b="0" lang="en-IE" sz="1800" spc="-1" strike="noStrike">
                          <a:solidFill>
                            <a:srgbClr val="000000"/>
                          </a:solidFill>
                          <a:latin typeface="Rockwell"/>
                        </a:rPr>
                        <a:t>host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Learnonline.gmit.ie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887760">
                <a:tc>
                  <a:txBody>
                    <a:bodyPr anchor="t">
                      <a:noAutofit/>
                    </a:bodyPr>
                    <a:p>
                      <a:pPr>
                        <a:lnSpc>
                          <a:spcPct val="100000"/>
                        </a:lnSpc>
                        <a:buNone/>
                      </a:pPr>
                      <a:r>
                        <a:rPr b="0" lang="en-IE" sz="1800" spc="-1" strike="noStrike">
                          <a:solidFill>
                            <a:srgbClr val="000000"/>
                          </a:solidFill>
                          <a:latin typeface="Rockwell"/>
                        </a:rPr>
                        <a:t>resource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/course/view.php</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The view.php file in the course directory on the docRoot of the host machine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53080">
                <a:tc>
                  <a:txBody>
                    <a:bodyPr anchor="t">
                      <a:noAutofit/>
                    </a:bodyPr>
                    <a:p>
                      <a:pPr>
                        <a:lnSpc>
                          <a:spcPct val="100000"/>
                        </a:lnSpc>
                        <a:buNone/>
                      </a:pPr>
                      <a:r>
                        <a:rPr b="0" lang="en-IE" sz="1800" spc="-1" strike="noStrike">
                          <a:solidFill>
                            <a:srgbClr val="000000"/>
                          </a:solidFill>
                          <a:latin typeface="Rockwell"/>
                        </a:rPr>
                        <a:t>Parameters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u="sng">
                          <a:solidFill>
                            <a:srgbClr val="cc9900"/>
                          </a:solidFill>
                          <a:uFillTx/>
                          <a:latin typeface="Rockwell"/>
                          <a:hlinkClick r:id="rId2"/>
                        </a:rPr>
                        <a:t>?id=1318&amp;blah=8</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Start with ?</a:t>
                      </a:r>
                      <a:endParaRPr b="0" lang="en-IE" sz="1800" spc="-1" strike="noStrike">
                        <a:latin typeface="Arial"/>
                      </a:endParaRPr>
                    </a:p>
                    <a:p>
                      <a:pPr>
                        <a:lnSpc>
                          <a:spcPct val="100000"/>
                        </a:lnSpc>
                        <a:buNone/>
                      </a:pPr>
                      <a:r>
                        <a:rPr b="0" lang="en-IE" sz="1800" spc="-1" strike="noStrike">
                          <a:solidFill>
                            <a:srgbClr val="000000"/>
                          </a:solidFill>
                          <a:latin typeface="Rockwell"/>
                        </a:rPr>
                        <a:t>Variable separated by &amp;</a:t>
                      </a:r>
                      <a:endParaRPr b="0" lang="en-IE" sz="1800" spc="-1" strike="noStrike">
                        <a:latin typeface="Arial"/>
                      </a:endParaRPr>
                    </a:p>
                    <a:p>
                      <a:pPr>
                        <a:lnSpc>
                          <a:spcPct val="100000"/>
                        </a:lnSpc>
                        <a:buNone/>
                      </a:pPr>
                      <a:r>
                        <a:rPr b="0" lang="en-IE" sz="1800" spc="-1" strike="noStrike">
                          <a:solidFill>
                            <a:srgbClr val="000000"/>
                          </a:solidFill>
                          <a:latin typeface="Rockwell"/>
                        </a:rPr>
                        <a:t>format name= value </a:t>
                      </a:r>
                      <a:endParaRPr b="0" lang="en-IE" sz="1800" spc="-1" strike="noStrike">
                        <a:latin typeface="Arial"/>
                      </a:endParaRPr>
                    </a:p>
                    <a:p>
                      <a:pPr>
                        <a:lnSpc>
                          <a:spcPct val="100000"/>
                        </a:lnSpc>
                        <a:buNone/>
                      </a:pPr>
                      <a:r>
                        <a:rPr b="0" lang="en-IE" sz="1800" spc="-1" strike="noStrike">
                          <a:solidFill>
                            <a:srgbClr val="000000"/>
                          </a:solidFill>
                          <a:latin typeface="Rockwell"/>
                        </a:rPr>
                        <a:t>Eg id=1318</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p:nvPr>
        </p:nvSpPr>
        <p:spPr>
          <a:xfrm>
            <a:off x="1002600" y="862920"/>
            <a:ext cx="10057680" cy="40500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ffc000"/>
                </a:solidFill>
                <a:latin typeface="Rockwell"/>
              </a:rPr>
              <a:t>https://andrewbeattycourseware:pass@github.com/andrewbeattycourseware/wsaa-course-material.git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You can also have a username:password pair before a @ if you need to log into the host</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There are other authentication methods (EG Oauth)</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a:p>
            <a:pPr>
              <a:lnSpc>
                <a:spcPct val="90000"/>
              </a:lnSpc>
              <a:spcBef>
                <a:spcPts val="1199"/>
              </a:spcBef>
              <a:buNone/>
              <a:tabLst>
                <a:tab algn="l" pos="0"/>
              </a:tabLst>
            </a:pPr>
            <a:r>
              <a:rPr b="0" lang="en-IE" sz="2000" spc="-1" strike="noStrike" u="sng">
                <a:solidFill>
                  <a:srgbClr val="cc9900"/>
                </a:solidFill>
                <a:uFillTx/>
                <a:latin typeface="Rockwell"/>
                <a:hlinkClick r:id="rId1"/>
              </a:rPr>
              <a:t>http://getlippy.pythonanywhere.com:8080</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A colon followed by a number after the Host name is used to indicate what port to use (the default port is 80) </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Encoding</a:t>
            </a:r>
            <a:endParaRPr b="0" lang="en-IE" sz="5400" spc="-1" strike="noStrike">
              <a:latin typeface="Arial"/>
            </a:endParaRPr>
          </a:p>
        </p:txBody>
      </p:sp>
      <p:sp>
        <p:nvSpPr>
          <p:cNvPr id="134" name="PlaceHolder 2"/>
          <p:cNvSpPr>
            <a:spLocks noGrp="1"/>
          </p:cNvSpPr>
          <p:nvPr>
            <p:ph/>
          </p:nvPr>
        </p:nvSpPr>
        <p:spPr>
          <a:xfrm>
            <a:off x="1069920" y="160956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Special characters need to be encoded (eg space ? : / &amp; etc)</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Incorrect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c000"/>
                </a:solidFill>
                <a:latin typeface="Rockwell"/>
              </a:rPr>
              <a:t>http://ps.com/martin Kenirons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Correct </a:t>
            </a:r>
            <a:endParaRPr b="0" lang="en-IE" sz="2000" spc="-1" strike="noStrike">
              <a:latin typeface="Arial"/>
            </a:endParaRPr>
          </a:p>
          <a:p>
            <a:pPr>
              <a:lnSpc>
                <a:spcPct val="90000"/>
              </a:lnSpc>
              <a:spcBef>
                <a:spcPts val="1199"/>
              </a:spcBef>
              <a:buNone/>
              <a:tabLst>
                <a:tab algn="l" pos="0"/>
              </a:tabLst>
            </a:pPr>
            <a:r>
              <a:rPr b="0" lang="en-IE" sz="2000" spc="-1" strike="noStrike">
                <a:solidFill>
                  <a:srgbClr val="ffc000"/>
                </a:solidFill>
                <a:latin typeface="Rockwell"/>
              </a:rPr>
              <a:t>http://ps.com/martin%20Kenirons</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graphicFrame>
        <p:nvGraphicFramePr>
          <p:cNvPr id="135" name="Table 3"/>
          <p:cNvGraphicFramePr/>
          <p:nvPr/>
        </p:nvGraphicFramePr>
        <p:xfrm>
          <a:off x="1151280" y="3869640"/>
          <a:ext cx="8127360" cy="2224440"/>
        </p:xfrm>
        <a:graphic>
          <a:graphicData uri="http://schemas.openxmlformats.org/drawingml/2006/table">
            <a:tbl>
              <a:tblPr/>
              <a:tblGrid>
                <a:gridCol w="4063680"/>
                <a:gridCol w="4064040"/>
              </a:tblGrid>
              <a:tr h="370800">
                <a:tc>
                  <a:txBody>
                    <a:bodyPr anchor="t">
                      <a:noAutofit/>
                    </a:bodyPr>
                    <a:p>
                      <a:pPr>
                        <a:lnSpc>
                          <a:spcPct val="100000"/>
                        </a:lnSpc>
                        <a:buNone/>
                      </a:pPr>
                      <a:r>
                        <a:rPr b="1" lang="en-IE" sz="1800" spc="-1" strike="noStrike">
                          <a:solidFill>
                            <a:srgbClr val="ffffff"/>
                          </a:solidFill>
                          <a:latin typeface="Rockwell"/>
                        </a:rPr>
                        <a:t>Characters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URL Encoding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space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%20</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%22</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%23</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%25</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IE" sz="1800" spc="-1" strike="noStrike">
                          <a:solidFill>
                            <a:srgbClr val="000000"/>
                          </a:solidFill>
                          <a:latin typeface="Rockwell"/>
                        </a:rPr>
                        <a:t>&amp;</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%26</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How to generate a HTTP request?</a:t>
            </a:r>
            <a:endParaRPr b="0" lang="en-IE" sz="5400" spc="-1" strike="noStrike">
              <a:latin typeface="Arial"/>
            </a:endParaRPr>
          </a:p>
        </p:txBody>
      </p:sp>
      <p:sp>
        <p:nvSpPr>
          <p:cNvPr id="137"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Browser</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CURL</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Postman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Python</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JavaScript</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Other languages and programs</a:t>
            </a:r>
            <a:endParaRPr b="0" lang="en-IE" sz="2000" spc="-1" strike="noStrike">
              <a:latin typeface="Arial"/>
            </a:endParaRPr>
          </a:p>
          <a:p>
            <a:pPr>
              <a:lnSpc>
                <a:spcPct val="90000"/>
              </a:lnSpc>
              <a:spcBef>
                <a:spcPts val="1199"/>
              </a:spcBef>
              <a:buNone/>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Further Reading </a:t>
            </a:r>
            <a:r>
              <a:rPr b="0" lang="en-IE" sz="2000" spc="-1" strike="noStrike">
                <a:latin typeface="Rockwell Condensed"/>
              </a:rPr>
              <a:t>(Optional)</a:t>
            </a:r>
            <a:endParaRPr b="0" lang="en-IE" sz="2000" spc="-1" strike="noStrike">
              <a:latin typeface="Arial"/>
            </a:endParaRPr>
          </a:p>
        </p:txBody>
      </p:sp>
      <p:sp>
        <p:nvSpPr>
          <p:cNvPr id="139"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A more detailed look at http</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u="sng">
                <a:solidFill>
                  <a:srgbClr val="cc9900"/>
                </a:solidFill>
                <a:uFillTx/>
                <a:latin typeface="Rockwell"/>
                <a:hlinkClick r:id="rId1"/>
              </a:rPr>
              <a:t>https://www.jmarshall.com/easy/http/</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Last Week</a:t>
            </a:r>
            <a:endParaRPr b="0" lang="en-IE" sz="5400" spc="-1" strike="noStrike">
              <a:latin typeface="Arial"/>
            </a:endParaRPr>
          </a:p>
        </p:txBody>
      </p:sp>
      <p:sp>
        <p:nvSpPr>
          <p:cNvPr id="103" name="TextBox 3"/>
          <p:cNvSpPr/>
          <p:nvPr/>
        </p:nvSpPr>
        <p:spPr>
          <a:xfrm>
            <a:off x="1063800" y="1932480"/>
            <a:ext cx="8223120" cy="173556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endParaRPr b="0" lang="en-IE" sz="1800" spc="-1" strike="noStrike">
              <a:latin typeface="Arial"/>
            </a:endParaRPr>
          </a:p>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json</a:t>
            </a:r>
            <a:endParaRPr b="0" lang="en-IE" sz="1800" spc="-1" strike="noStrike">
              <a:latin typeface="Arial"/>
            </a:endParaRPr>
          </a:p>
          <a:p>
            <a:pPr>
              <a:lnSpc>
                <a:spcPct val="100000"/>
              </a:lnSpc>
              <a:buNone/>
            </a:pPr>
            <a:br>
              <a:rPr sz="1800"/>
            </a:b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"https://api.coindesk.com/v1/bpi/currentprice.json"</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requests</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get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url</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data</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9cdcfe"/>
                </a:solidFill>
                <a:latin typeface="Consolas"/>
                <a:ea typeface="DejaVu Sans"/>
              </a:rPr>
              <a:t>response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json</a:t>
            </a:r>
            <a:r>
              <a:rPr b="0" lang="en-IE" sz="1800" spc="-1" strike="noStrike">
                <a:solidFill>
                  <a:srgbClr val="ffffff"/>
                </a:solidFill>
                <a:latin typeface="Consolas"/>
                <a:ea typeface="DejaVu Sans"/>
              </a:rPr>
              <a:t>()</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1069920" y="947880"/>
            <a:ext cx="10057680" cy="5223600"/>
          </a:xfrm>
          <a:prstGeom prst="rect">
            <a:avLst/>
          </a:prstGeom>
          <a:noFill/>
          <a:ln w="0">
            <a:noFill/>
          </a:ln>
        </p:spPr>
        <p:txBody>
          <a:bodyPr lIns="90000" rIns="90000" tIns="45000" bIns="45000" anchor="t">
            <a:noAutofit/>
          </a:bodyPr>
          <a:p>
            <a:pPr>
              <a:lnSpc>
                <a:spcPct val="90000"/>
              </a:lnSpc>
              <a:spcBef>
                <a:spcPts val="1199"/>
              </a:spcBef>
              <a:buNone/>
              <a:tabLst>
                <a:tab algn="l" pos="0"/>
              </a:tabLst>
            </a:pPr>
            <a:r>
              <a:rPr b="0" lang="en-IE" sz="2000" spc="-1" strike="noStrike">
                <a:solidFill>
                  <a:srgbClr val="000000"/>
                </a:solidFill>
                <a:latin typeface="Rockwell"/>
              </a:rPr>
              <a:t> </a:t>
            </a:r>
            <a:r>
              <a:rPr b="0" lang="en-IE" sz="3200" spc="-1" strike="noStrike">
                <a:solidFill>
                  <a:srgbClr val="000000"/>
                </a:solidFill>
                <a:latin typeface="Rockwell Condensed"/>
              </a:rPr>
              <a:t>What is HTTP?</a:t>
            </a:r>
            <a:endParaRPr b="0" lang="en-IE" sz="32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HTTP: HyperText Transfer Protocol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HyperText Text with Links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Transfer Communication of Data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Protocol Set of rules for communication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 </a:t>
            </a:r>
            <a:r>
              <a:rPr b="0" lang="en-IE" sz="2000" spc="-1" strike="noStrike">
                <a:solidFill>
                  <a:srgbClr val="000000"/>
                </a:solidFill>
                <a:latin typeface="Rockwell"/>
              </a:rPr>
              <a:t>HTTP Versions – </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HTTP/1.0 first version –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HTTP/1.1 – </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HTTP/2.0 use is growing (current version)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Browsers use HTTP (usually on port 80)</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2" descr="Image result for http diagram"/>
          <p:cNvPicPr/>
          <p:nvPr/>
        </p:nvPicPr>
        <p:blipFill>
          <a:blip r:embed="rId1"/>
          <a:stretch/>
        </p:blipFill>
        <p:spPr>
          <a:xfrm>
            <a:off x="721440" y="461520"/>
            <a:ext cx="7912440" cy="5709960"/>
          </a:xfrm>
          <a:prstGeom prst="rect">
            <a:avLst/>
          </a:prstGeom>
          <a:ln w="0">
            <a:noFill/>
          </a:ln>
        </p:spPr>
      </p:pic>
      <p:sp>
        <p:nvSpPr>
          <p:cNvPr id="106" name="TextBox 3"/>
          <p:cNvSpPr/>
          <p:nvPr/>
        </p:nvSpPr>
        <p:spPr>
          <a:xfrm>
            <a:off x="6095880" y="5609880"/>
            <a:ext cx="392976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000000"/>
                </a:solidFill>
                <a:latin typeface="Rockwell"/>
                <a:ea typeface="DejaVu Sans"/>
              </a:rPr>
              <a:t>From: </a:t>
            </a:r>
            <a:r>
              <a:rPr b="0" lang="en-IE" sz="800" spc="-1" strike="noStrike" u="sng">
                <a:solidFill>
                  <a:srgbClr val="cc9900"/>
                </a:solidFill>
                <a:uFillTx/>
                <a:latin typeface="Rockwell"/>
                <a:ea typeface="DejaVu Sans"/>
                <a:hlinkClick r:id="rId2"/>
              </a:rPr>
              <a:t>https://code.tutsplus.com/tutorials/http-headers-for-dummies--net-8039</a:t>
            </a:r>
            <a:endParaRPr b="0" lang="en-IE" sz="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Sample HTTP requests</a:t>
            </a:r>
            <a:endParaRPr b="0" lang="en-IE" sz="5400" spc="-1" strike="noStrike">
              <a:latin typeface="Arial"/>
            </a:endParaRPr>
          </a:p>
        </p:txBody>
      </p:sp>
      <p:sp>
        <p:nvSpPr>
          <p:cNvPr id="108" name="PlaceHolder 2"/>
          <p:cNvSpPr>
            <a:spLocks noGrp="1"/>
          </p:cNvSpPr>
          <p:nvPr>
            <p:ph/>
          </p:nvPr>
        </p:nvSpPr>
        <p:spPr>
          <a:xfrm>
            <a:off x="1447200" y="644040"/>
            <a:ext cx="4723560" cy="3978360"/>
          </a:xfrm>
          <a:prstGeom prst="rect">
            <a:avLst/>
          </a:prstGeom>
          <a:solidFill>
            <a:srgbClr val="eeeeee"/>
          </a:solidFill>
          <a:ln w="0">
            <a:noFill/>
          </a:ln>
        </p:spPr>
        <p:txBody>
          <a:bodyPr numCol="1" spcCol="0" lIns="90000" rIns="90000" tIns="45000" bIns="45000" anchor="ctr">
            <a:noAutofit/>
          </a:bodyPr>
          <a:p>
            <a:pPr>
              <a:lnSpc>
                <a:spcPct val="100000"/>
              </a:lnSpc>
              <a:buNone/>
              <a:tabLst>
                <a:tab algn="l" pos="0"/>
              </a:tabLst>
            </a:pPr>
            <a:r>
              <a:rPr b="0" lang="en-US" sz="1000" spc="-1" strike="noStrike">
                <a:solidFill>
                  <a:srgbClr val="000000"/>
                </a:solidFill>
                <a:latin typeface="Courier New"/>
              </a:rPr>
              <a:t>GET </a:t>
            </a:r>
            <a:r>
              <a:rPr b="0" lang="en-GB" sz="1000" spc="-1" strike="noStrike">
                <a:solidFill>
                  <a:srgbClr val="000000"/>
                </a:solidFill>
                <a:highlight>
                  <a:srgbClr val="ffff00"/>
                </a:highlight>
                <a:latin typeface="Courier New"/>
              </a:rPr>
              <a:t>/course/view.php?id=1119</a:t>
            </a:r>
            <a:r>
              <a:rPr b="0" lang="en-IE" sz="1000" spc="-1" strike="noStrike">
                <a:solidFill>
                  <a:srgbClr val="000000"/>
                </a:solidFill>
                <a:latin typeface="Courier New"/>
              </a:rPr>
              <a:t> </a:t>
            </a:r>
            <a:r>
              <a:rPr b="0" lang="en-US" sz="1000" spc="-1" strike="noStrike">
                <a:solidFill>
                  <a:srgbClr val="000000"/>
                </a:solidFill>
                <a:highlight>
                  <a:srgbClr val="ffff00"/>
                </a:highlight>
                <a:latin typeface="Courier New"/>
              </a:rPr>
              <a:t>HTTPS/1.1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User-Agent: Mozilla/4.0 (compatible; MSIE5.01; Windows NT)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Host: </a:t>
            </a:r>
            <a:r>
              <a:rPr b="0" lang="en-IE" sz="900" spc="-1" strike="noStrike">
                <a:solidFill>
                  <a:srgbClr val="000000"/>
                </a:solidFill>
                <a:highlight>
                  <a:srgbClr val="ffff00"/>
                </a:highlight>
                <a:latin typeface="Courier New"/>
              </a:rPr>
              <a:t>vlegalwaymayo.atu.ie</a:t>
            </a:r>
            <a:r>
              <a:rPr b="0" lang="en-IE" sz="900" spc="-1" strike="noStrike">
                <a:solidFill>
                  <a:srgbClr val="000000"/>
                </a:solidFill>
                <a:latin typeface="Courier New"/>
              </a:rPr>
              <a:t> </a:t>
            </a:r>
            <a:r>
              <a:rPr b="0" lang="en-US" sz="1000" spc="-1" strike="noStrike">
                <a:solidFill>
                  <a:srgbClr val="000000"/>
                </a:solidFill>
                <a:highlight>
                  <a:srgbClr val="ffff00"/>
                </a:highlight>
                <a:latin typeface="Courier New"/>
              </a:rPr>
              <a: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Accept-Language: en-us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Accept-Encoding: gzip, deflate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Connection: Keep-Alive</a:t>
            </a:r>
            <a:r>
              <a:rPr b="0" lang="en-US" sz="1000" spc="-1" strike="noStrike">
                <a:solidFill>
                  <a:srgbClr val="000000"/>
                </a:solidFill>
                <a:latin typeface="Rockwell"/>
              </a:rPr>
              <a:t> </a:t>
            </a:r>
            <a:endParaRPr b="0" lang="en-IE" sz="1000" spc="-1" strike="noStrike">
              <a:latin typeface="Arial"/>
            </a:endParaRPr>
          </a:p>
        </p:txBody>
      </p:sp>
      <p:sp>
        <p:nvSpPr>
          <p:cNvPr id="109" name="TextBox 6"/>
          <p:cNvSpPr/>
          <p:nvPr/>
        </p:nvSpPr>
        <p:spPr>
          <a:xfrm>
            <a:off x="3021480" y="3490920"/>
            <a:ext cx="629928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This week we will concentrate on resource and host.</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This header was generated by the URL:</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https://vlegalwaymayo.atu.ie/course/view.php?id=1119</a:t>
            </a:r>
            <a:endParaRPr b="0" lang="en-IE" sz="1800" spc="-1" strike="noStrike">
              <a:latin typeface="Arial"/>
            </a:endParaRPr>
          </a:p>
        </p:txBody>
      </p:sp>
      <p:sp>
        <p:nvSpPr>
          <p:cNvPr id="110" name="Straight Arrow Connector 8"/>
          <p:cNvSpPr/>
          <p:nvPr/>
        </p:nvSpPr>
        <p:spPr>
          <a:xfrm flipH="1" flipV="1">
            <a:off x="3540960" y="2527920"/>
            <a:ext cx="4712400" cy="10695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1" name="Straight Arrow Connector 10"/>
          <p:cNvSpPr/>
          <p:nvPr/>
        </p:nvSpPr>
        <p:spPr>
          <a:xfrm flipH="1" flipV="1">
            <a:off x="3690360" y="2247480"/>
            <a:ext cx="3220560" cy="135000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2" name="Rectangle 2"/>
          <p:cNvSpPr/>
          <p:nvPr/>
        </p:nvSpPr>
        <p:spPr>
          <a:xfrm>
            <a:off x="1447200" y="5163480"/>
            <a:ext cx="183960" cy="245520"/>
          </a:xfrm>
          <a:prstGeom prst="rect">
            <a:avLst/>
          </a:prstGeom>
          <a:solidFill>
            <a:srgbClr val="eeeeee"/>
          </a:solidFill>
          <a:ln w="0">
            <a:noFill/>
          </a:ln>
        </p:spPr>
        <p:style>
          <a:lnRef idx="0"/>
          <a:fillRef idx="0"/>
          <a:effectRef idx="0"/>
          <a:fontRef idx="minor"/>
        </p:style>
      </p:sp>
      <p:sp>
        <p:nvSpPr>
          <p:cNvPr id="113" name="Rectangle 4"/>
          <p:cNvSpPr/>
          <p:nvPr/>
        </p:nvSpPr>
        <p:spPr>
          <a:xfrm>
            <a:off x="1470240" y="4773240"/>
            <a:ext cx="4676760" cy="1612080"/>
          </a:xfrm>
          <a:prstGeom prst="rect">
            <a:avLst/>
          </a:prstGeom>
          <a:solidFill>
            <a:srgbClr val="eeeeee"/>
          </a:solidFill>
          <a:ln w="0">
            <a:noFill/>
          </a:ln>
        </p:spPr>
        <p:style>
          <a:lnRef idx="0"/>
          <a:fillRef idx="0"/>
          <a:effectRef idx="0"/>
          <a:fontRef idx="minor"/>
        </p:style>
        <p:txBody>
          <a:bodyPr numCol="1" spcCol="0" wrap="none" lIns="90000" rIns="90000" tIns="45000" bIns="45000" anchor="ctr">
            <a:spAutoFit/>
          </a:bodyPr>
          <a:p>
            <a:pPr>
              <a:lnSpc>
                <a:spcPct val="100000"/>
              </a:lnSpc>
              <a:buNone/>
              <a:tabLst>
                <a:tab algn="l" pos="0"/>
              </a:tabLst>
            </a:pPr>
            <a:r>
              <a:rPr b="0" lang="en-US" sz="1000" spc="-1" strike="noStrike">
                <a:solidFill>
                  <a:srgbClr val="000000"/>
                </a:solidFill>
                <a:latin typeface="Courier New"/>
                <a:ea typeface="DejaVu Sans"/>
              </a:rPr>
              <a:t>POST /cgi-bin/process.cgi HTTP/1.1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User-Agent: Mozilla/4.0 (compatible; MSIE5.01; Windows NT)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Host: www.tutorialspoint.com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Content-Type: application/x-www-form-urlencoded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Content-Length: </a:t>
            </a:r>
            <a:r>
              <a:rPr b="1" lang="en-US" sz="1000" spc="-1" strike="noStrike">
                <a:solidFill>
                  <a:srgbClr val="000000"/>
                </a:solidFill>
                <a:latin typeface="Courier New"/>
                <a:ea typeface="DejaVu Sans"/>
              </a:rPr>
              <a:t>length</a:t>
            </a:r>
            <a:r>
              <a:rPr b="0" lang="en-US" sz="1000" spc="-1" strike="noStrike">
                <a:solidFill>
                  <a:srgbClr val="000000"/>
                </a:solidFill>
                <a:latin typeface="Courier New"/>
                <a:ea typeface="DejaVu Sans"/>
              </a:rPr>
              <a: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Accept-Language: en-us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Accept-Encoding: gzip, deflate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Connection: Keep-Alive </a:t>
            </a:r>
            <a:endParaRPr b="0" lang="en-IE" sz="1000" spc="-1" strike="noStrike">
              <a:latin typeface="Arial"/>
            </a:endParaRPr>
          </a:p>
          <a:p>
            <a:pPr>
              <a:lnSpc>
                <a:spcPct val="100000"/>
              </a:lnSpc>
              <a:buNone/>
              <a:tabLst>
                <a:tab algn="l" pos="0"/>
              </a:tabLst>
            </a:pP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ea typeface="DejaVu Sans"/>
              </a:rPr>
              <a:t>licenseID=string&amp;content=string&amp;/paramsXML=string</a:t>
            </a:r>
            <a:r>
              <a:rPr b="0" lang="en-US" sz="1000" spc="-1" strike="noStrike">
                <a:solidFill>
                  <a:srgbClr val="000000"/>
                </a:solidFill>
                <a:latin typeface="Rockwell"/>
                <a:ea typeface="DejaVu Sans"/>
              </a:rPr>
              <a:t> </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Sample HTTP response</a:t>
            </a:r>
            <a:endParaRPr b="0" lang="en-IE" sz="5400" spc="-1" strike="noStrike">
              <a:latin typeface="Arial"/>
            </a:endParaRPr>
          </a:p>
        </p:txBody>
      </p:sp>
      <p:sp>
        <p:nvSpPr>
          <p:cNvPr id="115" name="PlaceHolder 2"/>
          <p:cNvSpPr>
            <a:spLocks noGrp="1"/>
          </p:cNvSpPr>
          <p:nvPr>
            <p:ph/>
          </p:nvPr>
        </p:nvSpPr>
        <p:spPr>
          <a:xfrm>
            <a:off x="1388520" y="689400"/>
            <a:ext cx="3646440" cy="3978360"/>
          </a:xfrm>
          <a:prstGeom prst="rect">
            <a:avLst/>
          </a:prstGeom>
          <a:solidFill>
            <a:srgbClr val="eeeeee"/>
          </a:solidFill>
          <a:ln w="0">
            <a:noFill/>
          </a:ln>
        </p:spPr>
        <p:txBody>
          <a:bodyPr numCol="1" spcCol="0" lIns="90000" rIns="90000" tIns="45000" bIns="45000" anchor="ctr">
            <a:noAutofit/>
          </a:bodyPr>
          <a:p>
            <a:pPr>
              <a:lnSpc>
                <a:spcPct val="100000"/>
              </a:lnSpc>
              <a:buNone/>
              <a:tabLst>
                <a:tab algn="l" pos="0"/>
              </a:tabLst>
            </a:pPr>
            <a:r>
              <a:rPr b="0" lang="en-US" sz="1000" spc="-1" strike="noStrike">
                <a:solidFill>
                  <a:srgbClr val="000000"/>
                </a:solidFill>
                <a:latin typeface="Courier New"/>
              </a:rPr>
              <a:t>HTTP/1.1 </a:t>
            </a:r>
            <a:r>
              <a:rPr b="0" lang="en-US" sz="1000" spc="-1" strike="noStrike">
                <a:solidFill>
                  <a:srgbClr val="000000"/>
                </a:solidFill>
                <a:highlight>
                  <a:srgbClr val="ffff00"/>
                </a:highlight>
                <a:latin typeface="Courier New"/>
              </a:rPr>
              <a:t>200</a:t>
            </a:r>
            <a:r>
              <a:rPr b="0" lang="en-US" sz="1000" spc="-1" strike="noStrike">
                <a:solidFill>
                  <a:srgbClr val="000000"/>
                </a:solidFill>
                <a:latin typeface="Courier New"/>
              </a:rPr>
              <a:t> OK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Date: Mon, 27 Jul 2009 12:28:53 GMT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Server: Apache/2.2.14 (Win32)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Last-Modified: Wed, 22 Jul 2009 19:15:56 GMT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Content-Length: 88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Content-Type: text/html </a:t>
            </a:r>
            <a:endParaRPr b="0" lang="en-IE" sz="1000" spc="-1" strike="noStrike">
              <a:latin typeface="Arial"/>
            </a:endParaRPr>
          </a:p>
          <a:p>
            <a:pPr>
              <a:lnSpc>
                <a:spcPct val="100000"/>
              </a:lnSpc>
              <a:buNone/>
              <a:tabLst>
                <a:tab algn="l" pos="0"/>
              </a:tabLst>
            </a:pPr>
            <a:r>
              <a:rPr b="0" lang="en-US" sz="1000" spc="-1" strike="noStrike">
                <a:solidFill>
                  <a:srgbClr val="000000"/>
                </a:solidFill>
                <a:latin typeface="Courier New"/>
              </a:rPr>
              <a:t>Connection: Closed</a:t>
            </a:r>
            <a:r>
              <a:rPr b="0" lang="en-US" sz="1000" spc="-1" strike="noStrike">
                <a:solidFill>
                  <a:srgbClr val="000000"/>
                </a:solidFill>
                <a:latin typeface="Rockwell"/>
              </a:rPr>
              <a:t> </a:t>
            </a:r>
            <a:endParaRPr b="0" lang="en-IE" sz="1000" spc="-1" strike="noStrike">
              <a:latin typeface="Arial"/>
            </a:endParaRPr>
          </a:p>
        </p:txBody>
      </p:sp>
      <p:sp>
        <p:nvSpPr>
          <p:cNvPr id="116" name="Rectangle 1"/>
          <p:cNvSpPr/>
          <p:nvPr/>
        </p:nvSpPr>
        <p:spPr>
          <a:xfrm>
            <a:off x="1388520" y="4164840"/>
            <a:ext cx="183960" cy="245520"/>
          </a:xfrm>
          <a:prstGeom prst="rect">
            <a:avLst/>
          </a:prstGeom>
          <a:solidFill>
            <a:srgbClr val="eeeeee"/>
          </a:solidFill>
          <a:ln w="0">
            <a:noFill/>
          </a:ln>
        </p:spPr>
        <p:style>
          <a:lnRef idx="0"/>
          <a:fillRef idx="0"/>
          <a:effectRef idx="0"/>
          <a:fontRef idx="minor"/>
        </p:style>
      </p:sp>
      <p:sp>
        <p:nvSpPr>
          <p:cNvPr id="117" name="Rectangle 2"/>
          <p:cNvSpPr/>
          <p:nvPr/>
        </p:nvSpPr>
        <p:spPr>
          <a:xfrm>
            <a:off x="1402560" y="3315240"/>
            <a:ext cx="2848320" cy="775440"/>
          </a:xfrm>
          <a:prstGeom prst="rect">
            <a:avLst/>
          </a:prstGeom>
          <a:solidFill>
            <a:srgbClr val="eeeeee"/>
          </a:solidFill>
          <a:ln w="0">
            <a:noFill/>
          </a:ln>
        </p:spPr>
        <p:style>
          <a:lnRef idx="0"/>
          <a:fillRef idx="0"/>
          <a:effectRef idx="0"/>
          <a:fontRef idx="minor"/>
        </p:style>
        <p:txBody>
          <a:bodyPr numCol="1" spcCol="0" wrap="none" lIns="90000" rIns="90000" tIns="-31680" bIns="45000" anchor="ctr">
            <a:spAutoFit/>
          </a:bodyPr>
          <a:p>
            <a:pPr>
              <a:lnSpc>
                <a:spcPct val="100000"/>
              </a:lnSpc>
              <a:buNone/>
              <a:tabLst>
                <a:tab algn="l" pos="0"/>
              </a:tabLst>
            </a:pPr>
            <a:r>
              <a:rPr b="0" lang="en-US" sz="1000" spc="-1" strike="noStrike">
                <a:solidFill>
                  <a:srgbClr val="000088"/>
                </a:solidFill>
                <a:latin typeface="Courier New"/>
                <a:ea typeface="DejaVu Sans"/>
              </a:rPr>
              <a:t>&lt;html&gt;</a:t>
            </a:r>
            <a:endParaRPr b="0" lang="en-IE" sz="1000" spc="-1" strike="noStrike">
              <a:latin typeface="Arial"/>
            </a:endParaRPr>
          </a:p>
          <a:p>
            <a:pPr marL="457200">
              <a:lnSpc>
                <a:spcPct val="100000"/>
              </a:lnSpc>
              <a:buNone/>
              <a:tabLst>
                <a:tab algn="l" pos="0"/>
              </a:tabLst>
            </a:pPr>
            <a:r>
              <a:rPr b="0" lang="en-US" sz="1000" spc="-1" strike="noStrike">
                <a:solidFill>
                  <a:srgbClr val="000000"/>
                </a:solidFill>
                <a:latin typeface="Courier New"/>
                <a:ea typeface="DejaVu Sans"/>
              </a:rPr>
              <a:t> </a:t>
            </a:r>
            <a:r>
              <a:rPr b="0" lang="en-US" sz="1000" spc="-1" strike="noStrike">
                <a:solidFill>
                  <a:srgbClr val="000088"/>
                </a:solidFill>
                <a:latin typeface="Courier New"/>
                <a:ea typeface="DejaVu Sans"/>
              </a:rPr>
              <a:t>&lt;body&gt;</a:t>
            </a:r>
            <a:endParaRPr b="0" lang="en-IE" sz="1000" spc="-1" strike="noStrike">
              <a:latin typeface="Arial"/>
            </a:endParaRPr>
          </a:p>
          <a:p>
            <a:pPr marL="914400">
              <a:lnSpc>
                <a:spcPct val="100000"/>
              </a:lnSpc>
              <a:buNone/>
              <a:tabLst>
                <a:tab algn="l" pos="0"/>
              </a:tabLst>
            </a:pPr>
            <a:r>
              <a:rPr b="0" lang="en-US" sz="1000" spc="-1" strike="noStrike">
                <a:solidFill>
                  <a:srgbClr val="000000"/>
                </a:solidFill>
                <a:latin typeface="Courier New"/>
                <a:ea typeface="DejaVu Sans"/>
              </a:rPr>
              <a:t> </a:t>
            </a:r>
            <a:r>
              <a:rPr b="0" lang="en-US" sz="1000" spc="-1" strike="noStrike">
                <a:solidFill>
                  <a:srgbClr val="000088"/>
                </a:solidFill>
                <a:latin typeface="Courier New"/>
                <a:ea typeface="DejaVu Sans"/>
              </a:rPr>
              <a:t>&lt;h1&gt;</a:t>
            </a:r>
            <a:r>
              <a:rPr b="0" lang="en-US" sz="1000" spc="-1" strike="noStrike">
                <a:solidFill>
                  <a:srgbClr val="000000"/>
                </a:solidFill>
                <a:latin typeface="Courier New"/>
                <a:ea typeface="DejaVu Sans"/>
              </a:rPr>
              <a:t>Hello, World!</a:t>
            </a:r>
            <a:r>
              <a:rPr b="0" lang="en-US" sz="1000" spc="-1" strike="noStrike">
                <a:solidFill>
                  <a:srgbClr val="000088"/>
                </a:solidFill>
                <a:latin typeface="Courier New"/>
                <a:ea typeface="DejaVu Sans"/>
              </a:rPr>
              <a:t>&lt;/h1&gt;</a:t>
            </a:r>
            <a:endParaRPr b="0" lang="en-IE" sz="1000" spc="-1" strike="noStrike">
              <a:latin typeface="Arial"/>
            </a:endParaRPr>
          </a:p>
          <a:p>
            <a:pPr marL="457200">
              <a:lnSpc>
                <a:spcPct val="100000"/>
              </a:lnSpc>
              <a:buNone/>
              <a:tabLst>
                <a:tab algn="l" pos="0"/>
              </a:tabLst>
            </a:pPr>
            <a:r>
              <a:rPr b="0" lang="en-US" sz="1000" spc="-1" strike="noStrike">
                <a:solidFill>
                  <a:srgbClr val="000000"/>
                </a:solidFill>
                <a:latin typeface="Courier New"/>
                <a:ea typeface="DejaVu Sans"/>
              </a:rPr>
              <a:t> </a:t>
            </a:r>
            <a:r>
              <a:rPr b="0" lang="en-US" sz="1000" spc="-1" strike="noStrike">
                <a:solidFill>
                  <a:srgbClr val="000088"/>
                </a:solidFill>
                <a:latin typeface="Courier New"/>
                <a:ea typeface="DejaVu Sans"/>
              </a:rPr>
              <a:t>&lt;/body&gt;</a:t>
            </a:r>
            <a:endParaRPr b="0" lang="en-IE" sz="1000" spc="-1" strike="noStrike">
              <a:latin typeface="Arial"/>
            </a:endParaRPr>
          </a:p>
          <a:p>
            <a:pPr marL="457200">
              <a:lnSpc>
                <a:spcPct val="100000"/>
              </a:lnSpc>
              <a:buNone/>
              <a:tabLst>
                <a:tab algn="l" pos="0"/>
              </a:tabLst>
            </a:pPr>
            <a:r>
              <a:rPr b="0" lang="en-US" sz="1000" spc="-1" strike="noStrike">
                <a:solidFill>
                  <a:srgbClr val="000088"/>
                </a:solidFill>
                <a:latin typeface="Courier New"/>
                <a:ea typeface="DejaVu Sans"/>
              </a:rPr>
              <a:t>&lt;/html&gt;</a:t>
            </a:r>
            <a:r>
              <a:rPr b="0" lang="en-US" sz="1000" spc="-1" strike="noStrike">
                <a:solidFill>
                  <a:srgbClr val="000000"/>
                </a:solidFill>
                <a:latin typeface="Rockwell"/>
                <a:ea typeface="DejaVu Sans"/>
              </a:rPr>
              <a:t> </a:t>
            </a:r>
            <a:endParaRPr b="0" lang="en-IE" sz="1000" spc="-1" strike="noStrike">
              <a:latin typeface="Arial"/>
            </a:endParaRPr>
          </a:p>
        </p:txBody>
      </p:sp>
      <p:sp>
        <p:nvSpPr>
          <p:cNvPr id="118" name="TextBox 6"/>
          <p:cNvSpPr/>
          <p:nvPr/>
        </p:nvSpPr>
        <p:spPr>
          <a:xfrm>
            <a:off x="6669360" y="2251080"/>
            <a:ext cx="1140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header</a:t>
            </a:r>
            <a:endParaRPr b="0" lang="en-IE" sz="1800" spc="-1" strike="noStrike">
              <a:latin typeface="Arial"/>
            </a:endParaRPr>
          </a:p>
        </p:txBody>
      </p:sp>
      <p:sp>
        <p:nvSpPr>
          <p:cNvPr id="119" name="TextBox 7"/>
          <p:cNvSpPr/>
          <p:nvPr/>
        </p:nvSpPr>
        <p:spPr>
          <a:xfrm>
            <a:off x="5586840" y="3703320"/>
            <a:ext cx="5207400" cy="9126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IE" sz="1800" spc="-1" strike="noStrike">
                <a:solidFill>
                  <a:srgbClr val="000000"/>
                </a:solidFill>
                <a:latin typeface="Rockwell"/>
                <a:ea typeface="DejaVu Sans"/>
              </a:rPr>
              <a:t>Content (or resource):</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Can be anything: text, image, video, binary.</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Defined by the Content-Type in the header</a:t>
            </a:r>
            <a:endParaRPr b="0" lang="en-IE" sz="1800" spc="-1" strike="noStrike">
              <a:latin typeface="Arial"/>
            </a:endParaRPr>
          </a:p>
        </p:txBody>
      </p:sp>
      <p:sp>
        <p:nvSpPr>
          <p:cNvPr id="120" name="Straight Arrow Connector 9"/>
          <p:cNvSpPr/>
          <p:nvPr/>
        </p:nvSpPr>
        <p:spPr>
          <a:xfrm flipH="1">
            <a:off x="5034960" y="2435400"/>
            <a:ext cx="155736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1" name="Straight Arrow Connector 11"/>
          <p:cNvSpPr/>
          <p:nvPr/>
        </p:nvSpPr>
        <p:spPr>
          <a:xfrm flipH="1">
            <a:off x="4265640" y="3888000"/>
            <a:ext cx="1547640" cy="3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GB" sz="5400" spc="-1" strike="noStrike" cap="all">
                <a:latin typeface="Rockwell Condensed"/>
              </a:rPr>
              <a:t>HTTP Methods</a:t>
            </a:r>
            <a:br>
              <a:rPr sz="5400"/>
            </a:br>
            <a:r>
              <a:rPr b="0" lang="en-GB" sz="2000" spc="-1" strike="noStrike" cap="all">
                <a:latin typeface="Rockwell Condensed"/>
              </a:rPr>
              <a:t>see RESTful APIs later</a:t>
            </a:r>
            <a:endParaRPr b="0" lang="en-IE" sz="2000" spc="-1" strike="noStrike">
              <a:latin typeface="Arial"/>
            </a:endParaRPr>
          </a:p>
        </p:txBody>
      </p:sp>
      <p:graphicFrame>
        <p:nvGraphicFramePr>
          <p:cNvPr id="123" name="Table 3"/>
          <p:cNvGraphicFramePr/>
          <p:nvPr/>
        </p:nvGraphicFramePr>
        <p:xfrm>
          <a:off x="1069920" y="2251800"/>
          <a:ext cx="7882200" cy="2966040"/>
        </p:xfrm>
        <a:graphic>
          <a:graphicData uri="http://schemas.openxmlformats.org/drawingml/2006/table">
            <a:tbl>
              <a:tblPr/>
              <a:tblGrid>
                <a:gridCol w="1913040"/>
                <a:gridCol w="5969520"/>
              </a:tblGrid>
              <a:tr h="370800">
                <a:tc>
                  <a:txBody>
                    <a:bodyPr anchor="t">
                      <a:noAutofit/>
                    </a:bodyPr>
                    <a:p>
                      <a:pPr>
                        <a:lnSpc>
                          <a:spcPct val="100000"/>
                        </a:lnSpc>
                        <a:buNone/>
                      </a:pPr>
                      <a:r>
                        <a:rPr b="1" lang="en-GB" sz="1800" spc="-1" strike="noStrike">
                          <a:solidFill>
                            <a:srgbClr val="ffffff"/>
                          </a:solidFill>
                          <a:latin typeface="Rockwell"/>
                        </a:rPr>
                        <a:t>M</a:t>
                      </a:r>
                      <a:r>
                        <a:rPr b="1" lang="en-IE" sz="1800" spc="-1" strike="noStrike">
                          <a:solidFill>
                            <a:srgbClr val="ffffff"/>
                          </a:solidFill>
                          <a:latin typeface="Rockwell"/>
                        </a:rPr>
                        <a:t>ethod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Used for</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GB" sz="1800" spc="-1" strike="noStrike">
                          <a:solidFill>
                            <a:srgbClr val="000000"/>
                          </a:solidFill>
                          <a:latin typeface="Rockwell"/>
                        </a:rPr>
                        <a:t>G</a:t>
                      </a:r>
                      <a:r>
                        <a:rPr b="0" lang="en-IE" sz="1800" spc="-1" strike="noStrike">
                          <a:solidFill>
                            <a:srgbClr val="000000"/>
                          </a:solidFill>
                          <a:latin typeface="Rockwell"/>
                        </a:rPr>
                        <a:t>ET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For retrieving data from the server</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POST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800" spc="-1" strike="noStrike">
                          <a:solidFill>
                            <a:srgbClr val="000000"/>
                          </a:solidFill>
                          <a:latin typeface="Rockwell"/>
                        </a:rPr>
                        <a:t>S</a:t>
                      </a:r>
                      <a:r>
                        <a:rPr b="0" lang="en-IE" sz="1800" spc="-1" strike="noStrike">
                          <a:solidFill>
                            <a:srgbClr val="000000"/>
                          </a:solidFill>
                          <a:latin typeface="Rockwell"/>
                        </a:rPr>
                        <a:t>ending data to the server (often when creating)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GB" sz="1800" spc="-1" strike="noStrike">
                          <a:solidFill>
                            <a:srgbClr val="000000"/>
                          </a:solidFill>
                          <a:latin typeface="Rockwell"/>
                        </a:rPr>
                        <a:t>PUT </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GB" sz="1800" spc="-1" strike="noStrike">
                          <a:solidFill>
                            <a:srgbClr val="000000"/>
                          </a:solidFill>
                          <a:latin typeface="Rockwell"/>
                        </a:rPr>
                        <a:t>S</a:t>
                      </a:r>
                      <a:r>
                        <a:rPr b="0" lang="en-IE" sz="1800" spc="-1" strike="noStrike">
                          <a:solidFill>
                            <a:srgbClr val="000000"/>
                          </a:solidFill>
                          <a:latin typeface="Rockwell"/>
                        </a:rPr>
                        <a:t>ending data to the server (often when updating)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GB" sz="1800" spc="-1" strike="noStrike">
                          <a:solidFill>
                            <a:srgbClr val="000000"/>
                          </a:solidFill>
                          <a:latin typeface="Rockwell"/>
                        </a:rPr>
                        <a:t>PATCH</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tabLst>
                          <a:tab algn="l" pos="0"/>
                        </a:tabLst>
                      </a:pPr>
                      <a:r>
                        <a:rPr b="0" lang="en-GB" sz="1800" spc="-1" strike="noStrike">
                          <a:solidFill>
                            <a:srgbClr val="000000"/>
                          </a:solidFill>
                          <a:latin typeface="Rockwell"/>
                        </a:rPr>
                        <a:t>S</a:t>
                      </a:r>
                      <a:r>
                        <a:rPr b="0" lang="en-IE" sz="1800" spc="-1" strike="noStrike">
                          <a:solidFill>
                            <a:srgbClr val="000000"/>
                          </a:solidFill>
                          <a:latin typeface="Rockwell"/>
                        </a:rPr>
                        <a:t>ending data to the server (often when updating)</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GB" sz="1800" spc="-1" strike="noStrike">
                          <a:solidFill>
                            <a:srgbClr val="000000"/>
                          </a:solidFill>
                          <a:latin typeface="Rockwell"/>
                        </a:rPr>
                        <a:t>DELETE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GB" sz="1800" spc="-1" strike="noStrike">
                          <a:solidFill>
                            <a:srgbClr val="000000"/>
                          </a:solidFill>
                          <a:latin typeface="Rockwell"/>
                        </a:rPr>
                        <a:t>Deleting data from the server</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GB" sz="1800" spc="-1" strike="noStrike">
                          <a:solidFill>
                            <a:srgbClr val="000000"/>
                          </a:solidFill>
                          <a:latin typeface="Rockwell"/>
                        </a:rPr>
                        <a:t>OPTIONS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GB" sz="1800" spc="-1" strike="noStrike">
                          <a:solidFill>
                            <a:srgbClr val="000000"/>
                          </a:solidFill>
                          <a:latin typeface="Rockwell"/>
                        </a:rPr>
                        <a:t>I have never used this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370800">
                <a:tc>
                  <a:txBody>
                    <a:bodyPr anchor="t">
                      <a:noAutofit/>
                    </a:bodyPr>
                    <a:p>
                      <a:pPr>
                        <a:lnSpc>
                          <a:spcPct val="100000"/>
                        </a:lnSpc>
                        <a:buNone/>
                      </a:pPr>
                      <a:r>
                        <a:rPr b="0" lang="en-GB" sz="1800" spc="-1" strike="noStrike">
                          <a:solidFill>
                            <a:srgbClr val="000000"/>
                          </a:solidFill>
                          <a:latin typeface="Rockwell"/>
                        </a:rPr>
                        <a:t>Head</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tabLst>
                          <a:tab algn="l" pos="0"/>
                        </a:tabLst>
                      </a:pPr>
                      <a:r>
                        <a:rPr b="0" lang="en-GB" sz="1800" spc="-1" strike="noStrike">
                          <a:solidFill>
                            <a:srgbClr val="000000"/>
                          </a:solidFill>
                          <a:latin typeface="Rockwell"/>
                        </a:rPr>
                        <a:t>I have never used this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URL:  </a:t>
            </a:r>
            <a:r>
              <a:rPr b="0" lang="en-IE" sz="3600" spc="-1" strike="noStrike">
                <a:latin typeface="Rockwell Condensed"/>
              </a:rPr>
              <a:t>Universal Resource Locator</a:t>
            </a:r>
            <a:endParaRPr b="0" lang="en-IE" sz="3600" spc="-1" strike="noStrike">
              <a:latin typeface="Arial"/>
            </a:endParaRPr>
          </a:p>
        </p:txBody>
      </p:sp>
      <p:sp>
        <p:nvSpPr>
          <p:cNvPr id="12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Resources can be anything: text, images, pages, files or videos.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see URLs at the top of browsers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Eg </a:t>
            </a:r>
            <a:endParaRPr b="0" lang="en-IE" sz="20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0000"/>
                </a:solidFill>
                <a:latin typeface="Rockwell"/>
              </a:rPr>
              <a:t>http://atu.ie</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a:solidFill>
                  <a:srgbClr val="000000"/>
                </a:solidFill>
                <a:latin typeface="Rockwell"/>
              </a:rPr>
              <a:t>https://vlegalwaymayo.atu.ie/course/view.php?id=1119</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u="sng">
                <a:solidFill>
                  <a:srgbClr val="cc9900"/>
                </a:solidFill>
                <a:uFillTx/>
                <a:latin typeface="Rockwell"/>
                <a:hlinkClick r:id="rId1"/>
              </a:rPr>
              <a:t>ftp://ftp.domain.com</a:t>
            </a:r>
            <a:endParaRPr b="0" lang="en-IE" sz="1600" spc="-1" strike="noStrike">
              <a:latin typeface="Arial"/>
            </a:endParaRPr>
          </a:p>
          <a:p>
            <a:pPr marL="548640">
              <a:lnSpc>
                <a:spcPct val="90000"/>
              </a:lnSpc>
              <a:spcBef>
                <a:spcPts val="400"/>
              </a:spcBef>
              <a:spcAft>
                <a:spcPts val="201"/>
              </a:spcAft>
              <a:buNone/>
              <a:tabLst>
                <a:tab algn="l" pos="0"/>
              </a:tabLst>
            </a:pPr>
            <a:r>
              <a:rPr b="0" lang="en-IE" sz="1600" spc="-1" strike="noStrike" u="sng">
                <a:solidFill>
                  <a:srgbClr val="cc9900"/>
                </a:solidFill>
                <a:uFillTx/>
                <a:latin typeface="Rockwell"/>
                <a:hlinkClick r:id="rId2"/>
              </a:rPr>
              <a:t>http://mysite.ie:8080?foo=bar&amp;var=yo</a:t>
            </a:r>
            <a:endParaRPr b="0" lang="en-IE" sz="1600" spc="-1" strike="noStrike">
              <a:latin typeface="Arial"/>
            </a:endParaRPr>
          </a:p>
          <a:p>
            <a:pPr marL="548640">
              <a:lnSpc>
                <a:spcPct val="90000"/>
              </a:lnSpc>
              <a:spcBef>
                <a:spcPts val="400"/>
              </a:spcBef>
              <a:spcAft>
                <a:spcPts val="201"/>
              </a:spcAft>
              <a:buNone/>
              <a:tabLst>
                <a:tab algn="l" pos="0"/>
              </a:tabLst>
            </a:pPr>
            <a:r>
              <a:rPr b="0" lang="en-IE" sz="1400" spc="-1" strike="noStrike">
                <a:solidFill>
                  <a:srgbClr val="ffc000"/>
                </a:solidFill>
                <a:latin typeface="Rockwell"/>
              </a:rPr>
              <a:t>https://andrewbeattycourseware:pass@github.com/andrewbeattycourseware/wsaa-course-material.git</a:t>
            </a:r>
            <a:endParaRPr b="0" lang="en-IE" sz="1400" spc="-1" strike="noStrike">
              <a:latin typeface="Arial"/>
            </a:endParaRPr>
          </a:p>
          <a:p>
            <a:pPr marL="548640">
              <a:lnSpc>
                <a:spcPct val="90000"/>
              </a:lnSpc>
              <a:spcBef>
                <a:spcPts val="1199"/>
              </a:spcBef>
              <a:buNone/>
              <a:tabLst>
                <a:tab algn="l" pos="0"/>
              </a:tabLst>
            </a:pPr>
            <a:endParaRPr b="0" lang="en-IE" sz="2000" spc="-1" strike="noStrike">
              <a:latin typeface="Arial"/>
            </a:endParaRPr>
          </a:p>
        </p:txBody>
      </p:sp>
      <p:sp>
        <p:nvSpPr>
          <p:cNvPr id="126" name="TextBox 3"/>
          <p:cNvSpPr/>
          <p:nvPr/>
        </p:nvSpPr>
        <p:spPr>
          <a:xfrm>
            <a:off x="8095320" y="4640760"/>
            <a:ext cx="339696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Taken from my .git/config</a:t>
            </a:r>
            <a:endParaRPr b="0" lang="en-IE"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Parts of URL</a:t>
            </a:r>
            <a:endParaRPr b="0" lang="en-IE" sz="5400" spc="-1" strike="noStrike">
              <a:latin typeface="Arial"/>
            </a:endParaRPr>
          </a:p>
        </p:txBody>
      </p:sp>
      <p:sp>
        <p:nvSpPr>
          <p:cNvPr id="128"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u="sng">
                <a:solidFill>
                  <a:srgbClr val="cc9900"/>
                </a:solidFill>
                <a:uFillTx/>
                <a:latin typeface="Rockwell"/>
                <a:hlinkClick r:id="rId1"/>
              </a:rPr>
              <a:t>HTTP://gmit.ie</a:t>
            </a:r>
            <a:endParaRPr b="0" lang="en-IE" sz="2000" spc="-1" strike="noStrike">
              <a:latin typeface="Arial"/>
            </a:endParaRPr>
          </a:p>
          <a:p>
            <a:pPr>
              <a:lnSpc>
                <a:spcPct val="90000"/>
              </a:lnSpc>
              <a:spcBef>
                <a:spcPts val="1199"/>
              </a:spcBef>
              <a:buNone/>
            </a:pPr>
            <a:endParaRPr b="0" lang="en-IE" sz="2000" spc="-1" strike="noStrike">
              <a:latin typeface="Arial"/>
            </a:endParaRPr>
          </a:p>
        </p:txBody>
      </p:sp>
      <p:graphicFrame>
        <p:nvGraphicFramePr>
          <p:cNvPr id="129" name="Table 4"/>
          <p:cNvGraphicFramePr/>
          <p:nvPr/>
        </p:nvGraphicFramePr>
        <p:xfrm>
          <a:off x="1226520" y="2872800"/>
          <a:ext cx="8127360" cy="1112040"/>
        </p:xfrm>
        <a:graphic>
          <a:graphicData uri="http://schemas.openxmlformats.org/drawingml/2006/table">
            <a:tbl>
              <a:tblPr/>
              <a:tblGrid>
                <a:gridCol w="2709000"/>
                <a:gridCol w="2709000"/>
                <a:gridCol w="2709720"/>
              </a:tblGrid>
              <a:tr h="370800">
                <a:tc>
                  <a:txBody>
                    <a:bodyPr anchor="t">
                      <a:noAutofit/>
                    </a:bodyPr>
                    <a:p>
                      <a:pPr>
                        <a:lnSpc>
                          <a:spcPct val="100000"/>
                        </a:lnSpc>
                        <a:buNone/>
                      </a:pPr>
                      <a:r>
                        <a:rPr b="1" lang="en-IE" sz="1800" spc="-1" strike="noStrike">
                          <a:solidFill>
                            <a:srgbClr val="ffffff"/>
                          </a:solidFill>
                          <a:latin typeface="Rockwell"/>
                        </a:rPr>
                        <a:t>Part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nchor="t">
                      <a:noAutofit/>
                    </a:bodyPr>
                    <a:p>
                      <a:pPr>
                        <a:lnSpc>
                          <a:spcPct val="100000"/>
                        </a:lnSpc>
                        <a:buNone/>
                      </a:pPr>
                      <a:r>
                        <a:rPr b="1" lang="en-IE" sz="1800" spc="-1" strike="noStrike">
                          <a:solidFill>
                            <a:srgbClr val="ffffff"/>
                          </a:solidFill>
                          <a:latin typeface="Rockwell"/>
                        </a:rPr>
                        <a:t>Example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370800">
                <a:tc>
                  <a:txBody>
                    <a:bodyPr anchor="t">
                      <a:noAutofit/>
                    </a:bodyPr>
                    <a:p>
                      <a:pPr>
                        <a:lnSpc>
                          <a:spcPct val="100000"/>
                        </a:lnSpc>
                        <a:buNone/>
                      </a:pPr>
                      <a:r>
                        <a:rPr b="0" lang="en-IE" sz="1800" spc="-1" strike="noStrike">
                          <a:solidFill>
                            <a:srgbClr val="000000"/>
                          </a:solidFill>
                          <a:latin typeface="Rockwell"/>
                        </a:rPr>
                        <a:t>Protocol</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HTTP</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nchor="t">
                      <a:noAutofit/>
                    </a:bodyPr>
                    <a:p>
                      <a:pPr>
                        <a:lnSpc>
                          <a:spcPct val="100000"/>
                        </a:lnSpc>
                        <a:buNone/>
                      </a:pPr>
                      <a:r>
                        <a:rPr b="0" lang="en-IE" sz="1800" spc="-1" strike="noStrike">
                          <a:solidFill>
                            <a:srgbClr val="000000"/>
                          </a:solidFill>
                          <a:latin typeface="Rockwell"/>
                        </a:rPr>
                        <a:t>Usually, HTTP or HTTPs</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370800">
                <a:tc>
                  <a:txBody>
                    <a:bodyPr anchor="t">
                      <a:noAutofit/>
                    </a:bodyPr>
                    <a:p>
                      <a:pPr>
                        <a:lnSpc>
                          <a:spcPct val="100000"/>
                        </a:lnSpc>
                        <a:buNone/>
                      </a:pPr>
                      <a:r>
                        <a:rPr b="0" lang="en-IE" sz="1800" spc="-1" strike="noStrike">
                          <a:solidFill>
                            <a:srgbClr val="000000"/>
                          </a:solidFill>
                          <a:latin typeface="Rockwell"/>
                        </a:rPr>
                        <a:t>Host</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gmit.ie</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nchor="t">
                      <a:noAutofit/>
                    </a:bodyPr>
                    <a:p>
                      <a:pPr>
                        <a:lnSpc>
                          <a:spcPct val="100000"/>
                        </a:lnSpc>
                        <a:buNone/>
                      </a:pPr>
                      <a:r>
                        <a:rPr b="0" lang="en-IE" sz="1800" spc="-1" strike="noStrike">
                          <a:solidFill>
                            <a:srgbClr val="000000"/>
                          </a:solidFill>
                          <a:latin typeface="Rockwell"/>
                        </a:rPr>
                        <a:t>Name or IP address of the machine to get the resource from</a:t>
                      </a:r>
                      <a:endParaRPr b="0" lang="en-IE"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2882</TotalTime>
  <Application>LibreOffice/7.3.7.2$Linux_X86_64 LibreOffice_project/30$Build-2</Application>
  <AppVersion>15.0000</AppVersion>
  <Words>816</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2019-10-09T10:15:37Z</dcterms:created>
  <dc:creator>Andrew Beatty</dc:creator>
  <dc:description/>
  <dc:language>en-IE</dc:language>
  <cp:lastModifiedBy/>
  <dcterms:modified xsi:type="dcterms:W3CDTF">2024-02-14T16:57:27Z</dcterms:modified>
  <cp:revision>17</cp:revision>
  <dc:subject/>
  <dc:title>HTTP1: urls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