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5A2F46ED-A99B-41B1-88C9-038F7B9EE5F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a:ln w="0">
            <a:noFill/>
          </a:ln>
        </p:spPr>
      </p:sp>
      <p:sp>
        <p:nvSpPr>
          <p:cNvPr id="12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just note about SOAP which was an API before Restful APIs and then how Restful APIs use http://methods and URLs and systems for basically doing CRUD operations, Create, read, update and delete. </a:t>
            </a:r>
            <a:endParaRPr b="0" lang="en-IE" sz="2000" spc="-1" strike="noStrike">
              <a:solidFill>
                <a:srgbClr val="323130"/>
              </a:solidFill>
              <a:latin typeface="Segoe UI"/>
              <a:ea typeface="Segoe UI"/>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7280" cy="4008960"/>
          </a:xfrm>
          <a:prstGeom prst="rect">
            <a:avLst/>
          </a:prstGeom>
          <a:ln w="0">
            <a:noFill/>
          </a:ln>
        </p:spPr>
      </p:sp>
      <p:sp>
        <p:nvSpPr>
          <p:cNvPr id="1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So in summary, APIs exist. They generally use Http://methods. If you're creating your own one, it should be stateless and cacheable. If you're using them, you need to read the documentation, you need to work out how it works and we'll be looking at some APIs next week, so don't worry if you don't fully understand how to use APIs yet. We'll be looking at these next week and hopefully I'll be opening up a whole world of things that you can do on the cloud to get data for you to analyse. That's the purpose of this course</a:t>
            </a:r>
            <a:endParaRPr b="0" lang="en-IE" sz="2000" spc="-1" strike="noStrike">
              <a:solidFill>
                <a:srgbClr val="323130"/>
              </a:solidFill>
              <a:latin typeface="Segoe UI"/>
              <a:ea typeface="Segoe UI"/>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a:ln w="0">
            <a:noFill/>
          </a:ln>
        </p:spPr>
      </p:sp>
      <p:sp>
        <p:nvSpPr>
          <p:cNvPr id="1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rPr>
              <a:t>So it's an interface that will allow a programme to transfer data to another programme. That's it. It's very powerful because lots of people have written very good, powerful programmes. Gmail. You can write a programme that will interact with Gmail to send and receive emails with Dropbox to check if something's gone into a folder, we'll come out of a folder. I'm currently writing something that links in with a bank to see when wire </a:t>
            </a:r>
            <a:r>
              <a:rPr b="0" lang="en-IE" sz="2000" spc="-1" strike="noStrike">
                <a:solidFill>
                  <a:srgbClr val="323130"/>
                </a:solidFill>
                <a:latin typeface="Segoe UI"/>
                <a:ea typeface="Segoe UI"/>
              </a:rPr>
              <a:t>transfers have happened and then to take that data out and do other kick off other information, other things. </a:t>
            </a:r>
            <a:br>
              <a:rPr sz="2000"/>
            </a:br>
            <a:r>
              <a:rPr b="0" lang="en-IE" sz="2000" spc="-1" strike="noStrike">
                <a:solidFill>
                  <a:srgbClr val="323130"/>
                </a:solidFill>
                <a:latin typeface="Segoe UI"/>
                <a:ea typeface="Segoe UI"/>
              </a:rPr>
              <a:t>So they're quite powerful. They can come in many different forms.</a:t>
            </a:r>
            <a:endParaRPr b="0" lang="en-IE" sz="2000" spc="-1" strike="noStrike">
              <a:solidFill>
                <a:srgbClr val="323130"/>
              </a:solidFill>
              <a:latin typeface="Segoe UI"/>
              <a:ea typeface="Segoe UI"/>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ln w="0">
            <a:noFill/>
          </a:ln>
        </p:spPr>
      </p:sp>
      <p:sp>
        <p:nvSpPr>
          <p:cNvPr id="12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rPr>
              <a:t>Microsoft used to like this a lot. It used to transfer data using XML, a</a:t>
            </a:r>
            <a:r>
              <a:rPr b="0" lang="en-IE" sz="2000" spc="-1" strike="noStrike">
                <a:solidFill>
                  <a:srgbClr val="323130"/>
                </a:solidFill>
                <a:latin typeface="Segoe UI"/>
                <a:ea typeface="Segoe UI"/>
              </a:rPr>
              <a:t>nd would have a body, have it was a function inside a XML body in this case like for example to get the price from a particular URL and you'd pass parameters as XML.</a:t>
            </a:r>
            <a:endParaRPr b="0" lang="en-IE" sz="2000" spc="-1" strike="noStrike">
              <a:solidFill>
                <a:srgbClr val="323130"/>
              </a:solidFill>
              <a:latin typeface="Segoe UI"/>
              <a:ea typeface="Segoe UI"/>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a:ln w="0">
            <a:noFill/>
          </a:ln>
        </p:spPr>
      </p:sp>
      <p:sp>
        <p:nvSpPr>
          <p:cNvPr id="1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1400" spc="-1" strike="noStrike">
                <a:solidFill>
                  <a:srgbClr val="323130"/>
                </a:solidFill>
                <a:latin typeface="Segoe UI"/>
                <a:ea typeface="Segoe UI"/>
              </a:rPr>
              <a:t>Nowadays we generally use Restful APIs. Now, Restful APIs aren't actually going to specify that it must be JSON. Restful APIs it here to loosely defined constraints. So when somebody says REST API, it can pretty much mean whatever you like it to mean. It's generally kind of way that people use HTTP, JSON to design their APIs. </a:t>
            </a:r>
            <a:endParaRPr b="0" lang="en-IE" sz="1400" spc="-1" strike="noStrike">
              <a:solidFill>
                <a:srgbClr val="323130"/>
              </a:solidFill>
              <a:latin typeface="Segoe UI"/>
              <a:ea typeface="Segoe UI"/>
            </a:endParaRPr>
          </a:p>
          <a:p>
            <a:r>
              <a:rPr b="0" lang="en-IE" sz="1400" spc="-1" strike="noStrike">
                <a:solidFill>
                  <a:srgbClr val="323130"/>
                </a:solidFill>
                <a:latin typeface="Segoe UI"/>
                <a:ea typeface="Segoe UI"/>
              </a:rPr>
              <a:t>Two of the constraints that that Vessel APIs have is that they should be stateless and cashable. That means it's gonna say stateless, that you don't need to worry about the server having a particular kind of state.And truth be told, this rarely actually happens because you need to make sure that somebody is logged in on. A lot of APIs I've seen</a:t>
            </a:r>
            <a:r>
              <a:rPr b="0" lang="en-IE" sz="1400" spc="-1" strike="noStrike">
                <a:solidFill>
                  <a:srgbClr val="605e5c"/>
                </a:solidFill>
                <a:latin typeface="Segoe UI"/>
                <a:ea typeface="Segoe UI"/>
              </a:rPr>
              <a:t>. Truth be told, </a:t>
            </a:r>
            <a:r>
              <a:rPr b="0" lang="en-IE" sz="1400" spc="-1" strike="noStrike">
                <a:solidFill>
                  <a:srgbClr val="323130"/>
                </a:solidFill>
                <a:latin typeface="Segoe UI"/>
                <a:ea typeface="Segoe UI"/>
              </a:rPr>
              <a:t>cash will means that the responses should be able to give you uh. They should be able to be cashed the responses. </a:t>
            </a:r>
            <a:endParaRPr b="0" lang="en-IE" sz="1400" spc="-1" strike="noStrike">
              <a:solidFill>
                <a:srgbClr val="323130"/>
              </a:solidFill>
              <a:latin typeface="Segoe UI"/>
              <a:ea typeface="Segoe UI"/>
            </a:endParaRPr>
          </a:p>
          <a:p>
            <a:r>
              <a:rPr b="0" lang="en-IE" sz="1400" spc="-1" strike="noStrike">
                <a:solidFill>
                  <a:srgbClr val="323130"/>
                </a:solidFill>
                <a:latin typeface="Segoe UI"/>
                <a:ea typeface="Segoe UI"/>
              </a:rPr>
              <a:t>impotency is the concept that if you send the same shouldn't matter if you send the same request up twice and again. Most APIs I've seen, it does matter if you send the same request up twice. If you do a create twice you will create two things of exactly the same identity. A good API in theory should have the either item potency. Certainly some of them do have it done correctly, most don't. There's more information about for APIs at restapitutorial.com. </a:t>
            </a:r>
            <a:endParaRPr b="0" lang="en-IE" sz="1400" spc="-1" strike="noStrike">
              <a:solidFill>
                <a:srgbClr val="323130"/>
              </a:solidFill>
              <a:latin typeface="Segoe UI"/>
              <a:ea typeface="Segoe UI"/>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7280" cy="4008960"/>
          </a:xfrm>
          <a:prstGeom prst="rect">
            <a:avLst/>
          </a:prstGeom>
          <a:ln w="0">
            <a:noFill/>
          </a:ln>
        </p:spPr>
      </p:sp>
      <p:sp>
        <p:nvSpPr>
          <p:cNvPr id="131" name="PlaceHolder 2"/>
          <p:cNvSpPr>
            <a:spLocks noGrp="1"/>
          </p:cNvSpPr>
          <p:nvPr>
            <p:ph type="body"/>
          </p:nvPr>
        </p:nvSpPr>
        <p:spPr>
          <a:xfrm>
            <a:off x="0" y="5078520"/>
            <a:ext cx="7560000" cy="5613480"/>
          </a:xfrm>
          <a:prstGeom prst="rect">
            <a:avLst/>
          </a:prstGeom>
          <a:noFill/>
          <a:ln w="0">
            <a:noFill/>
          </a:ln>
        </p:spPr>
        <p:txBody>
          <a:bodyPr lIns="0" rIns="0" tIns="0" bIns="0" anchor="t">
            <a:noAutofit/>
          </a:bodyPr>
          <a:p>
            <a:r>
              <a:rPr b="0" lang="en-IE" sz="1400" spc="-1" strike="noStrike">
                <a:solidFill>
                  <a:srgbClr val="323130"/>
                </a:solidFill>
                <a:latin typeface="Segoe UI"/>
                <a:ea typeface="Segoe UI"/>
              </a:rPr>
              <a:t>When we say read, there's two general forms of reading. Read all the information that's on the server or to basically do a search or get a particular one from a particular ID. </a:t>
            </a:r>
            <a:r>
              <a:rPr b="0" lang="en-IE" sz="1400" spc="-1" strike="noStrike">
                <a:solidFill>
                  <a:srgbClr val="323130"/>
                </a:solidFill>
                <a:latin typeface="Segoe UI"/>
                <a:ea typeface="Segoe UI"/>
              </a:rPr>
              <a:t>RCUD doesn't sound so good as CRUD, but generally I always do the reading first </a:t>
            </a:r>
            <a:r>
              <a:rPr b="0" lang="en-IE" sz="1400" spc="-1" strike="noStrike">
                <a:solidFill>
                  <a:srgbClr val="323130"/>
                </a:solidFill>
                <a:latin typeface="Segoe UI"/>
                <a:ea typeface="Segoe UI"/>
              </a:rPr>
              <a:t>even though it's create, read, update and delete . </a:t>
            </a:r>
            <a:endParaRPr b="0" lang="en-IE" sz="1400" spc="-1" strike="noStrike">
              <a:solidFill>
                <a:srgbClr val="323130"/>
              </a:solidFill>
              <a:latin typeface="Segoe UI"/>
              <a:ea typeface="Segoe UI"/>
            </a:endParaRPr>
          </a:p>
          <a:p>
            <a:r>
              <a:rPr b="0" lang="en-IE" sz="1400" spc="-1" strike="noStrike">
                <a:solidFill>
                  <a:srgbClr val="323130"/>
                </a:solidFill>
                <a:latin typeface="Segoe UI"/>
                <a:ea typeface="Segoe UI"/>
              </a:rPr>
              <a:t>So how would you design an API? You could say that if somebody goes looking for the UL emails and this is like an e-mail API. Looks for a URL emails from a host and they do a method GET</a:t>
            </a:r>
            <a:br>
              <a:rPr sz="1400"/>
            </a:br>
            <a:r>
              <a:rPr b="0" lang="en-IE" sz="1400" spc="-1" strike="noStrike">
                <a:solidFill>
                  <a:srgbClr val="323130"/>
                </a:solidFill>
                <a:latin typeface="Segoe UI"/>
                <a:ea typeface="Segoe UI"/>
              </a:rPr>
              <a:t>that will get all the emails that are valid back down again and would get it as a JSON object. In this case it's a JSON array when we did these last week. So this JSON array and array has in this case 3 objects.First object slides 32 uh uh an attribute called from which is that and message which is high. They should be inside inverted commas and I have not done so. so that's an example of a HTTP request could be made to do something. I get all the emails at the same time. If you could do if somebody did a post to emails, that could Create an e-mail. So if somebody did a post 2 emails and then in the body of the post they sent the information of what the e-mail should be. I haven't actually done the sample return that would Create an e-mail. So look these two URLs are the same. The only thing that's different is the HTTP method. And then they could return created as true and if somebody did a GET to emails with a ID, that would retrieve an e-mail with that ID. So one e-mail. So in this case it's not an array, it just gets me back one e-mail,that's fine, 1 instead of find all or get all and you could have it if somebody did a PUT to uh, the URL emails with an ID and again in the body of the PUT they put in what they want to change. This would update an e-mail with the ID 32 or somebody did a method DELETE to emails 32. Again different thing GET you'll be DELETE. That would delete the e-mail with the ID 32.</a:t>
            </a:r>
            <a:endParaRPr b="0" lang="en-IE" sz="1400" spc="-1" strike="noStrike">
              <a:solidFill>
                <a:srgbClr val="323130"/>
              </a:solidFill>
              <a:latin typeface="Segoe UI"/>
              <a:ea typeface="Segoe UI"/>
            </a:endParaRPr>
          </a:p>
          <a:p>
            <a:endParaRPr b="0" lang="en-IE" sz="2000" spc="-1" strike="noStrike">
              <a:solidFill>
                <a:srgbClr val="323130"/>
              </a:solidFill>
              <a:latin typeface="Segoe UI"/>
              <a:ea typeface="Segoe UI"/>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a:ln w="0">
            <a:noFill/>
          </a:ln>
        </p:spPr>
      </p:sp>
      <p:sp>
        <p:nvSpPr>
          <p:cNvPr id="133" name="PlaceHolder 2"/>
          <p:cNvSpPr>
            <a:spLocks noGrp="1"/>
          </p:cNvSpPr>
          <p:nvPr>
            <p:ph type="body"/>
          </p:nvPr>
        </p:nvSpPr>
        <p:spPr>
          <a:xfrm>
            <a:off x="756000" y="5078520"/>
            <a:ext cx="6047640" cy="5320440"/>
          </a:xfrm>
          <a:prstGeom prst="rect">
            <a:avLst/>
          </a:prstGeom>
          <a:noFill/>
          <a:ln w="0">
            <a:noFill/>
          </a:ln>
        </p:spPr>
        <p:txBody>
          <a:bodyPr lIns="0" rIns="0" tIns="0" bIns="0" anchor="t">
            <a:noAutofit/>
          </a:bodyPr>
          <a:p>
            <a:r>
              <a:rPr b="0" lang="en-IE" sz="2000" spc="-1" strike="noStrike">
                <a:solidFill>
                  <a:srgbClr val="323130"/>
                </a:solidFill>
                <a:latin typeface="Segoe UI"/>
              </a:rPr>
              <a:t>Here's a different way of doing exactly the same thing. The GET is the same but the POST I could have a different view well for the POST so that you'd go/ e-mail create to Create an e-mail </a:t>
            </a:r>
            <a:r>
              <a:rPr b="0" lang="en-IE" sz="2000" spc="-1" strike="noStrike">
                <a:solidFill>
                  <a:srgbClr val="323130"/>
                </a:solidFill>
                <a:latin typeface="Segoe UI"/>
                <a:ea typeface="Segoe UI"/>
              </a:rPr>
              <a:t>as opposed to just doing a POST to e-mail. </a:t>
            </a:r>
            <a:r>
              <a:rPr b="0" lang="en-IE" sz="2000" spc="-1" strike="noStrike">
                <a:solidFill>
                  <a:srgbClr val="323130"/>
                </a:solidFill>
                <a:latin typeface="Segoe UI"/>
                <a:ea typeface="Segoe UI"/>
              </a:rPr>
              <a:t>The guess is the same as before but the update could be e-mail update with the ID's 32 and the delete could be e-mail delete with 32. This is another way of doing it. I have seen </a:t>
            </a:r>
            <a:r>
              <a:rPr b="0" lang="en-IE" sz="2000" spc="-1" strike="noStrike">
                <a:solidFill>
                  <a:srgbClr val="323130"/>
                </a:solidFill>
                <a:latin typeface="Segoe UI"/>
                <a:ea typeface="Segoe UI"/>
              </a:rPr>
              <a:t>both of these out in the wild. Both of these patterns out in the wild are ways of interfacing with some kind of database that has data. Now of course there's more API calls that could be done. I'm giving these as the basic examples of the CRUD because everything else really comes from CRUD. </a:t>
            </a:r>
            <a:br>
              <a:rPr sz="2000"/>
            </a:br>
            <a:r>
              <a:rPr b="0" lang="en-IE" sz="2000" spc="-1" strike="noStrike">
                <a:solidFill>
                  <a:srgbClr val="323130"/>
                </a:solidFill>
                <a:latin typeface="Segoe UI"/>
                <a:ea typeface="Segoe UI"/>
              </a:rPr>
              <a:t>Create, Read, Update, Delete.</a:t>
            </a:r>
            <a:endParaRPr b="0" lang="en-IE" sz="2000" spc="-1" strike="noStrike">
              <a:solidFill>
                <a:srgbClr val="323130"/>
              </a:solidFill>
              <a:latin typeface="Segoe UI"/>
              <a:ea typeface="Segoe UI"/>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a:ln w="0">
            <a:noFill/>
          </a:ln>
        </p:spPr>
      </p:sp>
      <p:sp>
        <p:nvSpPr>
          <p:cNvPr id="135" name="PlaceHolder 2"/>
          <p:cNvSpPr>
            <a:spLocks noGrp="1"/>
          </p:cNvSpPr>
          <p:nvPr>
            <p:ph type="body"/>
          </p:nvPr>
        </p:nvSpPr>
        <p:spPr>
          <a:xfrm>
            <a:off x="0" y="5078520"/>
            <a:ext cx="7560000" cy="5613480"/>
          </a:xfrm>
          <a:prstGeom prst="rect">
            <a:avLst/>
          </a:prstGeom>
          <a:noFill/>
          <a:ln w="0">
            <a:noFill/>
          </a:ln>
        </p:spPr>
        <p:txBody>
          <a:bodyPr lIns="0" rIns="0" tIns="0" bIns="0" anchor="t">
            <a:noAutofit/>
          </a:bodyPr>
          <a:p>
            <a:r>
              <a:rPr b="0" lang="en-IE" sz="1500" spc="-1" strike="noStrike">
                <a:solidFill>
                  <a:srgbClr val="323130"/>
                </a:solidFill>
                <a:latin typeface="Segoe UI"/>
              </a:rPr>
              <a:t>in this case it's books. So this is what I made-up. So if you want to get all you do the method get at the URL's books. So that would be HTTP:// attribute one pythonanywhere.com/books and that would get you all the books that are currently stored. I'll put the code that you used to implement this. I'll put it on GitHub as well.</a:t>
            </a:r>
            <a:r>
              <a:rPr b="0" lang="en-IE" sz="1500" spc="-1" strike="noStrike">
                <a:solidFill>
                  <a:srgbClr val="323130"/>
                </a:solidFill>
                <a:latin typeface="Segoe UI"/>
                <a:ea typeface="Segoe UI"/>
              </a:rPr>
              <a:t>If you want to get a book by ID, uh, you'd say books vote slash ID. This is fairly similar to the e-mail one that we just looked at, so that would basically return sample one. I'll be looking at curl at the next lecture. There's an example of curl that you do to get that. So just get from http://colonforwardslashattributed1pythonanywhere.com/books/the ID. If you want to create a book, then you would do a POST to the books.The parameters that come in as Jason and then the return I return the actual the book back again. So here's an example of curl uh. I set the header to be content type application JSON because I'm going to be sending JSON up. I do a POST and the data I send up is the content of the book and I send that to HTTP and really wound up pythonanywhere.com/books. So if I do a POST up to that URL it will create a book. again put this books ID.I could change something like the price,the sample where I could pass up just the price and that will turn back the whole book and then delete would be the same.</a:t>
            </a:r>
            <a:endParaRPr b="0" lang="en-IE" sz="1500" spc="-1" strike="noStrike">
              <a:solidFill>
                <a:srgbClr val="323130"/>
              </a:solidFill>
              <a:latin typeface="Segoe UI"/>
              <a:ea typeface="Segoe UI"/>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a:ln w="0">
            <a:noFill/>
          </a:ln>
        </p:spPr>
      </p:sp>
      <p:sp>
        <p:nvSpPr>
          <p:cNvPr id="13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1500" spc="-1" strike="noStrike">
                <a:solidFill>
                  <a:srgbClr val="323130"/>
                </a:solidFill>
                <a:latin typeface="Segoe UI"/>
                <a:ea typeface="Segoe UI"/>
              </a:rPr>
              <a:t>So there's many different ways of implementing A Restful API using HTTP and the URLs and the Http://methods.</a:t>
            </a:r>
            <a:br>
              <a:rPr sz="1500"/>
            </a:br>
            <a:r>
              <a:rPr b="0" lang="en-IE" sz="1500" spc="-1" strike="noStrike">
                <a:solidFill>
                  <a:srgbClr val="323130"/>
                </a:solidFill>
                <a:latin typeface="Segoe UI"/>
                <a:ea typeface="Segoe UI"/>
              </a:rPr>
              <a:t>Ideally they should all be stateless and cashable.</a:t>
            </a:r>
            <a:endParaRPr b="0" lang="en-IE" sz="1500" spc="-1" strike="noStrike">
              <a:latin typeface="Arial"/>
            </a:endParaRPr>
          </a:p>
          <a:p>
            <a:endParaRPr b="0" lang="en-IE" sz="1500" spc="-1" strike="noStrike">
              <a:latin typeface="Arial"/>
            </a:endParaRPr>
          </a:p>
          <a:p>
            <a:r>
              <a:rPr b="0" lang="en-IE" sz="1500" spc="-1" strike="noStrike">
                <a:solidFill>
                  <a:srgbClr val="323130"/>
                </a:solidFill>
                <a:latin typeface="Segoe UI"/>
                <a:ea typeface="Segoe UI"/>
              </a:rPr>
              <a:t>when we did a create and update all the data that you needed to do those operations within that request,no client state should be stored on the server. So the classic one for this is whether the client is logged in or not,because you might not want someone to make changes to your database unless authorised. So how did you do that? Well, often what you do is you get an an API key which says this person is authorised to do it and then in each request you'll include that API key in with the request to the server knows yes that API key is valid, we can do stuff.</a:t>
            </a:r>
            <a:r>
              <a:rPr b="0" lang="en-IE" sz="1500" spc="-1" strike="noStrike">
                <a:solidFill>
                  <a:srgbClr val="323130"/>
                </a:solidFill>
                <a:latin typeface="Segoe UI"/>
                <a:ea typeface="Segoe UI"/>
              </a:rPr>
              <a:t>So each request must contain all the information performing request.</a:t>
            </a:r>
            <a:endParaRPr b="0" lang="en-IE" sz="1500" spc="-1" strike="noStrike">
              <a:solidFill>
                <a:srgbClr val="323130"/>
              </a:solidFill>
              <a:latin typeface="Segoe UI"/>
              <a:ea typeface="Segoe UI"/>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a:ln w="0">
            <a:noFill/>
          </a:ln>
        </p:spPr>
      </p:sp>
      <p:sp>
        <p:nvSpPr>
          <p:cNvPr id="1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Should the data that's coming back should be stored in the cache. It makes things quicker.</a:t>
            </a:r>
            <a:endParaRPr b="0" lang="en-IE" sz="2000" spc="-1" strike="noStrike">
              <a:solidFill>
                <a:srgbClr val="323130"/>
              </a:solidFill>
              <a:latin typeface="Segoe UI"/>
              <a:ea typeface="Segoe UI"/>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2098C66-7E5E-4790-AC10-4207FB983731}"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E06090D-9161-4383-B0AC-557DC50D8C1D}"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9CFA5BB-AE6E-49F8-9D4A-AB06A8F2380B}"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AA95B0-8DF9-4BAA-B68C-6F35D244513A}"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648739D-ADDD-4B9B-84FD-319AB29AE227}"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E398F90-8C02-4310-B1F6-117C609BDA3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9CEA034-8045-400B-B819-E4E8D254CC6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BD35440-B62E-47D7-9A91-4981A64DE322}"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2C0AF61-4DB4-4851-863E-70D6D731A9EF}"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A37DDBA-DADC-4494-BCD8-9247E207FFB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D9FB84A-B834-4B42-8F43-F30F0D20B3D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065998-AF20-4AC2-86DA-A33FA398BB32}"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22BF56D-CE32-45D1-B236-4415DDEEF6A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8E9B3A7-3DAC-475E-AC2F-27F71F96DBA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800838-58ED-4FAE-8254-AD594A96CE1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1659196-AA5E-4F80-849A-49BEBDAB19EC}"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70D2B55-F1E5-4676-B39D-D116AAB0B72F}"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99DB79-1096-4833-9535-4A47ACF9A8BB}"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BBA9A13-75E8-4170-A32D-894DD2F8D5E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3301EE-1AF0-4BFC-85E0-D58CA50A206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DF27123-8D03-45E8-BB06-4E1A19FD49E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6BF4CFD-CC43-4A22-83A2-D94C60C6ABA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394BFB-502A-4BB7-B010-EC1DF4A9B49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2501412-54E6-48B7-9802-7AF2345EAD57}"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4CE88640-8171-44A6-8C19-90BC80C6B154}"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D46653AA-B291-4AF8-A1CF-E6415CC77353}"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any-api.com/" TargetMode="External"/><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www.restapitutorial.com/" TargetMode="External"/><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mailto:joe@joe.ie" TargetMode="External"/><Relationship Id="rId2" Type="http://schemas.openxmlformats.org/officeDocument/2006/relationships/hyperlink" Target="mailto:joe@joe.ie" TargetMode="External"/><Relationship Id="rId3" Type="http://schemas.openxmlformats.org/officeDocument/2006/relationships/hyperlink" Target="mailto:joe@joe.ie" TargetMode="External"/><Relationship Id="rId4" Type="http://schemas.openxmlformats.org/officeDocument/2006/relationships/hyperlink" Target="mailto:joe@joe.ie" TargetMode="External"/><Relationship Id="rId5" Type="http://schemas.openxmlformats.org/officeDocument/2006/relationships/hyperlink" Target="mailto:joe@joe.ie" TargetMode="External"/><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mailto:joe@joe.ie" TargetMode="External"/><Relationship Id="rId2" Type="http://schemas.openxmlformats.org/officeDocument/2006/relationships/hyperlink" Target="mailto:joe@joe.ie" TargetMode="External"/><Relationship Id="rId3" Type="http://schemas.openxmlformats.org/officeDocument/2006/relationships/hyperlink" Target="mailto:joe@joe.ie" TargetMode="External"/><Relationship Id="rId4" Type="http://schemas.openxmlformats.org/officeDocument/2006/relationships/hyperlink" Target="mailto:joe@joe.ie" TargetMode="External"/><Relationship Id="rId5" Type="http://schemas.openxmlformats.org/officeDocument/2006/relationships/hyperlink" Target="mailto:joe@joe.ie" TargetMode="External"/><Relationship Id="rId6" Type="http://schemas.openxmlformats.org/officeDocument/2006/relationships/hyperlink" Target="mailto:joe@joe.ie" TargetMode="External"/><Relationship Id="rId7" Type="http://schemas.openxmlformats.org/officeDocument/2006/relationships/slideLayout" Target="../slideLayouts/slideLayout13.xml"/><Relationship Id="rId8"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2000" spc="-1" strike="noStrike" cap="all">
                <a:latin typeface="Rockwell Condensed"/>
              </a:rPr>
              <a:t>DR3.3</a:t>
            </a:r>
            <a:br>
              <a:rPr sz="9600"/>
            </a:br>
            <a:r>
              <a:rPr b="0" lang="en-IE" sz="9600" spc="-1" strike="noStrike" cap="all">
                <a:latin typeface="Rockwell Condensed"/>
              </a:rPr>
              <a:t>REST</a:t>
            </a:r>
            <a:r>
              <a:rPr b="0" lang="en-IE" sz="9600" spc="-1" strike="noStrike">
                <a:latin typeface="Rockwell Condensed"/>
              </a:rPr>
              <a:t>ful</a:t>
            </a:r>
            <a:r>
              <a:rPr b="0" lang="en-IE" sz="9600" spc="-1" strike="noStrike" cap="all">
                <a:latin typeface="Rockwell Condensed"/>
              </a:rPr>
              <a:t> API</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Site that use REST</a:t>
            </a:r>
            <a:r>
              <a:rPr b="0" lang="en-IE" sz="5400" spc="-1" strike="noStrike">
                <a:latin typeface="Rockwell Condensed"/>
              </a:rPr>
              <a:t>ful</a:t>
            </a:r>
            <a:r>
              <a:rPr b="0" lang="en-IE" sz="5400" spc="-1" strike="noStrike" cap="all">
                <a:latin typeface="Rockwell Condensed"/>
              </a:rPr>
              <a:t> APIs</a:t>
            </a:r>
            <a:endParaRPr b="0" lang="en-IE" sz="5400" spc="-1" strike="noStrike">
              <a:latin typeface="Arial"/>
            </a:endParaRPr>
          </a:p>
        </p:txBody>
      </p:sp>
      <p:sp>
        <p:nvSpPr>
          <p:cNvPr id="119"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Facebook, google, stripe, CSO etc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More at</a:t>
            </a:r>
            <a:endParaRPr b="0" lang="en-IE" sz="2000" spc="-1" strike="noStrike">
              <a:latin typeface="Arial"/>
            </a:endParaRPr>
          </a:p>
          <a:p>
            <a:pPr>
              <a:lnSpc>
                <a:spcPct val="90000"/>
              </a:lnSpc>
              <a:spcBef>
                <a:spcPts val="1199"/>
              </a:spcBef>
              <a:buNone/>
              <a:tabLst>
                <a:tab algn="l" pos="0"/>
              </a:tabLst>
            </a:pPr>
            <a:r>
              <a:rPr b="0" lang="en-IE" sz="2000" spc="-1" strike="noStrike" u="sng">
                <a:solidFill>
                  <a:srgbClr val="cc9900"/>
                </a:solidFill>
                <a:uFillTx/>
                <a:latin typeface="Rockwell"/>
                <a:hlinkClick r:id="rId1"/>
              </a:rPr>
              <a:t>https://any-api.com/</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Python has a lot of packages that handle these APIs (more on week06)</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Summary</a:t>
            </a:r>
            <a:endParaRPr b="0" lang="en-IE" sz="5400" spc="-1" strike="noStrike">
              <a:latin typeface="Arial"/>
            </a:endParaRPr>
          </a:p>
        </p:txBody>
      </p:sp>
      <p:sp>
        <p:nvSpPr>
          <p:cNvPr id="121"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REST is a loose set of constraints/guidelines used for making an API</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Stateless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Cacheable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Use HTTP methods</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will look at some APIs in the wild next week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API</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Application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Programming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Interface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i.e., An interface that a program that you write can use to transfer data to another program</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SOAP</a:t>
            </a:r>
            <a:endParaRPr b="0" lang="en-IE" sz="5400" spc="-1" strike="noStrike">
              <a:latin typeface="Arial"/>
            </a:endParaRPr>
          </a:p>
        </p:txBody>
      </p:sp>
      <p:sp>
        <p:nvSpPr>
          <p:cNvPr id="105" name="TextBox 5"/>
          <p:cNvSpPr/>
          <p:nvPr/>
        </p:nvSpPr>
        <p:spPr>
          <a:xfrm>
            <a:off x="1325520" y="2094120"/>
            <a:ext cx="10158480" cy="36558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&lt;?xml version="1.0"?&gt;</a:t>
            </a:r>
            <a:br>
              <a:rPr sz="1800"/>
            </a:br>
            <a:br>
              <a:rPr sz="1800"/>
            </a:br>
            <a:r>
              <a:rPr b="0" lang="en-IE" sz="1800" spc="-1" strike="noStrike">
                <a:solidFill>
                  <a:srgbClr val="ffffff"/>
                </a:solidFill>
                <a:latin typeface="Rockwell"/>
                <a:ea typeface="DejaVu Sans"/>
              </a:rPr>
              <a:t>&lt;soap:Envelope</a:t>
            </a:r>
            <a:br>
              <a:rPr sz="1800"/>
            </a:br>
            <a:r>
              <a:rPr b="0" lang="en-IE" sz="1800" spc="-1" strike="noStrike">
                <a:solidFill>
                  <a:srgbClr val="ffffff"/>
                </a:solidFill>
                <a:latin typeface="Rockwell"/>
                <a:ea typeface="DejaVu Sans"/>
              </a:rPr>
              <a:t>xmlns:soap="http://www.w3.org/2003/05/soap-envelope/"</a:t>
            </a:r>
            <a:br>
              <a:rPr sz="1800"/>
            </a:br>
            <a:r>
              <a:rPr b="0" lang="en-IE" sz="1800" spc="-1" strike="noStrike">
                <a:solidFill>
                  <a:srgbClr val="ffffff"/>
                </a:solidFill>
                <a:latin typeface="Rockwell"/>
                <a:ea typeface="DejaVu Sans"/>
              </a:rPr>
              <a:t>soap:encodingStyle="http://www.w3.org/2003/05/soap-encoding"&gt;</a:t>
            </a:r>
            <a:br>
              <a:rPr sz="1800"/>
            </a:br>
            <a:br>
              <a:rPr sz="1800"/>
            </a:br>
            <a:r>
              <a:rPr b="0" lang="en-IE" sz="1800" spc="-1" strike="noStrike">
                <a:solidFill>
                  <a:srgbClr val="ffffff"/>
                </a:solidFill>
                <a:latin typeface="Rockwell"/>
                <a:ea typeface="DejaVu Sans"/>
              </a:rPr>
              <a:t>&lt;soap:Body&gt;</a:t>
            </a:r>
            <a:br>
              <a:rPr sz="1800"/>
            </a:br>
            <a:r>
              <a:rPr b="0" lang="en-IE" sz="1800" spc="-1" strike="noStrike">
                <a:solidFill>
                  <a:srgbClr val="ffffff"/>
                </a:solidFill>
                <a:latin typeface="Rockwell"/>
                <a:ea typeface="DejaVu Sans"/>
              </a:rPr>
              <a:t>  &lt;m:GetPrice xmlns:m="https://www.w3schools.com/prices"&gt;</a:t>
            </a:r>
            <a:br>
              <a:rPr sz="1800"/>
            </a:br>
            <a:r>
              <a:rPr b="0" lang="en-IE" sz="1800" spc="-1" strike="noStrike">
                <a:solidFill>
                  <a:srgbClr val="ffffff"/>
                </a:solidFill>
                <a:latin typeface="Rockwell"/>
                <a:ea typeface="DejaVu Sans"/>
              </a:rPr>
              <a:t>    &lt;m:Item&gt;Apples&lt;/m:Item&gt;</a:t>
            </a:r>
            <a:br>
              <a:rPr sz="1800"/>
            </a:br>
            <a:r>
              <a:rPr b="0" lang="en-IE" sz="1800" spc="-1" strike="noStrike">
                <a:solidFill>
                  <a:srgbClr val="ffffff"/>
                </a:solidFill>
                <a:latin typeface="Rockwell"/>
                <a:ea typeface="DejaVu Sans"/>
              </a:rPr>
              <a:t>  &lt;/m:GetPrice&gt;</a:t>
            </a:r>
            <a:br>
              <a:rPr sz="1800"/>
            </a:br>
            <a:r>
              <a:rPr b="0" lang="en-IE" sz="1800" spc="-1" strike="noStrike">
                <a:solidFill>
                  <a:srgbClr val="ffffff"/>
                </a:solidFill>
                <a:latin typeface="Rockwell"/>
                <a:ea typeface="DejaVu Sans"/>
              </a:rPr>
              <a:t>&lt;/soap:Body&gt;</a:t>
            </a:r>
            <a:br>
              <a:rPr sz="1800"/>
            </a:br>
            <a:br>
              <a:rPr sz="1800"/>
            </a:br>
            <a:r>
              <a:rPr b="0" lang="en-IE" sz="1800" spc="-1" strike="noStrike">
                <a:solidFill>
                  <a:srgbClr val="ffffff"/>
                </a:solidFill>
                <a:latin typeface="Rockwell"/>
                <a:ea typeface="DejaVu Sans"/>
              </a:rPr>
              <a:t>&lt;/soap:Envelope&gt;</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REST</a:t>
            </a:r>
            <a:r>
              <a:rPr b="0" lang="en-IE" sz="5400" spc="-1" strike="noStrike">
                <a:latin typeface="Rockwell Condensed"/>
              </a:rPr>
              <a:t>ful</a:t>
            </a:r>
            <a:endParaRPr b="0" lang="en-IE" sz="5400" spc="-1" strike="noStrike">
              <a:latin typeface="Arial"/>
            </a:endParaRPr>
          </a:p>
        </p:txBody>
      </p:sp>
      <p:sp>
        <p:nvSpPr>
          <p:cNvPr id="10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rmAutofit fontScale="74000"/>
          </a:bodyPr>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REST stands for Representational State Transfer.</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REST is an architecture describing how we might use HTTP.</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RESTful APIs make use of more HTTP methods than just GET and POST.</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Most HTTP APIs are not RESTful.</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RESTful APIs adhere to a few loosely defined constraints.</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Two of those constraints are that the API is stateless and cacheable.</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Idempotency </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More at</a:t>
            </a:r>
            <a:endParaRPr b="0" lang="en-IE" sz="2000" spc="-1" strike="noStrike">
              <a:latin typeface="Arial"/>
            </a:endParaRPr>
          </a:p>
          <a:p>
            <a:pPr>
              <a:lnSpc>
                <a:spcPct val="150000"/>
              </a:lnSpc>
              <a:spcBef>
                <a:spcPts val="1199"/>
              </a:spcBef>
              <a:buNone/>
              <a:tabLst>
                <a:tab algn="l" pos="0"/>
              </a:tabLst>
            </a:pPr>
            <a:r>
              <a:rPr b="0" lang="en-IE" sz="2000" spc="-1" strike="noStrike" u="sng">
                <a:solidFill>
                  <a:srgbClr val="cc9900"/>
                </a:solidFill>
                <a:uFillTx/>
                <a:latin typeface="Rockwell"/>
                <a:hlinkClick r:id="rId1"/>
              </a:rPr>
              <a:t>https://www.restapitutorial.com/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57680" y="4341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REST Example</a:t>
            </a:r>
            <a:endParaRPr b="0" lang="en-IE" sz="5400" spc="-1" strike="noStrike">
              <a:latin typeface="Arial"/>
            </a:endParaRPr>
          </a:p>
        </p:txBody>
      </p:sp>
      <p:graphicFrame>
        <p:nvGraphicFramePr>
          <p:cNvPr id="109" name="Content Placeholder 3"/>
          <p:cNvGraphicFramePr/>
          <p:nvPr/>
        </p:nvGraphicFramePr>
        <p:xfrm>
          <a:off x="1069920" y="2120760"/>
          <a:ext cx="10556280" cy="4822920"/>
        </p:xfrm>
        <a:graphic>
          <a:graphicData uri="http://schemas.openxmlformats.org/drawingml/2006/table">
            <a:tbl>
              <a:tblPr/>
              <a:tblGrid>
                <a:gridCol w="1211760"/>
                <a:gridCol w="1383840"/>
                <a:gridCol w="3221280"/>
                <a:gridCol w="4739760"/>
              </a:tblGrid>
              <a:tr h="370800">
                <a:tc>
                  <a:txBody>
                    <a:bodyPr anchor="t">
                      <a:noAutofit/>
                    </a:bodyPr>
                    <a:p>
                      <a:pPr>
                        <a:lnSpc>
                          <a:spcPct val="100000"/>
                        </a:lnSpc>
                        <a:buNone/>
                      </a:pPr>
                      <a:r>
                        <a:rPr b="1" lang="en-IE" sz="1800" spc="-1" strike="noStrike">
                          <a:solidFill>
                            <a:srgbClr val="ffffff"/>
                          </a:solidFill>
                          <a:latin typeface="Rockwell"/>
                        </a:rPr>
                        <a:t>Method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URL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Description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Sample return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2214360">
                <a:tc>
                  <a:txBody>
                    <a:bodyPr anchor="t">
                      <a:noAutofit/>
                    </a:bodyPr>
                    <a:p>
                      <a:pPr>
                        <a:lnSpc>
                          <a:spcPct val="100000"/>
                        </a:lnSpc>
                        <a:buNone/>
                      </a:pPr>
                      <a:r>
                        <a:rPr b="0" lang="en-IE" sz="1800" spc="-1" strike="noStrike">
                          <a:solidFill>
                            <a:srgbClr val="000000"/>
                          </a:solidFill>
                          <a:latin typeface="Rockwell"/>
                        </a:rPr>
                        <a:t>GET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/emails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Get all the Emails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p>
                      <a:pPr>
                        <a:lnSpc>
                          <a:spcPct val="100000"/>
                        </a:lnSpc>
                        <a:buNone/>
                      </a:pPr>
                      <a:r>
                        <a:rPr b="0" lang="en-IE" sz="1800" spc="-1" strike="noStrike">
                          <a:solidFill>
                            <a:srgbClr val="000000"/>
                          </a:solidFill>
                          <a:latin typeface="Rockwell"/>
                        </a:rPr>
                        <a:t>{id:32,from:</a:t>
                      </a:r>
                      <a:r>
                        <a:rPr b="0" lang="en-IE" sz="1800" spc="-1" strike="noStrike" u="sng">
                          <a:solidFill>
                            <a:srgbClr val="cc9900"/>
                          </a:solidFill>
                          <a:uFillTx/>
                          <a:latin typeface="Rockwell"/>
                          <a:hlinkClick r:id="rId1"/>
                        </a:rPr>
                        <a:t>”joe@joe.ie</a:t>
                      </a:r>
                      <a:r>
                        <a:rPr b="0" lang="en-IE" sz="1800" spc="-1" strike="noStrike">
                          <a:solidFill>
                            <a:srgbClr val="000000"/>
                          </a:solidFill>
                          <a:latin typeface="Rockwell"/>
                        </a:rPr>
                        <a:t>”,message:”hi”},</a:t>
                      </a:r>
                      <a:endParaRPr b="0" lang="en-IE" sz="1800" spc="-1" strike="noStrike">
                        <a:latin typeface="Arial"/>
                      </a:endParaRPr>
                    </a:p>
                    <a:p>
                      <a:pPr>
                        <a:lnSpc>
                          <a:spcPct val="100000"/>
                        </a:lnSpc>
                        <a:buNone/>
                        <a:tabLst>
                          <a:tab algn="l" pos="0"/>
                        </a:tabLst>
                      </a:pPr>
                      <a:r>
                        <a:rPr b="0" lang="en-IE" sz="1800" spc="-1" strike="noStrike">
                          <a:solidFill>
                            <a:srgbClr val="000000"/>
                          </a:solidFill>
                          <a:latin typeface="Rockwell"/>
                        </a:rPr>
                        <a:t>{id:33,from:</a:t>
                      </a:r>
                      <a:r>
                        <a:rPr b="0" lang="en-IE" sz="1800" spc="-1" strike="noStrike" u="sng">
                          <a:solidFill>
                            <a:srgbClr val="cc9900"/>
                          </a:solidFill>
                          <a:uFillTx/>
                          <a:latin typeface="Rockwell"/>
                          <a:hlinkClick r:id="rId2"/>
                        </a:rPr>
                        <a:t>”me@gmail.ie</a:t>
                      </a:r>
                      <a:r>
                        <a:rPr b="0" lang="en-IE" sz="1800" spc="-1" strike="noStrike">
                          <a:solidFill>
                            <a:srgbClr val="000000"/>
                          </a:solidFill>
                          <a:latin typeface="Rockwell"/>
                        </a:rPr>
                        <a:t>”,message:”i”},</a:t>
                      </a:r>
                      <a:endParaRPr b="0" lang="en-IE" sz="1800" spc="-1" strike="noStrike">
                        <a:latin typeface="Arial"/>
                      </a:endParaRPr>
                    </a:p>
                    <a:p>
                      <a:pPr>
                        <a:lnSpc>
                          <a:spcPct val="100000"/>
                        </a:lnSpc>
                        <a:buNone/>
                        <a:tabLst>
                          <a:tab algn="l" pos="0"/>
                        </a:tabLst>
                      </a:pPr>
                      <a:r>
                        <a:rPr b="0" lang="en-IE" sz="1800" spc="-1" strike="noStrike">
                          <a:solidFill>
                            <a:srgbClr val="000000"/>
                          </a:solidFill>
                          <a:latin typeface="Rockwell"/>
                        </a:rPr>
                        <a:t>{id:35,from:</a:t>
                      </a:r>
                      <a:r>
                        <a:rPr b="0" lang="en-IE" sz="1800" spc="-1" strike="noStrike" u="sng">
                          <a:solidFill>
                            <a:srgbClr val="cc9900"/>
                          </a:solidFill>
                          <a:uFillTx/>
                          <a:latin typeface="Rockwell"/>
                          <a:hlinkClick r:id="rId3"/>
                        </a:rPr>
                        <a:t>”a@b.</a:t>
                      </a:r>
                      <a:r>
                        <a:rPr b="0" lang="en-IE" sz="1800" spc="-1" strike="noStrike">
                          <a:solidFill>
                            <a:srgbClr val="000000"/>
                          </a:solidFill>
                          <a:latin typeface="Rockwell"/>
                        </a:rPr>
                        <a:t>com”,message:”blah”}</a:t>
                      </a:r>
                      <a:endParaRPr b="0" lang="en-IE" sz="1800" spc="-1" strike="noStrike">
                        <a:latin typeface="Arial"/>
                      </a:endParaRPr>
                    </a:p>
                    <a:p>
                      <a:pPr>
                        <a:lnSpc>
                          <a:spcPct val="100000"/>
                        </a:lnSpc>
                        <a:buNone/>
                        <a:tabLst>
                          <a:tab algn="l" pos="0"/>
                        </a:tabLst>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POST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/emails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Create an Email </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{created:true}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nchor="t">
                      <a:noAutofit/>
                    </a:bodyPr>
                    <a:p>
                      <a:pPr>
                        <a:lnSpc>
                          <a:spcPct val="100000"/>
                        </a:lnSpc>
                        <a:buNone/>
                      </a:pPr>
                      <a:r>
                        <a:rPr b="0" lang="en-IE" sz="1800" spc="-1" strike="noStrike">
                          <a:solidFill>
                            <a:srgbClr val="000000"/>
                          </a:solidFill>
                          <a:latin typeface="Rockwell"/>
                        </a:rPr>
                        <a:t>GET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800" spc="-1" strike="noStrike">
                          <a:solidFill>
                            <a:srgbClr val="000000"/>
                          </a:solidFill>
                          <a:latin typeface="Rockwell"/>
                        </a:rPr>
                        <a:t>/emails/32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Retrieve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{id:32,from:</a:t>
                      </a:r>
                      <a:r>
                        <a:rPr b="0" lang="en-IE" sz="1800" spc="-1" strike="noStrike" u="sng">
                          <a:solidFill>
                            <a:srgbClr val="cc9900"/>
                          </a:solidFill>
                          <a:uFillTx/>
                          <a:latin typeface="Rockwell"/>
                          <a:hlinkClick r:id="rId4"/>
                        </a:rPr>
                        <a:t>”joe@joe.ie</a:t>
                      </a:r>
                      <a:r>
                        <a:rPr b="0" lang="en-IE" sz="1800" spc="-1" strike="noStrike">
                          <a:solidFill>
                            <a:srgbClr val="000000"/>
                          </a:solidFill>
                          <a:latin typeface="Rockwell"/>
                        </a:rPr>
                        <a:t>”,message:”hi”}</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22440">
                <a:tc>
                  <a:txBody>
                    <a:bodyPr anchor="t">
                      <a:noAutofit/>
                    </a:bodyPr>
                    <a:p>
                      <a:pPr>
                        <a:lnSpc>
                          <a:spcPct val="100000"/>
                        </a:lnSpc>
                        <a:buNone/>
                      </a:pPr>
                      <a:r>
                        <a:rPr b="0" lang="en-IE" sz="1800" spc="-1" strike="noStrike">
                          <a:solidFill>
                            <a:srgbClr val="000000"/>
                          </a:solidFill>
                          <a:latin typeface="Rockwell"/>
                        </a:rPr>
                        <a:t>PUT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/emails/32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Update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{id:32,from:</a:t>
                      </a:r>
                      <a:r>
                        <a:rPr b="0" lang="en-IE" sz="1800" spc="-1" strike="noStrike" u="sng">
                          <a:solidFill>
                            <a:srgbClr val="cc9900"/>
                          </a:solidFill>
                          <a:uFillTx/>
                          <a:latin typeface="Rockwell"/>
                          <a:hlinkClick r:id="rId5"/>
                        </a:rPr>
                        <a:t>”joe@joe.ie</a:t>
                      </a:r>
                      <a:r>
                        <a:rPr b="0" lang="en-IE" sz="1800" spc="-1" strike="noStrike">
                          <a:solidFill>
                            <a:srgbClr val="000000"/>
                          </a:solidFill>
                          <a:latin typeface="Rockwell"/>
                        </a:rPr>
                        <a:t>”,message:”bye”}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nchor="t">
                      <a:noAutofit/>
                    </a:bodyPr>
                    <a:p>
                      <a:pPr>
                        <a:lnSpc>
                          <a:spcPct val="100000"/>
                        </a:lnSpc>
                        <a:buNone/>
                      </a:pPr>
                      <a:r>
                        <a:rPr b="0" lang="en-IE" sz="1800" spc="-1" strike="noStrike">
                          <a:solidFill>
                            <a:srgbClr val="000000"/>
                          </a:solidFill>
                          <a:latin typeface="Rockwell"/>
                        </a:rPr>
                        <a:t>DELETE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800" spc="-1" strike="noStrike">
                          <a:solidFill>
                            <a:srgbClr val="000000"/>
                          </a:solidFill>
                          <a:latin typeface="Rockwell"/>
                        </a:rPr>
                        <a:t>/emails/32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Delete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800" spc="-1" strike="noStrike">
                          <a:solidFill>
                            <a:srgbClr val="000000"/>
                          </a:solidFill>
                          <a:latin typeface="Rockwell"/>
                        </a:rPr>
                        <a:t>{deleted:true}</a:t>
                      </a:r>
                      <a:endParaRPr b="0" lang="en-IE" sz="1800" spc="-1" strike="noStrike">
                        <a:latin typeface="Arial"/>
                      </a:endParaRPr>
                    </a:p>
                    <a:p>
                      <a:pPr>
                        <a:lnSpc>
                          <a:spcPct val="100000"/>
                        </a:lnSpc>
                        <a:buNone/>
                        <a:tabLst>
                          <a:tab algn="l" pos="0"/>
                        </a:tabLst>
                      </a:pP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Another Rest Example</a:t>
            </a:r>
            <a:endParaRPr b="0" lang="en-IE" sz="5400" spc="-1" strike="noStrike">
              <a:latin typeface="Arial"/>
            </a:endParaRPr>
          </a:p>
        </p:txBody>
      </p:sp>
      <p:graphicFrame>
        <p:nvGraphicFramePr>
          <p:cNvPr id="111" name="Content Placeholder 3"/>
          <p:cNvGraphicFramePr/>
          <p:nvPr/>
        </p:nvGraphicFramePr>
        <p:xfrm>
          <a:off x="1069920" y="2120760"/>
          <a:ext cx="10606680" cy="3996000"/>
        </p:xfrm>
        <a:graphic>
          <a:graphicData uri="http://schemas.openxmlformats.org/drawingml/2006/table">
            <a:tbl>
              <a:tblPr/>
              <a:tblGrid>
                <a:gridCol w="1069200"/>
                <a:gridCol w="2189520"/>
                <a:gridCol w="2516400"/>
                <a:gridCol w="4831920"/>
              </a:tblGrid>
              <a:tr h="622440">
                <a:tc>
                  <a:txBody>
                    <a:bodyPr anchor="t">
                      <a:noAutofit/>
                    </a:bodyPr>
                    <a:p>
                      <a:pPr>
                        <a:lnSpc>
                          <a:spcPct val="100000"/>
                        </a:lnSpc>
                        <a:buNone/>
                      </a:pPr>
                      <a:r>
                        <a:rPr b="1" lang="en-IE" sz="1800" spc="-1" strike="noStrike">
                          <a:solidFill>
                            <a:srgbClr val="ffffff"/>
                          </a:solidFill>
                          <a:latin typeface="Rockwell"/>
                        </a:rPr>
                        <a:t>Method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URL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Description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Sample return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1135800">
                <a:tc>
                  <a:txBody>
                    <a:bodyPr anchor="t">
                      <a:noAutofit/>
                    </a:bodyPr>
                    <a:p>
                      <a:pPr>
                        <a:lnSpc>
                          <a:spcPct val="100000"/>
                        </a:lnSpc>
                        <a:buNone/>
                      </a:pPr>
                      <a:r>
                        <a:rPr b="0" lang="en-IE" sz="1800" spc="-1" strike="noStrike">
                          <a:solidFill>
                            <a:srgbClr val="000000"/>
                          </a:solidFill>
                          <a:latin typeface="Rockwell"/>
                        </a:rPr>
                        <a:t>GET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/email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Get all the Emails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Rockwell"/>
                        </a:rPr>
                        <a:t>[</a:t>
                      </a:r>
                      <a:endParaRPr b="0" lang="en-IE" sz="1400" spc="-1" strike="noStrike">
                        <a:latin typeface="Arial"/>
                      </a:endParaRPr>
                    </a:p>
                    <a:p>
                      <a:pPr>
                        <a:lnSpc>
                          <a:spcPct val="100000"/>
                        </a:lnSpc>
                        <a:buNone/>
                      </a:pPr>
                      <a:r>
                        <a:rPr b="0" lang="en-IE" sz="1400" spc="-1" strike="noStrike">
                          <a:solidFill>
                            <a:srgbClr val="000000"/>
                          </a:solidFill>
                          <a:latin typeface="Rockwell"/>
                        </a:rPr>
                        <a:t>{id:32,from:</a:t>
                      </a:r>
                      <a:r>
                        <a:rPr b="0" lang="en-IE" sz="1400" spc="-1" strike="noStrike" u="sng">
                          <a:solidFill>
                            <a:srgbClr val="cc9900"/>
                          </a:solidFill>
                          <a:uFillTx/>
                          <a:latin typeface="Rockwell"/>
                          <a:hlinkClick r:id="rId1"/>
                        </a:rPr>
                        <a:t>”joe@joe.ie</a:t>
                      </a:r>
                      <a:r>
                        <a:rPr b="0" lang="en-IE" sz="1400" spc="-1" strike="noStrike">
                          <a:solidFill>
                            <a:srgbClr val="000000"/>
                          </a:solidFill>
                          <a:latin typeface="Rockwell"/>
                        </a:rPr>
                        <a:t>”,message:”hi”},</a:t>
                      </a:r>
                      <a:endParaRPr b="0" lang="en-IE" sz="1400" spc="-1" strike="noStrike">
                        <a:latin typeface="Arial"/>
                      </a:endParaRPr>
                    </a:p>
                    <a:p>
                      <a:pPr>
                        <a:lnSpc>
                          <a:spcPct val="100000"/>
                        </a:lnSpc>
                        <a:buNone/>
                        <a:tabLst>
                          <a:tab algn="l" pos="0"/>
                        </a:tabLst>
                      </a:pPr>
                      <a:r>
                        <a:rPr b="0" lang="en-IE" sz="1400" spc="-1" strike="noStrike">
                          <a:solidFill>
                            <a:srgbClr val="000000"/>
                          </a:solidFill>
                          <a:latin typeface="Rockwell"/>
                        </a:rPr>
                        <a:t>{id:33,from:</a:t>
                      </a:r>
                      <a:r>
                        <a:rPr b="0" lang="en-IE" sz="1400" spc="-1" strike="noStrike" u="sng">
                          <a:solidFill>
                            <a:srgbClr val="cc9900"/>
                          </a:solidFill>
                          <a:uFillTx/>
                          <a:latin typeface="Rockwell"/>
                          <a:hlinkClick r:id="rId2"/>
                        </a:rPr>
                        <a:t>”me@gmail.ie</a:t>
                      </a:r>
                      <a:r>
                        <a:rPr b="0" lang="en-IE" sz="1400" spc="-1" strike="noStrike">
                          <a:solidFill>
                            <a:srgbClr val="000000"/>
                          </a:solidFill>
                          <a:latin typeface="Rockwell"/>
                        </a:rPr>
                        <a:t>”,message:”i”},</a:t>
                      </a:r>
                      <a:endParaRPr b="0" lang="en-IE" sz="1400" spc="-1" strike="noStrike">
                        <a:latin typeface="Arial"/>
                      </a:endParaRPr>
                    </a:p>
                    <a:p>
                      <a:pPr>
                        <a:lnSpc>
                          <a:spcPct val="100000"/>
                        </a:lnSpc>
                        <a:buNone/>
                        <a:tabLst>
                          <a:tab algn="l" pos="0"/>
                        </a:tabLst>
                      </a:pPr>
                      <a:r>
                        <a:rPr b="0" lang="en-IE" sz="1400" spc="-1" strike="noStrike">
                          <a:solidFill>
                            <a:srgbClr val="000000"/>
                          </a:solidFill>
                          <a:latin typeface="Rockwell"/>
                        </a:rPr>
                        <a:t>{id:35,from:</a:t>
                      </a:r>
                      <a:r>
                        <a:rPr b="0" lang="en-IE" sz="1400" spc="-1" strike="noStrike" u="sng">
                          <a:solidFill>
                            <a:srgbClr val="cc9900"/>
                          </a:solidFill>
                          <a:uFillTx/>
                          <a:latin typeface="Rockwell"/>
                          <a:hlinkClick r:id="rId3"/>
                        </a:rPr>
                        <a:t>”a@b.</a:t>
                      </a:r>
                      <a:r>
                        <a:rPr b="0" lang="en-IE" sz="1400" spc="-1" strike="noStrike">
                          <a:solidFill>
                            <a:srgbClr val="000000"/>
                          </a:solidFill>
                          <a:latin typeface="Rockwell"/>
                        </a:rPr>
                        <a:t>com”,message:”blah”}</a:t>
                      </a:r>
                      <a:endParaRPr b="0" lang="en-IE" sz="1400" spc="-1" strike="noStrike">
                        <a:latin typeface="Arial"/>
                      </a:endParaRPr>
                    </a:p>
                    <a:p>
                      <a:pPr>
                        <a:lnSpc>
                          <a:spcPct val="100000"/>
                        </a:lnSpc>
                        <a:buNone/>
                        <a:tabLst>
                          <a:tab algn="l" pos="0"/>
                        </a:tabLst>
                      </a:pPr>
                      <a:r>
                        <a:rPr b="0" lang="en-IE" sz="1400" spc="-1" strike="noStrike">
                          <a:solidFill>
                            <a:srgbClr val="000000"/>
                          </a:solidFill>
                          <a:latin typeface="Rockwell"/>
                        </a:rPr>
                        <a:t>]</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POST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/email/create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Create an Email </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400" spc="-1" strike="noStrike">
                          <a:solidFill>
                            <a:srgbClr val="000000"/>
                          </a:solidFill>
                          <a:latin typeface="Rockwell"/>
                        </a:rPr>
                        <a:t>{id:33,from:</a:t>
                      </a:r>
                      <a:r>
                        <a:rPr b="0" lang="en-IE" sz="1400" spc="-1" strike="noStrike" u="sng">
                          <a:solidFill>
                            <a:srgbClr val="cc9900"/>
                          </a:solidFill>
                          <a:uFillTx/>
                          <a:latin typeface="Rockwell"/>
                          <a:hlinkClick r:id="rId4"/>
                        </a:rPr>
                        <a:t>”me@gmail.ie</a:t>
                      </a:r>
                      <a:r>
                        <a:rPr b="0" lang="en-IE" sz="1400" spc="-1" strike="noStrike">
                          <a:solidFill>
                            <a:srgbClr val="000000"/>
                          </a:solidFill>
                          <a:latin typeface="Rockwell"/>
                        </a:rPr>
                        <a:t>”,message:”i”}</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nchor="t">
                      <a:noAutofit/>
                    </a:bodyPr>
                    <a:p>
                      <a:pPr>
                        <a:lnSpc>
                          <a:spcPct val="100000"/>
                        </a:lnSpc>
                        <a:buNone/>
                      </a:pPr>
                      <a:r>
                        <a:rPr b="0" lang="en-IE" sz="1800" spc="-1" strike="noStrike">
                          <a:solidFill>
                            <a:srgbClr val="000000"/>
                          </a:solidFill>
                          <a:latin typeface="Rockwell"/>
                        </a:rPr>
                        <a:t>GET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800" spc="-1" strike="noStrike">
                          <a:solidFill>
                            <a:srgbClr val="000000"/>
                          </a:solidFill>
                          <a:latin typeface="Rockwell"/>
                        </a:rPr>
                        <a:t>/email/32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Retrieve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Rockwell"/>
                        </a:rPr>
                        <a:t>{id:32,from:</a:t>
                      </a:r>
                      <a:r>
                        <a:rPr b="0" lang="en-IE" sz="1400" spc="-1" strike="noStrike" u="sng">
                          <a:solidFill>
                            <a:srgbClr val="cc9900"/>
                          </a:solidFill>
                          <a:uFillTx/>
                          <a:latin typeface="Rockwell"/>
                          <a:hlinkClick r:id="rId5"/>
                        </a:rPr>
                        <a:t>”joe@joe.ie</a:t>
                      </a:r>
                      <a:r>
                        <a:rPr b="0" lang="en-IE" sz="1400" spc="-1" strike="noStrike">
                          <a:solidFill>
                            <a:srgbClr val="000000"/>
                          </a:solidFill>
                          <a:latin typeface="Rockwell"/>
                        </a:rPr>
                        <a:t>”,message:”hi”}</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22440">
                <a:tc>
                  <a:txBody>
                    <a:bodyPr anchor="t">
                      <a:noAutofit/>
                    </a:bodyPr>
                    <a:p>
                      <a:pPr>
                        <a:lnSpc>
                          <a:spcPct val="100000"/>
                        </a:lnSpc>
                        <a:buNone/>
                      </a:pPr>
                      <a:r>
                        <a:rPr b="0" lang="en-IE" sz="1800" spc="-1" strike="noStrike">
                          <a:solidFill>
                            <a:srgbClr val="000000"/>
                          </a:solidFill>
                          <a:latin typeface="Rockwell"/>
                        </a:rPr>
                        <a:t>PUT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/email/update/32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Update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400" spc="-1" strike="noStrike">
                          <a:solidFill>
                            <a:srgbClr val="000000"/>
                          </a:solidFill>
                          <a:latin typeface="Rockwell"/>
                        </a:rPr>
                        <a:t>{id:32,from:</a:t>
                      </a:r>
                      <a:r>
                        <a:rPr b="0" lang="en-IE" sz="1400" spc="-1" strike="noStrike" u="sng">
                          <a:solidFill>
                            <a:srgbClr val="cc9900"/>
                          </a:solidFill>
                          <a:uFillTx/>
                          <a:latin typeface="Rockwell"/>
                          <a:hlinkClick r:id="rId6"/>
                        </a:rPr>
                        <a:t>”joe@joe.ie</a:t>
                      </a:r>
                      <a:r>
                        <a:rPr b="0" lang="en-IE" sz="1400" spc="-1" strike="noStrike">
                          <a:solidFill>
                            <a:srgbClr val="000000"/>
                          </a:solidFill>
                          <a:latin typeface="Rockwell"/>
                        </a:rPr>
                        <a:t>”,message:”bye”}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22440">
                <a:tc>
                  <a:txBody>
                    <a:bodyPr anchor="t">
                      <a:noAutofit/>
                    </a:bodyPr>
                    <a:p>
                      <a:pPr>
                        <a:lnSpc>
                          <a:spcPct val="100000"/>
                        </a:lnSpc>
                        <a:buNone/>
                      </a:pPr>
                      <a:r>
                        <a:rPr b="0" lang="en-IE" sz="1800" spc="-1" strike="noStrike">
                          <a:solidFill>
                            <a:srgbClr val="000000"/>
                          </a:solidFill>
                          <a:latin typeface="Rockwell"/>
                        </a:rPr>
                        <a:t>DELETE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800" spc="-1" strike="noStrike">
                          <a:solidFill>
                            <a:srgbClr val="000000"/>
                          </a:solidFill>
                          <a:latin typeface="Rockwell"/>
                        </a:rPr>
                        <a:t>/email/delete/32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Delete the Email with id 32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400" spc="-1" strike="noStrike">
                          <a:solidFill>
                            <a:srgbClr val="000000"/>
                          </a:solidFill>
                          <a:latin typeface="Rockwell"/>
                        </a:rPr>
                        <a:t>{success:true}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fontScale="85000"/>
          </a:bodyPr>
          <a:p>
            <a:pPr>
              <a:lnSpc>
                <a:spcPct val="90000"/>
              </a:lnSpc>
              <a:buNone/>
            </a:pPr>
            <a:r>
              <a:rPr b="0" lang="en-GB" sz="5400" spc="-1" strike="noStrike" cap="all">
                <a:latin typeface="Rockwell Condensed"/>
              </a:rPr>
              <a:t>A book API I have implemented</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13" name="Content Placeholder 3"/>
          <p:cNvGraphicFramePr/>
          <p:nvPr/>
        </p:nvGraphicFramePr>
        <p:xfrm>
          <a:off x="644760" y="1834920"/>
          <a:ext cx="10476720" cy="5273640"/>
        </p:xfrm>
        <a:graphic>
          <a:graphicData uri="http://schemas.openxmlformats.org/drawingml/2006/table">
            <a:tbl>
              <a:tblPr/>
              <a:tblGrid>
                <a:gridCol w="1305720"/>
                <a:gridCol w="873720"/>
                <a:gridCol w="1083960"/>
                <a:gridCol w="2117520"/>
                <a:gridCol w="2183040"/>
                <a:gridCol w="2913120"/>
              </a:tblGrid>
              <a:tr h="446760">
                <a:tc>
                  <a:txBody>
                    <a:bodyPr lIns="51120" rIns="51120" anchor="t">
                      <a:noAutofit/>
                    </a:bodyPr>
                    <a:p>
                      <a:pPr>
                        <a:lnSpc>
                          <a:spcPct val="107000"/>
                        </a:lnSpc>
                        <a:buNone/>
                      </a:pPr>
                      <a:r>
                        <a:rPr b="1"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GB" sz="1400" spc="-1" strike="noStrike">
                          <a:solidFill>
                            <a:srgbClr val="ffffff"/>
                          </a:solidFill>
                          <a:latin typeface="Calibri"/>
                          <a:ea typeface="Calibri"/>
                        </a:rPr>
                        <a:t>Sample CURL (see curl lecture, next)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Stateless</a:t>
            </a:r>
            <a:endParaRPr b="0" lang="en-IE" sz="5400" spc="-1" strike="noStrike">
              <a:latin typeface="Arial"/>
            </a:endParaRPr>
          </a:p>
        </p:txBody>
      </p:sp>
      <p:sp>
        <p:nvSpPr>
          <p:cNvPr id="11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Statelessness is a REST constraint.</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HTTP uses the client-server model.</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The server should treat each request as a single, independent transaction.</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No client state should be stored on the server.</a:t>
            </a:r>
            <a:endParaRPr b="0" lang="en-IE" sz="2000" spc="-1" strike="noStrike">
              <a:latin typeface="Arial"/>
            </a:endParaRPr>
          </a:p>
          <a:p>
            <a:pPr marL="182880" indent="-182880">
              <a:lnSpc>
                <a:spcPct val="150000"/>
              </a:lnSpc>
              <a:spcBef>
                <a:spcPts val="1199"/>
              </a:spcBef>
              <a:buClr>
                <a:srgbClr val="9e3611"/>
              </a:buClr>
              <a:buSzPct val="85000"/>
              <a:buFont typeface="Wingdings" charset="2"/>
              <a:buChar char=""/>
            </a:pPr>
            <a:r>
              <a:rPr b="0" lang="en-IE" sz="2000" spc="-1" strike="noStrike">
                <a:solidFill>
                  <a:srgbClr val="000000"/>
                </a:solidFill>
                <a:latin typeface="Rockwell"/>
              </a:rPr>
              <a:t>Each request must contain all of the information to perform the request.</a:t>
            </a:r>
            <a:endParaRPr b="0" lang="en-IE" sz="2000" spc="-1" strike="noStrike">
              <a:latin typeface="Arial"/>
            </a:endParaRPr>
          </a:p>
          <a:p>
            <a:pPr>
              <a:lnSpc>
                <a:spcPct val="90000"/>
              </a:lnSpc>
              <a:spcBef>
                <a:spcPts val="1199"/>
              </a:spcBef>
              <a:buNone/>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Cacheable</a:t>
            </a:r>
            <a:endParaRPr b="0" lang="en-IE" sz="5400" spc="-1" strike="noStrike">
              <a:latin typeface="Arial"/>
            </a:endParaRPr>
          </a:p>
        </p:txBody>
      </p:sp>
      <p:sp>
        <p:nvSpPr>
          <p:cNvPr id="11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REST APIs should provide responses that are cacheable.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Intermediaries between the client and server should be able to cache responses.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This should be transparent to the client.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Cache-ability increases response time.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Browsers usually cache resources, in case they are requested again.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There is usually a time limit on cached resources.</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707</TotalTime>
  <Application>LibreOffice/7.3.7.2$Linux_X86_64 LibreOffice_project/30$Build-2</Application>
  <AppVersion>15.0000</AppVersion>
  <Words>984</Words>
  <Paragraphs>158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2019-10-16T11:59:03Z</dcterms:created>
  <dc:creator>Andrew Beatty</dc:creator>
  <dc:description/>
  <dc:language>en-IE</dc:language>
  <cp:lastModifiedBy/>
  <dcterms:modified xsi:type="dcterms:W3CDTF">2024-02-14T17:58:50Z</dcterms:modified>
  <cp:revision>15</cp:revision>
  <dc:subject/>
  <dc:title>RESTful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