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2243AA43-F627-492B-86D4-F418199DF4E1}"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1HTTP/"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hyperlink" Target="http://andrewbeatty1.pythonanywhere.com/books" TargetMode="External"/><Relationship Id="rId3" Type="http://schemas.openxmlformats.org/officeDocument/2006/relationships/hyperlink" Target="http://andrewbeatty1.pythonanywhere.com/books/484" TargetMode="External"/><Relationship Id="rId4" Type="http://schemas.openxmlformats.org/officeDocument/2006/relationships/hyperlink" Target="http://andrewbeatty1.pythonanywhere.com/books/484" TargetMode="External"/><Relationship Id="rId5" Type="http://schemas.openxmlformats.org/officeDocument/2006/relationships/slide" Target="../slides/slide6.xml"/><Relationship Id="rId6"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7280" cy="4008960"/>
          </a:xfrm>
          <a:prstGeom prst="rect">
            <a:avLst/>
          </a:prstGeom>
          <a:ln w="0">
            <a:noFill/>
          </a:ln>
        </p:spPr>
      </p:sp>
      <p:sp>
        <p:nvSpPr>
          <p:cNvPr id="11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Curl is a built-in application on your basic Windows 10 and Windows Live machines, and it's built into Mac. You can download it if you want. It's basically command line URLs. It allows you to send Gets and Posts up to URLs and see what the responses are. This is handy for debugging the Restful API. The way I would actually probably normally do it is with Postman, and I'll show you in the practical bit how you do Postman.</a:t>
            </a:r>
            <a:endParaRPr b="0" lang="en-IE" sz="2000" spc="-1" strike="noStrike">
              <a:latin typeface="Arial"/>
            </a:endParaRPr>
          </a:p>
          <a:p>
            <a:endParaRPr b="0" lang="en-IE" sz="2000" spc="-1" strike="noStrike">
              <a:latin typeface="Arial"/>
            </a:endParaRPr>
          </a:p>
          <a:p>
            <a:r>
              <a:rPr b="0" lang="en-IE" sz="2000" spc="-1" strike="noStrike">
                <a:latin typeface="Arial"/>
              </a:rPr>
              <a:t>It means you can save some of the requests and you can then test your APIs to check that the APIs are doing what you expect them to do. Alternatively, you can just programme it up with Python And debug it your API through Python. </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ln w="0">
            <a:noFill/>
          </a:ln>
        </p:spPr>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solidFill>
                  <a:srgbClr val="323130"/>
                </a:solidFill>
                <a:latin typeface="Segoe UI"/>
              </a:rPr>
              <a:t>I have used curl to do some web scraping back in the day.</a:t>
            </a:r>
            <a:r>
              <a:rPr b="0" lang="en-IE" sz="2000" spc="-1" strike="noStrike">
                <a:solidFill>
                  <a:srgbClr val="323130"/>
                </a:solidFill>
                <a:latin typeface="Segoe UI"/>
                <a:ea typeface="Segoe UI"/>
              </a:rPr>
              <a:t>Web scraping is a lot more difficult. Web scraping is where you get data out of people's web pages, so instead of going through their APIs, you extract data out of the web pages. I've done it for useful for property. Certain property company wanted me to get a list of properties from their competitors so they could populate their own one and make it look like they had a much more populous property site than than they did. Uh. So the simple way to use curl is say curl space and URL. Whether it's much more difficult to do it webscraping on websites nowadays</a:t>
            </a:r>
            <a:endParaRPr b="0" lang="en-IE" sz="2000" spc="-1" strike="noStrike">
              <a:solidFill>
                <a:srgbClr val="323130"/>
              </a:solidFill>
              <a:latin typeface="Segoe UI"/>
              <a:ea typeface="Segoe UI"/>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216000" y="812520"/>
            <a:ext cx="7127280" cy="4008960"/>
          </a:xfrm>
          <a:prstGeom prst="rect">
            <a:avLst/>
          </a:prstGeom>
          <a:ln w="0">
            <a:noFill/>
          </a:ln>
        </p:spPr>
      </p:sp>
      <p:sp>
        <p:nvSpPr>
          <p:cNvPr id="117" name="PlaceHolder 2"/>
          <p:cNvSpPr>
            <a:spLocks noGrp="1"/>
          </p:cNvSpPr>
          <p:nvPr>
            <p:ph type="body"/>
          </p:nvPr>
        </p:nvSpPr>
        <p:spPr>
          <a:xfrm>
            <a:off x="225000" y="5078520"/>
            <a:ext cx="7245000" cy="5541480"/>
          </a:xfrm>
          <a:prstGeom prst="rect">
            <a:avLst/>
          </a:prstGeom>
          <a:noFill/>
          <a:ln w="0">
            <a:noFill/>
          </a:ln>
        </p:spPr>
        <p:txBody>
          <a:bodyPr lIns="0" rIns="0" tIns="0" bIns="0" anchor="t">
            <a:noAutofit/>
          </a:bodyPr>
          <a:p>
            <a:r>
              <a:rPr b="0" lang="en-IE" sz="1300" spc="-1" strike="noStrike">
                <a:solidFill>
                  <a:srgbClr val="323130"/>
                </a:solidFill>
                <a:latin typeface="Segoe UI"/>
              </a:rPr>
              <a:t>So for example to get all the books you go for the resource/ books that host the method is GET. You don't need to pass any parameters and return back all the books. So to do that in curl you just say curl and the URL. Simple enough curl </a:t>
            </a:r>
            <a:r>
              <a:rPr b="0" lang="en-IE" sz="1300" spc="-1" strike="noStrike">
                <a:solidFill>
                  <a:srgbClr val="323130"/>
                </a:solidFill>
                <a:latin typeface="Segoe UI"/>
                <a:hlinkClick r:id="rId1"/>
              </a:rPr>
              <a:t>HTTP://1HTTP</a:t>
            </a:r>
            <a:r>
              <a:rPr b="0" lang="en-IE" sz="1300" spc="-1" strike="noStrike">
                <a:solidFill>
                  <a:srgbClr val="323130"/>
                </a:solidFill>
                <a:latin typeface="Segoe UI"/>
              </a:rPr>
              <a:t> .</a:t>
            </a:r>
            <a:r>
              <a:rPr b="0" lang="en-IE" sz="1300" spc="-1" strike="noStrike">
                <a:solidFill>
                  <a:srgbClr val="323130"/>
                </a:solidFill>
                <a:latin typeface="Segoe UI"/>
                <a:ea typeface="Segoe UI"/>
              </a:rPr>
              <a:t>pythonanywhere.com/books so there's ulv send upward curl and that'll give back to Jason.If you want to just get one book then you value go to is books/ and the idea looking for so I did and that will get back ID seven title blah blah blah.</a:t>
            </a:r>
            <a:br>
              <a:rPr sz="1300"/>
            </a:br>
            <a:r>
              <a:rPr b="0" lang="en-IE" sz="1300" spc="-1" strike="noStrike">
                <a:solidFill>
                  <a:srgbClr val="323130"/>
                </a:solidFill>
                <a:latin typeface="Segoe UI"/>
                <a:ea typeface="Segoe UI"/>
              </a:rPr>
              <a:t>And again because these two are both gets you don't need to worry about having to set the method or the head or anything else. Now create is slightly more complicated.</a:t>
            </a:r>
            <a:endParaRPr b="0" lang="en-IE" sz="1300" spc="-1" strike="noStrike">
              <a:solidFill>
                <a:srgbClr val="323130"/>
              </a:solidFill>
              <a:latin typeface="Segoe UI"/>
              <a:ea typeface="Segoe UI"/>
            </a:endParaRPr>
          </a:p>
          <a:p>
            <a:r>
              <a:rPr b="0" lang="en-IE" sz="1300" spc="-1" strike="noStrike">
                <a:solidFill>
                  <a:srgbClr val="323130"/>
                </a:solidFill>
                <a:latin typeface="Segoe UI"/>
                <a:ea typeface="Segoe UI"/>
              </a:rPr>
              <a:t>It's going to be a POST. So if you're going to have to do minus X POST, because the method we're doing is a POST, the URL is the same as we did for the GET all, but we're also passing up</a:t>
            </a:r>
            <a:br>
              <a:rPr sz="1300"/>
            </a:br>
            <a:r>
              <a:rPr b="0" lang="en-IE" sz="1300" spc="-1" strike="noStrike">
                <a:solidFill>
                  <a:srgbClr val="323130"/>
                </a:solidFill>
                <a:latin typeface="Segoe UI"/>
                <a:ea typeface="Segoe UI"/>
              </a:rPr>
              <a:t>data in JSON format, so open squarely, Brackets open inverted commas. Title, author, and price. They all start with capital letters.Now to do that we need to tell the server that what it's receiving, the content type of our request is going to be application JSON.So if you look at the curl for this, it will be curl minus CAPITAL HH CONTENT type and the content type is going to be application/ JSON. That tells itself it's going to be receiving JSON.Minus X then is the method, and that's posting, and minus D is the data. If you're doing this in Windows, you've got to escape all the inverted commas. It's a real pain in the neck and just let you know. In the lab sheet, Microsoft kept changing the inverted commas into their own inverted commas, so therefore you can't just copy and paste this onto the command line. You need to make sure you change those inverted commas.</a:t>
            </a:r>
            <a:endParaRPr b="0" lang="en-IE" sz="1300" spc="-1" strike="noStrike">
              <a:latin typeface="Segoe UI"/>
              <a:ea typeface="Segoe UI"/>
            </a:endParaRPr>
          </a:p>
          <a:p>
            <a:r>
              <a:rPr b="0" lang="en-IE" sz="1300" spc="-1" strike="noStrike">
                <a:solidFill>
                  <a:srgbClr val="323130"/>
                </a:solidFill>
                <a:latin typeface="Segoe UI"/>
                <a:ea typeface="Segoe UI"/>
              </a:rPr>
              <a:t>The PUT is pretty much the same as the curl. Set the content type to the application. The content type is going to be Jason, so application JSON minus X. The method is PUT, the data is just the price, we don't need to send the whole thing. And then we send it to the URL, the appropriate URL which is books based on the ID. And same with DELETE. </a:t>
            </a:r>
            <a:endParaRPr b="0" lang="en-IE" sz="1300" spc="-1" strike="noStrike">
              <a:latin typeface="Segoe UI"/>
              <a:ea typeface="Segoe UI"/>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ln w="0">
            <a:noFill/>
          </a:ln>
        </p:spPr>
      </p:sp>
      <p:sp>
        <p:nvSpPr>
          <p:cNvPr id="119" name="PlaceHolder 2"/>
          <p:cNvSpPr>
            <a:spLocks noGrp="1"/>
          </p:cNvSpPr>
          <p:nvPr>
            <p:ph type="body"/>
          </p:nvPr>
        </p:nvSpPr>
        <p:spPr>
          <a:xfrm>
            <a:off x="756000" y="812520"/>
            <a:ext cx="6047640" cy="9879480"/>
          </a:xfrm>
          <a:prstGeom prst="rect">
            <a:avLst/>
          </a:prstGeom>
          <a:noFill/>
          <a:ln w="0">
            <a:noFill/>
          </a:ln>
        </p:spPr>
        <p:txBody>
          <a:bodyPr lIns="0" rIns="0" tIns="0" bIns="0" anchor="t">
            <a:noAutofit/>
          </a:bodyPr>
          <a:p>
            <a:r>
              <a:rPr b="0" lang="en-IE" sz="2000" spc="-1" strike="noStrike">
                <a:latin typeface="Arial"/>
              </a:rPr>
              <a:t>On linux TERMINAL:</a:t>
            </a:r>
            <a:endParaRPr b="0" lang="en-IE" sz="2000" spc="-1" strike="noStrike">
              <a:latin typeface="Arial"/>
            </a:endParaRPr>
          </a:p>
          <a:p>
            <a:r>
              <a:rPr b="0" lang="en-IE" sz="2000" spc="-1" strike="noStrike">
                <a:latin typeface="Arial"/>
              </a:rPr>
              <a:t>To post:</a:t>
            </a:r>
            <a:endParaRPr b="0" lang="en-IE" sz="2000" spc="-1" strike="noStrike">
              <a:latin typeface="Arial"/>
            </a:endParaRPr>
          </a:p>
          <a:p>
            <a:r>
              <a:rPr b="0" lang="en-IE" sz="2000" spc="-1" strike="noStrike">
                <a:latin typeface="Arial"/>
              </a:rPr>
              <a:t>curl -H "Content-Type:application/json" -X POST -d "{\"Title\":\"xxx\",\"Author\":\"xxx\",\"Price\":3000}" </a:t>
            </a:r>
            <a:r>
              <a:rPr b="0" lang="en-IE" sz="2000" spc="-1" strike="noStrike">
                <a:latin typeface="Arial"/>
                <a:hlinkClick r:id="rId1"/>
              </a:rPr>
              <a:t>http://andrewbeatty1.pythonanywhere.com/books</a:t>
            </a:r>
            <a:endParaRPr b="0" lang="en-IE" sz="2000" spc="-1" strike="noStrike">
              <a:latin typeface="Arial"/>
            </a:endParaRPr>
          </a:p>
          <a:p>
            <a:endParaRPr b="0" lang="en-IE" sz="2000" spc="-1" strike="noStrike">
              <a:latin typeface="Arial"/>
            </a:endParaRPr>
          </a:p>
          <a:p>
            <a:r>
              <a:rPr b="0" lang="en-IE" sz="2000" spc="-1" strike="noStrike">
                <a:latin typeface="Arial"/>
              </a:rPr>
              <a:t>curl -H "Content-Type:application/json" -X POST -d "{\"Title\":\"delme\",\"Author\":\"and\",\"Price\":5000}" </a:t>
            </a:r>
            <a:r>
              <a:rPr b="0" lang="en-IE" sz="2000" spc="-1" strike="noStrike">
                <a:latin typeface="Arial"/>
                <a:hlinkClick r:id="rId2"/>
              </a:rPr>
              <a:t>http://andrewbeatty1.pythonanywhere.com/books</a:t>
            </a:r>
            <a:endParaRPr b="0" lang="en-IE" sz="2000" spc="-1" strike="noStrike">
              <a:latin typeface="Arial"/>
            </a:endParaRPr>
          </a:p>
          <a:p>
            <a:endParaRPr b="0" lang="en-IE" sz="2000" spc="-1" strike="noStrike">
              <a:latin typeface="Arial"/>
            </a:endParaRPr>
          </a:p>
          <a:p>
            <a:r>
              <a:rPr b="0" lang="en-IE" sz="2000" spc="-1" strike="noStrike">
                <a:latin typeface="Arial"/>
              </a:rPr>
              <a:t>To update:</a:t>
            </a:r>
            <a:endParaRPr b="0" lang="en-IE" sz="2000" spc="-1" strike="noStrike">
              <a:latin typeface="Arial"/>
            </a:endParaRPr>
          </a:p>
          <a:p>
            <a:r>
              <a:rPr b="0" lang="en-IE" sz="2000" spc="-1" strike="noStrike">
                <a:latin typeface="Arial"/>
              </a:rPr>
              <a:t>curl -H "Content-Type:application/json" -X PUT -d "{\"Price\":300000}" </a:t>
            </a:r>
            <a:r>
              <a:rPr b="0" lang="en-IE" sz="2000" spc="-1" strike="noStrike">
                <a:latin typeface="Arial"/>
                <a:hlinkClick r:id="rId3"/>
              </a:rPr>
              <a:t>http://andrewbeatty1.pythonanywhere.com/books/484</a:t>
            </a:r>
            <a:endParaRPr b="0" lang="en-IE" sz="2000" spc="-1" strike="noStrike">
              <a:latin typeface="Arial"/>
            </a:endParaRPr>
          </a:p>
          <a:p>
            <a:endParaRPr b="0" lang="en-IE" sz="2000" spc="-1" strike="noStrike">
              <a:latin typeface="Arial"/>
            </a:endParaRPr>
          </a:p>
          <a:p>
            <a:r>
              <a:rPr b="0" lang="en-IE" sz="2000" spc="-1" strike="noStrike">
                <a:latin typeface="Arial"/>
              </a:rPr>
              <a:t>To delete:</a:t>
            </a:r>
            <a:endParaRPr b="0" lang="en-IE" sz="2000" spc="-1" strike="noStrike">
              <a:latin typeface="Arial"/>
            </a:endParaRPr>
          </a:p>
          <a:p>
            <a:r>
              <a:rPr b="0" lang="en-IE" sz="2000" spc="-1" strike="noStrike">
                <a:latin typeface="Arial"/>
              </a:rPr>
              <a:t>curl -H "Content-Type:application/json" -X DELETE </a:t>
            </a:r>
            <a:r>
              <a:rPr b="0" lang="en-IE" sz="2000" spc="-1" strike="noStrike">
                <a:latin typeface="Arial"/>
                <a:hlinkClick r:id="rId4"/>
              </a:rPr>
              <a:t>http://andrewbeatty1.pythonanywhere.com/books/484</a:t>
            </a:r>
            <a:endParaRPr b="0" lang="en-IE" sz="2000" spc="-1" strike="noStrike">
              <a:latin typeface="Arial"/>
            </a:endParaRPr>
          </a:p>
          <a:p>
            <a:endParaRPr b="0" lang="en-IE" sz="2000" spc="-1" strike="noStrike">
              <a:latin typeface="Arial"/>
            </a:endParaRPr>
          </a:p>
          <a:p>
            <a:endParaRPr b="0" lang="en-IE" sz="2000" spc="-1" strike="noStrike">
              <a:latin typeface="Arial"/>
            </a:endParaRPr>
          </a:p>
          <a:p>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033D80F-A59D-4A27-8D1D-EEA7DA73035A}"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9C9D85A-6432-4113-92C4-889E92BD01D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2631F22-D22A-4288-B4C7-2A5A88128BFF}"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E6744AB-5010-40B2-827D-C5599CF6E8A6}"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D701047-4D26-4B6C-B64B-D904643ADBAE}"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E3B57CC-720C-4FD6-8985-623197041D3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33FA5C6-7A46-4EB1-A75F-124B10E0213A}"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AACEA61-051D-4E27-817A-FC30DBAB70B4}"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B279620-7DB9-4F30-A412-3C88CD86B28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1D6988C-F27F-435E-8494-B3600A619AA2}"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8A88279-CB5C-43F9-BB83-7972D8A142E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C74C474-7996-467B-8F4C-A112CD573487}"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A46C08E-2A40-4C65-A53B-B1CD4F2E7D6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9CE4AEE-48BE-4234-B7BF-CEAB1A91109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D64496F-2E0E-4148-A208-0EB7C09C6810}"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1996AA7-F6E2-4B6F-B427-CA2444ACE9A9}"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C7BDA0E-C4E8-42CB-A3EA-DCAB1BCD631B}"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BF27F4D-EFF4-4720-AFB3-D8EE7B5594B0}"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39BDF78-817F-487C-BE83-80000BB557D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7CAD7B3-28AD-481A-8CC8-F95069E50B0A}"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F721EC9-F6FA-499E-A9AE-BF435FAC1B41}"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E7E6D9-440D-4CA7-8518-CBA6FB193842}"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611A800-8A76-4560-A9E8-9CF3959B5A1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E2EB79-D467-47EA-B626-FA1EDBC5A86B}"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CAEA0086-FDEE-4FD0-8442-F04927FA2FA6}"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CBE4DB8E-95DC-43D8-91B8-3C9BCEEC644D}"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CURL</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CURL</a:t>
            </a:r>
            <a:endParaRPr b="0" lang="en-IE" sz="5400" spc="-1" strike="noStrike">
              <a:latin typeface="Arial"/>
            </a:endParaRPr>
          </a:p>
        </p:txBody>
      </p:sp>
      <p:sp>
        <p:nvSpPr>
          <p:cNvPr id="103"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Client-side URL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Used to call a URL and retrieve its response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Handy for testing and debugging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 have used it to web-scrape, “back in the day”)</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Courier New"/>
              </a:rPr>
              <a:t>curl http://www.google.com</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Installation</a:t>
            </a:r>
            <a:endParaRPr b="0" lang="en-IE" sz="5400" spc="-1" strike="noStrike">
              <a:latin typeface="Arial"/>
            </a:endParaRPr>
          </a:p>
        </p:txBody>
      </p:sp>
      <p:sp>
        <p:nvSpPr>
          <p:cNvPr id="10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Come built in to Windows 10 and mac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Otherwise download the zip from https://curl.se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Unzip it and save the curl.exe and any .dll file to a directory in your PATH variable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Some options</a:t>
            </a:r>
            <a:endParaRPr b="0" lang="en-IE" sz="5400" spc="-1" strike="noStrike">
              <a:latin typeface="Arial"/>
            </a:endParaRPr>
          </a:p>
        </p:txBody>
      </p:sp>
      <p:sp>
        <p:nvSpPr>
          <p:cNvPr id="10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-i </a:t>
            </a:r>
            <a:r>
              <a:rPr b="0" lang="en-IE" sz="2000" spc="-1" strike="noStrike">
                <a:solidFill>
                  <a:srgbClr val="000000"/>
                </a:solidFill>
                <a:latin typeface="Rockwell"/>
              </a:rPr>
              <a:t>	</a:t>
            </a:r>
            <a:r>
              <a:rPr b="0" lang="en-IE" sz="2000" spc="-1" strike="noStrike">
                <a:solidFill>
                  <a:srgbClr val="000000"/>
                </a:solidFill>
                <a:latin typeface="Rockwell"/>
              </a:rPr>
              <a:t>	</a:t>
            </a:r>
            <a:r>
              <a:rPr b="0" lang="en-IE" sz="2000" spc="-1" strike="noStrike">
                <a:solidFill>
                  <a:srgbClr val="000000"/>
                </a:solidFill>
                <a:latin typeface="Rockwell"/>
              </a:rPr>
              <a:t>see the response header</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http://dummy.restapiexample.com/api/v1/employee/2201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-X &lt;method&gt;</a:t>
            </a:r>
            <a:r>
              <a:rPr b="0" lang="en-IE" sz="2000" spc="-1" strike="noStrike">
                <a:solidFill>
                  <a:srgbClr val="000000"/>
                </a:solidFill>
                <a:latin typeface="Rockwell"/>
              </a:rPr>
              <a:t>	</a:t>
            </a:r>
            <a:r>
              <a:rPr b="0" lang="en-IE" sz="2000" spc="-1" strike="noStrike">
                <a:solidFill>
                  <a:srgbClr val="000000"/>
                </a:solidFill>
                <a:latin typeface="Rockwell"/>
              </a:rPr>
              <a:t>set the method</a:t>
            </a:r>
            <a:endParaRPr b="0" lang="en-IE" sz="2000" spc="-1" strike="noStrike">
              <a:latin typeface="Arial"/>
            </a:endParaRPr>
          </a:p>
          <a:p>
            <a:pPr>
              <a:lnSpc>
                <a:spcPct val="90000"/>
              </a:lnSpc>
              <a:spcBef>
                <a:spcPts val="1199"/>
              </a:spcBef>
              <a:buNone/>
              <a:tabLst>
                <a:tab algn="l" pos="0"/>
              </a:tabLst>
            </a:pPr>
            <a:r>
              <a:rPr b="0" lang="nn-NO" sz="2000" spc="-1" strike="noStrike">
                <a:solidFill>
                  <a:srgbClr val="000000"/>
                </a:solidFill>
                <a:latin typeface="Courier New"/>
              </a:rPr>
              <a:t>curl -i -X DELETE http://dummy.restapiexample.com/api/v1/delete/2201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-d &lt;data&gt;</a:t>
            </a:r>
            <a:r>
              <a:rPr b="0" lang="en-IE" sz="2000" spc="-1" strike="noStrike">
                <a:solidFill>
                  <a:srgbClr val="000000"/>
                </a:solidFill>
                <a:latin typeface="Rockwell"/>
              </a:rPr>
              <a:t>	</a:t>
            </a:r>
            <a:r>
              <a:rPr b="0" lang="en-IE" sz="2000" spc="-1" strike="noStrike">
                <a:solidFill>
                  <a:srgbClr val="000000"/>
                </a:solidFill>
                <a:latin typeface="Rockwell"/>
              </a:rPr>
              <a:t>set the data to be uploaded</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-H &lt;header&gt;</a:t>
            </a:r>
            <a:r>
              <a:rPr b="0" lang="en-IE" sz="2000" spc="-1" strike="noStrike">
                <a:solidFill>
                  <a:srgbClr val="000000"/>
                </a:solidFill>
                <a:latin typeface="Rockwell"/>
              </a:rPr>
              <a:t>	</a:t>
            </a:r>
            <a:r>
              <a:rPr b="0" lang="en-IE" sz="2000" spc="-1" strike="noStrike">
                <a:solidFill>
                  <a:srgbClr val="000000"/>
                </a:solidFill>
                <a:latin typeface="Rockwell"/>
              </a:rPr>
              <a:t>set the header</a:t>
            </a:r>
            <a:endParaRPr b="0" lang="en-IE" sz="2000" spc="-1" strike="noStrike">
              <a:latin typeface="Arial"/>
            </a:endParaRPr>
          </a:p>
          <a:p>
            <a:pPr>
              <a:lnSpc>
                <a:spcPct val="90000"/>
              </a:lnSpc>
              <a:spcBef>
                <a:spcPts val="1199"/>
              </a:spcBef>
              <a:buNone/>
              <a:tabLst>
                <a:tab algn="l" pos="0"/>
              </a:tabLst>
            </a:pPr>
            <a:r>
              <a:rPr b="0" lang="en-IE" sz="1100" spc="-1" strike="noStrike">
                <a:solidFill>
                  <a:srgbClr val="000000"/>
                </a:solidFill>
                <a:latin typeface="Courier New"/>
              </a:rPr>
              <a:t>curl -i -H "Content-Type:application/json" -X PUT -d '{"name":"test1","salary":"1123","age":"23"}' http://dummy.restapiexample.com/api/v1/update/2201</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GB" sz="5400" spc="-1" strike="noStrike" cap="all">
                <a:latin typeface="Rockwell Condensed"/>
              </a:rPr>
              <a:t>The book API</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09" name="Content Placeholder 3"/>
          <p:cNvGraphicFramePr/>
          <p:nvPr/>
        </p:nvGraphicFramePr>
        <p:xfrm>
          <a:off x="644760" y="1834920"/>
          <a:ext cx="10476720" cy="5162760"/>
        </p:xfrm>
        <a:graphic>
          <a:graphicData uri="http://schemas.openxmlformats.org/drawingml/2006/table">
            <a:tbl>
              <a:tblPr/>
              <a:tblGrid>
                <a:gridCol w="1305720"/>
                <a:gridCol w="873720"/>
                <a:gridCol w="1083960"/>
                <a:gridCol w="2117520"/>
                <a:gridCol w="2183040"/>
                <a:gridCol w="2913120"/>
              </a:tblGrid>
              <a:tr h="335880">
                <a:tc>
                  <a:txBody>
                    <a:bodyPr lIns="51120" rIns="51120" anchor="t">
                      <a:noAutofit/>
                    </a:bodyPr>
                    <a:p>
                      <a:pPr>
                        <a:lnSpc>
                          <a:spcPct val="107000"/>
                        </a:lnSpc>
                        <a:buNone/>
                      </a:pPr>
                      <a:r>
                        <a:rPr b="0"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c>
                  <a:txBody>
                    <a:bodyPr lIns="51120" rIns="51120" anchor="t">
                      <a:noAutofit/>
                    </a:bodyPr>
                    <a:p>
                      <a:pPr>
                        <a:lnSpc>
                          <a:spcPct val="107000"/>
                        </a:lnSpc>
                        <a:buNone/>
                      </a:pPr>
                      <a:r>
                        <a:rPr b="0" lang="en-GB" sz="1400" spc="-1" strike="noStrike">
                          <a:solidFill>
                            <a:srgbClr val="ffffff"/>
                          </a:solidFill>
                          <a:latin typeface="Calibri"/>
                          <a:ea typeface="Calibri"/>
                        </a:rPr>
                        <a:t>Sample CURL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11"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CURL is handy for testing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So is postman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Do the lab then take a break</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10224</TotalTime>
  <Application>LibreOffice/7.3.7.2$Linux_X86_64 LibreOffice_project/30$Build-2</Application>
  <AppVersion>15.0000</AppVersion>
  <Words>495</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2019-10-18T16:10:12Z</dcterms:created>
  <dc:creator>Andrew Beatty</dc:creator>
  <dc:description/>
  <dc:language>en-IE</dc:language>
  <cp:lastModifiedBy/>
  <dcterms:modified xsi:type="dcterms:W3CDTF">2024-02-14T19:03:42Z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