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Rockwell"/>
              </a:rPr>
              <a:t>Click to move the slide</a:t>
            </a:r>
            <a:endParaRPr b="0" lang="en-US" sz="1800" spc="-1" strike="noStrike">
              <a:solidFill>
                <a:srgbClr val="000000"/>
              </a:solidFill>
              <a:latin typeface="Rockwel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3DEA65A0-E99C-43B4-B3E5-C0D8B5D83D7F}"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html2pdf.app/" TargetMode="External"/><Relationship Id="rId2" Type="http://schemas.openxmlformats.org/officeDocument/2006/relationships/hyperlink" Target="https://api.html2pdf.app/v1/generate?html=https://example.com&amp;apiKey" TargetMode="External"/><Relationship Id="rId3" Type="http://schemas.openxmlformats.org/officeDocument/2006/relationships/slide" Target="../slides/slide4.xml"/><Relationship Id="rId4"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a:ln w="0">
            <a:noFill/>
          </a:ln>
        </p:spPr>
      </p:sp>
      <p:sp>
        <p:nvSpPr>
          <p:cNvPr id="11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But not all APIs will want you to get data or interact with the data without you authenticating yourself.</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216000" y="812520"/>
            <a:ext cx="7127280" cy="4008960"/>
          </a:xfrm>
          <a:prstGeom prst="rect">
            <a:avLst/>
          </a:prstGeom>
          <a:ln w="0">
            <a:noFill/>
          </a:ln>
        </p:spPr>
      </p:sp>
      <p:sp>
        <p:nvSpPr>
          <p:cNvPr id="120" name="PlaceHolder 2"/>
          <p:cNvSpPr>
            <a:spLocks noGrp="1"/>
          </p:cNvSpPr>
          <p:nvPr>
            <p:ph type="body"/>
          </p:nvPr>
        </p:nvSpPr>
        <p:spPr>
          <a:xfrm>
            <a:off x="0" y="5078520"/>
            <a:ext cx="7470000" cy="4816800"/>
          </a:xfrm>
          <a:prstGeom prst="rect">
            <a:avLst/>
          </a:prstGeom>
          <a:noFill/>
          <a:ln w="0">
            <a:noFill/>
          </a:ln>
        </p:spPr>
        <p:txBody>
          <a:bodyPr lIns="0" rIns="0" tIns="0" bIns="0" anchor="t">
            <a:noAutofit/>
          </a:bodyPr>
          <a:p>
            <a:r>
              <a:rPr b="0" lang="en-IE" sz="1300" spc="-1" strike="noStrike">
                <a:latin typeface="Arial"/>
              </a:rPr>
              <a:t>So why would they want to restrict access to the data?</a:t>
            </a:r>
            <a:endParaRPr b="0" lang="en-IE" sz="1300" spc="-1" strike="noStrike">
              <a:latin typeface="Arial"/>
            </a:endParaRPr>
          </a:p>
          <a:p>
            <a:endParaRPr b="0" lang="en-IE" sz="2000" spc="-1" strike="noStrike">
              <a:latin typeface="Arial"/>
            </a:endParaRPr>
          </a:p>
          <a:p>
            <a:r>
              <a:rPr b="0" lang="en-IE" sz="1300" spc="-1" strike="noStrike">
                <a:latin typeface="Arial"/>
              </a:rPr>
              <a:t>The resource owner may not want you to change the data without sort of saying who you are. You don't want anyone necessarily adding books to that API which I made. If everyone started doing it or adding it, the data starts becoming useless.</a:t>
            </a:r>
            <a:endParaRPr b="0" lang="en-IE" sz="1300" spc="-1" strike="noStrike">
              <a:latin typeface="Arial"/>
            </a:endParaRPr>
          </a:p>
          <a:p>
            <a:endParaRPr b="0" lang="en-IE" sz="1300" spc="-1" strike="noStrike">
              <a:latin typeface="Arial"/>
            </a:endParaRPr>
          </a:p>
          <a:p>
            <a:r>
              <a:rPr b="0" lang="en-IE" sz="1300" spc="-1" strike="noStrike">
                <a:latin typeface="Arial"/>
              </a:rPr>
              <a:t>Also, there's denial of service attacks.Somebody could start making tons and tons of books onto my API until my disk is full or I stop paying lots more money in in hosting.</a:t>
            </a:r>
            <a:endParaRPr b="0" lang="en-IE" sz="1300" spc="-1" strike="noStrike">
              <a:latin typeface="Arial"/>
            </a:endParaRPr>
          </a:p>
          <a:p>
            <a:r>
              <a:rPr b="0" lang="en-IE" sz="1300" spc="-1" strike="noStrike">
                <a:latin typeface="Arial"/>
              </a:rPr>
              <a:t>They may also want to limit the amount of time someone can access a request, especially if the request does a lot of processing.</a:t>
            </a:r>
            <a:endParaRPr b="0" lang="en-IE" sz="1300" spc="-1" strike="noStrike">
              <a:latin typeface="Arial"/>
            </a:endParaRPr>
          </a:p>
          <a:p>
            <a:endParaRPr b="0" lang="en-IE" sz="1300" spc="-1" strike="noStrike">
              <a:latin typeface="Arial"/>
            </a:endParaRPr>
          </a:p>
          <a:p>
            <a:r>
              <a:rPr b="0" lang="en-IE" sz="1300" spc="-1" strike="noStrike">
                <a:latin typeface="Arial"/>
              </a:rPr>
              <a:t>So one of the examples we're going to look at today is HTML to PDF where they want you to log in, have an API key just so they can limit the amount of times you access the data. Because if you do it too much, you could ccause their servers to keel over. </a:t>
            </a:r>
            <a:endParaRPr b="0" lang="en-IE" sz="1300" spc="-1" strike="noStrike">
              <a:latin typeface="Arial"/>
            </a:endParaRPr>
          </a:p>
          <a:p>
            <a:endParaRPr b="0" lang="en-IE" sz="1300" spc="-1" strike="noStrike">
              <a:latin typeface="Arial"/>
            </a:endParaRPr>
          </a:p>
          <a:p>
            <a:r>
              <a:rPr b="0" lang="en-IE" sz="1300" spc="-1" strike="noStrike">
                <a:latin typeface="Arial"/>
              </a:rPr>
              <a:t>So that's another reason you may want to do authentication, Have a key is that the data isn't necessarily that sensitive. It might be free, but they want to limit the amount of times you can do stuff. Twitter does this as well. They can also leverage this that if you want to have more in the more access then you pay them. So it's not only just a stop denial of service attacks, it's also they can get more money out of you.</a:t>
            </a:r>
            <a:endParaRPr b="0" lang="en-IE" sz="1300" spc="-1" strike="noStrike">
              <a:latin typeface="Arial"/>
            </a:endParaRPr>
          </a:p>
          <a:p>
            <a:endParaRPr b="0" lang="en-IE" sz="1300" spc="-1" strike="noStrike">
              <a:latin typeface="Arial"/>
            </a:endParaRPr>
          </a:p>
          <a:p>
            <a:r>
              <a:rPr b="0" lang="en-IE" sz="1300" spc="-1" strike="noStrike">
                <a:latin typeface="Arial"/>
              </a:rPr>
              <a:t>There's another reason which is you may want to create an application that third parties would use that other users would use to interact with their data and other accounts. And so you want them to log in with a username password, but you don't want to store their username password with the third account. So this is where Oauth comes in.</a:t>
            </a:r>
            <a:endParaRPr b="0" lang="en-IE" sz="13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216000" y="812520"/>
            <a:ext cx="7127280" cy="4008960"/>
          </a:xfrm>
          <a:prstGeom prst="rect">
            <a:avLst/>
          </a:prstGeom>
          <a:ln w="0">
            <a:noFill/>
          </a:ln>
        </p:spPr>
      </p:sp>
      <p:sp>
        <p:nvSpPr>
          <p:cNvPr id="122" name="PlaceHolder 2"/>
          <p:cNvSpPr>
            <a:spLocks noGrp="1"/>
          </p:cNvSpPr>
          <p:nvPr>
            <p:ph type="body"/>
          </p:nvPr>
        </p:nvSpPr>
        <p:spPr>
          <a:xfrm>
            <a:off x="135000" y="4905000"/>
            <a:ext cx="7335000" cy="5787000"/>
          </a:xfrm>
          <a:prstGeom prst="rect">
            <a:avLst/>
          </a:prstGeom>
          <a:noFill/>
          <a:ln w="0">
            <a:noFill/>
          </a:ln>
        </p:spPr>
        <p:txBody>
          <a:bodyPr lIns="0" rIns="0" tIns="0" bIns="0" anchor="t">
            <a:noAutofit/>
          </a:bodyPr>
          <a:p>
            <a:r>
              <a:rPr b="0" lang="en-IE" sz="1300" spc="-1" strike="noStrike">
                <a:latin typeface="Arial"/>
              </a:rPr>
              <a:t>So the simplest way that AAPI can restrict access is API keys. I just want you to know they exist.Sometimes you have to go digging around to find out how you get an API key of something you have credentials for. Look at the documentations you need to get it.It's a big huge long string that is quite unique. </a:t>
            </a:r>
            <a:endParaRPr b="0" lang="en-IE" sz="1300" spc="-1" strike="noStrike">
              <a:latin typeface="Arial"/>
            </a:endParaRPr>
          </a:p>
          <a:p>
            <a:r>
              <a:rPr b="0" lang="en-IE" sz="1300" spc="-1" strike="noStrike">
                <a:latin typeface="Arial"/>
              </a:rPr>
              <a:t>So usually you can generate the API key, give it to a third party or then they have access to the resource, so you can put it onto one of your applications and then you have access.It's kind of like a hotel key.</a:t>
            </a:r>
            <a:endParaRPr b="0" lang="en-IE" sz="1300" spc="-1" strike="noStrike">
              <a:latin typeface="Arial"/>
            </a:endParaRPr>
          </a:p>
          <a:p>
            <a:r>
              <a:rPr b="0" lang="en-IE" sz="1300" spc="-1" strike="noStrike">
                <a:latin typeface="Arial"/>
              </a:rPr>
              <a:t>One thing is do not put your API keys on GitHub.There are people out in the Internet who are running programs which are scanning through GitHub the whole time looking for keys, looking for API keys and they look for them and then they can have access to the resource.So that takes away the points.So never put an API key, never push it in code onto GitHub.What you should do is make a configuration file which is just like in Python.You would have it as a dictionary object in another file that you import and then you can use that data.And you never push that dictionary file to GitHub.So make sure that your keys are never stored in something public like GitHub.</a:t>
            </a:r>
            <a:endParaRPr b="0" lang="en-IE" sz="1300" spc="-1" strike="noStrike">
              <a:latin typeface="Arial"/>
            </a:endParaRPr>
          </a:p>
          <a:p>
            <a:r>
              <a:rPr b="0" lang="en-IE" sz="1300" spc="-1" strike="noStrike">
                <a:latin typeface="Arial"/>
              </a:rPr>
              <a:t>Private GitHub repository, Of course you could because you're in there anyway.But be careful with your API keys. </a:t>
            </a:r>
            <a:endParaRPr b="0" lang="en-IE" sz="1300" spc="-1" strike="noStrike">
              <a:latin typeface="Arial"/>
            </a:endParaRPr>
          </a:p>
          <a:p>
            <a:r>
              <a:rPr b="0" lang="en-IE" sz="1300" spc="-1" strike="noStrike">
                <a:latin typeface="Arial"/>
              </a:rPr>
              <a:t>So in practice you apply for the key from resource owner, or you log in and and you generate it.There's loads of different ways.Some people, some organizations, you need to send them an e-mail.I've got some keys for a bank that I'm writing an application for that is interacting with bank accounts.So getting the keys off them is I have to log into a secure site, they need to send me a private message on that secure site.There's a whole pile of palaver to make sure that no other party gets the API keys, and I need to make sure that those API keys are only kept on my machine here, I'm not pushing them onto anywhere else.Then what you do is you include that API key in a request to make to the resource.</a:t>
            </a:r>
            <a:endParaRPr b="0" lang="en-IE" sz="1300" spc="-1" strike="noStrike">
              <a:latin typeface="Arial"/>
            </a:endParaRPr>
          </a:p>
          <a:p>
            <a:r>
              <a:rPr b="0" lang="en-IE" sz="1300" spc="-1" strike="noStrike">
                <a:latin typeface="Arial"/>
              </a:rPr>
              <a:t>And there's two ways of doing this.One you can put into a a GET request.It's like any other parameter.This is kind of an old way of doing it, maybe less secure because it's in the URL.</a:t>
            </a:r>
            <a:endParaRPr b="0" lang="en-IE" sz="1300" spc="-1" strike="noStrike">
              <a:latin typeface="Arial"/>
            </a:endParaRPr>
          </a:p>
          <a:p>
            <a:r>
              <a:rPr b="0" lang="en-IE" sz="1300" spc="-1" strike="noStrike">
                <a:latin typeface="Arial"/>
              </a:rPr>
              <a:t>The other way is you push it into a header and HTTP allows this with https://protocols that it will be encrypted so people won't be able to see it.The way you often do that is with the GET request you have seen with the URL you have auth equals and the token and that should be done with HTTPS.That would be quite secure.</a:t>
            </a:r>
            <a:endParaRPr b="0" lang="en-IE" sz="1300" spc="-1" strike="noStrike">
              <a:latin typeface="Arial"/>
            </a:endParaRPr>
          </a:p>
          <a:p>
            <a:pPr marL="216000" indent="-216000" algn="ctr">
              <a:buNone/>
            </a:pPr>
            <a:r>
              <a:rPr b="1" lang="en-IE" sz="1300" spc="-1" strike="noStrike">
                <a:latin typeface="Arial"/>
              </a:rPr>
              <a:t>response = requests.get(url, auth=(‘token’, apikey))</a:t>
            </a:r>
            <a:endParaRPr b="0" lang="en-IE" sz="13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a:ln w="0">
            <a:noFill/>
          </a:ln>
        </p:spPr>
      </p:sp>
      <p:sp>
        <p:nvSpPr>
          <p:cNvPr id="124" name="PlaceHolder 2"/>
          <p:cNvSpPr>
            <a:spLocks noGrp="1"/>
          </p:cNvSpPr>
          <p:nvPr>
            <p:ph type="body"/>
          </p:nvPr>
        </p:nvSpPr>
        <p:spPr>
          <a:xfrm>
            <a:off x="90000" y="4787280"/>
            <a:ext cx="7335000" cy="5832720"/>
          </a:xfrm>
          <a:prstGeom prst="rect">
            <a:avLst/>
          </a:prstGeom>
          <a:noFill/>
          <a:ln w="0">
            <a:noFill/>
          </a:ln>
        </p:spPr>
        <p:txBody>
          <a:bodyPr lIns="0" rIns="0" tIns="0" bIns="0" anchor="t">
            <a:noAutofit/>
          </a:bodyPr>
          <a:p>
            <a:r>
              <a:rPr b="0" lang="en-IE" sz="1400" spc="-1" strike="noStrike">
                <a:latin typeface="Arial"/>
                <a:hlinkClick r:id="rId1"/>
              </a:rPr>
              <a:t>https://html2pdf.app</a:t>
            </a:r>
            <a:r>
              <a:rPr b="0" lang="en-IE" sz="1400" spc="-1" strike="noStrike">
                <a:latin typeface="Arial"/>
              </a:rPr>
              <a:t> &gt; Documentation &gt; </a:t>
            </a:r>
            <a:r>
              <a:rPr b="0" lang="en-IE" sz="1400" spc="-1" strike="noStrike">
                <a:latin typeface="Arial"/>
                <a:hlinkClick r:id="rId2"/>
              </a:rPr>
              <a:t>https://api.html2pdf.app/v1/generate?html=https://example.com&amp;apiKey</a:t>
            </a:r>
            <a:r>
              <a:rPr b="0" lang="en-IE" sz="1400" spc="-1" strike="noStrike">
                <a:latin typeface="Arial"/>
              </a:rPr>
              <a:t>={your-api-key} &gt; register &gt; login</a:t>
            </a:r>
            <a:endParaRPr b="0" lang="en-IE" sz="1400" spc="-1" strike="noStrike">
              <a:latin typeface="Arial"/>
            </a:endParaRPr>
          </a:p>
          <a:p>
            <a:r>
              <a:rPr b="0" lang="en-IE" sz="1400" spc="-1" strike="noStrike">
                <a:latin typeface="Arial"/>
              </a:rPr>
              <a:t>Dashboard&gt; API keys &gt; Show &gt; Crtl+C </a:t>
            </a:r>
            <a:endParaRPr b="0" lang="en-IE" sz="1400" spc="-1" strike="noStrike">
              <a:latin typeface="Arial"/>
            </a:endParaRPr>
          </a:p>
          <a:p>
            <a:endParaRPr b="0" lang="en-IE" sz="1500" spc="-1" strike="noStrike">
              <a:latin typeface="Arial"/>
            </a:endParaRPr>
          </a:p>
          <a:p>
            <a:r>
              <a:rPr b="0" lang="en-IE" sz="1400" spc="-1" strike="noStrike">
                <a:latin typeface="Arial"/>
              </a:rPr>
              <a:t>Run python my5htmltopdfdemo.py &gt; right click my5document.pdf &gt; copy path &gt; paste into webbrowser . U get wikipedia page as pdf</a:t>
            </a:r>
            <a:endParaRPr b="0" lang="en-IE" sz="1400" spc="-1" strike="noStrike">
              <a:latin typeface="Arial"/>
            </a:endParaRPr>
          </a:p>
          <a:p>
            <a:endParaRPr b="0" lang="en-IE" sz="1500" spc="-1" strike="noStrike">
              <a:latin typeface="Arial"/>
            </a:endParaRPr>
          </a:p>
          <a:p>
            <a:r>
              <a:rPr b="0" lang="en-IE" sz="1400" spc="-1" strike="noStrike">
                <a:latin typeface="Arial"/>
              </a:rPr>
              <a:t>Now one of the things, we shouldn't have the API key inside our files. We should not have it inside our files because if we do, people can web scrape through or not web scrape, they can scrape through all the files in GitHub.So if we put this into a file and it goes up to GitHub, somebody will get this key and that is the security hole.So we should really make a config file.</a:t>
            </a:r>
            <a:endParaRPr b="0" lang="en-IE" sz="1400" spc="-1" strike="noStrike">
              <a:latin typeface="Arial"/>
            </a:endParaRPr>
          </a:p>
          <a:p>
            <a:endParaRPr b="0" lang="en-IE" sz="1500" spc="-1" strike="noStrike">
              <a:latin typeface="Arial"/>
            </a:endParaRPr>
          </a:p>
          <a:p>
            <a:r>
              <a:rPr b="0" lang="en-IE" sz="1400" spc="-1" strike="noStrike">
                <a:latin typeface="Arial"/>
              </a:rPr>
              <a:t>My5config,py, copy api into there</a:t>
            </a:r>
            <a:endParaRPr b="0" lang="en-IE" sz="1400" spc="-1" strike="noStrike">
              <a:latin typeface="Arial"/>
            </a:endParaRPr>
          </a:p>
          <a:p>
            <a:r>
              <a:rPr b="0" lang="en-IE" sz="1400" spc="-1" strike="noStrike">
                <a:latin typeface="Arial"/>
                <a:ea typeface="Noto Sans CJK SC"/>
              </a:rPr>
              <a:t>Go back to </a:t>
            </a:r>
            <a:r>
              <a:rPr b="0" lang="en-IE" sz="1400" spc="-1" strike="noStrike">
                <a:latin typeface="Arial"/>
              </a:rPr>
              <a:t>my5htmltopdfdemo.py</a:t>
            </a:r>
            <a:endParaRPr b="0" lang="en-IE" sz="1400" spc="-1" strike="noStrike">
              <a:latin typeface="Arial"/>
            </a:endParaRPr>
          </a:p>
          <a:p>
            <a:endParaRPr b="0" lang="en-IE" sz="1500" spc="-1" strike="noStrike">
              <a:latin typeface="Arial"/>
            </a:endParaRPr>
          </a:p>
          <a:p>
            <a:r>
              <a:rPr b="0" lang="en-IE" sz="1400" spc="-1" strike="noStrike">
                <a:latin typeface="Arial"/>
              </a:rPr>
              <a:t>On gitignore, add: config.py, my5config.py</a:t>
            </a:r>
            <a:endParaRPr b="0" lang="en-IE" sz="1400" spc="-1" strike="noStrike">
              <a:latin typeface="Arial"/>
            </a:endParaRPr>
          </a:p>
          <a:p>
            <a:endParaRPr b="0" lang="en-IE" sz="1500" spc="-1" strike="noStrike">
              <a:latin typeface="Arial"/>
            </a:endParaRPr>
          </a:p>
          <a:p>
            <a:r>
              <a:rPr b="0" lang="en-IE" sz="1400" spc="-1" strike="noStrike">
                <a:latin typeface="Arial"/>
              </a:rPr>
              <a:t>GitHub is an API as well. It allows you to get public information, so you can get information from any kind of repository, Any public repository you can get who follows.</a:t>
            </a:r>
            <a:endParaRPr b="0" lang="en-IE" sz="1400" spc="-1" strike="noStrike">
              <a:latin typeface="Arial"/>
            </a:endParaRPr>
          </a:p>
          <a:p>
            <a:r>
              <a:rPr b="0" lang="en-IE" sz="1400" spc="-1" strike="noStrike">
                <a:latin typeface="Arial"/>
              </a:rPr>
              <a:t>You can get a whole pile of information on the GitHub documentation.This is how people can create scripts that will go through all GitHub, checking every single piece of code to see if there is API keys up there private repositories. You will need an API token to get that.</a:t>
            </a:r>
            <a:endParaRPr b="0" lang="en-IE" sz="1400" spc="-1" strike="noStrike">
              <a:latin typeface="Arial"/>
            </a:endParaRPr>
          </a:p>
          <a:p>
            <a:r>
              <a:rPr b="0" lang="en-IE" sz="1400" spc="-1" strike="noStrike">
                <a:latin typeface="Arial"/>
              </a:rPr>
              <a:t>make a lab so you can see yourself how you can make a program that will do automatic commits.</a:t>
            </a:r>
            <a:endParaRPr b="0" lang="en-IE" sz="1400" spc="-1" strike="noStrike">
              <a:latin typeface="Arial"/>
            </a:endParaRPr>
          </a:p>
          <a:p>
            <a:r>
              <a:rPr b="0" lang="en-IE" sz="1400" spc="-1" strike="noStrike">
                <a:latin typeface="Arial"/>
              </a:rPr>
              <a:t>So you get a key from GitHub as an example of what it might look like. And there's lots of information in developer.github.com.</a:t>
            </a:r>
            <a:endParaRPr b="0" lang="en-IE" sz="1400" spc="-1" strike="noStrike">
              <a:latin typeface="Arial"/>
            </a:endParaRPr>
          </a:p>
          <a:p>
            <a:endParaRPr b="0" lang="en-IE" sz="15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216000" y="812520"/>
            <a:ext cx="7127280" cy="4008960"/>
          </a:xfrm>
          <a:prstGeom prst="rect">
            <a:avLst/>
          </a:prstGeom>
          <a:ln w="0">
            <a:noFill/>
          </a:ln>
        </p:spPr>
      </p:sp>
      <p:sp>
        <p:nvSpPr>
          <p:cNvPr id="126" name="PlaceHolder 2"/>
          <p:cNvSpPr>
            <a:spLocks noGrp="1"/>
          </p:cNvSpPr>
          <p:nvPr>
            <p:ph type="body"/>
          </p:nvPr>
        </p:nvSpPr>
        <p:spPr>
          <a:xfrm>
            <a:off x="180000" y="5078520"/>
            <a:ext cx="7245000" cy="10766520"/>
          </a:xfrm>
          <a:prstGeom prst="rect">
            <a:avLst/>
          </a:prstGeom>
          <a:noFill/>
          <a:ln w="0">
            <a:noFill/>
          </a:ln>
        </p:spPr>
        <p:txBody>
          <a:bodyPr lIns="0" rIns="0" tIns="0" bIns="0" anchor="t">
            <a:noAutofit/>
          </a:bodyPr>
          <a:p>
            <a:r>
              <a:rPr b="0" lang="en-IE" sz="1800" spc="-1" strike="noStrike">
                <a:latin typeface="Arial"/>
              </a:rPr>
              <a:t>Everyone uses Oauth 2 at the moment. There's lots of different use cases for this.</a:t>
            </a:r>
            <a:endParaRPr b="0" lang="en-IE" sz="1800" spc="-1" strike="noStrike">
              <a:latin typeface="Arial"/>
            </a:endParaRPr>
          </a:p>
          <a:p>
            <a:r>
              <a:rPr b="0" lang="en-IE" sz="1800" spc="-1" strike="noStrike">
                <a:latin typeface="Arial"/>
              </a:rPr>
              <a:t>The one we're mainly using is the 2 legged version where you just have you get a key and you store the key on some authorized server and that interacts with third party system.</a:t>
            </a:r>
            <a:endParaRPr b="0" lang="en-IE" sz="1800" spc="-1" strike="noStrike">
              <a:latin typeface="Arial"/>
            </a:endParaRPr>
          </a:p>
          <a:p>
            <a:r>
              <a:rPr b="0" lang="en-IE" sz="1800" spc="-1" strike="noStrike">
                <a:latin typeface="Arial"/>
              </a:rPr>
              <a:t>The three legged one is where the person who's going to be using this is not so techy. So they want to log into a system and give you permission to interact with it.</a:t>
            </a:r>
            <a:endParaRPr b="0" lang="en-IE" sz="1800" spc="-1" strike="noStrike">
              <a:latin typeface="Arial"/>
            </a:endParaRPr>
          </a:p>
          <a:p>
            <a:r>
              <a:rPr b="0" lang="en-IE" sz="1800" spc="-1" strike="noStrike">
                <a:latin typeface="Arial"/>
              </a:rPr>
              <a:t>It's beyond the scope of this course and there's documentation here on in Oauth that you can look at.I just want you to know it exists.</a:t>
            </a:r>
            <a:endParaRPr b="0" lang="en-IE" sz="1800" spc="-1" strike="noStrike">
              <a:latin typeface="Arial"/>
            </a:endParaRPr>
          </a:p>
          <a:p>
            <a:endParaRPr b="0" lang="en-IE" sz="1800" spc="-1" strike="noStrike">
              <a:latin typeface="Arial"/>
            </a:endParaRPr>
          </a:p>
          <a:p>
            <a:r>
              <a:rPr b="0" lang="en-IE" sz="1800" spc="-1" strike="noStrike">
                <a:latin typeface="Arial"/>
              </a:rPr>
              <a:t>Places like Stripe also have something similar to this.If you want to put Stripe on your system, it downloads the code and users put their credit card numbers and details and that goes straight to Stripe and then they give you a token allowing you to use that credit card number, that credit card to make payments.And this means you do not store the credit card numbers on your own servers which is safer.It means you don't have to go through the level of security that stripe to storing people's credit cards.</a:t>
            </a:r>
            <a:endParaRPr b="0" lang="en-IE" sz="1800" spc="-1" strike="noStrike">
              <a:latin typeface="Arial"/>
            </a:endParaRPr>
          </a:p>
          <a:p>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7280" cy="4008960"/>
          </a:xfrm>
          <a:prstGeom prst="rect">
            <a:avLst/>
          </a:prstGeom>
          <a:ln w="0">
            <a:noFill/>
          </a:ln>
        </p:spPr>
      </p:sp>
      <p:sp>
        <p:nvSpPr>
          <p:cNvPr id="128" name="PlaceHolder 2"/>
          <p:cNvSpPr>
            <a:spLocks noGrp="1"/>
          </p:cNvSpPr>
          <p:nvPr>
            <p:ph type="body"/>
          </p:nvPr>
        </p:nvSpPr>
        <p:spPr>
          <a:xfrm>
            <a:off x="90000" y="5078520"/>
            <a:ext cx="7335000" cy="5496480"/>
          </a:xfrm>
          <a:prstGeom prst="rect">
            <a:avLst/>
          </a:prstGeom>
          <a:noFill/>
          <a:ln w="0">
            <a:noFill/>
          </a:ln>
        </p:spPr>
        <p:txBody>
          <a:bodyPr lIns="0" rIns="0" tIns="0" bIns="0" anchor="t">
            <a:noAutofit/>
          </a:bodyPr>
          <a:p>
            <a:r>
              <a:rPr b="0" lang="en-IE" sz="2000" spc="-1" strike="noStrike">
                <a:latin typeface="Arial"/>
              </a:rPr>
              <a:t>This is kind of what the information looks like.</a:t>
            </a:r>
            <a:endParaRPr b="0" lang="en-IE" sz="2000" spc="-1" strike="noStrike">
              <a:latin typeface="Arial"/>
            </a:endParaRPr>
          </a:p>
          <a:p>
            <a:endParaRPr b="0" lang="en-IE" sz="2000" spc="-1" strike="noStrike">
              <a:latin typeface="Arial"/>
            </a:endParaRPr>
          </a:p>
          <a:p>
            <a:r>
              <a:rPr b="0" lang="en-IE" sz="2000" spc="-1" strike="noStrike">
                <a:latin typeface="Arial"/>
              </a:rPr>
              <a:t>So you basically you get the token, the tenant will you get the token, then you request the access token and then you get the data back.</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ln w="0">
            <a:noFill/>
          </a:ln>
        </p:spPr>
      </p:sp>
      <p:sp>
        <p:nvSpPr>
          <p:cNvPr id="130" name="PlaceHolder 2"/>
          <p:cNvSpPr>
            <a:spLocks noGrp="1"/>
          </p:cNvSpPr>
          <p:nvPr>
            <p:ph type="body"/>
          </p:nvPr>
        </p:nvSpPr>
        <p:spPr>
          <a:xfrm>
            <a:off x="225000" y="5078520"/>
            <a:ext cx="7245000" cy="4811040"/>
          </a:xfrm>
          <a:prstGeom prst="rect">
            <a:avLst/>
          </a:prstGeom>
          <a:noFill/>
          <a:ln w="0">
            <a:noFill/>
          </a:ln>
        </p:spPr>
        <p:txBody>
          <a:bodyPr lIns="0" rIns="0" tIns="0" bIns="0" anchor="t">
            <a:noAutofit/>
          </a:bodyPr>
          <a:p>
            <a:r>
              <a:rPr b="0" lang="en-IE" sz="2000" spc="-1" strike="noStrike">
                <a:latin typeface="Arial"/>
              </a:rPr>
              <a:t>And the three legged one is slightly more complicated.So the user will click on a login link that will send the information to ask the Oauth tenant to authorize itself.</a:t>
            </a:r>
            <a:endParaRPr b="0" lang="en-IE" sz="2000" spc="-1" strike="noStrike">
              <a:latin typeface="Arial"/>
            </a:endParaRPr>
          </a:p>
          <a:p>
            <a:r>
              <a:rPr b="0" lang="en-IE" sz="2000" spc="-1" strike="noStrike">
                <a:latin typeface="Arial"/>
              </a:rPr>
              <a:t>They will send back a prompt for the user to put in their username and password.The user puts in their username and password straight to.That was it.</a:t>
            </a:r>
            <a:endParaRPr b="0" lang="en-IE" sz="2000" spc="-1" strike="noStrike">
              <a:latin typeface="Arial"/>
            </a:endParaRPr>
          </a:p>
          <a:p>
            <a:r>
              <a:rPr b="0" lang="en-IE" sz="2000" spc="-1" strike="noStrike">
                <a:latin typeface="Arial"/>
              </a:rPr>
              <a:t>Stripe or GitHub or whatever it is.</a:t>
            </a:r>
            <a:endParaRPr b="0" lang="en-IE" sz="2000" spc="-1" strike="noStrike">
              <a:latin typeface="Arial"/>
            </a:endParaRPr>
          </a:p>
          <a:p>
            <a:endParaRPr b="0" lang="en-IE" sz="2000" spc="-1" strike="noStrike">
              <a:latin typeface="Arial"/>
            </a:endParaRPr>
          </a:p>
          <a:p>
            <a:r>
              <a:rPr b="0" lang="en-IE" sz="2000" spc="-1" strike="noStrike">
                <a:latin typeface="Arial"/>
              </a:rPr>
              <a:t>So the username password goes straight to them, you don't see it, and then they will send you back an authorization code and then you can use that authorization token to get a token.</a:t>
            </a:r>
            <a:endParaRPr b="0" lang="en-IE" sz="2000" spc="-1" strike="noStrike">
              <a:latin typeface="Arial"/>
            </a:endParaRPr>
          </a:p>
          <a:p>
            <a:endParaRPr b="0" lang="en-IE" sz="2000" spc="-1" strike="noStrike">
              <a:latin typeface="Arial"/>
            </a:endParaRPr>
          </a:p>
          <a:p>
            <a:r>
              <a:rPr b="0" lang="en-IE" sz="2000" spc="-1" strike="noStrike">
                <a:latin typeface="Arial"/>
              </a:rPr>
              <a:t>They will get the token, it does internal validation, send you back the token and then you can basically interact with the privilege resource.</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7280" cy="4008960"/>
          </a:xfrm>
          <a:prstGeom prst="rect">
            <a:avLst/>
          </a:prstGeom>
          <a:ln w="0">
            <a:noFill/>
          </a:ln>
        </p:spPr>
      </p:sp>
      <p:sp>
        <p:nvSpPr>
          <p:cNvPr id="13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In conclusion, you need keys to access a resource a lot of the times.</a:t>
            </a:r>
            <a:endParaRPr b="0" lang="en-IE" sz="2000" spc="-1" strike="noStrike">
              <a:latin typeface="Arial"/>
            </a:endParaRPr>
          </a:p>
          <a:p>
            <a:endParaRPr b="0" lang="en-IE" sz="2000" spc="-1" strike="noStrike">
              <a:latin typeface="Arial"/>
            </a:endParaRPr>
          </a:p>
          <a:p>
            <a:r>
              <a:rPr b="0" lang="en-IE" sz="2000" spc="-1" strike="noStrike">
                <a:latin typeface="Arial"/>
              </a:rPr>
              <a:t>So you need to either get the key from by logging into the resource GitHub or or Gmail or whatever it might be Twitter.</a:t>
            </a:r>
            <a:endParaRPr b="0" lang="en-IE" sz="2000" spc="-1" strike="noStrike">
              <a:latin typeface="Arial"/>
            </a:endParaRPr>
          </a:p>
          <a:p>
            <a:endParaRPr b="0" lang="en-IE" sz="2000" spc="-1" strike="noStrike">
              <a:latin typeface="Arial"/>
            </a:endParaRPr>
          </a:p>
          <a:p>
            <a:r>
              <a:rPr b="0" lang="en-IE" sz="2000" spc="-1" strike="noStrike">
                <a:latin typeface="Arial"/>
              </a:rPr>
              <a:t>You get some key and then you put it into your request.</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BFBE9E1-E1EE-40D3-8DF1-830F386B6E7B}" type="slidenum">
              <a:t>&lt;#&gt;</a:t>
            </a:fld>
          </a:p>
        </p:txBody>
      </p:sp>
      <p:sp>
        <p:nvSpPr>
          <p:cNvPr id="4" name="PlaceHolder 3"/>
          <p:cNvSpPr>
            <a:spLocks noGrp="1"/>
          </p:cNvSpPr>
          <p:nvPr>
            <p:ph type="dt" idx="1"/>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6"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7"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53067C7-B607-4DEF-A679-B27946848608}"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9"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0"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1"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2"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39D3964-B915-485E-BD26-58A00BCD15AA}" type="slidenum">
              <a:t>&lt;#&gt;</a:t>
            </a:fld>
          </a:p>
        </p:txBody>
      </p:sp>
      <p:sp>
        <p:nvSpPr>
          <p:cNvPr id="9" name="PlaceHolder 8"/>
          <p:cNvSpPr>
            <a:spLocks noGrp="1"/>
          </p:cNvSpPr>
          <p:nvPr>
            <p:ph type="dt" idx="1"/>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44"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5"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6"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7"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8"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9"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AD91069-B0CC-4F7F-96FD-19B9A0858235}" type="slidenum">
              <a:t>&lt;#&gt;</a:t>
            </a:fld>
          </a:p>
        </p:txBody>
      </p:sp>
      <p:sp>
        <p:nvSpPr>
          <p:cNvPr id="11" name="PlaceHolder 10"/>
          <p:cNvSpPr>
            <a:spLocks noGrp="1"/>
          </p:cNvSpPr>
          <p:nvPr>
            <p:ph type="dt" idx="1"/>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F1A52E4-00C2-4740-80F4-EAD076FF3E51}" type="slidenum">
              <a:t>&lt;#&gt;</a:t>
            </a:fld>
          </a:p>
        </p:txBody>
      </p:sp>
      <p:sp>
        <p:nvSpPr>
          <p:cNvPr id="4" name="PlaceHolder 3"/>
          <p:cNvSpPr>
            <a:spLocks noGrp="1"/>
          </p:cNvSpPr>
          <p:nvPr>
            <p:ph type="dt" idx="4"/>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59"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F14AD1F-2C44-4AFC-AEDD-A3791BA31606}"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1"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6A6B409-B675-4D31-A3CC-1DC3AB7D308D}"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3"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4"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E1F4711-17CC-44F2-8127-CF40A8D579CC}"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25A5511-3F63-44B4-B310-390880D1AD3D}"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C714464-50ED-473D-9B66-BD587F76DBEA}"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8"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9"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0"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5FDC96B-549A-4C9E-9B69-F27AE43B1170}"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5"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6CF674E-CD23-426D-9637-E072091872B8}"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2"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4"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4E8F8A6-4558-43AE-9BA9-4467C63A385C}"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6"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7"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8"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F42B50A-2FE1-4435-B2B0-C37034B8D892}"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0"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1"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2F3473A-FF2D-46F5-B4D5-E27CDFDBA308}"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3"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4"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5"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6"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E1E4853-4AB1-4517-A1C0-ECEC72D874E6}" type="slidenum">
              <a:t>&lt;#&gt;</a:t>
            </a:fld>
          </a:p>
        </p:txBody>
      </p:sp>
      <p:sp>
        <p:nvSpPr>
          <p:cNvPr id="9" name="PlaceHolder 8"/>
          <p:cNvSpPr>
            <a:spLocks noGrp="1"/>
          </p:cNvSpPr>
          <p:nvPr>
            <p:ph type="dt" idx="4"/>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8"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9"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0"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1"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2"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3"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6A2404B-C919-4023-ACBB-39EA965FACA9}" type="slidenum">
              <a:t>&lt;#&gt;</a:t>
            </a:fld>
          </a:p>
        </p:txBody>
      </p:sp>
      <p:sp>
        <p:nvSpPr>
          <p:cNvPr id="11" name="PlaceHolder 10"/>
          <p:cNvSpPr>
            <a:spLocks noGrp="1"/>
          </p:cNvSpPr>
          <p:nvPr>
            <p:ph type="dt" idx="4"/>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7"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0417EA1-CFF4-484A-9A42-760A35C3F49C}"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9"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0"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790ACD5-F5DF-499F-A647-BC1492197394}"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7318ECF-30DB-47EA-ABDD-812E3277CAD9}"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FD90985-A2F4-4EA8-8D8F-6172969CD2E5}"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4"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5"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6"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9E73B1B-4B91-492A-8E68-C3E73436E991}"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8"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9"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0"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90116EF-AFF3-4780-BF59-60BEE803ADF3}"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2"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4"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DF1033C-67B7-4A06-94B7-22FA455DDEF9}" type="slidenum">
              <a:t>&lt;#&gt;</a:t>
            </a:fld>
          </a:p>
        </p:txBody>
      </p:sp>
      <p:sp>
        <p:nvSpPr>
          <p:cNvPr id="8" name="PlaceHolder 7"/>
          <p:cNvSpPr>
            <a:spLocks noGrp="1"/>
          </p:cNvSpPr>
          <p:nvPr>
            <p:ph type="dt" idx="1"/>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840" cy="456840"/>
            <a:chOff x="11401560" y="6229800"/>
            <a:chExt cx="456840" cy="456840"/>
          </a:xfrm>
        </p:grpSpPr>
        <p:sp>
          <p:nvSpPr>
            <p:cNvPr id="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560" cy="802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560" cy="8028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560" cy="274284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720" cy="1080720"/>
            <a:chOff x="9649080" y="4069080"/>
            <a:chExt cx="1080720" cy="1080720"/>
          </a:xfrm>
        </p:grpSpPr>
        <p:sp>
          <p:nvSpPr>
            <p:cNvPr id="7" name="Oval 10"/>
            <p:cNvSpPr/>
            <p:nvPr/>
          </p:nvSpPr>
          <p:spPr>
            <a:xfrm>
              <a:off x="9649080" y="4069080"/>
              <a:ext cx="1080720" cy="108072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360" cy="86436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US" sz="9600" spc="-1" strike="noStrike" cap="all">
                <a:latin typeface="Rockwell Condensed"/>
              </a:rPr>
              <a:t>Click to edit Master title style</a:t>
            </a:r>
            <a:endParaRPr b="0" lang="en-US" sz="9600" spc="-1" strike="noStrike">
              <a:solidFill>
                <a:srgbClr val="000000"/>
              </a:solidFill>
              <a:latin typeface="Rockwell"/>
            </a:endParaRPr>
          </a:p>
        </p:txBody>
      </p:sp>
      <p:sp>
        <p:nvSpPr>
          <p:cNvPr id="10" name="PlaceHolder 2"/>
          <p:cNvSpPr>
            <a:spLocks noGrp="1"/>
          </p:cNvSpPr>
          <p:nvPr>
            <p:ph type="dt" idx="1"/>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11" name="PlaceHolder 3"/>
          <p:cNvSpPr>
            <a:spLocks noGrp="1"/>
          </p:cNvSpPr>
          <p:nvPr>
            <p:ph type="ftr" idx="2"/>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3"/>
          </p:nvPr>
        </p:nvSpPr>
        <p:spPr>
          <a:xfrm>
            <a:off x="9592560" y="4289400"/>
            <a:ext cx="1193400" cy="639720"/>
          </a:xfrm>
          <a:prstGeom prst="rect">
            <a:avLst/>
          </a:prstGeom>
          <a:noFill/>
          <a:ln w="0">
            <a:noFill/>
          </a:ln>
        </p:spPr>
        <p:txBody>
          <a:bodyPr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F7136087-1492-4363-8817-5FB89BAAE7C4}"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lnSpc>
                <a:spcPct val="90000"/>
              </a:lnSpc>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840" cy="456840"/>
            <a:chOff x="11401560" y="6229800"/>
            <a:chExt cx="456840" cy="456840"/>
          </a:xfrm>
        </p:grpSpPr>
        <p:sp>
          <p:nvSpPr>
            <p:cNvPr id="5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Click to edit Master title style</a:t>
            </a:r>
            <a:endParaRPr b="0" lang="en-US" sz="5400" spc="-1" strike="noStrike">
              <a:solidFill>
                <a:srgbClr val="000000"/>
              </a:solidFill>
              <a:latin typeface="Rockwell"/>
            </a:endParaRPr>
          </a:p>
        </p:txBody>
      </p:sp>
      <p:sp>
        <p:nvSpPr>
          <p:cNvPr id="54" name="PlaceHolder 2"/>
          <p:cNvSpPr>
            <a:spLocks noGrp="1"/>
          </p:cNvSpPr>
          <p:nvPr>
            <p:ph type="body"/>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Click to edit Master text styles</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55" name="PlaceHolder 3"/>
          <p:cNvSpPr>
            <a:spLocks noGrp="1"/>
          </p:cNvSpPr>
          <p:nvPr>
            <p:ph type="dt" idx="4"/>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56" name="PlaceHolder 4"/>
          <p:cNvSpPr>
            <a:spLocks noGrp="1"/>
          </p:cNvSpPr>
          <p:nvPr>
            <p:ph type="ftr" idx="5"/>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57" name="PlaceHolder 5"/>
          <p:cNvSpPr>
            <a:spLocks noGrp="1"/>
          </p:cNvSpPr>
          <p:nvPr>
            <p:ph type="sldNum" idx="6"/>
          </p:nvPr>
        </p:nvSpPr>
        <p:spPr>
          <a:xfrm>
            <a:off x="11311200" y="6272640"/>
            <a:ext cx="6397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F9E84B8A-7FCA-46BA-B49C-7AA3D42B0649}" type="slidenum">
              <a:rPr b="1" lang="en-US" sz="1400" spc="-1" strike="noStrike">
                <a:solidFill>
                  <a:srgbClr val="ffffff"/>
                </a:solidFill>
                <a:latin typeface="Rockwell Condensed"/>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hyperlink" Target="mailto:Andrew.Beatty@gmit.ie" TargetMode="External"/><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github.com/datarepresentationstudent" TargetMode="External"/><Relationship Id="rId2" Type="http://schemas.openxmlformats.org/officeDocument/2006/relationships/hyperlink" Target="https://developer.github.com/v3/" TargetMode="External"/><Relationship Id="rId3" Type="http://schemas.openxmlformats.org/officeDocument/2006/relationships/hyperlink" Target="https://developer.github.com/v3/guides/" TargetMode="External"/><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IE" sz="8000" spc="-1" strike="noStrike" cap="all">
                <a:latin typeface="Rockwell Condensed"/>
              </a:rPr>
              <a:t>API Authentication</a:t>
            </a:r>
            <a:endParaRPr b="0" lang="en-US" sz="8000" spc="-1" strike="noStrike">
              <a:solidFill>
                <a:srgbClr val="000000"/>
              </a:solidFill>
              <a:latin typeface="Rockwell"/>
            </a:endParaRPr>
          </a:p>
        </p:txBody>
      </p:sp>
      <p:sp>
        <p:nvSpPr>
          <p:cNvPr id="101" name="PlaceHolder 2"/>
          <p:cNvSpPr>
            <a:spLocks noGrp="1"/>
          </p:cNvSpPr>
          <p:nvPr>
            <p:ph type="subTitle"/>
          </p:nvPr>
        </p:nvSpPr>
        <p:spPr>
          <a:xfrm>
            <a:off x="1069920" y="4389120"/>
            <a:ext cx="7890840" cy="1069560"/>
          </a:xfrm>
          <a:prstGeom prst="rect">
            <a:avLst/>
          </a:prstGeom>
          <a:noFill/>
          <a:ln w="0">
            <a:noFill/>
          </a:ln>
        </p:spPr>
        <p:txBody>
          <a:bodyPr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Andrew.Beatty@gmit</a:t>
            </a:r>
            <a:r>
              <a:rPr b="0" lang="en-IE" sz="2200" spc="-1" strike="noStrike" u="sng">
                <a:solidFill>
                  <a:srgbClr val="cc9900"/>
                </a:solidFill>
                <a:uFillTx/>
                <a:latin typeface="Rockwell"/>
                <a:hlinkClick r:id="rId2"/>
              </a:rPr>
              <a:t>.ie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Restricting access</a:t>
            </a:r>
            <a:endParaRPr b="0" lang="en-US" sz="5400" spc="-1" strike="noStrike">
              <a:solidFill>
                <a:srgbClr val="000000"/>
              </a:solidFill>
              <a:latin typeface="Rockwell"/>
            </a:endParaRPr>
          </a:p>
        </p:txBody>
      </p:sp>
      <p:sp>
        <p:nvSpPr>
          <p:cNvPr id="103"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 resource owner may want to restrict access to the resource.</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May not want anyone to:</a:t>
            </a:r>
            <a:endParaRPr b="0" lang="en-US" sz="18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 </a:t>
            </a:r>
            <a:r>
              <a:rPr b="0" lang="en-IE" sz="1600" spc="-1" strike="noStrike">
                <a:solidFill>
                  <a:srgbClr val="000000"/>
                </a:solidFill>
                <a:latin typeface="Rockwell"/>
              </a:rPr>
              <a:t>Change data</a:t>
            </a:r>
            <a:endParaRPr b="0" lang="en-US" sz="16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View sensitive data (your bank details)</a:t>
            </a:r>
            <a:endParaRPr b="0" lang="en-US" sz="16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May want to limit the number of times someone can make a request, especially if the request will take a lot of processing. E.g., searching twitter feeds.</a:t>
            </a:r>
            <a:endParaRPr b="0" lang="en-US" sz="1800" spc="-1" strike="noStrike">
              <a:solidFill>
                <a:srgbClr val="000000"/>
              </a:solidFill>
              <a:latin typeface="Rockwell"/>
            </a:endParaRPr>
          </a:p>
          <a:p>
            <a:pPr>
              <a:lnSpc>
                <a:spcPct val="90000"/>
              </a:lnSpc>
              <a:spcBef>
                <a:spcPts val="1417"/>
              </a:spcBef>
              <a:buNone/>
            </a:pP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API Keys</a:t>
            </a:r>
            <a:endParaRPr b="0" lang="en-US" sz="5400" spc="-1" strike="noStrike">
              <a:solidFill>
                <a:srgbClr val="000000"/>
              </a:solidFill>
              <a:latin typeface="Rockwell"/>
            </a:endParaRPr>
          </a:p>
        </p:txBody>
      </p:sp>
      <p:sp>
        <p:nvSpPr>
          <p:cNvPr id="105"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API keys exist, and can be used to provide authorisation to access resources</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resource owner can generate a key can give it to a third party, to allow the third-party access to the resource.</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Hotel key</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 practice:</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Get a key:</a:t>
            </a:r>
            <a:endParaRPr b="0" lang="en-US" sz="18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Apply for a key from the resource owner</a:t>
            </a:r>
            <a:endParaRPr b="0" lang="en-US" sz="16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Log in and generate a key</a:t>
            </a:r>
            <a:endParaRPr b="0" lang="en-US" sz="16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Include it in the request to access the resource</a:t>
            </a:r>
            <a:endParaRPr b="0" lang="en-US" sz="18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Put it in the URL (GET) as a parameter</a:t>
            </a:r>
            <a:endParaRPr b="0" lang="en-US" sz="16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Put it in the header as a attribute</a:t>
            </a:r>
            <a:endParaRPr b="0" lang="en-US" sz="1600" spc="-1" strike="noStrike">
              <a:solidFill>
                <a:srgbClr val="000000"/>
              </a:solidFill>
              <a:latin typeface="Rockwell"/>
            </a:endParaRPr>
          </a:p>
        </p:txBody>
      </p:sp>
      <p:sp>
        <p:nvSpPr>
          <p:cNvPr id="106" name="TextBox 3"/>
          <p:cNvSpPr/>
          <p:nvPr/>
        </p:nvSpPr>
        <p:spPr>
          <a:xfrm>
            <a:off x="7751520" y="4825440"/>
            <a:ext cx="2071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Just like any other bit of data</a:t>
            </a:r>
            <a:endParaRPr b="0" lang="en-IE" sz="1800" spc="-1" strike="noStrike">
              <a:latin typeface="Arial"/>
            </a:endParaRPr>
          </a:p>
        </p:txBody>
      </p:sp>
      <p:sp>
        <p:nvSpPr>
          <p:cNvPr id="107" name="Straight Arrow Connector 5"/>
          <p:cNvSpPr/>
          <p:nvPr/>
        </p:nvSpPr>
        <p:spPr>
          <a:xfrm flipH="1">
            <a:off x="5452920" y="5067000"/>
            <a:ext cx="2298240" cy="3099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Demonstration 2 Github</a:t>
            </a:r>
            <a:endParaRPr b="0" lang="en-US" sz="5400" spc="-1" strike="noStrike">
              <a:solidFill>
                <a:srgbClr val="000000"/>
              </a:solidFill>
              <a:latin typeface="Rockwell"/>
            </a:endParaRPr>
          </a:p>
        </p:txBody>
      </p:sp>
      <p:sp>
        <p:nvSpPr>
          <p:cNvPr id="109" name="PlaceHolder 2"/>
          <p:cNvSpPr>
            <a:spLocks noGrp="1"/>
          </p:cNvSpPr>
          <p:nvPr>
            <p:ph/>
          </p:nvPr>
        </p:nvSpPr>
        <p:spPr>
          <a:xfrm>
            <a:off x="1063800" y="1953720"/>
            <a:ext cx="10058040" cy="4419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saw in the last lecture that GitHub has an API, and used it to get public information</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can use the API get private information and make commits to the repository</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Setting =&gt; generation a API key </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Use the key in requests</a:t>
            </a:r>
            <a:endParaRPr b="0" lang="en-US" sz="1800" spc="-1" strike="noStrike">
              <a:solidFill>
                <a:srgbClr val="000000"/>
              </a:solidFill>
              <a:latin typeface="Rockwell"/>
            </a:endParaRPr>
          </a:p>
          <a:p>
            <a:pPr>
              <a:lnSpc>
                <a:spcPct val="90000"/>
              </a:lnSpc>
              <a:spcBef>
                <a:spcPts val="1417"/>
              </a:spcBef>
              <a:buNone/>
            </a:pPr>
            <a:endParaRPr b="0" lang="en-US" sz="1800" spc="-1" strike="noStrike">
              <a:solidFill>
                <a:srgbClr val="000000"/>
              </a:solidFill>
              <a:latin typeface="Rockwell"/>
            </a:endParaRPr>
          </a:p>
          <a:p>
            <a:pPr>
              <a:lnSpc>
                <a:spcPct val="90000"/>
              </a:lnSpc>
              <a:spcBef>
                <a:spcPts val="1417"/>
              </a:spcBef>
              <a:buNone/>
            </a:pPr>
            <a:endParaRPr b="0" lang="en-US" sz="1800" spc="-1" strike="noStrike">
              <a:solidFill>
                <a:srgbClr val="000000"/>
              </a:solidFill>
              <a:latin typeface="Rockwell"/>
            </a:endParaRPr>
          </a:p>
          <a:p>
            <a:pPr>
              <a:lnSpc>
                <a:spcPct val="90000"/>
              </a:lnSpc>
              <a:spcBef>
                <a:spcPts val="1417"/>
              </a:spcBef>
              <a:buNone/>
            </a:pP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 have made a github account for this user: </a:t>
            </a:r>
            <a:r>
              <a:rPr b="0" lang="en-IE" sz="1800" spc="-1" strike="noStrike" u="sng">
                <a:solidFill>
                  <a:srgbClr val="cc9900"/>
                </a:solidFill>
                <a:uFillTx/>
                <a:latin typeface="Rockwell"/>
                <a:hlinkClick r:id="rId1"/>
              </a:rPr>
              <a:t>datarepresentationstudent</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Key: b4ddb9e5603da11cd857b83bad6ea6eb1819b92d</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More info</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u="sng">
                <a:solidFill>
                  <a:srgbClr val="cc9900"/>
                </a:solidFill>
                <a:uFillTx/>
                <a:latin typeface="Rockwell"/>
                <a:hlinkClick r:id="rId2"/>
              </a:rPr>
              <a:t>https://developer.github.com/v3/</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u="sng">
                <a:solidFill>
                  <a:srgbClr val="cc9900"/>
                </a:solidFill>
                <a:uFillTx/>
                <a:latin typeface="Rockwell"/>
                <a:hlinkClick r:id="rId3"/>
              </a:rPr>
              <a:t>https://developer.github.com/v3/guides/</a:t>
            </a:r>
            <a:endParaRPr b="0" lang="en-US" sz="1800" spc="-1" strike="noStrike">
              <a:solidFill>
                <a:srgbClr val="000000"/>
              </a:solidFill>
              <a:latin typeface="Rockwell"/>
            </a:endParaRPr>
          </a:p>
          <a:p>
            <a:pPr>
              <a:lnSpc>
                <a:spcPct val="90000"/>
              </a:lnSpc>
              <a:spcBef>
                <a:spcPts val="1417"/>
              </a:spcBef>
              <a:buNone/>
            </a:pPr>
            <a:endParaRPr b="0" lang="en-US" sz="1800" spc="-1" strike="noStrike">
              <a:solidFill>
                <a:srgbClr val="000000"/>
              </a:solidFill>
              <a:latin typeface="Rockwell"/>
            </a:endParaRPr>
          </a:p>
        </p:txBody>
      </p:sp>
      <p:sp>
        <p:nvSpPr>
          <p:cNvPr id="110" name="TextBox 3"/>
          <p:cNvSpPr/>
          <p:nvPr/>
        </p:nvSpPr>
        <p:spPr>
          <a:xfrm>
            <a:off x="3034080" y="3726000"/>
            <a:ext cx="5393880" cy="638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rPr>
              <a:t>requests.get(url, auth=('token',apiKey))</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A bit more on OAuth</a:t>
            </a:r>
            <a:endParaRPr b="0" lang="en-US" sz="5400" spc="-1" strike="noStrike">
              <a:solidFill>
                <a:srgbClr val="000000"/>
              </a:solidFill>
              <a:latin typeface="Rockwell"/>
            </a:endParaRPr>
          </a:p>
        </p:txBody>
      </p:sp>
      <p:sp>
        <p:nvSpPr>
          <p:cNvPr id="112"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OAuth1 and OAuth2</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Lots of different use-cases</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2 legged</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Resource owner of a techy and can get the key from the authorisation server</a:t>
            </a:r>
            <a:endParaRPr b="0" lang="en-US" sz="18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3 legged </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Resource owner is not a techy, so we need to write the code to get the key from the authorisation server.</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This is beyond the scope of this course….. But worth a quick explanation</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u="sng">
                <a:solidFill>
                  <a:srgbClr val="000000"/>
                </a:solidFill>
                <a:uFillTx/>
                <a:latin typeface="Rockwell"/>
              </a:rPr>
              <a:t>https://auth0.com/docs/api-auth/which-oauth-flow-to-use</a:t>
            </a:r>
            <a:endParaRPr b="0" lang="en-US" sz="1800" spc="-1" strike="noStrike">
              <a:solidFill>
                <a:srgbClr val="000000"/>
              </a:solidFill>
              <a:latin typeface="Rockwell"/>
            </a:endParaRPr>
          </a:p>
          <a:p>
            <a:pPr>
              <a:lnSpc>
                <a:spcPct val="90000"/>
              </a:lnSpc>
              <a:spcBef>
                <a:spcPts val="1417"/>
              </a:spcBef>
              <a:buNone/>
            </a:pP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3" descr=""/>
          <p:cNvPicPr/>
          <p:nvPr/>
        </p:nvPicPr>
        <p:blipFill>
          <a:blip r:embed="rId1"/>
          <a:stretch/>
        </p:blipFill>
        <p:spPr>
          <a:xfrm>
            <a:off x="547200" y="0"/>
            <a:ext cx="11269800" cy="6934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Picture 3" descr=""/>
          <p:cNvPicPr/>
          <p:nvPr/>
        </p:nvPicPr>
        <p:blipFill>
          <a:blip r:embed="rId1"/>
          <a:stretch/>
        </p:blipFill>
        <p:spPr>
          <a:xfrm>
            <a:off x="1333440" y="0"/>
            <a:ext cx="9515880" cy="6857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Conclusion</a:t>
            </a:r>
            <a:endParaRPr b="0" lang="en-US" sz="5400" spc="-1" strike="noStrike">
              <a:solidFill>
                <a:srgbClr val="000000"/>
              </a:solidFill>
              <a:latin typeface="Rockwell"/>
            </a:endParaRPr>
          </a:p>
        </p:txBody>
      </p:sp>
      <p:sp>
        <p:nvSpPr>
          <p:cNvPr id="116"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may need keys to access a resource</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Log on the resource server</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Get the key</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Include it in the requests </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Wood Type</Template>
  <TotalTime>6488</TotalTime>
  <Application>LibreOffice/7.3.7.2$Linux_X86_64 LibreOffice_project/30$Build-2</Application>
  <AppVersion>15.0000</AppVersion>
  <Words>372</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2019-11-01T12:27:20Z</dcterms:created>
  <dc:creator>Andrew Beatty</dc:creator>
  <dc:description/>
  <dc:language>en-IE</dc:language>
  <cp:lastModifiedBy/>
  <dcterms:modified xsi:type="dcterms:W3CDTF">2024-02-24T23:00:31Z</dcterms:modified>
  <cp:revision>40</cp:revision>
  <dc:subject/>
  <dc:title>DR6.2 Python and API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