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412D2D3C-C7D3-40B2-85A4-3968E7495B0F}"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216000" y="812520"/>
            <a:ext cx="7126560" cy="4008240"/>
          </a:xfrm>
          <a:prstGeom prst="rect">
            <a:avLst/>
          </a:prstGeom>
          <a:ln w="0">
            <a:noFill/>
          </a:ln>
        </p:spPr>
      </p:sp>
      <p:sp>
        <p:nvSpPr>
          <p:cNvPr id="124"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IE" sz="2000" spc="-1" strike="noStrike">
                <a:latin typeface="Arial"/>
              </a:rPr>
              <a:t>    </a:t>
            </a:r>
            <a:r>
              <a:rPr b="0" lang="en-IE" sz="2000" spc="-1" strike="noStrike">
                <a:latin typeface="Arial"/>
              </a:rPr>
              <a:t>Calling SQL in python </a:t>
            </a:r>
            <a:endParaRPr b="0" lang="en-IE" sz="2000" spc="-1" strike="noStrike">
              <a:latin typeface="Arial"/>
            </a:endParaRPr>
          </a:p>
          <a:p>
            <a:pPr marL="216000" indent="-216000">
              <a:lnSpc>
                <a:spcPct val="100000"/>
              </a:lnSpc>
              <a:buNone/>
              <a:tabLst>
                <a:tab algn="l" pos="0"/>
              </a:tabLst>
            </a:pPr>
            <a:r>
              <a:rPr b="0" lang="en-IE" sz="2000" spc="-1" strike="noStrike">
                <a:latin typeface="Arial"/>
              </a:rPr>
              <a:t>    </a:t>
            </a:r>
            <a:r>
              <a:rPr b="0" lang="en-IE" sz="2000" spc="-1" strike="noStrike">
                <a:latin typeface="Arial"/>
              </a:rPr>
              <a:t>Creating a DAO that encapsulates the interactions with the Database</a:t>
            </a:r>
            <a:endParaRPr b="0" lang="en-IE"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216000" y="812520"/>
            <a:ext cx="7127280" cy="4008960"/>
          </a:xfrm>
          <a:prstGeom prst="rect">
            <a:avLst/>
          </a:prstGeom>
          <a:ln w="0">
            <a:noFill/>
          </a:ln>
        </p:spPr>
      </p:sp>
      <p:sp>
        <p:nvSpPr>
          <p:cNvPr id="138" name="PlaceHolder 2"/>
          <p:cNvSpPr>
            <a:spLocks noGrp="1"/>
          </p:cNvSpPr>
          <p:nvPr>
            <p:ph type="body"/>
          </p:nvPr>
        </p:nvSpPr>
        <p:spPr>
          <a:xfrm>
            <a:off x="90000" y="4821480"/>
            <a:ext cx="7290000" cy="5528520"/>
          </a:xfrm>
          <a:prstGeom prst="rect">
            <a:avLst/>
          </a:prstGeom>
          <a:noFill/>
          <a:ln w="0">
            <a:noFill/>
          </a:ln>
        </p:spPr>
        <p:txBody>
          <a:bodyPr lIns="0" rIns="0" tIns="0" bIns="0" anchor="t">
            <a:noAutofit/>
          </a:bodyPr>
          <a:p>
            <a:r>
              <a:rPr b="0" lang="en-IE" sz="1800" spc="-1" strike="noStrike">
                <a:latin typeface="Arial"/>
              </a:rPr>
              <a:t>you can now connect to a database and you can do it through a object DAO. So therefore it's separated from your REST server and it's all so you can concentrate. When you're looking at the data you can concentrate the database and when you're looking at this Flask server you can concentrate on your mapping. You now have a standard way of storing data in and out of a database during the code operations. If you need to add in other functionality, you can do that by adding a new function in your DAO.</a:t>
            </a:r>
            <a:endParaRPr b="0" lang="en-IE" sz="1800" spc="-1" strike="noStrike">
              <a:latin typeface="Arial"/>
            </a:endParaRPr>
          </a:p>
          <a:p>
            <a:r>
              <a:rPr b="0" lang="en-IE" sz="1800" spc="-1" strike="noStrike">
                <a:latin typeface="Arial"/>
              </a:rPr>
              <a:t>pretty much shown you how to put it into a Flask application. I'm going to leave that to yourself. Pretty much we should have put the information into configuration file. I didn't do that. Uh, There's only one connection. You should really have connection pooling. If you're putting this into into a server.</a:t>
            </a:r>
            <a:endParaRPr b="0" lang="en-IE" sz="1800" spc="-1" strike="noStrike">
              <a:latin typeface="Arial"/>
            </a:endParaRPr>
          </a:p>
          <a:p>
            <a:r>
              <a:rPr b="0" lang="en-IE" sz="1800" spc="-1" strike="noStrike">
                <a:latin typeface="Arial"/>
              </a:rPr>
              <a:t>Connection pooling is quite trivial to do. You can add that in. I don't know if you've done that in advanced databases. There were other frameworks out there for dealing with databases like SQL Academy</a:t>
            </a:r>
            <a:endParaRPr b="0" lang="en-IE" sz="1800" spc="-1" strike="noStrike">
              <a:latin typeface="Arial"/>
            </a:endParaRPr>
          </a:p>
          <a:p>
            <a:r>
              <a:rPr b="0" lang="en-IE" sz="1800" spc="-1" strike="noStrike">
                <a:latin typeface="Arial"/>
              </a:rPr>
              <a:t>and if you're dealing with multiple tables then you will need multiple Daos. Was like you don't need I would suggest you use multiple GEOS. And of course I should have a quick chat about combining database tables, you know, so getting the ID from another database table from one database table.</a:t>
            </a:r>
            <a:endParaRPr b="0" lang="en-IE" sz="18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Img"/>
          </p:nvPr>
        </p:nvSpPr>
        <p:spPr>
          <a:xfrm>
            <a:off x="216000" y="812520"/>
            <a:ext cx="7126920" cy="4008600"/>
          </a:xfrm>
          <a:prstGeom prst="rect">
            <a:avLst/>
          </a:prstGeom>
          <a:ln w="0">
            <a:noFill/>
          </a:ln>
        </p:spPr>
      </p:sp>
      <p:sp>
        <p:nvSpPr>
          <p:cNvPr id="126"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how we'd use Python to interact with a database</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how would you write the Python to run those SQL statements on a MySQL database? simple answer to that is we'll use one of the MySQL packages that come with Python that you can get with Python</a:t>
            </a:r>
            <a:endParaRPr b="0" lang="en-I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216000" y="812520"/>
            <a:ext cx="7126920" cy="4008600"/>
          </a:xfrm>
          <a:prstGeom prst="rect">
            <a:avLst/>
          </a:prstGeom>
          <a:ln w="0">
            <a:noFill/>
          </a:ln>
        </p:spPr>
      </p:sp>
      <p:sp>
        <p:nvSpPr>
          <p:cNvPr id="128" name="PlaceHolder 2"/>
          <p:cNvSpPr>
            <a:spLocks noGrp="1"/>
          </p:cNvSpPr>
          <p:nvPr>
            <p:ph type="body"/>
          </p:nvPr>
        </p:nvSpPr>
        <p:spPr>
          <a:xfrm>
            <a:off x="225000" y="4923360"/>
            <a:ext cx="6929640" cy="5516280"/>
          </a:xfrm>
          <a:prstGeom prst="rect">
            <a:avLst/>
          </a:prstGeom>
          <a:noFill/>
          <a:ln w="0">
            <a:noFill/>
          </a:ln>
        </p:spPr>
        <p:txBody>
          <a:bodyPr lIns="0" rIns="0" tIns="0" bIns="0" anchor="t">
            <a:noAutofit/>
          </a:bodyPr>
          <a:p>
            <a:pPr marL="216000" indent="-216000">
              <a:lnSpc>
                <a:spcPct val="100000"/>
              </a:lnSpc>
              <a:buNone/>
            </a:pPr>
            <a:r>
              <a:rPr b="0" lang="en-IE" sz="1500" spc="-1" strike="noStrike">
                <a:latin typeface="Arial"/>
              </a:rPr>
              <a:t> </a:t>
            </a:r>
            <a:r>
              <a:rPr b="0" lang="en-IE" sz="1500" spc="-1" strike="noStrike">
                <a:latin typeface="Arial"/>
              </a:rPr>
              <a:t>import MySQL dot connector and then you make a connection. And the way you do that is with the connector MySQL connector dot connect. And that's a function that takes in four parameters,  the host which is the machine that you're going to, the URL of the machine you're going to, a username and a password, and the database you want to connect to.In this example I store that in a variable called my DB.</a:t>
            </a:r>
            <a:endParaRPr b="0" lang="en-IE" sz="15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1500" spc="-1" strike="noStrike">
                <a:latin typeface="Arial"/>
              </a:rPr>
              <a:t>You then need another object which is called a cursor. A cursor is where the data will be stored when you get the data back from the database. If you're doing reads or for the update and deletes and creates how the data will be sent over. So the cursor takes care of storing the data. On your local machine the connection is the connection with the database and the way you do that is my DB dot cursor. So mydb variable that we had above just say curse and that will get you a cursor and we then create some SQL and then we can execute the SQL. So my cursor dot execute. </a:t>
            </a:r>
            <a:endParaRPr b="0" lang="en-IE" sz="1500" spc="-1" strike="noStrike">
              <a:latin typeface="Arial"/>
            </a:endParaRPr>
          </a:p>
          <a:p>
            <a:pPr marL="216000" indent="-216000">
              <a:lnSpc>
                <a:spcPct val="100000"/>
              </a:lnSpc>
              <a:buNone/>
            </a:pPr>
            <a:endParaRPr b="0" lang="en-IE" sz="1500" spc="-1" strike="noStrike">
              <a:latin typeface="Arial"/>
            </a:endParaRPr>
          </a:p>
          <a:p>
            <a:pPr marL="216000" indent="-216000">
              <a:lnSpc>
                <a:spcPct val="100000"/>
              </a:lnSpc>
              <a:buNone/>
            </a:pPr>
            <a:r>
              <a:rPr b="0" lang="en-IE" sz="1500" spc="-1" strike="noStrike">
                <a:latin typeface="Arial"/>
              </a:rPr>
              <a:t>if this is a uh create, update, delete you should probably do my SQL dot commit, and and then you do make sure you close the cursor and then close the DB. If you don't close the cursor and close the DB, well certainly the connector. If you don't close the connector, which in this case is my DB. If you don't close the connector you can sometimes get resource leaks. So if somebody keeps hitting your server and you keep making connections, they will time out after an hour. But if they don't time out, you could run out of connections and that would cause your database for your system to crash. So it is a good idea to make sure you close your connections.</a:t>
            </a:r>
            <a:endParaRPr b="0" lang="en-IE" sz="15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216000" y="812520"/>
            <a:ext cx="7126920" cy="4008600"/>
          </a:xfrm>
          <a:prstGeom prst="rect">
            <a:avLst/>
          </a:prstGeom>
          <a:ln w="0">
            <a:noFill/>
          </a:ln>
        </p:spPr>
      </p:sp>
      <p:sp>
        <p:nvSpPr>
          <p:cNvPr id="130" name="PlaceHolder 2"/>
          <p:cNvSpPr>
            <a:spLocks noGrp="1"/>
          </p:cNvSpPr>
          <p:nvPr>
            <p:ph type="body"/>
          </p:nvPr>
        </p:nvSpPr>
        <p:spPr>
          <a:xfrm>
            <a:off x="135000" y="5078520"/>
            <a:ext cx="7289640" cy="5950800"/>
          </a:xfrm>
          <a:prstGeom prst="rect">
            <a:avLst/>
          </a:prstGeom>
          <a:noFill/>
          <a:ln w="0">
            <a:noFill/>
          </a:ln>
        </p:spPr>
        <p:txBody>
          <a:bodyPr lIns="0" rIns="0" tIns="0" bIns="0" anchor="t">
            <a:noAutofit/>
          </a:bodyPr>
          <a:p>
            <a:pPr marL="216000" indent="-216000">
              <a:lnSpc>
                <a:spcPct val="100000"/>
              </a:lnSpc>
              <a:buNone/>
            </a:pPr>
            <a:r>
              <a:rPr b="0" lang="en-IE" sz="1500" spc="-1" strike="noStrike">
                <a:latin typeface="Arial"/>
              </a:rPr>
              <a:t>You can pass a SQL string straight with the execute if you wish to. There is a danger with that is if you have user values which you've taken from the user through a form or whatever, and you put that into a string, the users can put other SQL commands in there and that can lead to things called SQL injection. This is a security hole that is still around, despite being around for about 10 years. It's still around and there's people who still write code that allow SQL injection</a:t>
            </a:r>
            <a:endParaRPr b="0" lang="en-IE" sz="1500" spc="-1" strike="noStrike">
              <a:latin typeface="Arial"/>
            </a:endParaRPr>
          </a:p>
          <a:p>
            <a:pPr marL="216000" indent="-216000">
              <a:lnSpc>
                <a:spcPct val="100000"/>
              </a:lnSpc>
              <a:buNone/>
            </a:pPr>
            <a:endParaRPr b="0" lang="en-IE" sz="1400" spc="-1" strike="noStrike">
              <a:latin typeface="Arial"/>
            </a:endParaRPr>
          </a:p>
          <a:p>
            <a:pPr marL="216000" indent="-216000">
              <a:lnSpc>
                <a:spcPct val="100000"/>
              </a:lnSpc>
              <a:buNone/>
            </a:pPr>
            <a:r>
              <a:rPr b="0" lang="en-IE" sz="1500" spc="-1" strike="noStrike">
                <a:latin typeface="Arial"/>
              </a:rPr>
              <a:t>and I put a video in resources on how you do Sequel injection. It shouldn't be able to do it in any well written code nowadays, but people can. So the way you get around SQL injection is with the execute. You pass in the values separately so you make up your SQL statement, for example in this case insert into student name and address values and you do %s,%s, </a:t>
            </a:r>
            <a:endParaRPr b="0" lang="en-IE" sz="1500" spc="-1" strike="noStrike">
              <a:latin typeface="Arial"/>
            </a:endParaRPr>
          </a:p>
          <a:p>
            <a:pPr marL="216000" indent="-216000">
              <a:lnSpc>
                <a:spcPct val="100000"/>
              </a:lnSpc>
              <a:buNone/>
            </a:pPr>
            <a:endParaRPr b="0" lang="en-IE" sz="1400" spc="-1" strike="noStrike">
              <a:latin typeface="Arial"/>
            </a:endParaRPr>
          </a:p>
          <a:p>
            <a:pPr marL="216000" indent="-216000">
              <a:lnSpc>
                <a:spcPct val="100000"/>
              </a:lnSpc>
              <a:buNone/>
            </a:pPr>
            <a:r>
              <a:rPr b="0" lang="en-IE" sz="1500" spc="-1" strike="noStrike">
                <a:latin typeface="Arial"/>
              </a:rPr>
              <a:t> </a:t>
            </a:r>
            <a:r>
              <a:rPr b="0" lang="en-IE" sz="1500" spc="-1" strike="noStrike">
                <a:latin typeface="Arial"/>
              </a:rPr>
              <a:t>That's where the variables that ideally you read in from the is that you might have read in from a user, that's where they'll go. And then you set those values into a tuple, so values equals whatever the values if you got them from a user or whatever. In this case they’re hard coded. So there's no danger sequel injection, but if it came from a user there might be. </a:t>
            </a:r>
            <a:endParaRPr b="0" lang="en-IE" sz="1500" spc="-1" strike="noStrike">
              <a:latin typeface="Arial"/>
            </a:endParaRPr>
          </a:p>
          <a:p>
            <a:pPr marL="216000" indent="-216000">
              <a:lnSpc>
                <a:spcPct val="100000"/>
              </a:lnSpc>
              <a:buNone/>
            </a:pPr>
            <a:endParaRPr b="0" lang="en-IE" sz="1400" spc="-1" strike="noStrike">
              <a:latin typeface="Arial"/>
            </a:endParaRPr>
          </a:p>
          <a:p>
            <a:pPr marL="216000" indent="-216000">
              <a:lnSpc>
                <a:spcPct val="100000"/>
              </a:lnSpc>
              <a:buNone/>
            </a:pPr>
            <a:r>
              <a:rPr b="0" lang="en-IE" sz="1500" spc="-1" strike="noStrike">
                <a:latin typeface="Arial"/>
              </a:rPr>
              <a:t>And then when you do the execute, you do cursor dot execute SQL and you're passing those values and they'll put Mary into the first percentages and Galway to the second percentages. Percentage D is numbers and there's a few other ones around as well.</a:t>
            </a:r>
            <a:endParaRPr b="0" lang="en-IE" sz="15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216000" y="812520"/>
            <a:ext cx="7126920" cy="4008600"/>
          </a:xfrm>
          <a:prstGeom prst="rect">
            <a:avLst/>
          </a:prstGeom>
          <a:ln w="0">
            <a:noFill/>
          </a:ln>
        </p:spPr>
      </p:sp>
      <p:sp>
        <p:nvSpPr>
          <p:cNvPr id="132" name="PlaceHolder 2"/>
          <p:cNvSpPr>
            <a:spLocks noGrp="1"/>
          </p:cNvSpPr>
          <p:nvPr>
            <p:ph type="body"/>
          </p:nvPr>
        </p:nvSpPr>
        <p:spPr>
          <a:xfrm>
            <a:off x="90000" y="5078520"/>
            <a:ext cx="7244640" cy="5417280"/>
          </a:xfrm>
          <a:prstGeom prst="rect">
            <a:avLst/>
          </a:prstGeom>
          <a:noFill/>
          <a:ln w="0">
            <a:noFill/>
          </a:ln>
        </p:spPr>
        <p:txBody>
          <a:bodyPr lIns="0" rIns="0" tIns="0" bIns="0" anchor="t">
            <a:noAutofit/>
          </a:bodyPr>
          <a:p>
            <a:pPr marL="216000" indent="-216000">
              <a:lnSpc>
                <a:spcPct val="100000"/>
              </a:lnSpc>
              <a:buNone/>
            </a:pPr>
            <a:r>
              <a:rPr b="0" lang="en-IE" sz="1600" spc="-1" strike="noStrike">
                <a:latin typeface="Arial"/>
              </a:rPr>
              <a:t>If you're doing an up any of the update functions, that's create, read, UPDATE, sorry, CREATE, UPDATE or DELETE. So if you're doing any update, CREATE, update, delete you need to do a commit. So here's the code which you had the last time. It's pretty much the same DB MySQL dot connector dot connect. We passed the four variables local, host, user, password and database.</a:t>
            </a:r>
            <a:endParaRPr b="0" lang="en-IE" sz="1600" spc="-1" strike="noStrike">
              <a:latin typeface="Arial"/>
            </a:endParaRPr>
          </a:p>
          <a:p>
            <a:pPr marL="216000" indent="-216000">
              <a:lnSpc>
                <a:spcPct val="100000"/>
              </a:lnSpc>
              <a:buNone/>
            </a:pPr>
            <a:endParaRPr b="0" lang="en-IE" sz="1600" spc="-1" strike="noStrike">
              <a:latin typeface="Arial"/>
            </a:endParaRPr>
          </a:p>
          <a:p>
            <a:pPr marL="216000" indent="-216000">
              <a:lnSpc>
                <a:spcPct val="100000"/>
              </a:lnSpc>
              <a:buNone/>
            </a:pPr>
            <a:r>
              <a:rPr b="0" lang="en-IE" sz="1600" spc="-1" strike="noStrike">
                <a:latin typeface="Arial"/>
              </a:rPr>
              <a:t>In this case I'll give you example of data representation.</a:t>
            </a:r>
            <a:endParaRPr b="0" lang="en-IE" sz="1600" spc="-1" strike="noStrike">
              <a:latin typeface="Arial"/>
            </a:endParaRPr>
          </a:p>
          <a:p>
            <a:pPr marL="216000" indent="-216000">
              <a:lnSpc>
                <a:spcPct val="100000"/>
              </a:lnSpc>
              <a:buNone/>
            </a:pPr>
            <a:endParaRPr b="0" lang="en-IE" sz="1600" spc="-1" strike="noStrike">
              <a:latin typeface="Arial"/>
            </a:endParaRPr>
          </a:p>
          <a:p>
            <a:pPr marL="216000" indent="-216000">
              <a:lnSpc>
                <a:spcPct val="100000"/>
              </a:lnSpc>
              <a:buNone/>
            </a:pPr>
            <a:r>
              <a:rPr b="0" lang="en-IE" sz="1600" spc="-1" strike="noStrike">
                <a:latin typeface="Arial"/>
              </a:rPr>
              <a:t>We get the cursor so deeply, your cursor and then the SQL statement which we saw same as last time inserted student name, address, values, percentages, percentages</a:t>
            </a:r>
            <a:endParaRPr b="0" lang="en-IE" sz="1600" spc="-1" strike="noStrike">
              <a:latin typeface="Arial"/>
            </a:endParaRPr>
          </a:p>
          <a:p>
            <a:pPr marL="216000" indent="-216000">
              <a:lnSpc>
                <a:spcPct val="100000"/>
              </a:lnSpc>
              <a:buNone/>
            </a:pPr>
            <a:endParaRPr b="0" lang="en-IE" sz="1600" spc="-1" strike="noStrike">
              <a:latin typeface="Arial"/>
            </a:endParaRPr>
          </a:p>
          <a:p>
            <a:pPr marL="216000" indent="-216000">
              <a:lnSpc>
                <a:spcPct val="100000"/>
              </a:lnSpc>
              <a:buNone/>
            </a:pPr>
            <a:r>
              <a:rPr b="0" lang="en-IE" sz="1600" spc="-1" strike="noStrike">
                <a:latin typeface="Arial"/>
              </a:rPr>
              <a:t>and then the values is a tuple with two things in there Marion Galway. And then we do the execute and the one thing we need to remember to do if it's an update.</a:t>
            </a:r>
            <a:endParaRPr b="0" lang="en-IE" sz="1600" spc="-1" strike="noStrike">
              <a:latin typeface="Arial"/>
            </a:endParaRPr>
          </a:p>
          <a:p>
            <a:pPr marL="216000" indent="-216000">
              <a:lnSpc>
                <a:spcPct val="100000"/>
              </a:lnSpc>
              <a:buNone/>
            </a:pPr>
            <a:endParaRPr b="0" lang="en-IE" sz="1600" spc="-1" strike="noStrike">
              <a:latin typeface="Arial"/>
            </a:endParaRPr>
          </a:p>
          <a:p>
            <a:pPr marL="216000" indent="-216000">
              <a:lnSpc>
                <a:spcPct val="100000"/>
              </a:lnSpc>
              <a:buNone/>
            </a:pPr>
            <a:r>
              <a:rPr b="0" lang="en-IE" sz="1600" spc="-1" strike="noStrike">
                <a:latin typeface="Arial"/>
              </a:rPr>
              <a:t>This this case it's a create, you need to do DB document and then you can close the cursor and close the database. And in theory you should close the curse before close the database. I do notice that some of my code I have closed the database before the cursor. That's not the end of the world, but you should close the curse before the database.</a:t>
            </a:r>
            <a:endParaRPr b="0" lang="en-IE" sz="16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216000" y="812520"/>
            <a:ext cx="7126920" cy="4008600"/>
          </a:xfrm>
          <a:prstGeom prst="rect">
            <a:avLst/>
          </a:prstGeom>
          <a:ln w="0">
            <a:noFill/>
          </a:ln>
        </p:spPr>
      </p:sp>
      <p:sp>
        <p:nvSpPr>
          <p:cNvPr id="134" name="PlaceHolder 2"/>
          <p:cNvSpPr>
            <a:spLocks noGrp="1"/>
          </p:cNvSpPr>
          <p:nvPr>
            <p:ph type="body"/>
          </p:nvPr>
        </p:nvSpPr>
        <p:spPr>
          <a:xfrm>
            <a:off x="135000" y="5078520"/>
            <a:ext cx="7289640" cy="5406120"/>
          </a:xfrm>
          <a:prstGeom prst="rect">
            <a:avLst/>
          </a:prstGeom>
          <a:noFill/>
          <a:ln w="0">
            <a:noFill/>
          </a:ln>
        </p:spPr>
        <p:txBody>
          <a:bodyPr lIns="0" rIns="0" tIns="0" bIns="0" anchor="t">
            <a:noAutofit/>
          </a:bodyPr>
          <a:p>
            <a:pPr marL="216000" indent="-216000">
              <a:lnSpc>
                <a:spcPct val="100000"/>
              </a:lnSpc>
              <a:buNone/>
            </a:pPr>
            <a:r>
              <a:rPr b="0" lang="en-IE" sz="1500" spc="-1" strike="noStrike">
                <a:latin typeface="Arial"/>
              </a:rPr>
              <a:t>So we've looked at putting data into the database Is SQL statement, which is either insert or update or delete. Just need to commit if you're getting data out of the database. The way you do that is instead of calling X, instead of doing after the commit, you would basically need to get the information out of the cursor. So here is some sample code where I'm going to get student where the ID is equal to something.</a:t>
            </a:r>
            <a:endParaRPr b="0" lang="en-IE" sz="1500" spc="-1" strike="noStrike">
              <a:latin typeface="Arial"/>
            </a:endParaRPr>
          </a:p>
          <a:p>
            <a:pPr marL="216000" indent="-216000">
              <a:lnSpc>
                <a:spcPct val="100000"/>
              </a:lnSpc>
              <a:buNone/>
            </a:pPr>
            <a:endParaRPr b="0" lang="en-IE" sz="1400" spc="-1" strike="noStrike">
              <a:latin typeface="Arial"/>
            </a:endParaRPr>
          </a:p>
          <a:p>
            <a:pPr marL="216000" indent="-216000">
              <a:lnSpc>
                <a:spcPct val="100000"/>
              </a:lnSpc>
              <a:buNone/>
            </a:pPr>
            <a:r>
              <a:rPr b="0" lang="en-IE" sz="1500" spc="-1" strike="noStrike">
                <a:latin typeface="Arial"/>
              </a:rPr>
              <a:t>And there's two of them you can do fetch one as well. I assume that I've already created the database, so I'm just getting the cursor. Cursor equals DB cursor. Assuming that we've already connected to the database. </a:t>
            </a:r>
            <a:endParaRPr b="0" lang="en-IE" sz="1500" spc="-1" strike="noStrike">
              <a:latin typeface="Arial"/>
            </a:endParaRPr>
          </a:p>
          <a:p>
            <a:pPr marL="216000" indent="-216000">
              <a:lnSpc>
                <a:spcPct val="100000"/>
              </a:lnSpc>
              <a:buNone/>
            </a:pPr>
            <a:r>
              <a:rPr b="0" lang="en-IE" sz="1500" spc="-1" strike="noStrike">
                <a:latin typeface="Arial"/>
              </a:rPr>
              <a:t>Here's some SQL SELECT star FROM student WHERE ID equals sent to Jess. So that's making is a string. I pass the values of one. I should probably shouldn't need to come at the end there. And then I do the execute as we did before. That execute passes the SQL and the values which is just a tuple of one. </a:t>
            </a:r>
            <a:endParaRPr b="0" lang="en-IE" sz="1500" spc="-1" strike="noStrike">
              <a:latin typeface="Arial"/>
            </a:endParaRPr>
          </a:p>
          <a:p>
            <a:pPr marL="216000" indent="-216000">
              <a:lnSpc>
                <a:spcPct val="100000"/>
              </a:lnSpc>
              <a:buNone/>
            </a:pPr>
            <a:r>
              <a:rPr b="0" lang="en-IE" sz="1500" spc="-1" strike="noStrike">
                <a:latin typeface="Arial"/>
              </a:rPr>
              <a:t>Then we need to get the results and the way we do that is we say result equals cursor fetch all and that will get an array of result from whatever from each row from the database. Now in theory if I do where ID equals one, that should only get one, but maybe I've done the database incorrectly and it </a:t>
            </a:r>
            <a:r>
              <a:rPr b="0" lang="en-IE" sz="1600" spc="-1" strike="noStrike">
                <a:latin typeface="Arial"/>
              </a:rPr>
              <a:t>gets</a:t>
            </a:r>
            <a:r>
              <a:rPr b="0" lang="en-IE" sz="1500" spc="-1" strike="noStrike">
                <a:latin typeface="Arial"/>
              </a:rPr>
              <a:t> many. If you know there's only going to be 1 result you can use fetch 1 which will get the first element out of the first row that is returned. Fetch all returns the whole row and because this is an array or a list you can then do for X where X is a row </a:t>
            </a:r>
            <a:r>
              <a:rPr b="0" lang="en-IE" sz="1600" spc="-1" strike="noStrike">
                <a:latin typeface="Arial"/>
              </a:rPr>
              <a:t>and</a:t>
            </a:r>
            <a:r>
              <a:rPr b="0" lang="en-IE" sz="1500" spc="-1" strike="noStrike">
                <a:latin typeface="Arial"/>
              </a:rPr>
              <a:t> as a tuple uh in result. So for X in result. That will go through and get each row and put the values as a tuple into X. In this case I print them out so I'll print out all the rows as they are. You don't need to do commit because this is a read so we're not changing the database. And then you do cursor close and B dot close. &gt;&gt;my7createDatabase.py</a:t>
            </a:r>
            <a:endParaRPr b="0" lang="en-IE" sz="15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216000" y="812520"/>
            <a:ext cx="7127280" cy="4008960"/>
          </a:xfrm>
          <a:prstGeom prst="rect">
            <a:avLst/>
          </a:prstGeom>
          <a:ln w="0">
            <a:noFill/>
          </a:ln>
        </p:spPr>
      </p:sp>
      <p:sp>
        <p:nvSpPr>
          <p:cNvPr id="136" name="PlaceHolder 2"/>
          <p:cNvSpPr>
            <a:spLocks noGrp="1"/>
          </p:cNvSpPr>
          <p:nvPr>
            <p:ph type="body"/>
          </p:nvPr>
        </p:nvSpPr>
        <p:spPr>
          <a:xfrm>
            <a:off x="207720" y="4950000"/>
            <a:ext cx="7127280" cy="5445000"/>
          </a:xfrm>
          <a:prstGeom prst="rect">
            <a:avLst/>
          </a:prstGeom>
          <a:noFill/>
          <a:ln w="0">
            <a:noFill/>
          </a:ln>
        </p:spPr>
        <p:txBody>
          <a:bodyPr lIns="0" rIns="0" tIns="0" bIns="0" anchor="t">
            <a:noAutofit/>
          </a:bodyPr>
          <a:p>
            <a:r>
              <a:rPr b="0" lang="en-IE" sz="2000" spc="-1" strike="noStrike">
                <a:latin typeface="Arial"/>
              </a:rPr>
              <a:t> </a:t>
            </a:r>
            <a:r>
              <a:rPr b="0" lang="en-IE" sz="2000" spc="-1" strike="noStrike">
                <a:latin typeface="Arial"/>
              </a:rPr>
              <a:t>How do we put these into the DAO?</a:t>
            </a:r>
            <a:endParaRPr b="0" lang="en-IE" sz="2000" spc="-1" strike="noStrike">
              <a:latin typeface="Arial"/>
            </a:endParaRPr>
          </a:p>
          <a:p>
            <a:endParaRPr b="0" lang="en-IE" sz="2000" spc="-1" strike="noStrike">
              <a:latin typeface="Arial"/>
            </a:endParaRPr>
          </a:p>
          <a:p>
            <a:r>
              <a:rPr b="0" lang="en-IE" sz="2000" spc="-1" strike="noStrike">
                <a:latin typeface="Arial"/>
              </a:rPr>
              <a:t>Having all these in different files isn't that useful. Would be much handy if we could be reused. So for that reason we have the DAO, which I've already talked about in the first lecture in this series.</a:t>
            </a:r>
            <a:endParaRPr b="0" lang="en-IE" sz="2000" spc="-1" strike="noStrike">
              <a:latin typeface="Arial"/>
            </a:endParaRPr>
          </a:p>
          <a:p>
            <a:r>
              <a:rPr b="0" lang="en-IE" sz="2000" spc="-1" strike="noStrike">
                <a:latin typeface="Arial"/>
              </a:rPr>
              <a:t>So we've got the the skeleton for that. We now need to start putting in that code, which we know works in separate files into that skeleton to make the DA work. So to do that, I will have a class, will have all the functions in it. We've done seeing that make an instance of a class, then we can import it from someplace else like Flask, etcetera.</a:t>
            </a:r>
            <a:endParaRPr b="0" lang="en-IE" sz="2000" spc="-1" strike="noStrike">
              <a:latin typeface="Arial"/>
            </a:endParaRPr>
          </a:p>
          <a:p>
            <a:endParaRPr b="0" lang="en-IE" sz="2000" spc="-1" strike="noStrike">
              <a:latin typeface="Arial"/>
            </a:endParaRPr>
          </a:p>
          <a:p>
            <a:r>
              <a:rPr b="0" lang="en-IE" sz="2000" spc="-1" strike="noStrike">
                <a:latin typeface="Arial"/>
              </a:rPr>
              <a:t>So I've made a sample bit of code here called Zed Student DAO which has everything you need. </a:t>
            </a:r>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47243CB-A833-493B-8C15-3CD339A57C77}"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0E48F2C-AD6E-4279-8330-F4013B85941A}"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F9F8899-E50D-4812-8200-C786BCA5EFB6}"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4E9BFC1-0DFA-4C80-A8B2-FCC35D2E42DA}"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3DC5F17-1FBD-49B8-AEC2-761337480B49}"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5529B58-DC9F-48DB-BD63-D5EC54EF6EF7}"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B6E919B-E374-4CF6-914D-5E2BEE3D1DF7}"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4DD6CCB-FDC8-4912-9FD4-76C63B235D13}"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3D727FA-C4B1-4CEC-863C-2B339DC00E60}"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6977B46-4813-498F-B786-E027AC4054FC}"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024BB0E-ABAC-4061-9B19-5293D6022077}"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778CEE0-DD8B-49AC-9AD5-1B6EFC0B6A0E}"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8766902-B4D1-4A5C-A969-BA834C5E09CE}"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E6799F3-265B-4A3E-B061-3A6654A54E10}"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097BAED-D2E0-4335-BF03-FD6CC439C866}"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8C450ED-2819-4F47-AABA-080A5980AE14}"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5EA995AE-B35E-4B82-9CC0-4187AB7B2C87}"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EA7F0E1-9B07-4BD9-99BB-F179A79741FC}"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8F470A8-1A0E-4E7F-A5E5-636EA373FCD4}"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F4B6618-6438-462B-B665-50A4D2F92891}"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157A135-DF40-4C8B-8ACF-E6C9C035DF86}"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DDACEF1-A392-4F1F-ACFB-ECAF66D3D209}"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A0A25FB-0F60-454C-9319-DB2A67960611}"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CCEE18C-1E59-4326-8250-56FB17877D03}"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5760" cy="455760"/>
            <a:chOff x="11401560" y="6229800"/>
            <a:chExt cx="455760" cy="455760"/>
          </a:xfrm>
        </p:grpSpPr>
        <p:sp>
          <p:nvSpPr>
            <p:cNvPr id="1" name="Oval 7"/>
            <p:cNvSpPr/>
            <p:nvPr/>
          </p:nvSpPr>
          <p:spPr>
            <a:xfrm>
              <a:off x="11401560" y="6229800"/>
              <a:ext cx="455760" cy="45576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7440" cy="39744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1480" cy="7920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1480" cy="7920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1480" cy="274176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79640" cy="1079640"/>
            <a:chOff x="9649080" y="4069080"/>
            <a:chExt cx="1079640" cy="1079640"/>
          </a:xfrm>
        </p:grpSpPr>
        <p:sp>
          <p:nvSpPr>
            <p:cNvPr id="7" name="Oval 10"/>
            <p:cNvSpPr/>
            <p:nvPr/>
          </p:nvSpPr>
          <p:spPr>
            <a:xfrm>
              <a:off x="9649080" y="4069080"/>
              <a:ext cx="1079640" cy="107964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3280" cy="86328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ftr" idx="1"/>
          </p:nvPr>
        </p:nvSpPr>
        <p:spPr>
          <a:xfrm>
            <a:off x="1088280" y="6272640"/>
            <a:ext cx="6326280" cy="36360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0" name="PlaceHolder 2"/>
          <p:cNvSpPr>
            <a:spLocks noGrp="1"/>
          </p:cNvSpPr>
          <p:nvPr>
            <p:ph type="sldNum" idx="2"/>
          </p:nvPr>
        </p:nvSpPr>
        <p:spPr>
          <a:xfrm>
            <a:off x="9592560" y="4289400"/>
            <a:ext cx="1192320" cy="63864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13876DC7-BFFF-4A38-9BCA-5F5AB54C2BBB}"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1" name="PlaceHolder 3"/>
          <p:cNvSpPr>
            <a:spLocks noGrp="1"/>
          </p:cNvSpPr>
          <p:nvPr>
            <p:ph type="dt" idx="3"/>
          </p:nvPr>
        </p:nvSpPr>
        <p:spPr>
          <a:xfrm>
            <a:off x="7964280" y="6272640"/>
            <a:ext cx="3272040" cy="36360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5760" cy="455760"/>
            <a:chOff x="11401560" y="6229800"/>
            <a:chExt cx="455760" cy="455760"/>
          </a:xfrm>
        </p:grpSpPr>
        <p:sp>
          <p:nvSpPr>
            <p:cNvPr id="51" name="Oval 7"/>
            <p:cNvSpPr/>
            <p:nvPr/>
          </p:nvSpPr>
          <p:spPr>
            <a:xfrm>
              <a:off x="11401560" y="6229800"/>
              <a:ext cx="455760" cy="45576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7440" cy="39744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6280" cy="36360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8640" cy="36360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2DC2E09A-F252-4C90-A696-9D6A148BF977}"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040" cy="36360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gmit.ie" TargetMode="External"/><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5520" cy="3034440"/>
          </a:xfrm>
          <a:prstGeom prst="rect">
            <a:avLst/>
          </a:prstGeom>
          <a:noFill/>
          <a:ln w="0">
            <a:noFill/>
          </a:ln>
        </p:spPr>
        <p:txBody>
          <a:bodyPr lIns="0" rIns="0" tIns="0" bIns="0" anchor="ctr">
            <a:noAutofit/>
          </a:bodyPr>
          <a:p>
            <a:pPr>
              <a:lnSpc>
                <a:spcPct val="80000"/>
              </a:lnSpc>
              <a:buNone/>
            </a:pPr>
            <a:r>
              <a:rPr b="0" lang="en-IE" sz="8800" spc="-1" strike="noStrike" cap="all">
                <a:latin typeface="Rockwell Condensed"/>
              </a:rPr>
              <a:t>DR09.02 Python and DB</a:t>
            </a:r>
            <a:endParaRPr b="0" lang="en-IE" sz="8800" spc="-1" strike="noStrike">
              <a:latin typeface="Arial"/>
            </a:endParaRPr>
          </a:p>
        </p:txBody>
      </p:sp>
      <p:sp>
        <p:nvSpPr>
          <p:cNvPr id="101" name="PlaceHolder 2"/>
          <p:cNvSpPr>
            <a:spLocks noGrp="1"/>
          </p:cNvSpPr>
          <p:nvPr>
            <p:ph type="subTitle"/>
          </p:nvPr>
        </p:nvSpPr>
        <p:spPr>
          <a:xfrm>
            <a:off x="859320" y="4356000"/>
            <a:ext cx="7889760" cy="106848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Web Services and applications</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In conclusion</a:t>
            </a:r>
            <a:endParaRPr b="0" lang="en-IE" sz="5400" spc="-1" strike="noStrike">
              <a:latin typeface="Arial"/>
            </a:endParaRPr>
          </a:p>
        </p:txBody>
      </p:sp>
      <p:sp>
        <p:nvSpPr>
          <p:cNvPr id="122" name="PlaceHolder 2"/>
          <p:cNvSpPr>
            <a:spLocks noGrp="1"/>
          </p:cNvSpPr>
          <p:nvPr>
            <p:ph/>
          </p:nvPr>
        </p:nvSpPr>
        <p:spPr>
          <a:xfrm>
            <a:off x="1069920" y="2121480"/>
            <a:ext cx="10056960" cy="404928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You can connect to a database.</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Databases are a standard way of storing data</a:t>
            </a:r>
            <a:endParaRPr b="0" lang="en-IE" sz="2000" spc="-1" strike="noStrike">
              <a:latin typeface="Arial"/>
            </a:endParaRPr>
          </a:p>
          <a:p>
            <a:pPr>
              <a:lnSpc>
                <a:spcPct val="90000"/>
              </a:lnSpc>
              <a:spcBef>
                <a:spcPts val="1199"/>
              </a:spcBef>
              <a:buNone/>
              <a:tabLst>
                <a:tab algn="l" pos="0"/>
              </a:tabLst>
            </a:pPr>
            <a:r>
              <a:rPr b="0" lang="en-IE" sz="4000" spc="-1" strike="noStrike">
                <a:solidFill>
                  <a:srgbClr val="000000"/>
                </a:solidFill>
                <a:latin typeface="Rockwell"/>
              </a:rPr>
              <a:t>Later</a:t>
            </a:r>
            <a:endParaRPr b="0" lang="en-IE" sz="4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Putting this into our flask application</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Configuration files</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This has only one connection</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There are other frameworks out ther (eg sqlAlchemy)</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Mysql Connector</a:t>
            </a:r>
            <a:endParaRPr b="0" lang="en-IE" sz="5400" spc="-1" strike="noStrike">
              <a:latin typeface="Arial"/>
            </a:endParaRPr>
          </a:p>
        </p:txBody>
      </p:sp>
      <p:sp>
        <p:nvSpPr>
          <p:cNvPr id="103" name="PlaceHolder 2"/>
          <p:cNvSpPr>
            <a:spLocks noGrp="1"/>
          </p:cNvSpPr>
          <p:nvPr>
            <p:ph/>
          </p:nvPr>
        </p:nvSpPr>
        <p:spPr>
          <a:xfrm>
            <a:off x="1066680" y="2094120"/>
            <a:ext cx="10056960" cy="404928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We will use mysql’s mysql-connector</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Install </a:t>
            </a:r>
            <a:endParaRPr b="0" lang="en-IE" sz="2000" spc="-1" strike="noStrike">
              <a:latin typeface="Arial"/>
            </a:endParaRPr>
          </a:p>
          <a:p>
            <a:pPr>
              <a:lnSpc>
                <a:spcPct val="90000"/>
              </a:lnSpc>
              <a:spcBef>
                <a:spcPts val="1199"/>
              </a:spcBef>
              <a:buNone/>
            </a:pPr>
            <a:endParaRPr b="0" lang="en-IE" sz="2000" spc="-1" strike="noStrike">
              <a:latin typeface="Arial"/>
            </a:endParaRPr>
          </a:p>
          <a:p>
            <a:pPr>
              <a:lnSpc>
                <a:spcPct val="90000"/>
              </a:lnSpc>
              <a:spcBef>
                <a:spcPts val="1199"/>
              </a:spcBef>
              <a:buNone/>
            </a:pPr>
            <a:endParaRPr b="0" lang="en-IE" sz="2000" spc="-1" strike="noStrike">
              <a:latin typeface="Arial"/>
            </a:endParaRPr>
          </a:p>
          <a:p>
            <a:pPr>
              <a:lnSpc>
                <a:spcPct val="90000"/>
              </a:lnSpc>
              <a:spcBef>
                <a:spcPts val="1199"/>
              </a:spcBef>
              <a:buNone/>
            </a:pPr>
            <a:endParaRPr b="0" lang="en-IE" sz="2000" spc="-1" strike="noStrike">
              <a:latin typeface="Arial"/>
            </a:endParaRPr>
          </a:p>
        </p:txBody>
      </p:sp>
      <p:sp>
        <p:nvSpPr>
          <p:cNvPr id="104" name="Text Box 2"/>
          <p:cNvSpPr/>
          <p:nvPr/>
        </p:nvSpPr>
        <p:spPr>
          <a:xfrm>
            <a:off x="1924200" y="3391920"/>
            <a:ext cx="3716640" cy="2818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15000"/>
              </a:lnSpc>
              <a:spcAft>
                <a:spcPts val="1001"/>
              </a:spcAft>
              <a:buNone/>
            </a:pPr>
            <a:r>
              <a:rPr b="0" lang="en-IE" sz="1100" spc="-1" strike="noStrike">
                <a:solidFill>
                  <a:srgbClr val="ffffff"/>
                </a:solidFill>
                <a:latin typeface="Courier New"/>
                <a:ea typeface="Times New Roman"/>
              </a:rPr>
              <a:t>pip install mysql-connector</a:t>
            </a:r>
            <a:endParaRPr b="0" lang="en-IE" sz="11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066680" y="21744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Use</a:t>
            </a:r>
            <a:endParaRPr b="0" lang="en-IE" sz="5400" spc="-1" strike="noStrike">
              <a:latin typeface="Arial"/>
            </a:endParaRPr>
          </a:p>
        </p:txBody>
      </p:sp>
      <p:sp>
        <p:nvSpPr>
          <p:cNvPr id="106" name="Text Box 2"/>
          <p:cNvSpPr/>
          <p:nvPr/>
        </p:nvSpPr>
        <p:spPr>
          <a:xfrm>
            <a:off x="1179000" y="1510560"/>
            <a:ext cx="7769880" cy="50346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nSpc>
                <a:spcPct val="115000"/>
              </a:lnSpc>
              <a:buNone/>
            </a:pPr>
            <a:r>
              <a:rPr b="0" lang="en-IE" sz="2000" spc="-1" strike="noStrike">
                <a:solidFill>
                  <a:srgbClr val="c586c0"/>
                </a:solidFill>
                <a:latin typeface="Courier New"/>
                <a:ea typeface="Times New Roman"/>
              </a:rPr>
              <a:t>import</a:t>
            </a:r>
            <a:r>
              <a:rPr b="0" lang="en-IE" sz="2000" spc="-1" strike="noStrike">
                <a:solidFill>
                  <a:srgbClr val="d4d4d4"/>
                </a:solidFill>
                <a:latin typeface="Courier New"/>
                <a:ea typeface="Times New Roman"/>
              </a:rPr>
              <a:t> mysql.connector</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mydb = mysql.connector.connect(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r>
              <a:rPr b="0" lang="en-IE" sz="2000" spc="-1" strike="noStrike">
                <a:solidFill>
                  <a:srgbClr val="9cdcfe"/>
                </a:solidFill>
                <a:latin typeface="Courier New"/>
                <a:ea typeface="Times New Roman"/>
              </a:rPr>
              <a:t>host</a:t>
            </a:r>
            <a:r>
              <a:rPr b="0" lang="en-IE" sz="2000" spc="-1" strike="noStrike">
                <a:solidFill>
                  <a:srgbClr val="d4d4d4"/>
                </a:solidFill>
                <a:latin typeface="Courier New"/>
                <a:ea typeface="Times New Roman"/>
              </a:rPr>
              <a:t>=</a:t>
            </a:r>
            <a:r>
              <a:rPr b="0" lang="en-IE" sz="2000" spc="-1" strike="noStrike">
                <a:solidFill>
                  <a:srgbClr val="ce9178"/>
                </a:solidFill>
                <a:latin typeface="Courier New"/>
                <a:ea typeface="Times New Roman"/>
              </a:rPr>
              <a:t>"localhost"</a:t>
            </a:r>
            <a:r>
              <a:rPr b="0" lang="en-IE" sz="2000" spc="-1" strike="noStrike">
                <a:solidFill>
                  <a:srgbClr val="d4d4d4"/>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r>
              <a:rPr b="0" lang="en-IE" sz="2000" spc="-1" strike="noStrike">
                <a:solidFill>
                  <a:srgbClr val="9cdcfe"/>
                </a:solidFill>
                <a:latin typeface="Courier New"/>
                <a:ea typeface="Times New Roman"/>
              </a:rPr>
              <a:t>user</a:t>
            </a:r>
            <a:r>
              <a:rPr b="0" lang="en-IE" sz="2000" spc="-1" strike="noStrike">
                <a:solidFill>
                  <a:srgbClr val="d4d4d4"/>
                </a:solidFill>
                <a:latin typeface="Courier New"/>
                <a:ea typeface="Times New Roman"/>
              </a:rPr>
              <a:t>=</a:t>
            </a:r>
            <a:r>
              <a:rPr b="0" lang="en-IE" sz="2000" spc="-1" strike="noStrike">
                <a:solidFill>
                  <a:srgbClr val="ce9178"/>
                </a:solidFill>
                <a:latin typeface="Courier New"/>
                <a:ea typeface="Times New Roman"/>
              </a:rPr>
              <a:t>“???"</a:t>
            </a:r>
            <a:r>
              <a:rPr b="0" lang="en-IE" sz="2000" spc="-1" strike="noStrike">
                <a:solidFill>
                  <a:srgbClr val="d4d4d4"/>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r>
              <a:rPr b="0" lang="en-IE" sz="2000" spc="-1" strike="noStrike">
                <a:solidFill>
                  <a:srgbClr val="9cdcfe"/>
                </a:solidFill>
                <a:latin typeface="Courier New"/>
                <a:ea typeface="Times New Roman"/>
              </a:rPr>
              <a:t>password</a:t>
            </a:r>
            <a:r>
              <a:rPr b="0" lang="en-IE" sz="2000" spc="-1" strike="noStrike">
                <a:solidFill>
                  <a:srgbClr val="d4d4d4"/>
                </a:solidFill>
                <a:latin typeface="Courier New"/>
                <a:ea typeface="Times New Roman"/>
              </a:rPr>
              <a:t>=</a:t>
            </a:r>
            <a:r>
              <a:rPr b="0" lang="en-IE" sz="2000" spc="-1" strike="noStrike">
                <a:solidFill>
                  <a:srgbClr val="ce9178"/>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ce9178"/>
                </a:solidFill>
                <a:latin typeface="Courier New"/>
                <a:ea typeface="Times New Roman"/>
              </a:rPr>
              <a:t>  </a:t>
            </a:r>
            <a:r>
              <a:rPr b="0" lang="en-IE" sz="2000" spc="-1" strike="noStrike">
                <a:solidFill>
                  <a:srgbClr val="ce9178"/>
                </a:solidFill>
                <a:latin typeface="Courier New"/>
                <a:ea typeface="Times New Roman"/>
              </a:rPr>
              <a:t>database=“???”</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r>
              <a:rPr b="0" lang="en-IE" sz="2000" spc="-1" strike="noStrike">
                <a:solidFill>
                  <a:srgbClr val="d4d4d4"/>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mycursor = mydb.cursor()</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sql=“some sql”</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mycursor.execute(</a:t>
            </a:r>
            <a:r>
              <a:rPr b="0" lang="en-IE" sz="2000" spc="-1" strike="noStrike">
                <a:solidFill>
                  <a:srgbClr val="ce9178"/>
                </a:solidFill>
                <a:latin typeface="Courier New"/>
                <a:ea typeface="Times New Roman"/>
              </a:rPr>
              <a:t>sql</a:t>
            </a:r>
            <a:r>
              <a:rPr b="0" lang="en-IE" sz="2000" spc="-1" strike="noStrike">
                <a:solidFill>
                  <a:srgbClr val="d4d4d4"/>
                </a:solidFill>
                <a:latin typeface="Courier New"/>
                <a:ea typeface="Times New Roman"/>
              </a:rPr>
              <a:t>)</a:t>
            </a:r>
            <a:endParaRPr b="0" lang="en-IE" sz="2000" spc="-1" strike="noStrike">
              <a:latin typeface="Arial"/>
            </a:endParaRPr>
          </a:p>
          <a:p>
            <a:pPr>
              <a:lnSpc>
                <a:spcPct val="115000"/>
              </a:lnSpc>
              <a:buNone/>
            </a:pPr>
            <a:endParaRPr b="0" lang="en-IE" sz="2000" spc="-1" strike="noStrike">
              <a:latin typeface="Arial"/>
            </a:endParaRPr>
          </a:p>
          <a:p>
            <a:pPr>
              <a:lnSpc>
                <a:spcPct val="115000"/>
              </a:lnSpc>
              <a:buNone/>
            </a:pPr>
            <a:r>
              <a:rPr b="0" lang="en-IE" sz="2000" spc="-1" strike="noStrike">
                <a:solidFill>
                  <a:srgbClr val="ffffff"/>
                </a:solidFill>
                <a:latin typeface="Courier New"/>
                <a:ea typeface="Times New Roman"/>
              </a:rPr>
              <a:t>mydb.close()</a:t>
            </a:r>
            <a:endParaRPr b="0" lang="en-IE" sz="2000" spc="-1" strike="noStrike">
              <a:latin typeface="Arial"/>
            </a:endParaRPr>
          </a:p>
          <a:p>
            <a:pPr>
              <a:lnSpc>
                <a:spcPct val="115000"/>
              </a:lnSpc>
              <a:buNone/>
            </a:pPr>
            <a:r>
              <a:rPr b="0" lang="en-IE" sz="2000" spc="-1" strike="noStrike">
                <a:solidFill>
                  <a:srgbClr val="ffffff"/>
                </a:solidFill>
                <a:latin typeface="Courier New"/>
                <a:ea typeface="Times New Roman"/>
              </a:rPr>
              <a:t>mycursor.close()</a:t>
            </a:r>
            <a:endParaRPr b="0" lang="en-IE" sz="2000" spc="-1" strike="noStrike">
              <a:latin typeface="Arial"/>
            </a:endParaRPr>
          </a:p>
          <a:p>
            <a:pPr>
              <a:lnSpc>
                <a:spcPct val="115000"/>
              </a:lnSpc>
              <a:spcAft>
                <a:spcPts val="1001"/>
              </a:spcAft>
              <a:buNone/>
            </a:pPr>
            <a:r>
              <a:rPr b="0" lang="en-IE" sz="2000" spc="-1" strike="noStrike">
                <a:solidFill>
                  <a:srgbClr val="ffffff"/>
                </a:solidFill>
                <a:latin typeface="Rockwell"/>
                <a:ea typeface="Times New Roman"/>
              </a:rPr>
              <a:t> </a:t>
            </a:r>
            <a:endParaRPr b="0" lang="en-IE" sz="2000" spc="-1" strike="noStrike">
              <a:latin typeface="Arial"/>
            </a:endParaRPr>
          </a:p>
        </p:txBody>
      </p:sp>
      <p:sp>
        <p:nvSpPr>
          <p:cNvPr id="107" name="TextBox 4"/>
          <p:cNvSpPr/>
          <p:nvPr/>
        </p:nvSpPr>
        <p:spPr>
          <a:xfrm>
            <a:off x="9434520" y="1602720"/>
            <a:ext cx="232236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These could be read in from a configuration file</a:t>
            </a:r>
            <a:endParaRPr b="0" lang="en-IE" sz="1800" spc="-1" strike="noStrike">
              <a:latin typeface="Arial"/>
            </a:endParaRPr>
          </a:p>
        </p:txBody>
      </p:sp>
      <p:sp>
        <p:nvSpPr>
          <p:cNvPr id="108" name="Straight Arrow Connector 6"/>
          <p:cNvSpPr/>
          <p:nvPr/>
        </p:nvSpPr>
        <p:spPr>
          <a:xfrm flipH="1">
            <a:off x="4441320" y="2405880"/>
            <a:ext cx="4989960" cy="8049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Prevent sql injection</a:t>
            </a:r>
            <a:endParaRPr b="0" lang="en-IE" sz="5400" spc="-1" strike="noStrike">
              <a:latin typeface="Arial"/>
            </a:endParaRPr>
          </a:p>
        </p:txBody>
      </p:sp>
      <p:sp>
        <p:nvSpPr>
          <p:cNvPr id="110" name="Text Box 2"/>
          <p:cNvSpPr/>
          <p:nvPr/>
        </p:nvSpPr>
        <p:spPr>
          <a:xfrm>
            <a:off x="1409400" y="1795320"/>
            <a:ext cx="8776800" cy="136584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nSpc>
                <a:spcPct val="115000"/>
              </a:lnSpc>
              <a:buNone/>
            </a:pPr>
            <a:r>
              <a:rPr b="0" lang="en-IE" sz="2000" spc="-1" strike="noStrike">
                <a:solidFill>
                  <a:srgbClr val="d4d4d4"/>
                </a:solidFill>
                <a:latin typeface="Courier New"/>
                <a:ea typeface="Times New Roman"/>
              </a:rPr>
              <a:t>sql=</a:t>
            </a:r>
            <a:r>
              <a:rPr b="0" lang="en-IE" sz="2000" spc="-1" strike="noStrike">
                <a:solidFill>
                  <a:srgbClr val="ce9178"/>
                </a:solidFill>
                <a:latin typeface="Courier New"/>
                <a:ea typeface="Times New Roman"/>
              </a:rPr>
              <a:t>"insert into student (name, address) values (</a:t>
            </a:r>
            <a:r>
              <a:rPr b="0" lang="en-IE" sz="2000" spc="-1" strike="noStrike">
                <a:solidFill>
                  <a:srgbClr val="569cd6"/>
                </a:solidFill>
                <a:latin typeface="Courier New"/>
                <a:ea typeface="Times New Roman"/>
              </a:rPr>
              <a:t>%s</a:t>
            </a:r>
            <a:r>
              <a:rPr b="0" lang="en-IE" sz="2000" spc="-1" strike="noStrike">
                <a:solidFill>
                  <a:srgbClr val="ce9178"/>
                </a:solidFill>
                <a:latin typeface="Courier New"/>
                <a:ea typeface="Times New Roman"/>
              </a:rPr>
              <a:t>,</a:t>
            </a:r>
            <a:r>
              <a:rPr b="0" lang="en-IE" sz="2000" spc="-1" strike="noStrike">
                <a:solidFill>
                  <a:srgbClr val="569cd6"/>
                </a:solidFill>
                <a:latin typeface="Courier New"/>
                <a:ea typeface="Times New Roman"/>
              </a:rPr>
              <a:t>%s</a:t>
            </a:r>
            <a:r>
              <a:rPr b="0" lang="en-IE" sz="2000" spc="-1" strike="noStrike">
                <a:solidFill>
                  <a:srgbClr val="ce9178"/>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values = (</a:t>
            </a:r>
            <a:r>
              <a:rPr b="0" lang="en-IE" sz="2000" spc="-1" strike="noStrike">
                <a:solidFill>
                  <a:srgbClr val="ce9178"/>
                </a:solidFill>
                <a:latin typeface="Courier New"/>
                <a:ea typeface="Times New Roman"/>
              </a:rPr>
              <a:t>"Mary"</a:t>
            </a:r>
            <a:r>
              <a:rPr b="0" lang="en-IE" sz="2000" spc="-1" strike="noStrike">
                <a:solidFill>
                  <a:srgbClr val="d4d4d4"/>
                </a:solidFill>
                <a:latin typeface="Courier New"/>
                <a:ea typeface="Times New Roman"/>
              </a:rPr>
              <a:t>,</a:t>
            </a:r>
            <a:r>
              <a:rPr b="0" lang="en-IE" sz="2000" spc="-1" strike="noStrike">
                <a:solidFill>
                  <a:srgbClr val="ce9178"/>
                </a:solidFill>
                <a:latin typeface="Courier New"/>
                <a:ea typeface="Times New Roman"/>
              </a:rPr>
              <a:t>"Galway"</a:t>
            </a:r>
            <a:r>
              <a:rPr b="0" lang="en-IE" sz="2000" spc="-1" strike="noStrike">
                <a:solidFill>
                  <a:srgbClr val="d4d4d4"/>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endParaRPr b="0" lang="en-IE" sz="2000" spc="-1" strike="noStrike">
              <a:latin typeface="Arial"/>
            </a:endParaRPr>
          </a:p>
          <a:p>
            <a:pPr>
              <a:lnSpc>
                <a:spcPct val="115000"/>
              </a:lnSpc>
              <a:spcAft>
                <a:spcPts val="1001"/>
              </a:spcAft>
              <a:buNone/>
            </a:pPr>
            <a:r>
              <a:rPr b="0" lang="en-IE" sz="2000" spc="-1" strike="noStrike">
                <a:solidFill>
                  <a:srgbClr val="ffffff"/>
                </a:solidFill>
                <a:latin typeface="Rockwell"/>
                <a:ea typeface="Times New Roman"/>
              </a:rPr>
              <a:t> </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Commit update functions</a:t>
            </a:r>
            <a:endParaRPr b="0" lang="en-IE" sz="5400" spc="-1" strike="noStrike">
              <a:latin typeface="Arial"/>
            </a:endParaRPr>
          </a:p>
        </p:txBody>
      </p:sp>
      <p:sp>
        <p:nvSpPr>
          <p:cNvPr id="112" name="Text Box 2"/>
          <p:cNvSpPr/>
          <p:nvPr/>
        </p:nvSpPr>
        <p:spPr>
          <a:xfrm>
            <a:off x="1172520" y="1763280"/>
            <a:ext cx="9497520" cy="48384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nSpc>
                <a:spcPct val="115000"/>
              </a:lnSpc>
              <a:buNone/>
            </a:pPr>
            <a:r>
              <a:rPr b="0" lang="en-IE" sz="2000" spc="-1" strike="noStrike">
                <a:solidFill>
                  <a:srgbClr val="c586c0"/>
                </a:solidFill>
                <a:latin typeface="Courier New"/>
                <a:ea typeface="Times New Roman"/>
              </a:rPr>
              <a:t>import</a:t>
            </a:r>
            <a:r>
              <a:rPr b="0" lang="en-IE" sz="2000" spc="-1" strike="noStrike">
                <a:solidFill>
                  <a:srgbClr val="d4d4d4"/>
                </a:solidFill>
                <a:latin typeface="Courier New"/>
                <a:ea typeface="Times New Roman"/>
              </a:rPr>
              <a:t> mysql.connector</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db = mysql.connector.connect(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r>
              <a:rPr b="0" lang="en-IE" sz="2000" spc="-1" strike="noStrike">
                <a:solidFill>
                  <a:srgbClr val="9cdcfe"/>
                </a:solidFill>
                <a:latin typeface="Courier New"/>
                <a:ea typeface="Times New Roman"/>
              </a:rPr>
              <a:t>host</a:t>
            </a:r>
            <a:r>
              <a:rPr b="0" lang="en-IE" sz="2000" spc="-1" strike="noStrike">
                <a:solidFill>
                  <a:srgbClr val="d4d4d4"/>
                </a:solidFill>
                <a:latin typeface="Courier New"/>
                <a:ea typeface="Times New Roman"/>
              </a:rPr>
              <a:t>=</a:t>
            </a:r>
            <a:r>
              <a:rPr b="0" lang="en-IE" sz="2000" spc="-1" strike="noStrike">
                <a:solidFill>
                  <a:srgbClr val="ce9178"/>
                </a:solidFill>
                <a:latin typeface="Courier New"/>
                <a:ea typeface="Times New Roman"/>
              </a:rPr>
              <a:t>"localhost"</a:t>
            </a:r>
            <a:r>
              <a:rPr b="0" lang="en-IE" sz="2000" spc="-1" strike="noStrike">
                <a:solidFill>
                  <a:srgbClr val="d4d4d4"/>
                </a:solidFill>
                <a:latin typeface="Courier New"/>
                <a:ea typeface="Times New Roman"/>
              </a:rPr>
              <a:t>,</a:t>
            </a:r>
            <a:r>
              <a:rPr b="0" lang="en-IE" sz="2000" spc="-1" strike="noStrike">
                <a:solidFill>
                  <a:srgbClr val="ffffff"/>
                </a:solidFill>
                <a:latin typeface="Rockwell"/>
                <a:ea typeface="Times New Roman"/>
              </a:rPr>
              <a:t> </a:t>
            </a:r>
            <a:r>
              <a:rPr b="0" lang="en-IE" sz="2000" spc="-1" strike="noStrike">
                <a:solidFill>
                  <a:srgbClr val="9cdcfe"/>
                </a:solidFill>
                <a:latin typeface="Courier New"/>
                <a:ea typeface="Times New Roman"/>
              </a:rPr>
              <a:t>user</a:t>
            </a:r>
            <a:r>
              <a:rPr b="0" lang="en-IE" sz="2000" spc="-1" strike="noStrike">
                <a:solidFill>
                  <a:srgbClr val="d4d4d4"/>
                </a:solidFill>
                <a:latin typeface="Courier New"/>
                <a:ea typeface="Times New Roman"/>
              </a:rPr>
              <a:t>=</a:t>
            </a:r>
            <a:r>
              <a:rPr b="0" lang="en-IE" sz="2000" spc="-1" strike="noStrike">
                <a:solidFill>
                  <a:srgbClr val="ce9178"/>
                </a:solidFill>
                <a:latin typeface="Courier New"/>
                <a:ea typeface="Times New Roman"/>
              </a:rPr>
              <a:t>"root"</a:t>
            </a:r>
            <a:r>
              <a:rPr b="0" lang="en-IE" sz="2000" spc="-1" strike="noStrike">
                <a:solidFill>
                  <a:srgbClr val="d4d4d4"/>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r>
              <a:rPr b="0" lang="en-IE" sz="2000" spc="-1" strike="noStrike">
                <a:solidFill>
                  <a:srgbClr val="9cdcfe"/>
                </a:solidFill>
                <a:latin typeface="Courier New"/>
                <a:ea typeface="Times New Roman"/>
              </a:rPr>
              <a:t>password</a:t>
            </a:r>
            <a:r>
              <a:rPr b="0" lang="en-IE" sz="2000" spc="-1" strike="noStrike">
                <a:solidFill>
                  <a:srgbClr val="d4d4d4"/>
                </a:solidFill>
                <a:latin typeface="Courier New"/>
                <a:ea typeface="Times New Roman"/>
              </a:rPr>
              <a:t>=</a:t>
            </a:r>
            <a:r>
              <a:rPr b="0" lang="en-IE" sz="2000" spc="-1" strike="noStrike">
                <a:solidFill>
                  <a:srgbClr val="ce9178"/>
                </a:solidFill>
                <a:latin typeface="Courier New"/>
                <a:ea typeface="Times New Roman"/>
              </a:rPr>
              <a:t>""</a:t>
            </a:r>
            <a:r>
              <a:rPr b="0" lang="en-IE" sz="2000" spc="-1" strike="noStrike">
                <a:solidFill>
                  <a:srgbClr val="d4d4d4"/>
                </a:solidFill>
                <a:latin typeface="Courier New"/>
                <a:ea typeface="Times New Roman"/>
              </a:rPr>
              <a:t>,</a:t>
            </a:r>
            <a:r>
              <a:rPr b="0" lang="en-IE" sz="2000" spc="-1" strike="noStrike">
                <a:solidFill>
                  <a:srgbClr val="ffffff"/>
                </a:solidFill>
                <a:latin typeface="Rockwell"/>
                <a:ea typeface="Times New Roman"/>
              </a:rPr>
              <a:t> </a:t>
            </a:r>
            <a:r>
              <a:rPr b="0" lang="en-IE" sz="2000" spc="-1" strike="noStrike">
                <a:solidFill>
                  <a:srgbClr val="9cdcfe"/>
                </a:solidFill>
                <a:latin typeface="Courier New"/>
                <a:ea typeface="Times New Roman"/>
              </a:rPr>
              <a:t>database</a:t>
            </a:r>
            <a:r>
              <a:rPr b="0" lang="en-IE" sz="2000" spc="-1" strike="noStrike">
                <a:solidFill>
                  <a:srgbClr val="d4d4d4"/>
                </a:solidFill>
                <a:latin typeface="Courier New"/>
                <a:ea typeface="Times New Roman"/>
              </a:rPr>
              <a:t>=</a:t>
            </a:r>
            <a:r>
              <a:rPr b="0" lang="en-IE" sz="2000" spc="-1" strike="noStrike">
                <a:solidFill>
                  <a:srgbClr val="ce9178"/>
                </a:solidFill>
                <a:latin typeface="Courier New"/>
                <a:ea typeface="Times New Roman"/>
              </a:rPr>
              <a:t>“wsaa"</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cursor = db.cursor()</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sql=</a:t>
            </a:r>
            <a:r>
              <a:rPr b="0" lang="en-IE" sz="2000" spc="-1" strike="noStrike">
                <a:solidFill>
                  <a:srgbClr val="ce9178"/>
                </a:solidFill>
                <a:latin typeface="Courier New"/>
                <a:ea typeface="Times New Roman"/>
              </a:rPr>
              <a:t>"insert into student (name, address) values (</a:t>
            </a:r>
            <a:r>
              <a:rPr b="0" lang="en-IE" sz="2000" spc="-1" strike="noStrike">
                <a:solidFill>
                  <a:srgbClr val="569cd6"/>
                </a:solidFill>
                <a:latin typeface="Courier New"/>
                <a:ea typeface="Times New Roman"/>
              </a:rPr>
              <a:t>%s</a:t>
            </a:r>
            <a:r>
              <a:rPr b="0" lang="en-IE" sz="2000" spc="-1" strike="noStrike">
                <a:solidFill>
                  <a:srgbClr val="ce9178"/>
                </a:solidFill>
                <a:latin typeface="Courier New"/>
                <a:ea typeface="Times New Roman"/>
              </a:rPr>
              <a:t>,</a:t>
            </a:r>
            <a:r>
              <a:rPr b="0" lang="en-IE" sz="2000" spc="-1" strike="noStrike">
                <a:solidFill>
                  <a:srgbClr val="569cd6"/>
                </a:solidFill>
                <a:latin typeface="Courier New"/>
                <a:ea typeface="Times New Roman"/>
              </a:rPr>
              <a:t>%s</a:t>
            </a:r>
            <a:r>
              <a:rPr b="0" lang="en-IE" sz="2000" spc="-1" strike="noStrike">
                <a:solidFill>
                  <a:srgbClr val="ce9178"/>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values = (</a:t>
            </a:r>
            <a:r>
              <a:rPr b="0" lang="en-IE" sz="2000" spc="-1" strike="noStrike">
                <a:solidFill>
                  <a:srgbClr val="ce9178"/>
                </a:solidFill>
                <a:latin typeface="Courier New"/>
                <a:ea typeface="Times New Roman"/>
              </a:rPr>
              <a:t>"Mary"</a:t>
            </a:r>
            <a:r>
              <a:rPr b="0" lang="en-IE" sz="2000" spc="-1" strike="noStrike">
                <a:solidFill>
                  <a:srgbClr val="d4d4d4"/>
                </a:solidFill>
                <a:latin typeface="Courier New"/>
                <a:ea typeface="Times New Roman"/>
              </a:rPr>
              <a:t>,</a:t>
            </a:r>
            <a:r>
              <a:rPr b="0" lang="en-IE" sz="2000" spc="-1" strike="noStrike">
                <a:solidFill>
                  <a:srgbClr val="ce9178"/>
                </a:solidFill>
                <a:latin typeface="Courier New"/>
                <a:ea typeface="Times New Roman"/>
              </a:rPr>
              <a:t>"Galway"</a:t>
            </a:r>
            <a:r>
              <a:rPr b="0" lang="en-IE" sz="2000" spc="-1" strike="noStrike">
                <a:solidFill>
                  <a:srgbClr val="d4d4d4"/>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cursor.execute(sql, values)</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db.commit()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db.close()</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cursor.close()</a:t>
            </a:r>
            <a:endParaRPr b="0" lang="en-IE" sz="2000" spc="-1" strike="noStrike">
              <a:latin typeface="Arial"/>
            </a:endParaRPr>
          </a:p>
          <a:p>
            <a:pPr>
              <a:lnSpc>
                <a:spcPct val="115000"/>
              </a:lnSpc>
              <a:spcAft>
                <a:spcPts val="1001"/>
              </a:spcAft>
              <a:buNone/>
            </a:pPr>
            <a:r>
              <a:rPr b="0" lang="en-IE" sz="2000" spc="-1" strike="noStrike">
                <a:solidFill>
                  <a:srgbClr val="ffffff"/>
                </a:solidFill>
                <a:latin typeface="Rockwell"/>
                <a:ea typeface="Times New Roman"/>
              </a:rPr>
              <a:t> </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Get data out</a:t>
            </a:r>
            <a:endParaRPr b="0" lang="en-IE" sz="5400" spc="-1" strike="noStrike">
              <a:latin typeface="Arial"/>
            </a:endParaRPr>
          </a:p>
        </p:txBody>
      </p:sp>
      <p:sp>
        <p:nvSpPr>
          <p:cNvPr id="114" name="Text Box 2"/>
          <p:cNvSpPr/>
          <p:nvPr/>
        </p:nvSpPr>
        <p:spPr>
          <a:xfrm>
            <a:off x="1063800" y="1795320"/>
            <a:ext cx="7584120" cy="44103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nSpc>
                <a:spcPct val="115000"/>
              </a:lnSpc>
              <a:buNone/>
            </a:pPr>
            <a:r>
              <a:rPr b="0" lang="en-IE" sz="2000" spc="-1" strike="noStrike">
                <a:solidFill>
                  <a:srgbClr val="c586c0"/>
                </a:solidFill>
                <a:latin typeface="Courier New"/>
                <a:ea typeface="Times New Roman"/>
              </a:rPr>
              <a:t>#get connection code here</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cursor = db.cursor()</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sql=</a:t>
            </a:r>
            <a:r>
              <a:rPr b="0" lang="en-IE" sz="2000" spc="-1" strike="noStrike">
                <a:solidFill>
                  <a:srgbClr val="ce9178"/>
                </a:solidFill>
                <a:latin typeface="Courier New"/>
                <a:ea typeface="Times New Roman"/>
              </a:rPr>
              <a:t>"select * from student where id = </a:t>
            </a:r>
            <a:r>
              <a:rPr b="0" lang="en-IE" sz="2000" spc="-1" strike="noStrike">
                <a:solidFill>
                  <a:srgbClr val="569cd6"/>
                </a:solidFill>
                <a:latin typeface="Courier New"/>
                <a:ea typeface="Times New Roman"/>
              </a:rPr>
              <a:t>%s</a:t>
            </a:r>
            <a:r>
              <a:rPr b="0" lang="en-IE" sz="2000" spc="-1" strike="noStrike">
                <a:solidFill>
                  <a:srgbClr val="ce9178"/>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values = (</a:t>
            </a:r>
            <a:r>
              <a:rPr b="0" lang="en-IE" sz="2000" spc="-1" strike="noStrike">
                <a:solidFill>
                  <a:srgbClr val="b5cea8"/>
                </a:solidFill>
                <a:latin typeface="Courier New"/>
                <a:ea typeface="Times New Roman"/>
              </a:rPr>
              <a:t>1</a:t>
            </a:r>
            <a:r>
              <a:rPr b="0" lang="en-IE" sz="2000" spc="-1" strike="noStrike">
                <a:solidFill>
                  <a:srgbClr val="d4d4d4"/>
                </a:solidFill>
                <a:latin typeface="Courier New"/>
                <a:ea typeface="Times New Roman"/>
              </a:rPr>
              <a: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cursor.execute(sql, values)</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result = cursor.fetchall()</a:t>
            </a:r>
            <a:endParaRPr b="0" lang="en-IE" sz="2000" spc="-1" strike="noStrike">
              <a:latin typeface="Arial"/>
            </a:endParaRPr>
          </a:p>
          <a:p>
            <a:pPr>
              <a:lnSpc>
                <a:spcPct val="115000"/>
              </a:lnSpc>
              <a:buNone/>
            </a:pPr>
            <a:r>
              <a:rPr b="0" lang="en-IE" sz="2000" spc="-1" strike="noStrike">
                <a:solidFill>
                  <a:srgbClr val="c586c0"/>
                </a:solidFill>
                <a:latin typeface="Courier New"/>
                <a:ea typeface="Times New Roman"/>
              </a:rPr>
              <a:t>for</a:t>
            </a:r>
            <a:r>
              <a:rPr b="0" lang="en-IE" sz="2000" spc="-1" strike="noStrike">
                <a:solidFill>
                  <a:srgbClr val="d4d4d4"/>
                </a:solidFill>
                <a:latin typeface="Courier New"/>
                <a:ea typeface="Times New Roman"/>
              </a:rPr>
              <a:t> x </a:t>
            </a:r>
            <a:r>
              <a:rPr b="0" lang="en-IE" sz="2000" spc="-1" strike="noStrike">
                <a:solidFill>
                  <a:srgbClr val="569cd6"/>
                </a:solidFill>
                <a:latin typeface="Courier New"/>
                <a:ea typeface="Times New Roman"/>
              </a:rPr>
              <a:t>in</a:t>
            </a:r>
            <a:r>
              <a:rPr b="0" lang="en-IE" sz="2000" spc="-1" strike="noStrike">
                <a:solidFill>
                  <a:srgbClr val="d4d4d4"/>
                </a:solidFill>
                <a:latin typeface="Courier New"/>
                <a:ea typeface="Times New Roman"/>
              </a:rPr>
              <a:t> result:</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  </a:t>
            </a:r>
            <a:r>
              <a:rPr b="0" lang="en-IE" sz="2000" spc="-1" strike="noStrike">
                <a:solidFill>
                  <a:srgbClr val="dcdcaa"/>
                </a:solidFill>
                <a:latin typeface="Courier New"/>
                <a:ea typeface="Times New Roman"/>
              </a:rPr>
              <a:t>print</a:t>
            </a:r>
            <a:r>
              <a:rPr b="0" lang="en-IE" sz="2000" spc="-1" strike="noStrike">
                <a:solidFill>
                  <a:srgbClr val="d4d4d4"/>
                </a:solidFill>
                <a:latin typeface="Courier New"/>
                <a:ea typeface="Times New Roman"/>
              </a:rPr>
              <a:t>(x)</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db.close()</a:t>
            </a:r>
            <a:endParaRPr b="0" lang="en-IE" sz="2000" spc="-1" strike="noStrike">
              <a:latin typeface="Arial"/>
            </a:endParaRPr>
          </a:p>
          <a:p>
            <a:pPr>
              <a:lnSpc>
                <a:spcPct val="115000"/>
              </a:lnSpc>
              <a:buNone/>
            </a:pPr>
            <a:r>
              <a:rPr b="0" lang="en-IE" sz="2000" spc="-1" strike="noStrike">
                <a:solidFill>
                  <a:srgbClr val="d4d4d4"/>
                </a:solidFill>
                <a:latin typeface="Courier New"/>
                <a:ea typeface="Times New Roman"/>
              </a:rPr>
              <a:t>cursor.close()</a:t>
            </a:r>
            <a:endParaRPr b="0" lang="en-IE" sz="2000" spc="-1" strike="noStrike">
              <a:latin typeface="Arial"/>
            </a:endParaRPr>
          </a:p>
          <a:p>
            <a:pPr>
              <a:lnSpc>
                <a:spcPct val="115000"/>
              </a:lnSpc>
              <a:buNone/>
            </a:pPr>
            <a:endParaRPr b="0" lang="en-IE" sz="2000" spc="-1" strike="noStrike">
              <a:latin typeface="Arial"/>
            </a:endParaRPr>
          </a:p>
          <a:p>
            <a:pPr>
              <a:lnSpc>
                <a:spcPct val="115000"/>
              </a:lnSpc>
              <a:spcAft>
                <a:spcPts val="1001"/>
              </a:spcAft>
              <a:buNone/>
            </a:pPr>
            <a:r>
              <a:rPr b="0" lang="en-IE" sz="2000" spc="-1" strike="noStrike">
                <a:solidFill>
                  <a:srgbClr val="ffffff"/>
                </a:solidFill>
                <a:latin typeface="Rockwell"/>
                <a:ea typeface="Times New Roman"/>
              </a:rPr>
              <a:t> </a:t>
            </a:r>
            <a:endParaRPr b="0" lang="en-IE" sz="2000" spc="-1" strike="noStrike">
              <a:latin typeface="Arial"/>
            </a:endParaRPr>
          </a:p>
        </p:txBody>
      </p:sp>
      <p:sp>
        <p:nvSpPr>
          <p:cNvPr id="115" name="TextBox 4"/>
          <p:cNvSpPr/>
          <p:nvPr/>
        </p:nvSpPr>
        <p:spPr>
          <a:xfrm>
            <a:off x="9187200" y="4292280"/>
            <a:ext cx="24296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Can also use fetchOne()</a:t>
            </a:r>
            <a:endParaRPr b="0" lang="en-IE" sz="1800" spc="-1" strike="noStrike">
              <a:latin typeface="Arial"/>
            </a:endParaRPr>
          </a:p>
        </p:txBody>
      </p:sp>
      <p:sp>
        <p:nvSpPr>
          <p:cNvPr id="116" name="Straight Arrow Connector 6"/>
          <p:cNvSpPr/>
          <p:nvPr/>
        </p:nvSpPr>
        <p:spPr>
          <a:xfrm flipH="1">
            <a:off x="5291280" y="4453560"/>
            <a:ext cx="3882240" cy="3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17" name="TextBox 7"/>
          <p:cNvSpPr/>
          <p:nvPr/>
        </p:nvSpPr>
        <p:spPr>
          <a:xfrm>
            <a:off x="9176400" y="5819760"/>
            <a:ext cx="1950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A tuple</a:t>
            </a:r>
            <a:endParaRPr b="0" lang="en-IE" sz="1800" spc="-1" strike="noStrike">
              <a:latin typeface="Arial"/>
            </a:endParaRPr>
          </a:p>
        </p:txBody>
      </p:sp>
      <p:sp>
        <p:nvSpPr>
          <p:cNvPr id="118" name="Straight Arrow Connector 9"/>
          <p:cNvSpPr/>
          <p:nvPr/>
        </p:nvSpPr>
        <p:spPr>
          <a:xfrm flipH="1" flipV="1">
            <a:off x="2709360" y="5183640"/>
            <a:ext cx="6463800" cy="81792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1069920" y="484560"/>
            <a:ext cx="10056960" cy="160776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Put into a file that can be reused</a:t>
            </a:r>
            <a:endParaRPr b="0" lang="en-IE" sz="5400" spc="-1" strike="noStrike">
              <a:latin typeface="Arial"/>
            </a:endParaRPr>
          </a:p>
        </p:txBody>
      </p:sp>
      <p:sp>
        <p:nvSpPr>
          <p:cNvPr id="120" name="PlaceHolder 2"/>
          <p:cNvSpPr>
            <a:spLocks noGrp="1"/>
          </p:cNvSpPr>
          <p:nvPr>
            <p:ph/>
          </p:nvPr>
        </p:nvSpPr>
        <p:spPr>
          <a:xfrm>
            <a:off x="1069920" y="2121480"/>
            <a:ext cx="10056960" cy="404928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Make a class put all the functions into it </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Make an instance of that class</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Import into another file (will be flask later)</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2785</TotalTime>
  <Application>LibreOffice/7.3.7.2$Linux_X86_64 LibreOffice_project/30$Build-2</Application>
  <AppVersion>15.0000</AppVersion>
  <Words>349</Words>
  <Paragraphs>74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2019-11-28T15:51:21Z</dcterms:created>
  <dc:creator>Andrew Beatty</dc:creator>
  <dc:description/>
  <dc:language>en-IE</dc:language>
  <cp:lastModifiedBy/>
  <dcterms:modified xsi:type="dcterms:W3CDTF">2024-03-18T15:24:07Z</dcterms:modified>
  <cp:revision>19</cp:revision>
  <dc:subject/>
  <dc:title>DR09.02 Python and DB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