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A0948B9E-8511-4044-9660-78E3154B5EB5}"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responses/" TargetMode="External"/><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216000" y="812520"/>
            <a:ext cx="7126920" cy="4008600"/>
          </a:xfrm>
          <a:prstGeom prst="rect">
            <a:avLst/>
          </a:prstGeom>
          <a:ln w="0">
            <a:noFill/>
          </a:ln>
        </p:spPr>
      </p:sp>
      <p:sp>
        <p:nvSpPr>
          <p:cNvPr id="158"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creating your own web service. To do this we're going to use a </a:t>
            </a:r>
            <a:r>
              <a:rPr b="0" lang="en-IE" sz="2000" spc="-1" strike="noStrike">
                <a:latin typeface="Arial"/>
              </a:rPr>
              <a:t>package called Flask which will allow you to write the code </a:t>
            </a:r>
            <a:r>
              <a:rPr b="0" lang="en-IE" sz="2000" spc="-1" strike="noStrike">
                <a:latin typeface="Arial"/>
              </a:rPr>
              <a:t>that will respond to http://requests. Your own endpoints for </a:t>
            </a:r>
            <a:r>
              <a:rPr b="0" lang="en-IE" sz="2000" spc="-1" strike="noStrike">
                <a:latin typeface="Arial"/>
              </a:rPr>
              <a:t>http://requests that can be made by a client, by Postman, </a:t>
            </a:r>
            <a:r>
              <a:rPr b="0" lang="en-IE" sz="2000" spc="-1" strike="noStrike">
                <a:latin typeface="Arial"/>
              </a:rPr>
              <a:t>curl or even your own Python code.</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Virtual environment</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https://docs.python-guide.org/dev/virtualenvs/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Using Flask</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https://flask.palletsprojects.com/en/latest/</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216000" y="812520"/>
            <a:ext cx="7126920" cy="4008600"/>
          </a:xfrm>
          <a:prstGeom prst="rect">
            <a:avLst/>
          </a:prstGeom>
          <a:ln w="0">
            <a:noFill/>
          </a:ln>
        </p:spPr>
      </p:sp>
      <p:sp>
        <p:nvSpPr>
          <p:cNvPr id="160" name="PlaceHolder 2"/>
          <p:cNvSpPr>
            <a:spLocks noGrp="1"/>
          </p:cNvSpPr>
          <p:nvPr>
            <p:ph type="body"/>
          </p:nvPr>
        </p:nvSpPr>
        <p:spPr>
          <a:xfrm>
            <a:off x="135000" y="5078520"/>
            <a:ext cx="7289640" cy="55411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we've seen already how you make http://requests and get http://responses from a client through the Internet using a browser, postman, curl or even Python code. We've looked at that already, but we want to go into next is the server side.</a:t>
            </a:r>
            <a:endParaRPr b="0" lang="en-IE" sz="2000" spc="-1" strike="noStrike">
              <a:latin typeface="Arial"/>
            </a:endParaRPr>
          </a:p>
          <a:p>
            <a:pPr marL="216000" indent="-216000">
              <a:lnSpc>
                <a:spcPct val="100000"/>
              </a:lnSpc>
              <a:buNone/>
            </a:pPr>
            <a:r>
              <a:rPr b="0" lang="en-IE" sz="2000" spc="-1" strike="noStrike">
                <a:latin typeface="Arial"/>
              </a:rPr>
              <a:t>So what is the bits that are here that will respond to this? So the first thing is there will be an app server, this will be Flask. This goes and takes in the HTTP request and puts together the responses. Now the app server, in our case we're going to use Flask can get static pages, these with things like HTML pages or JPEG files or any other basically file PDF files and just serve that out to the client.</a:t>
            </a:r>
            <a:endParaRPr b="0" lang="en-IE" sz="2000" spc="-1" strike="noStrike">
              <a:latin typeface="Arial"/>
            </a:endParaRPr>
          </a:p>
          <a:p>
            <a:pPr marL="216000" indent="-216000">
              <a:lnSpc>
                <a:spcPct val="100000"/>
              </a:lnSpc>
              <a:buNone/>
            </a:pPr>
            <a:r>
              <a:rPr b="0" lang="en-IE" sz="2000" spc="-1" strike="noStrike">
                <a:latin typeface="Arial"/>
              </a:rPr>
              <a:t>But we can also write our own code for a web service or an app server.</a:t>
            </a:r>
            <a:endParaRPr b="0" lang="en-IE" sz="2000" spc="-1" strike="noStrike">
              <a:latin typeface="Arial"/>
            </a:endParaRPr>
          </a:p>
          <a:p>
            <a:pPr marL="216000" indent="-216000">
              <a:lnSpc>
                <a:spcPct val="100000"/>
              </a:lnSpc>
              <a:buNone/>
            </a:pPr>
            <a:r>
              <a:rPr b="0" lang="en-IE" sz="2000" spc="-1" strike="noStrike">
                <a:latin typeface="Arial"/>
              </a:rPr>
              <a:t>This can link into a database, or it can just do some code linking to some other third party. And that's what we're going to be looking at in this module. First of all, I want to talk about Flask and what actually is Flask.</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216000" y="812520"/>
            <a:ext cx="7126920" cy="4008600"/>
          </a:xfrm>
          <a:prstGeom prst="rect">
            <a:avLst/>
          </a:prstGeom>
          <a:ln w="0">
            <a:noFill/>
          </a:ln>
        </p:spPr>
      </p:sp>
      <p:sp>
        <p:nvSpPr>
          <p:cNvPr id="162"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the principles of it are exactly the same as you would have with Django or any of these others. They provide a piece of code that will take in Http://requests and give back </a:t>
            </a:r>
            <a:r>
              <a:rPr b="0" lang="en-IE" sz="2000" spc="-1" strike="noStrike" u="sng">
                <a:solidFill>
                  <a:srgbClr val="000000"/>
                </a:solidFill>
                <a:uFillTx/>
                <a:latin typeface="Arial"/>
                <a:hlinkClick r:id="rId1"/>
              </a:rPr>
              <a:t>http://responses</a:t>
            </a:r>
            <a:r>
              <a:rPr b="0" lang="en-IE" sz="2000" spc="-1" strike="noStrike">
                <a:latin typeface="Arial"/>
              </a:rPr>
              <a:t>.</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So the question is: how do we write our own functions, our own code that will deal with various http://requests</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DC33F57-40ED-4E25-ACA1-E174A253E8F0}"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32C4853-7424-4709-BB5B-EB616B19581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C5C52D7-4CF1-472E-B7F7-E19ACB3CB4D6}"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572D845-FDD8-431B-A7C5-FEC7ABC357BB}"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3AF568D-8720-4A15-9B47-91345494C377}"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EF585FE-42D1-46F4-98EE-7AC5408268BC}"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8C844E9-968B-4115-9591-783032420BB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AD9E29B-681F-4147-85A3-873C97CAB31A}"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49F164E-614A-4FCA-BBFB-0C674540DF16}"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446FE45-EA96-458B-A000-16380456EC26}"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5132930-6D7E-43BD-8D57-F95D45AEB45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77F5BDF-A492-43A6-8FAC-D5C7772197B2}"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67793AC-2D7D-4CE3-A210-B14FD3939585}"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71D1311-CF77-4A74-B685-1D6962E47955}"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F22812A-0BDE-45C3-878E-711511E772CE}"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A2CC4A9-DFFD-40C5-8E4B-026340034070}"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65BDB50-2661-4708-8D2E-E13CD5F88B29}"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5FA827B-F4C5-4AC4-895C-347679992012}"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1172B23-A23F-4D3C-9634-9A9A5EE8DAEE}"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5A6D04F-0902-4F5C-B890-E712A9994A15}"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E645A20-4E08-4E0D-AE4A-E0C53A47B2BD}"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F6FDFF-9F01-44A1-B1CD-569BD9BA7B13}"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DA8021-D2B1-4A88-B16D-691295C022A6}"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892D970-5D6E-46D7-8378-0B855AFDD34E}"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E00898D8-D537-4D88-951C-0E0DB77971E4}"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5F30F13E-33EA-4D4A-A0F1-D9A3988AE572}"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DR8.2 Flask intro</a:t>
            </a:r>
            <a:endParaRPr b="0" lang="en-IE" sz="9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103" name="AutoShape 4"/>
          <p:cNvSpPr/>
          <p:nvPr/>
        </p:nvSpPr>
        <p:spPr>
          <a:xfrm>
            <a:off x="2172600" y="2432880"/>
            <a:ext cx="7045920" cy="4119120"/>
          </a:xfrm>
          <a:prstGeom prst="rect">
            <a:avLst/>
          </a:prstGeom>
          <a:noFill/>
          <a:ln w="0">
            <a:noFill/>
          </a:ln>
        </p:spPr>
        <p:style>
          <a:lnRef idx="0"/>
          <a:fillRef idx="0"/>
          <a:effectRef idx="0"/>
          <a:fontRef idx="minor"/>
        </p:style>
      </p:sp>
      <p:sp>
        <p:nvSpPr>
          <p:cNvPr id="104" name="Rectangle 6"/>
          <p:cNvSpPr/>
          <p:nvPr/>
        </p:nvSpPr>
        <p:spPr>
          <a:xfrm>
            <a:off x="2122560" y="2114280"/>
            <a:ext cx="5812200" cy="224388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5" name="Rectangle 7"/>
          <p:cNvSpPr/>
          <p:nvPr/>
        </p:nvSpPr>
        <p:spPr>
          <a:xfrm>
            <a:off x="3481560" y="5512320"/>
            <a:ext cx="3506040" cy="103968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6" name="Cloud 8"/>
          <p:cNvSpPr/>
          <p:nvPr/>
        </p:nvSpPr>
        <p:spPr>
          <a:xfrm>
            <a:off x="3731040" y="4659840"/>
            <a:ext cx="2885040" cy="64872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7" name="TextBox 9"/>
          <p:cNvSpPr/>
          <p:nvPr/>
        </p:nvSpPr>
        <p:spPr>
          <a:xfrm>
            <a:off x="4591440" y="5763240"/>
            <a:ext cx="244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Browser</a:t>
            </a:r>
            <a:endParaRPr b="0" lang="en-IE" sz="1800" spc="-1" strike="noStrike">
              <a:latin typeface="Arial"/>
            </a:endParaRPr>
          </a:p>
        </p:txBody>
      </p:sp>
      <p:sp>
        <p:nvSpPr>
          <p:cNvPr id="108" name="Straight Arrow Connector 11"/>
          <p:cNvSpPr/>
          <p:nvPr/>
        </p:nvSpPr>
        <p:spPr>
          <a:xfrm flipV="1">
            <a:off x="4379040" y="4197960"/>
            <a:ext cx="360" cy="1312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09" name="Straight Arrow Connector 13"/>
          <p:cNvSpPr/>
          <p:nvPr/>
        </p:nvSpPr>
        <p:spPr>
          <a:xfrm>
            <a:off x="5738040" y="4338720"/>
            <a:ext cx="360" cy="1172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10" name="TextBox 14"/>
          <p:cNvSpPr/>
          <p:nvPr/>
        </p:nvSpPr>
        <p:spPr>
          <a:xfrm>
            <a:off x="4591440" y="4799880"/>
            <a:ext cx="1716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111" name="TextBox 15"/>
          <p:cNvSpPr/>
          <p:nvPr/>
        </p:nvSpPr>
        <p:spPr>
          <a:xfrm>
            <a:off x="2847960" y="5172840"/>
            <a:ext cx="2000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112" name="TextBox 16"/>
          <p:cNvSpPr/>
          <p:nvPr/>
        </p:nvSpPr>
        <p:spPr>
          <a:xfrm>
            <a:off x="5731920" y="5169240"/>
            <a:ext cx="1785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113" name="TextBox 17"/>
          <p:cNvSpPr/>
          <p:nvPr/>
        </p:nvSpPr>
        <p:spPr>
          <a:xfrm>
            <a:off x="2256840" y="2126880"/>
            <a:ext cx="938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114" name="Rectangle 18"/>
          <p:cNvSpPr/>
          <p:nvPr/>
        </p:nvSpPr>
        <p:spPr>
          <a:xfrm>
            <a:off x="3624120" y="3703320"/>
            <a:ext cx="2809440" cy="494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5" name="TextBox 19"/>
          <p:cNvSpPr/>
          <p:nvPr/>
        </p:nvSpPr>
        <p:spPr>
          <a:xfrm>
            <a:off x="3825360" y="3759120"/>
            <a:ext cx="254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 (eg flask)</a:t>
            </a:r>
            <a:endParaRPr b="0" lang="en-IE" sz="1800" spc="-1" strike="noStrike">
              <a:latin typeface="Arial"/>
            </a:endParaRPr>
          </a:p>
        </p:txBody>
      </p:sp>
      <p:sp>
        <p:nvSpPr>
          <p:cNvPr id="116" name="Rectangle 21"/>
          <p:cNvSpPr/>
          <p:nvPr/>
        </p:nvSpPr>
        <p:spPr>
          <a:xfrm>
            <a:off x="2676240" y="2632320"/>
            <a:ext cx="2171880" cy="91008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7" name="TextBox 20"/>
          <p:cNvSpPr/>
          <p:nvPr/>
        </p:nvSpPr>
        <p:spPr>
          <a:xfrm>
            <a:off x="2608920" y="2621520"/>
            <a:ext cx="22392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118" name="Rectangle 22"/>
          <p:cNvSpPr/>
          <p:nvPr/>
        </p:nvSpPr>
        <p:spPr>
          <a:xfrm>
            <a:off x="2801880" y="3056760"/>
            <a:ext cx="821520" cy="34524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9" name="TextBox 23"/>
          <p:cNvSpPr/>
          <p:nvPr/>
        </p:nvSpPr>
        <p:spPr>
          <a:xfrm>
            <a:off x="2801880" y="3077640"/>
            <a:ext cx="72072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120" name="Rectangle 24"/>
          <p:cNvSpPr/>
          <p:nvPr/>
        </p:nvSpPr>
        <p:spPr>
          <a:xfrm>
            <a:off x="3871440" y="3042000"/>
            <a:ext cx="821520" cy="34524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1" name="TextBox 25"/>
          <p:cNvSpPr/>
          <p:nvPr/>
        </p:nvSpPr>
        <p:spPr>
          <a:xfrm>
            <a:off x="3947040" y="3070080"/>
            <a:ext cx="72072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122" name="Rectangle 26"/>
          <p:cNvSpPr/>
          <p:nvPr/>
        </p:nvSpPr>
        <p:spPr>
          <a:xfrm>
            <a:off x="5721120" y="2611800"/>
            <a:ext cx="1756440" cy="11437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3" name="TextBox 27"/>
          <p:cNvSpPr/>
          <p:nvPr/>
        </p:nvSpPr>
        <p:spPr>
          <a:xfrm>
            <a:off x="5897520" y="2740320"/>
            <a:ext cx="127440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124" name="Straight Arrow Connector 29"/>
          <p:cNvSpPr/>
          <p:nvPr/>
        </p:nvSpPr>
        <p:spPr>
          <a:xfrm>
            <a:off x="3213000" y="3402360"/>
            <a:ext cx="2507760" cy="935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5" name="Straight Arrow Connector 31"/>
          <p:cNvSpPr/>
          <p:nvPr/>
        </p:nvSpPr>
        <p:spPr>
          <a:xfrm flipH="1">
            <a:off x="5737320" y="3767040"/>
            <a:ext cx="1249200" cy="5914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6" name="Cylinder 28"/>
          <p:cNvSpPr/>
          <p:nvPr/>
        </p:nvSpPr>
        <p:spPr>
          <a:xfrm>
            <a:off x="9219600" y="2374200"/>
            <a:ext cx="1895040" cy="189504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7" name="TextBox 30"/>
          <p:cNvSpPr/>
          <p:nvPr/>
        </p:nvSpPr>
        <p:spPr>
          <a:xfrm>
            <a:off x="9576000" y="3285720"/>
            <a:ext cx="145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128" name="Straight Arrow Connector 33"/>
          <p:cNvSpPr/>
          <p:nvPr/>
        </p:nvSpPr>
        <p:spPr>
          <a:xfrm>
            <a:off x="7478640" y="2888640"/>
            <a:ext cx="1740240" cy="64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9" name="Straight Arrow Connector 35"/>
          <p:cNvSpPr/>
          <p:nvPr/>
        </p:nvSpPr>
        <p:spPr>
          <a:xfrm flipH="1" flipV="1">
            <a:off x="7477920" y="3183120"/>
            <a:ext cx="1740240" cy="11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30" name="TextBox 2"/>
          <p:cNvSpPr/>
          <p:nvPr/>
        </p:nvSpPr>
        <p:spPr>
          <a:xfrm>
            <a:off x="8659080" y="4624200"/>
            <a:ext cx="913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131" name="TextBox 34"/>
          <p:cNvSpPr/>
          <p:nvPr/>
        </p:nvSpPr>
        <p:spPr>
          <a:xfrm>
            <a:off x="8762400" y="1085760"/>
            <a:ext cx="1386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Our code</a:t>
            </a:r>
            <a:endParaRPr b="0" lang="en-IE" sz="1800" spc="-1" strike="noStrike">
              <a:latin typeface="Arial"/>
            </a:endParaRPr>
          </a:p>
        </p:txBody>
      </p:sp>
      <p:sp>
        <p:nvSpPr>
          <p:cNvPr id="132" name="Straight Arrow Connector 5"/>
          <p:cNvSpPr/>
          <p:nvPr/>
        </p:nvSpPr>
        <p:spPr>
          <a:xfrm flipH="1" flipV="1">
            <a:off x="6520320" y="4197960"/>
            <a:ext cx="2137320" cy="60948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133" name="Straight Arrow Connector 12"/>
          <p:cNvSpPr/>
          <p:nvPr/>
        </p:nvSpPr>
        <p:spPr>
          <a:xfrm flipH="1">
            <a:off x="7419600" y="1455120"/>
            <a:ext cx="1574640" cy="1176480"/>
          </a:xfrm>
          <a:custGeom>
            <a:avLst/>
            <a:gdLst/>
            <a:ahLst/>
            <a:rect l="l" t="t" r="r" b="b"/>
            <a:pathLst>
              <a:path w="21600" h="21600">
                <a:moveTo>
                  <a:pt x="0" y="0"/>
                </a:moveTo>
                <a:lnTo>
                  <a:pt x="21600" y="21600"/>
                </a:lnTo>
              </a:path>
            </a:pathLst>
          </a:custGeom>
          <a:noFill/>
          <a:ln>
            <a:solidFill>
              <a:srgbClr val="000000"/>
            </a:solidFill>
            <a:prstDash val="dash"/>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Python Frameworks</a:t>
            </a:r>
            <a:endParaRPr b="0" lang="en-IE" sz="5400" spc="-1" strike="noStrike">
              <a:latin typeface="Arial"/>
            </a:endParaRPr>
          </a:p>
        </p:txBody>
      </p:sp>
      <p:graphicFrame>
        <p:nvGraphicFramePr>
          <p:cNvPr id="135" name="Table 4"/>
          <p:cNvGraphicFramePr/>
          <p:nvPr/>
        </p:nvGraphicFramePr>
        <p:xfrm>
          <a:off x="1069920" y="2120760"/>
          <a:ext cx="10058040" cy="2595240"/>
        </p:xfrm>
        <a:graphic>
          <a:graphicData uri="http://schemas.openxmlformats.org/drawingml/2006/table">
            <a:tbl>
              <a:tblPr/>
              <a:tblGrid>
                <a:gridCol w="5029200"/>
                <a:gridCol w="5029200"/>
              </a:tblGrid>
              <a:tr h="370800">
                <a:tc>
                  <a:txBody>
                    <a:bodyPr anchor="t">
                      <a:noAutofit/>
                    </a:bodyPr>
                    <a:p>
                      <a:pPr>
                        <a:lnSpc>
                          <a:spcPct val="100000"/>
                        </a:lnSpc>
                        <a:buNone/>
                      </a:pPr>
                      <a:r>
                        <a:rPr b="1" lang="en-IE" sz="1800" spc="-1" strike="noStrike">
                          <a:solidFill>
                            <a:srgbClr val="ffffff"/>
                          </a:solidFill>
                          <a:latin typeface="Rockwell"/>
                        </a:rPr>
                        <a:t>Framework</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description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chor="t">
                      <a:noAutofit/>
                    </a:bodyPr>
                    <a:p>
                      <a:pPr>
                        <a:lnSpc>
                          <a:spcPct val="100000"/>
                        </a:lnSpc>
                        <a:buNone/>
                      </a:pPr>
                      <a:r>
                        <a:rPr b="0" lang="en-IE" sz="1800" spc="-1" strike="noStrike">
                          <a:solidFill>
                            <a:srgbClr val="000000"/>
                          </a:solidFill>
                          <a:latin typeface="Rockwell"/>
                        </a:rPr>
                        <a:t>Django</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One of the oldest </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Flask</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The one I will show you</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Hug</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Recent framework and Simple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Bottle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Haven’t used it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CherryPy</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2002 and I have never used it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Dash</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And there are lots more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
        <p:nvSpPr>
          <p:cNvPr id="136" name="TextBox 4"/>
          <p:cNvSpPr/>
          <p:nvPr/>
        </p:nvSpPr>
        <p:spPr>
          <a:xfrm>
            <a:off x="4223880" y="5810040"/>
            <a:ext cx="7743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Ref: https://www.monocubed.com/blog/top-python-frameworks/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Simple FLASK</a:t>
            </a:r>
            <a:endParaRPr b="0" lang="en-IE" sz="5400" spc="-1" strike="noStrike">
              <a:latin typeface="Arial"/>
            </a:endParaRPr>
          </a:p>
        </p:txBody>
      </p:sp>
      <p:sp>
        <p:nvSpPr>
          <p:cNvPr id="138" name="Text Box 2"/>
          <p:cNvSpPr/>
          <p:nvPr/>
        </p:nvSpPr>
        <p:spPr>
          <a:xfrm>
            <a:off x="1167120" y="2332800"/>
            <a:ext cx="3983040" cy="3411000"/>
          </a:xfrm>
          <a:prstGeom prst="rect">
            <a:avLst/>
          </a:prstGeom>
          <a:solidFill>
            <a:schemeClr val="tx1"/>
          </a:solidFill>
          <a:ln w="9525">
            <a:solidFill>
              <a:srgbClr val="000000"/>
            </a:solidFill>
            <a:miter/>
          </a:ln>
        </p:spPr>
        <p:style>
          <a:lnRef idx="0"/>
          <a:fillRef idx="0"/>
          <a:effectRef idx="0"/>
          <a:fontRef idx="minor"/>
        </p:style>
        <p:txBody>
          <a:bodyPr lIns="90000" rIns="90000" tIns="45000" bIns="45000" anchor="t">
            <a:noAutofit/>
          </a:bodyPr>
          <a:p>
            <a:pPr>
              <a:lnSpc>
                <a:spcPct val="107000"/>
              </a:lnSpc>
              <a:buNone/>
            </a:pPr>
            <a:r>
              <a:rPr b="0" lang="en-IE" sz="1200" spc="-1" strike="noStrike">
                <a:solidFill>
                  <a:srgbClr val="6a9955"/>
                </a:solidFill>
                <a:latin typeface="Courier New"/>
                <a:ea typeface="Times New Roman"/>
              </a:rPr>
              <a:t>#!flask/bin/python</a:t>
            </a:r>
            <a:endParaRPr b="0" lang="en-IE" sz="1200" spc="-1" strike="noStrike">
              <a:latin typeface="Arial"/>
            </a:endParaRPr>
          </a:p>
          <a:p>
            <a:pPr>
              <a:lnSpc>
                <a:spcPct val="107000"/>
              </a:lnSpc>
              <a:buNone/>
            </a:pPr>
            <a:r>
              <a:rPr b="0" lang="en-IE" sz="1200" spc="-1" strike="noStrike">
                <a:solidFill>
                  <a:srgbClr val="c586c0"/>
                </a:solidFill>
                <a:latin typeface="Courier New"/>
                <a:ea typeface="Times New Roman"/>
              </a:rPr>
              <a:t>from</a:t>
            </a:r>
            <a:r>
              <a:rPr b="0" lang="en-IE" sz="1200" spc="-1" strike="noStrike">
                <a:solidFill>
                  <a:srgbClr val="d4d4d4"/>
                </a:solidFill>
                <a:latin typeface="Courier New"/>
                <a:ea typeface="Times New Roman"/>
              </a:rPr>
              <a:t> flask </a:t>
            </a:r>
            <a:r>
              <a:rPr b="0" lang="en-IE" sz="1200" spc="-1" strike="noStrike">
                <a:solidFill>
                  <a:srgbClr val="c586c0"/>
                </a:solidFill>
                <a:latin typeface="Courier New"/>
                <a:ea typeface="Times New Roman"/>
              </a:rPr>
              <a:t>import</a:t>
            </a:r>
            <a:r>
              <a:rPr b="0" lang="en-IE" sz="1200" spc="-1" strike="noStrike">
                <a:solidFill>
                  <a:srgbClr val="d4d4d4"/>
                </a:solidFill>
                <a:latin typeface="Courier New"/>
                <a:ea typeface="Times New Roman"/>
              </a:rPr>
              <a:t> Flask</a:t>
            </a:r>
            <a:endParaRPr b="0" lang="en-IE" sz="1200" spc="-1" strike="noStrike">
              <a:latin typeface="Arial"/>
            </a:endParaRPr>
          </a:p>
          <a:p>
            <a:pPr>
              <a:lnSpc>
                <a:spcPct val="107000"/>
              </a:lnSpc>
              <a:buNone/>
            </a:pPr>
            <a:endParaRPr b="0" lang="en-IE" sz="1200" spc="-1" strike="noStrike">
              <a:latin typeface="Arial"/>
            </a:endParaRPr>
          </a:p>
          <a:p>
            <a:pPr>
              <a:lnSpc>
                <a:spcPct val="100000"/>
              </a:lnSpc>
              <a:buNone/>
            </a:pPr>
            <a:r>
              <a:rPr b="0" lang="en-IE" sz="1200" spc="-1" strike="noStrike">
                <a:solidFill>
                  <a:srgbClr val="ffffff"/>
                </a:solidFill>
                <a:latin typeface="Courier New"/>
                <a:ea typeface="Calibri"/>
              </a:rPr>
              <a:t>app = Flask(__name__)</a:t>
            </a:r>
            <a:endParaRPr b="0" lang="en-IE" sz="1200" spc="-1" strike="noStrike">
              <a:latin typeface="Arial"/>
            </a:endParaRPr>
          </a:p>
          <a:p>
            <a:pPr>
              <a:lnSpc>
                <a:spcPct val="107000"/>
              </a:lnSpc>
              <a:buNone/>
            </a:pPr>
            <a:endParaRPr b="0" lang="en-IE" sz="1100" spc="-1" strike="noStrike">
              <a:latin typeface="Arial"/>
            </a:endParaRPr>
          </a:p>
          <a:p>
            <a:pPr>
              <a:lnSpc>
                <a:spcPct val="107000"/>
              </a:lnSpc>
              <a:buNone/>
            </a:pPr>
            <a:r>
              <a:rPr b="0" lang="en-IE" sz="1200" spc="-1" strike="noStrike">
                <a:solidFill>
                  <a:srgbClr val="dcdcaa"/>
                </a:solidFill>
                <a:latin typeface="Courier New"/>
                <a:ea typeface="Times New Roman"/>
              </a:rPr>
              <a:t>@app.route</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buNone/>
            </a:pPr>
            <a:r>
              <a:rPr b="0" lang="en-IE" sz="1200" spc="-1" strike="noStrike">
                <a:solidFill>
                  <a:srgbClr val="569cd6"/>
                </a:solidFill>
                <a:latin typeface="Courier New"/>
                <a:ea typeface="Times New Roman"/>
              </a:rPr>
              <a:t>def</a:t>
            </a:r>
            <a:r>
              <a:rPr b="0" lang="en-IE" sz="1200" spc="-1" strike="noStrike">
                <a:solidFill>
                  <a:srgbClr val="d4d4d4"/>
                </a:solidFill>
                <a:latin typeface="Courier New"/>
                <a:ea typeface="Times New Roman"/>
              </a:rPr>
              <a:t> </a:t>
            </a:r>
            <a:r>
              <a:rPr b="0" lang="en-IE" sz="1200" spc="-1" strike="noStrike">
                <a:solidFill>
                  <a:srgbClr val="dcdcaa"/>
                </a:solidFill>
                <a:latin typeface="Courier New"/>
                <a:ea typeface="Times New Roman"/>
              </a:rPr>
              <a:t>index</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r>
              <a:rPr b="0" lang="en-IE" sz="1200" spc="-1" strike="noStrike">
                <a:solidFill>
                  <a:srgbClr val="c586c0"/>
                </a:solidFill>
                <a:latin typeface="Courier New"/>
                <a:ea typeface="Times New Roman"/>
              </a:rPr>
              <a:t>return </a:t>
            </a:r>
            <a:r>
              <a:rPr b="0" lang="en-IE" sz="1200" spc="-1" strike="noStrike">
                <a:solidFill>
                  <a:srgbClr val="ce9178"/>
                </a:solidFill>
                <a:latin typeface="Courier New"/>
                <a:ea typeface="Times New Roman"/>
              </a:rPr>
              <a:t>"Hello, World!"</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endParaRPr b="0" lang="en-IE" sz="1200" spc="-1" strike="noStrike">
              <a:latin typeface="Arial"/>
            </a:endParaRPr>
          </a:p>
          <a:p>
            <a:pPr>
              <a:lnSpc>
                <a:spcPct val="107000"/>
              </a:lnSpc>
              <a:buNone/>
            </a:pPr>
            <a:r>
              <a:rPr b="0" lang="en-IE" sz="1200" spc="-1" strike="noStrike">
                <a:solidFill>
                  <a:srgbClr val="c586c0"/>
                </a:solidFill>
                <a:latin typeface="Courier New"/>
                <a:ea typeface="Times New Roman"/>
              </a:rPr>
              <a:t>if</a:t>
            </a:r>
            <a:r>
              <a:rPr b="0" lang="en-IE" sz="1200" spc="-1" strike="noStrike">
                <a:solidFill>
                  <a:srgbClr val="d4d4d4"/>
                </a:solidFill>
                <a:latin typeface="Courier New"/>
                <a:ea typeface="Times New Roman"/>
              </a:rPr>
              <a:t> </a:t>
            </a:r>
            <a:r>
              <a:rPr b="0" lang="en-IE" sz="1200" spc="-1" strike="noStrike">
                <a:solidFill>
                  <a:srgbClr val="9cdcfe"/>
                </a:solidFill>
                <a:latin typeface="Courier New"/>
                <a:ea typeface="Times New Roman"/>
              </a:rPr>
              <a:t>__name__</a:t>
            </a:r>
            <a:r>
              <a:rPr b="0" lang="en-IE" sz="1200" spc="-1" strike="noStrike">
                <a:solidFill>
                  <a:srgbClr val="d4d4d4"/>
                </a:solidFill>
                <a:latin typeface="Courier New"/>
                <a:ea typeface="Times New Roman"/>
              </a:rPr>
              <a:t> == </a:t>
            </a:r>
            <a:r>
              <a:rPr b="0" lang="en-IE" sz="1200" spc="-1" strike="noStrike">
                <a:solidFill>
                  <a:srgbClr val="ce9178"/>
                </a:solidFill>
                <a:latin typeface="Courier New"/>
                <a:ea typeface="Times New Roman"/>
              </a:rPr>
              <a:t>'__main__'</a:t>
            </a:r>
            <a:r>
              <a:rPr b="0" lang="en-IE" sz="1200" spc="-1" strike="noStrike">
                <a:solidFill>
                  <a:srgbClr val="d4d4d4"/>
                </a:solidFill>
                <a:latin typeface="Courier New"/>
                <a:ea typeface="Times New Roman"/>
              </a:rPr>
              <a:t> :</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app.run(</a:t>
            </a:r>
            <a:r>
              <a:rPr b="0" lang="en-IE" sz="1200" spc="-1" strike="noStrike">
                <a:solidFill>
                  <a:srgbClr val="9cdcfe"/>
                </a:solidFill>
                <a:latin typeface="Courier New"/>
                <a:ea typeface="Times New Roman"/>
              </a:rPr>
              <a:t>debug</a:t>
            </a:r>
            <a:r>
              <a:rPr b="0" lang="en-IE" sz="1200" spc="-1" strike="noStrike">
                <a:solidFill>
                  <a:srgbClr val="d4d4d4"/>
                </a:solidFill>
                <a:latin typeface="Courier New"/>
                <a:ea typeface="Times New Roman"/>
              </a:rPr>
              <a:t>= </a:t>
            </a:r>
            <a:r>
              <a:rPr b="0" lang="en-IE" sz="1200" spc="-1" strike="noStrike">
                <a:solidFill>
                  <a:srgbClr val="569cd6"/>
                </a:solidFill>
                <a:latin typeface="Courier New"/>
                <a:ea typeface="Times New Roman"/>
              </a:rPr>
              <a:t>True</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spcAft>
                <a:spcPts val="799"/>
              </a:spcAft>
              <a:buNone/>
            </a:pPr>
            <a:r>
              <a:rPr b="0" lang="en-IE" sz="1100" spc="-1" strike="noStrike">
                <a:solidFill>
                  <a:srgbClr val="000000"/>
                </a:solidFill>
                <a:latin typeface="Calibri"/>
                <a:ea typeface="Calibri"/>
              </a:rPr>
              <a:t> </a:t>
            </a:r>
            <a:endParaRPr b="0" lang="en-IE" sz="1100" spc="-1" strike="noStrike">
              <a:latin typeface="Arial"/>
            </a:endParaRPr>
          </a:p>
        </p:txBody>
      </p:sp>
      <p:sp>
        <p:nvSpPr>
          <p:cNvPr id="139" name="TextBox 5"/>
          <p:cNvSpPr/>
          <p:nvPr/>
        </p:nvSpPr>
        <p:spPr>
          <a:xfrm>
            <a:off x="6233040" y="1920960"/>
            <a:ext cx="3639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Import flask</a:t>
            </a:r>
            <a:endParaRPr b="0" lang="en-IE" sz="1800" spc="-1" strike="noStrike">
              <a:latin typeface="Arial"/>
            </a:endParaRPr>
          </a:p>
        </p:txBody>
      </p:sp>
      <p:sp>
        <p:nvSpPr>
          <p:cNvPr id="140" name="TextBox 6"/>
          <p:cNvSpPr/>
          <p:nvPr/>
        </p:nvSpPr>
        <p:spPr>
          <a:xfrm>
            <a:off x="6095880" y="3353760"/>
            <a:ext cx="35812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Map URL to this function</a:t>
            </a:r>
            <a:endParaRPr b="0" lang="en-IE" sz="1800" spc="-1" strike="noStrike">
              <a:latin typeface="Arial"/>
            </a:endParaRPr>
          </a:p>
        </p:txBody>
      </p:sp>
      <p:sp>
        <p:nvSpPr>
          <p:cNvPr id="141" name="TextBox 7"/>
          <p:cNvSpPr/>
          <p:nvPr/>
        </p:nvSpPr>
        <p:spPr>
          <a:xfrm>
            <a:off x="6095880" y="3763800"/>
            <a:ext cx="47977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The function outputs “hello world” as a HTTP response</a:t>
            </a:r>
            <a:endParaRPr b="0" lang="en-IE" sz="1800" spc="-1" strike="noStrike">
              <a:latin typeface="Arial"/>
            </a:endParaRPr>
          </a:p>
        </p:txBody>
      </p:sp>
      <p:sp>
        <p:nvSpPr>
          <p:cNvPr id="142" name="TextBox 8"/>
          <p:cNvSpPr/>
          <p:nvPr/>
        </p:nvSpPr>
        <p:spPr>
          <a:xfrm>
            <a:off x="6428520" y="4953240"/>
            <a:ext cx="1225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800" spc="-1" strike="noStrike">
                <a:solidFill>
                  <a:srgbClr val="000000"/>
                </a:solidFill>
                <a:latin typeface="Rockwell"/>
                <a:ea typeface="DejaVu Sans"/>
              </a:rPr>
              <a:t>Run flask</a:t>
            </a:r>
            <a:endParaRPr b="0" lang="en-IE" sz="1800" spc="-1" strike="noStrike">
              <a:latin typeface="Arial"/>
            </a:endParaRPr>
          </a:p>
        </p:txBody>
      </p:sp>
      <p:sp>
        <p:nvSpPr>
          <p:cNvPr id="143" name="Straight Arrow Connector 10"/>
          <p:cNvSpPr/>
          <p:nvPr/>
        </p:nvSpPr>
        <p:spPr>
          <a:xfrm flipH="1">
            <a:off x="3226680" y="2910960"/>
            <a:ext cx="2868120" cy="153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4" name="Straight Arrow Connector 12"/>
          <p:cNvSpPr/>
          <p:nvPr/>
        </p:nvSpPr>
        <p:spPr>
          <a:xfrm flipH="1" flipV="1">
            <a:off x="2716920" y="3466440"/>
            <a:ext cx="3377520" cy="705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5" name="Straight Arrow Connector 14"/>
          <p:cNvSpPr/>
          <p:nvPr/>
        </p:nvSpPr>
        <p:spPr>
          <a:xfrm flipH="1" flipV="1">
            <a:off x="3796560" y="3847320"/>
            <a:ext cx="2297880" cy="2379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6" name="Straight Arrow Connector 16"/>
          <p:cNvSpPr/>
          <p:nvPr/>
        </p:nvSpPr>
        <p:spPr>
          <a:xfrm flipH="1" flipV="1">
            <a:off x="3842280" y="4445640"/>
            <a:ext cx="2626560" cy="6908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7" name="TextBox 13"/>
          <p:cNvSpPr/>
          <p:nvPr/>
        </p:nvSpPr>
        <p:spPr>
          <a:xfrm>
            <a:off x="6185880" y="2695680"/>
            <a:ext cx="3639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Create the flask app</a:t>
            </a:r>
            <a:endParaRPr b="0" lang="en-IE" sz="1800" spc="-1" strike="noStrike">
              <a:latin typeface="Arial"/>
            </a:endParaRPr>
          </a:p>
        </p:txBody>
      </p:sp>
      <p:sp>
        <p:nvSpPr>
          <p:cNvPr id="148" name="Straight Arrow Connector 15"/>
          <p:cNvSpPr/>
          <p:nvPr/>
        </p:nvSpPr>
        <p:spPr>
          <a:xfrm flipH="1">
            <a:off x="3782880" y="2105640"/>
            <a:ext cx="2448720" cy="4712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Starting Application</a:t>
            </a:r>
            <a:endParaRPr b="0" lang="en-IE" sz="5400" spc="-1" strike="noStrike">
              <a:latin typeface="Arial"/>
            </a:endParaRPr>
          </a:p>
        </p:txBody>
      </p:sp>
      <p:sp>
        <p:nvSpPr>
          <p:cNvPr id="150" name="PlaceHolder 2"/>
          <p:cNvSpPr>
            <a:spLocks noGrp="1"/>
          </p:cNvSpPr>
          <p:nvPr>
            <p:ph/>
          </p:nvPr>
        </p:nvSpPr>
        <p:spPr>
          <a:xfrm>
            <a:off x="1016640" y="1737360"/>
            <a:ext cx="10057680" cy="4761360"/>
          </a:xfrm>
          <a:prstGeom prst="rect">
            <a:avLst/>
          </a:prstGeom>
          <a:noFill/>
          <a:ln w="0">
            <a:noFill/>
          </a:ln>
        </p:spPr>
        <p:txBody>
          <a:bodyPr lIns="90000" rIns="90000" tIns="45000" bIns="45000" anchor="t">
            <a:normAutofit fontScale="96000"/>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Two ways, what we know</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And using Flask command</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This has the advantage or being able to set environmental variables, so your server can run differently depending on whether is is in the cloud or on your own machine.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Eg debug mode: export FLASK_DEBUG=1</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Linux mac</a:t>
            </a:r>
            <a:endParaRPr b="0" lang="en-IE" sz="1800" spc="-1" strike="noStrike">
              <a:latin typeface="Arial"/>
            </a:endParaRPr>
          </a:p>
          <a:p>
            <a:pPr>
              <a:lnSpc>
                <a:spcPct val="90000"/>
              </a:lnSpc>
              <a:spcBef>
                <a:spcPts val="1417"/>
              </a:spcBef>
              <a:buNone/>
              <a:tabLst>
                <a:tab algn="l" pos="0"/>
              </a:tabLst>
            </a:pPr>
            <a:endParaRPr b="0" lang="en-IE" sz="1800" spc="-1" strike="noStrike">
              <a:latin typeface="Arial"/>
            </a:endParaRPr>
          </a:p>
          <a:p>
            <a:pPr>
              <a:lnSpc>
                <a:spcPct val="90000"/>
              </a:lnSpc>
              <a:spcBef>
                <a:spcPts val="1417"/>
              </a:spcBef>
              <a:buNone/>
              <a:tabLst>
                <a:tab algn="l" pos="0"/>
              </a:tabLst>
            </a:pP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Windows</a:t>
            </a:r>
            <a:endParaRPr b="0" lang="en-IE" sz="1800" spc="-1" strike="noStrike">
              <a:latin typeface="Arial"/>
            </a:endParaRPr>
          </a:p>
          <a:p>
            <a:pPr>
              <a:lnSpc>
                <a:spcPct val="90000"/>
              </a:lnSpc>
              <a:spcBef>
                <a:spcPts val="1417"/>
              </a:spcBef>
              <a:buNone/>
              <a:tabLst>
                <a:tab algn="l" pos="0"/>
              </a:tabLst>
            </a:pPr>
            <a:endParaRPr b="0" lang="en-IE" sz="1800" spc="-1" strike="noStrike">
              <a:latin typeface="Arial"/>
            </a:endParaRPr>
          </a:p>
          <a:p>
            <a:pPr>
              <a:lnSpc>
                <a:spcPct val="90000"/>
              </a:lnSpc>
              <a:spcBef>
                <a:spcPts val="1417"/>
              </a:spcBef>
              <a:buNone/>
              <a:tabLst>
                <a:tab algn="l" pos="0"/>
              </a:tabLst>
            </a:pP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We will see more on this when uploading to python anywhere</a:t>
            </a:r>
            <a:endParaRPr b="0" lang="en-IE" sz="2000" spc="-1" strike="noStrike">
              <a:latin typeface="Arial"/>
            </a:endParaRPr>
          </a:p>
        </p:txBody>
      </p:sp>
      <p:sp>
        <p:nvSpPr>
          <p:cNvPr id="151" name="TextBox 3"/>
          <p:cNvSpPr/>
          <p:nvPr/>
        </p:nvSpPr>
        <p:spPr>
          <a:xfrm>
            <a:off x="1280880" y="2144880"/>
            <a:ext cx="5890680" cy="33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python b_restserver.py</a:t>
            </a:r>
            <a:endParaRPr b="0" lang="en-IE" sz="1600" spc="-1" strike="noStrike">
              <a:latin typeface="Arial"/>
            </a:endParaRPr>
          </a:p>
        </p:txBody>
      </p:sp>
      <p:sp>
        <p:nvSpPr>
          <p:cNvPr id="152" name="TextBox 4"/>
          <p:cNvSpPr/>
          <p:nvPr/>
        </p:nvSpPr>
        <p:spPr>
          <a:xfrm>
            <a:off x="1280880" y="4140720"/>
            <a:ext cx="6381360" cy="576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export FLASK_APP=b_restserver</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flask run</a:t>
            </a:r>
            <a:endParaRPr b="0" lang="en-IE" sz="1600" spc="-1" strike="noStrike">
              <a:latin typeface="Arial"/>
            </a:endParaRPr>
          </a:p>
        </p:txBody>
      </p:sp>
      <p:sp>
        <p:nvSpPr>
          <p:cNvPr id="153" name="TextBox 5"/>
          <p:cNvSpPr/>
          <p:nvPr/>
        </p:nvSpPr>
        <p:spPr>
          <a:xfrm>
            <a:off x="1270080" y="5175720"/>
            <a:ext cx="6413400" cy="576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set FLASK_APP=b_restserver</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flask run</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Demonstration</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56"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Flask is an app server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There are two ways of running it</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6824</TotalTime>
  <Application>LibreOffice/7.3.7.2$Linux_X86_64 LibreOffice_project/30$Build-2</Application>
  <AppVersion>15.0000</AppVersion>
  <Words>294</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2024-03-07T09:23:54Z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