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E" sz="4400" spc="-1" strike="noStrike">
                <a:latin typeface="Arial"/>
              </a:rPr>
              <a:t>Click to move the slide</a:t>
            </a:r>
            <a:endParaRPr b="0" lang="en-IE" sz="4400" spc="-1" strike="noStrike">
              <a:latin typeface="Arial"/>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E" sz="2000" spc="-1" strike="noStrike">
                <a:latin typeface="Arial"/>
              </a:rPr>
              <a:t>Click to edit the notes format</a:t>
            </a:r>
            <a:endParaRPr b="0" lang="en-IE" sz="2000" spc="-1" strike="noStrike">
              <a:latin typeface="Arial"/>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E" sz="1400" spc="-1" strike="noStrike">
                <a:latin typeface="Times New Roman"/>
              </a:rPr>
              <a:t>&lt;header&gt;</a:t>
            </a:r>
            <a:endParaRPr b="0" lang="en-IE" sz="1400" spc="-1" strike="noStrike">
              <a:latin typeface="Times New Roman"/>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E" sz="1400" spc="-1" strike="noStrike">
                <a:latin typeface="Times New Roman"/>
              </a:defRPr>
            </a:lvl1pPr>
          </a:lstStyle>
          <a:p>
            <a:pPr algn="r">
              <a:buNone/>
            </a:pPr>
            <a:r>
              <a:rPr b="0" lang="en-IE" sz="1400" spc="-1" strike="noStrike">
                <a:latin typeface="Times New Roman"/>
              </a:rPr>
              <a:t>&lt;date/time&gt;</a:t>
            </a:r>
            <a:endParaRPr b="0" lang="en-IE" sz="1400" spc="-1" strike="noStrike">
              <a:latin typeface="Times New Roman"/>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E" sz="1400" spc="-1" strike="noStrike">
                <a:latin typeface="Times New Roman"/>
              </a:defRPr>
            </a:lvl1pPr>
          </a:lstStyle>
          <a:p>
            <a:r>
              <a:rPr b="0" lang="en-IE" sz="1400" spc="-1" strike="noStrike">
                <a:latin typeface="Times New Roman"/>
              </a:rPr>
              <a:t>&lt;footer&gt;</a:t>
            </a:r>
            <a:endParaRPr b="0" lang="en-IE" sz="1400" spc="-1" strike="noStrike">
              <a:latin typeface="Times New Roman"/>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E" sz="1400" spc="-1" strike="noStrike">
                <a:latin typeface="Times New Roman"/>
              </a:defRPr>
            </a:lvl1pPr>
          </a:lstStyle>
          <a:p>
            <a:pPr algn="r">
              <a:buNone/>
            </a:pPr>
            <a:fld id="{926C3109-57A9-477D-992E-12F8DCA92906}"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flask.palletsprojects.com/en/latest/" TargetMode="External"/><Relationship Id="rId2" Type="http://schemas.openxmlformats.org/officeDocument/2006/relationships/slide" Target="../slides/slide1.xml"/><Relationship Id="rId3"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216000" y="812520"/>
            <a:ext cx="7126920" cy="4008600"/>
          </a:xfrm>
          <a:prstGeom prst="rect">
            <a:avLst/>
          </a:prstGeom>
          <a:ln w="0">
            <a:noFill/>
          </a:ln>
        </p:spPr>
      </p:sp>
      <p:sp>
        <p:nvSpPr>
          <p:cNvPr id="151" name="PlaceHolder 2"/>
          <p:cNvSpPr>
            <a:spLocks noGrp="1"/>
          </p:cNvSpPr>
          <p:nvPr>
            <p:ph type="body"/>
          </p:nvPr>
        </p:nvSpPr>
        <p:spPr>
          <a:xfrm>
            <a:off x="270000" y="5078520"/>
            <a:ext cx="7019640" cy="4810680"/>
          </a:xfrm>
          <a:prstGeom prst="rect">
            <a:avLst/>
          </a:prstGeom>
          <a:noFill/>
          <a:ln w="0">
            <a:noFill/>
          </a:ln>
        </p:spPr>
        <p:txBody>
          <a:bodyPr lIns="0" rIns="0" tIns="0" bIns="0" anchor="t">
            <a:noAutofit/>
          </a:bodyPr>
          <a:p>
            <a:pPr marL="216000" indent="-216000">
              <a:lnSpc>
                <a:spcPct val="100000"/>
              </a:lnSpc>
              <a:buNone/>
            </a:pPr>
            <a:endParaRPr b="0" lang="en-IE" sz="2000" spc="-1" strike="noStrike">
              <a:latin typeface="Arial"/>
            </a:endParaRPr>
          </a:p>
          <a:p>
            <a:pPr marL="216000" indent="-216000">
              <a:lnSpc>
                <a:spcPct val="100000"/>
              </a:lnSpc>
              <a:buNone/>
              <a:tabLst>
                <a:tab algn="l" pos="0"/>
              </a:tabLst>
            </a:pPr>
            <a:r>
              <a:rPr b="0" lang="en-IE" sz="2000" spc="-1" strike="noStrike">
                <a:latin typeface="Arial"/>
              </a:rPr>
              <a:t>Virtual environment</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https://docs.python-guide.org/dev/virtualenvs/</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Using Flask</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u="sng">
                <a:solidFill>
                  <a:srgbClr val="000000"/>
                </a:solidFill>
                <a:uFillTx/>
                <a:latin typeface="Arial"/>
                <a:hlinkClick r:id="rId1"/>
              </a:rPr>
              <a:t>https://flask.palletsprojects.com/en/latest/</a:t>
            </a:r>
            <a:endParaRPr b="0" lang="en-IE" sz="2000" spc="-1" strike="noStrike">
              <a:latin typeface="Arial"/>
            </a:endParaRPr>
          </a:p>
          <a:p>
            <a:pPr marL="216000" indent="-216000">
              <a:lnSpc>
                <a:spcPct val="100000"/>
              </a:lnSpc>
              <a:buNone/>
              <a:tabLst>
                <a:tab algn="l" pos="0"/>
              </a:tabLst>
            </a:pPr>
            <a:endParaRPr b="0" lang="en-IE" sz="2000" spc="-1" strike="noStrike">
              <a:latin typeface="Arial"/>
            </a:endParaRPr>
          </a:p>
          <a:p>
            <a:pPr marL="216000" indent="-216000">
              <a:lnSpc>
                <a:spcPct val="100000"/>
              </a:lnSpc>
              <a:buNone/>
              <a:tabLst>
                <a:tab algn="l" pos="0"/>
              </a:tabLst>
            </a:pPr>
            <a:r>
              <a:rPr b="0" lang="en-IE" sz="2000" spc="-1" strike="noStrike">
                <a:latin typeface="Arial"/>
              </a:rPr>
              <a:t>mapping how you can map endpoints to particular functions inside your flask.</a:t>
            </a:r>
            <a:endParaRPr b="0" lang="en-IE"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216000" y="812520"/>
            <a:ext cx="7126920" cy="4008600"/>
          </a:xfrm>
          <a:prstGeom prst="rect">
            <a:avLst/>
          </a:prstGeom>
          <a:ln w="0">
            <a:noFill/>
          </a:ln>
        </p:spPr>
      </p:sp>
      <p:sp>
        <p:nvSpPr>
          <p:cNvPr id="157" name="PlaceHolder 2"/>
          <p:cNvSpPr>
            <a:spLocks noGrp="1"/>
          </p:cNvSpPr>
          <p:nvPr>
            <p:ph type="body"/>
          </p:nvPr>
        </p:nvSpPr>
        <p:spPr>
          <a:xfrm>
            <a:off x="756000" y="5078520"/>
            <a:ext cx="6047280" cy="481644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you can map endpoints URLs using the app dot route. So this means you can now design your own API. You can design API that will do CRUD operations on some entity let's say User. We saw how you can start by making sort of a post would be creating a post would be update and you can also delete. You could have a voting system.</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You could have whatever API that you want to create. You could do that using Flask. So if you want to, let's say, access data that you've stored somewhere in the database and presented in a nice way to your colleagues, you can now create a FLASK server that will do that for you. </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But the point is you can now start creating your own web services.</a:t>
            </a:r>
            <a:endParaRPr b="0" lang="en-IE"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216000" y="812520"/>
            <a:ext cx="7126920" cy="4008600"/>
          </a:xfrm>
          <a:prstGeom prst="rect">
            <a:avLst/>
          </a:prstGeom>
          <a:ln w="0">
            <a:noFill/>
          </a:ln>
        </p:spPr>
      </p:sp>
      <p:sp>
        <p:nvSpPr>
          <p:cNvPr id="153"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HTTP request goes up, it's dealt with by the app server by Flask, and then Flask will decide whether it goes to a static page or whether it goes to our own web server, our own application server to give some dynamic content back. Well I want to look at first is how does it know to send things to static pages?</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But we're looking at creating a web service. And a web service does things depending on what the URL is and can do functionality depending on lots of other things like time or whatever, or hitting a database.</a:t>
            </a:r>
            <a:endParaRPr b="0" lang="en-IE"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216000" y="812520"/>
            <a:ext cx="7126920" cy="4008600"/>
          </a:xfrm>
          <a:prstGeom prst="rect">
            <a:avLst/>
          </a:prstGeom>
          <a:ln w="0">
            <a:noFill/>
          </a:ln>
        </p:spPr>
      </p:sp>
      <p:sp>
        <p:nvSpPr>
          <p:cNvPr id="155"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lnSpc>
                <a:spcPct val="100000"/>
              </a:lnSpc>
              <a:buNone/>
            </a:pPr>
            <a:r>
              <a:rPr b="0" lang="en-IE" sz="2000" spc="-1" strike="noStrike">
                <a:latin typeface="Arial"/>
              </a:rPr>
              <a:t> </a:t>
            </a:r>
            <a:r>
              <a:rPr b="0" lang="en-IE" sz="2000" spc="-1" strike="noStrike">
                <a:latin typeface="Arial"/>
              </a:rPr>
              <a:t>set URL paths so that if it's you want to just say always static pages need to have a static page in the URL. You can do that, the default is blank usually. Suggest you leave it as blank. What will happen is if you leave a blank, if you type in a name of a file, it will go looking inside the folder the static_folder for a file name that matches what that URL resource is</a:t>
            </a:r>
            <a:endParaRPr b="0" lang="en-IE" sz="2000" spc="-1" strike="noStrike">
              <a:latin typeface="Arial"/>
            </a:endParaRPr>
          </a:p>
          <a:p>
            <a:pPr marL="216000" indent="-216000">
              <a:lnSpc>
                <a:spcPct val="100000"/>
              </a:lnSpc>
              <a:buNone/>
            </a:pPr>
            <a:endParaRPr b="0" lang="en-IE" sz="2000" spc="-1" strike="noStrike">
              <a:latin typeface="Arial"/>
            </a:endParaRPr>
          </a:p>
          <a:p>
            <a:pPr marL="216000" indent="-216000">
              <a:lnSpc>
                <a:spcPct val="100000"/>
              </a:lnSpc>
              <a:buNone/>
            </a:pPr>
            <a:r>
              <a:rPr b="0" lang="en-IE" sz="2000" spc="-1" strike="noStrike">
                <a:latin typeface="Arial"/>
              </a:rPr>
              <a:t>and if it goes looking for the inside that folder. In our case in this case it's static pages and if it finds it, it serves it out. </a:t>
            </a:r>
            <a:endParaRPr b="0" lang="en-I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1002521-A45A-4138-8FC0-1B1B09910D76}"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888BDCA-1D1F-4A20-9A86-65F3ED036002}"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A16E39D-4C66-4E7C-9EA8-03E71B76A304}"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44F1D42-5BCB-4A6B-A108-A4B2E9F18D2F}"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DA37F6C-E132-436B-BD7B-D00B04AAB332}"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0C41E43-3D04-41CD-9248-77F05559B130}"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7F30DE8-2540-4DB2-9EB2-7A14CF6FAB66}"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4733B16-8A58-4788-9AB3-D7C878B39F7F}"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3565C22-1A0E-4496-84E7-D7E217C92644}"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64B3D52-D74A-4CF9-BAB6-68C17C8AFA5D}"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D07463D-C94C-4598-8DEA-7BBE87FE6C9E}"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8935D65-6E12-42B6-9F5F-FF3FA1B89045}"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CF5985F-BED7-4E85-B950-8807E2371438}"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A5467CF-C9D5-4F52-AC2A-3BCA8025468B}"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CA2D0B9-5D2A-421B-983E-F501A61A9FB8}"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F932253E-107A-42E9-90C7-8C3A3EAD62B7}"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B8E4C521-7E2A-476A-ABE3-DD76046360C4}"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E206318-EAC5-4BBB-AA2A-3285464F6B29}"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A337A29-F152-4F16-BBC4-F28DE1A08027}"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4138838-124C-4E7D-9B09-4811274FDC1C}"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F9A5794-C223-4B2A-A7F2-2CBEB412C678}"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2CDE8DC-215F-4DB5-8812-C2C631CC3456}"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12AB24D-1C1F-447A-9E03-2F12DC605347}"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712C7B6-E542-41C0-850A-8FAFB9044832}"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6"/>
          <p:cNvGrpSpPr/>
          <p:nvPr/>
        </p:nvGrpSpPr>
        <p:grpSpPr>
          <a:xfrm>
            <a:off x="11401560" y="6229800"/>
            <a:ext cx="456480" cy="456480"/>
            <a:chOff x="11401560" y="6229800"/>
            <a:chExt cx="456480" cy="456480"/>
          </a:xfrm>
        </p:grpSpPr>
        <p:sp>
          <p:nvSpPr>
            <p:cNvPr id="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3" name="Rectangle 6"/>
          <p:cNvSpPr/>
          <p:nvPr/>
        </p:nvSpPr>
        <p:spPr>
          <a:xfrm>
            <a:off x="920880" y="1347120"/>
            <a:ext cx="10222200" cy="79920"/>
          </a:xfrm>
          <a:prstGeom prst="rect">
            <a:avLst/>
          </a:prstGeom>
          <a:blipFill rotWithShape="0">
            <a:blip r:embed="rId3">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4" name="Rectangle 7"/>
          <p:cNvSpPr/>
          <p:nvPr/>
        </p:nvSpPr>
        <p:spPr>
          <a:xfrm>
            <a:off x="920880" y="4299840"/>
            <a:ext cx="10222200" cy="79920"/>
          </a:xfrm>
          <a:prstGeom prst="rect">
            <a:avLst/>
          </a:prstGeom>
          <a:blipFill rotWithShape="0">
            <a:blip r:embed="rId4">
              <a:alphaModFix amt="85000"/>
            </a:blip>
            <a:srcRect/>
            <a:tile/>
          </a:blipFill>
          <a:ln>
            <a:noFill/>
          </a:ln>
        </p:spPr>
        <p:style>
          <a:lnRef idx="2">
            <a:schemeClr val="accent1">
              <a:shade val="50000"/>
            </a:schemeClr>
          </a:lnRef>
          <a:fillRef idx="1">
            <a:schemeClr val="accent1"/>
          </a:fillRef>
          <a:effectRef idx="0">
            <a:schemeClr val="accent1"/>
          </a:effectRef>
          <a:fontRef idx="minor"/>
        </p:style>
      </p:sp>
      <p:sp>
        <p:nvSpPr>
          <p:cNvPr id="5" name="Rectangle 8"/>
          <p:cNvSpPr/>
          <p:nvPr/>
        </p:nvSpPr>
        <p:spPr>
          <a:xfrm>
            <a:off x="920880" y="1484640"/>
            <a:ext cx="10222200" cy="2742480"/>
          </a:xfrm>
          <a:prstGeom prst="rect">
            <a:avLst/>
          </a:prstGeom>
          <a:blipFill rotWithShape="0">
            <a:blip r:embed="rId5">
              <a:alphaModFix amt="85000"/>
            </a:blip>
            <a:srcRect/>
            <a:tile/>
          </a:blipFill>
          <a:ln>
            <a:noFill/>
          </a:ln>
        </p:spPr>
        <p:style>
          <a:lnRef idx="2">
            <a:schemeClr val="accent1">
              <a:shade val="50000"/>
            </a:schemeClr>
          </a:lnRef>
          <a:fillRef idx="1">
            <a:schemeClr val="accent1"/>
          </a:fillRef>
          <a:effectRef idx="0">
            <a:schemeClr val="accent1"/>
          </a:effectRef>
          <a:fontRef idx="minor"/>
        </p:style>
      </p:sp>
      <p:grpSp>
        <p:nvGrpSpPr>
          <p:cNvPr id="6" name="Group 9"/>
          <p:cNvGrpSpPr/>
          <p:nvPr/>
        </p:nvGrpSpPr>
        <p:grpSpPr>
          <a:xfrm>
            <a:off x="9649080" y="4069080"/>
            <a:ext cx="1080360" cy="1080360"/>
            <a:chOff x="9649080" y="4069080"/>
            <a:chExt cx="1080360" cy="1080360"/>
          </a:xfrm>
        </p:grpSpPr>
        <p:sp>
          <p:nvSpPr>
            <p:cNvPr id="7" name="Oval 10"/>
            <p:cNvSpPr/>
            <p:nvPr/>
          </p:nvSpPr>
          <p:spPr>
            <a:xfrm>
              <a:off x="9649080" y="4069080"/>
              <a:ext cx="1080360" cy="1080360"/>
            </a:xfrm>
            <a:prstGeom prst="ellipse">
              <a:avLst/>
            </a:prstGeom>
            <a:blipFill rotWithShape="0">
              <a:blip r:embed="rId6"/>
              <a:srcRect/>
              <a:tile/>
            </a:blipFill>
            <a:ln w="25400">
              <a:noFill/>
            </a:ln>
          </p:spPr>
          <p:style>
            <a:lnRef idx="0"/>
            <a:fillRef idx="0"/>
            <a:effectRef idx="0"/>
            <a:fontRef idx="minor"/>
          </p:style>
        </p:sp>
        <p:sp>
          <p:nvSpPr>
            <p:cNvPr id="8" name="Oval 11"/>
            <p:cNvSpPr/>
            <p:nvPr/>
          </p:nvSpPr>
          <p:spPr>
            <a:xfrm>
              <a:off x="9757440" y="4177080"/>
              <a:ext cx="864000" cy="864000"/>
            </a:xfrm>
            <a:prstGeom prst="ellipse">
              <a:avLst/>
            </a:prstGeom>
            <a:noFill/>
            <a:ln w="25400">
              <a:solidFill>
                <a:srgbClr val="ffffff"/>
              </a:solidFill>
              <a:round/>
            </a:ln>
          </p:spPr>
          <p:style>
            <a:lnRef idx="0"/>
            <a:fillRef idx="0"/>
            <a:effectRef idx="0"/>
            <a:fontRef idx="minor"/>
          </p:style>
        </p:sp>
      </p:grpSp>
      <p:sp>
        <p:nvSpPr>
          <p:cNvPr id="9" name="PlaceHolder 1"/>
          <p:cNvSpPr>
            <a:spLocks noGrp="1"/>
          </p:cNvSpPr>
          <p:nvPr>
            <p:ph type="title"/>
          </p:nvPr>
        </p:nvSpPr>
        <p:spPr>
          <a:xfrm>
            <a:off x="1069920" y="484560"/>
            <a:ext cx="10057680" cy="1608480"/>
          </a:xfrm>
          <a:prstGeom prst="rect">
            <a:avLst/>
          </a:prstGeom>
          <a:noFill/>
          <a:ln w="0">
            <a:noFill/>
          </a:ln>
        </p:spPr>
        <p:txBody>
          <a:bodyPr lIns="0" rIns="0" tIns="0" bIns="0" anchor="ctr">
            <a:noAutofit/>
          </a:bodyPr>
          <a:p>
            <a:r>
              <a:rPr b="0" lang="en-IE" sz="1800" spc="-1" strike="noStrike">
                <a:latin typeface="Arial"/>
              </a:rPr>
              <a:t>Click to edit the title text format</a:t>
            </a:r>
            <a:endParaRPr b="0" lang="en-IE" sz="1800" spc="-1" strike="noStrike">
              <a:latin typeface="Arial"/>
            </a:endParaRPr>
          </a:p>
        </p:txBody>
      </p:sp>
      <p:sp>
        <p:nvSpPr>
          <p:cNvPr id="10" name="PlaceHolder 2"/>
          <p:cNvSpPr>
            <a:spLocks noGrp="1"/>
          </p:cNvSpPr>
          <p:nvPr>
            <p:ph type="ftr" idx="1"/>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1" name="PlaceHolder 3"/>
          <p:cNvSpPr>
            <a:spLocks noGrp="1"/>
          </p:cNvSpPr>
          <p:nvPr>
            <p:ph type="sldNum" idx="2"/>
          </p:nvPr>
        </p:nvSpPr>
        <p:spPr>
          <a:xfrm>
            <a:off x="9592560" y="4289400"/>
            <a:ext cx="1193040" cy="639360"/>
          </a:xfrm>
          <a:prstGeom prst="rect">
            <a:avLst/>
          </a:prstGeom>
          <a:noFill/>
          <a:ln w="0">
            <a:noFill/>
          </a:ln>
        </p:spPr>
        <p:txBody>
          <a:bodyPr lIns="90000" rIns="90000" tIns="45000" bIns="45000" anchor="ctr">
            <a:noAutofit/>
          </a:bodyPr>
          <a:lstStyle>
            <a:lvl1pPr algn="ctr">
              <a:lnSpc>
                <a:spcPct val="100000"/>
              </a:lnSpc>
              <a:buNone/>
              <a:defRPr b="1" lang="en-US" sz="2800" spc="-1" strike="noStrike">
                <a:solidFill>
                  <a:srgbClr val="ffffff"/>
                </a:solidFill>
                <a:latin typeface="Rockwell Condensed"/>
              </a:defRPr>
            </a:lvl1pPr>
          </a:lstStyle>
          <a:p>
            <a:pPr algn="ctr">
              <a:lnSpc>
                <a:spcPct val="100000"/>
              </a:lnSpc>
              <a:buNone/>
            </a:pPr>
            <a:fld id="{515D285D-FF81-418D-A6F0-0016DEAAC27C}" type="slidenum">
              <a:rPr b="1" lang="en-US" sz="2800" spc="-1" strike="noStrike">
                <a:solidFill>
                  <a:srgbClr val="ffffff"/>
                </a:solidFill>
                <a:latin typeface="Rockwell Condensed"/>
              </a:rPr>
              <a:t>&lt;number&gt;</a:t>
            </a:fld>
            <a:endParaRPr b="0" lang="en-IE" sz="2800" spc="-1" strike="noStrike">
              <a:latin typeface="Times New Roman"/>
            </a:endParaRPr>
          </a:p>
        </p:txBody>
      </p:sp>
      <p:sp>
        <p:nvSpPr>
          <p:cNvPr id="12" name="PlaceHolder 4"/>
          <p:cNvSpPr>
            <a:spLocks noGrp="1"/>
          </p:cNvSpPr>
          <p:nvPr>
            <p:ph type="dt" idx="3"/>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 name="Group 6"/>
          <p:cNvGrpSpPr/>
          <p:nvPr/>
        </p:nvGrpSpPr>
        <p:grpSpPr>
          <a:xfrm>
            <a:off x="11401560" y="6229800"/>
            <a:ext cx="456480" cy="456480"/>
            <a:chOff x="11401560" y="6229800"/>
            <a:chExt cx="456480" cy="456480"/>
          </a:xfrm>
        </p:grpSpPr>
        <p:sp>
          <p:nvSpPr>
            <p:cNvPr id="51" name="Oval 7"/>
            <p:cNvSpPr/>
            <p:nvPr/>
          </p:nvSpPr>
          <p:spPr>
            <a:xfrm>
              <a:off x="11401560" y="6229800"/>
              <a:ext cx="456480" cy="456480"/>
            </a:xfrm>
            <a:prstGeom prst="ellipse">
              <a:avLst/>
            </a:prstGeom>
            <a:blipFill rotWithShape="0">
              <a:blip r:embed="rId2"/>
              <a:srcRect/>
              <a:tile/>
            </a:blipFill>
            <a:ln w="25400">
              <a:noFill/>
            </a:ln>
          </p:spPr>
          <p:style>
            <a:lnRef idx="0"/>
            <a:fillRef idx="0"/>
            <a:effectRef idx="0"/>
            <a:fontRef idx="minor"/>
          </p:style>
        </p:sp>
        <p:sp>
          <p:nvSpPr>
            <p:cNvPr id="52" name="Oval 8"/>
            <p:cNvSpPr/>
            <p:nvPr/>
          </p:nvSpPr>
          <p:spPr>
            <a:xfrm>
              <a:off x="11431080" y="6258960"/>
              <a:ext cx="398160" cy="398160"/>
            </a:xfrm>
            <a:prstGeom prst="ellipse">
              <a:avLst/>
            </a:prstGeom>
            <a:noFill/>
            <a:ln w="12700">
              <a:solidFill>
                <a:srgbClr val="ffffff"/>
              </a:solidFill>
              <a:round/>
            </a:ln>
          </p:spPr>
          <p:style>
            <a:lnRef idx="0"/>
            <a:fillRef idx="0"/>
            <a:effectRef idx="0"/>
            <a:fontRef idx="minor"/>
          </p:style>
        </p:sp>
      </p:grpSp>
      <p:sp>
        <p:nvSpPr>
          <p:cNvPr id="53" name="PlaceHolder 1"/>
          <p:cNvSpPr>
            <a:spLocks noGrp="1"/>
          </p:cNvSpPr>
          <p:nvPr>
            <p:ph type="ftr" idx="4"/>
          </p:nvPr>
        </p:nvSpPr>
        <p:spPr>
          <a:xfrm>
            <a:off x="1088280" y="6272640"/>
            <a:ext cx="6327000" cy="36432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54" name="PlaceHolder 2"/>
          <p:cNvSpPr>
            <a:spLocks noGrp="1"/>
          </p:cNvSpPr>
          <p:nvPr>
            <p:ph type="sldNum" idx="5"/>
          </p:nvPr>
        </p:nvSpPr>
        <p:spPr>
          <a:xfrm>
            <a:off x="11311200" y="6272640"/>
            <a:ext cx="639360" cy="364320"/>
          </a:xfrm>
          <a:prstGeom prst="rect">
            <a:avLst/>
          </a:prstGeom>
          <a:noFill/>
          <a:ln w="0">
            <a:noFill/>
          </a:ln>
        </p:spPr>
        <p:txBody>
          <a:bodyPr lIns="90000" rIns="90000" tIns="45000" bIns="45000" anchor="ctr">
            <a:noAutofit/>
          </a:bodyPr>
          <a:lstStyle>
            <a:lvl1pPr algn="ctr">
              <a:lnSpc>
                <a:spcPct val="100000"/>
              </a:lnSpc>
              <a:buNone/>
              <a:defRPr b="1" lang="en-US" sz="1400" spc="-1" strike="noStrike">
                <a:solidFill>
                  <a:srgbClr val="ffffff"/>
                </a:solidFill>
                <a:latin typeface="Rockwell Condensed"/>
              </a:defRPr>
            </a:lvl1pPr>
          </a:lstStyle>
          <a:p>
            <a:pPr algn="ctr">
              <a:lnSpc>
                <a:spcPct val="100000"/>
              </a:lnSpc>
              <a:buNone/>
            </a:pPr>
            <a:fld id="{B82B26D5-CEBF-430A-9C31-3431944DAB59}" type="slidenum">
              <a:rPr b="1" lang="en-US" sz="1400" spc="-1" strike="noStrike">
                <a:solidFill>
                  <a:srgbClr val="ffffff"/>
                </a:solidFill>
                <a:latin typeface="Rockwell Condensed"/>
              </a:rPr>
              <a:t>&lt;number&gt;</a:t>
            </a:fld>
            <a:endParaRPr b="0" lang="en-IE" sz="1400" spc="-1" strike="noStrike">
              <a:latin typeface="Times New Roman"/>
            </a:endParaRPr>
          </a:p>
        </p:txBody>
      </p:sp>
      <p:sp>
        <p:nvSpPr>
          <p:cNvPr id="55" name="PlaceHolder 3"/>
          <p:cNvSpPr>
            <a:spLocks noGrp="1"/>
          </p:cNvSpPr>
          <p:nvPr>
            <p:ph type="dt" idx="6"/>
          </p:nvPr>
        </p:nvSpPr>
        <p:spPr>
          <a:xfrm>
            <a:off x="7964280" y="6272640"/>
            <a:ext cx="3272760" cy="36432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5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5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Andrew.Beatty@gmit.ie" TargetMode="External"/><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1560" y="1432080"/>
            <a:ext cx="9966240" cy="3035160"/>
          </a:xfrm>
          <a:prstGeom prst="rect">
            <a:avLst/>
          </a:prstGeom>
          <a:noFill/>
          <a:ln w="0">
            <a:noFill/>
          </a:ln>
        </p:spPr>
        <p:txBody>
          <a:bodyPr lIns="0" rIns="0" tIns="0" bIns="0" anchor="ctr">
            <a:noAutofit/>
          </a:bodyPr>
          <a:p>
            <a:pPr>
              <a:lnSpc>
                <a:spcPct val="80000"/>
              </a:lnSpc>
              <a:buNone/>
            </a:pPr>
            <a:r>
              <a:rPr b="0" lang="en-IE" sz="9600" spc="-1" strike="noStrike" cap="all">
                <a:latin typeface="Rockwell Condensed"/>
              </a:rPr>
              <a:t>DR8.3 Flask Mapping</a:t>
            </a:r>
            <a:endParaRPr b="0" lang="en-IE" sz="9600" spc="-1" strike="noStrike">
              <a:latin typeface="Arial"/>
            </a:endParaRPr>
          </a:p>
        </p:txBody>
      </p:sp>
      <p:sp>
        <p:nvSpPr>
          <p:cNvPr id="101" name="PlaceHolder 2"/>
          <p:cNvSpPr>
            <a:spLocks noGrp="1"/>
          </p:cNvSpPr>
          <p:nvPr>
            <p:ph type="subTitle"/>
          </p:nvPr>
        </p:nvSpPr>
        <p:spPr>
          <a:xfrm>
            <a:off x="1069920" y="4389120"/>
            <a:ext cx="7890480" cy="1069200"/>
          </a:xfrm>
          <a:prstGeom prst="rect">
            <a:avLst/>
          </a:prstGeom>
          <a:noFill/>
          <a:ln w="0">
            <a:noFill/>
          </a:ln>
        </p:spPr>
        <p:txBody>
          <a:bodyPr lIns="0" rIns="0" tIns="0" bIns="0" anchor="t">
            <a:normAutofit/>
          </a:bodyPr>
          <a:p>
            <a:pPr>
              <a:lnSpc>
                <a:spcPct val="90000"/>
              </a:lnSpc>
              <a:spcBef>
                <a:spcPts val="1199"/>
              </a:spcBef>
              <a:buNone/>
              <a:tabLst>
                <a:tab algn="l" pos="0"/>
              </a:tabLst>
            </a:pPr>
            <a:r>
              <a:rPr b="0" lang="en-IE" sz="2200" spc="-1" strike="noStrike">
                <a:solidFill>
                  <a:srgbClr val="000000"/>
                </a:solidFill>
                <a:latin typeface="Rockwell"/>
              </a:rPr>
              <a:t>Data Representation</a:t>
            </a:r>
            <a:endParaRPr b="0" lang="en-IE" sz="2200" spc="-1" strike="noStrike">
              <a:latin typeface="Arial"/>
            </a:endParaRPr>
          </a:p>
          <a:p>
            <a:pPr>
              <a:lnSpc>
                <a:spcPct val="90000"/>
              </a:lnSpc>
              <a:spcBef>
                <a:spcPts val="1199"/>
              </a:spcBef>
              <a:buNone/>
              <a:tabLst>
                <a:tab algn="l" pos="0"/>
              </a:tabLst>
            </a:pPr>
            <a:r>
              <a:rPr b="0" lang="en-IE" sz="2200" spc="-1" strike="noStrike" u="sng">
                <a:solidFill>
                  <a:srgbClr val="cc9900"/>
                </a:solidFill>
                <a:uFillTx/>
                <a:latin typeface="Rockwell"/>
                <a:hlinkClick r:id="rId1"/>
              </a:rPr>
              <a:t>Andrew.Beatty@atu.ie</a:t>
            </a:r>
            <a:endParaRPr b="0" lang="en-IE"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Conclusion</a:t>
            </a:r>
            <a:endParaRPr b="0" lang="en-IE" sz="5400" spc="-1" strike="noStrike">
              <a:latin typeface="Arial"/>
            </a:endParaRPr>
          </a:p>
        </p:txBody>
      </p:sp>
      <p:sp>
        <p:nvSpPr>
          <p:cNvPr id="149"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You can map an endpoint with app.route </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You can now design an api</a:t>
            </a:r>
            <a:endParaRPr b="0" lang="en-IE"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What is an app-server? </a:t>
            </a:r>
            <a:br>
              <a:rPr sz="5400"/>
            </a:br>
            <a:r>
              <a:rPr b="0" lang="en-IE" sz="1800" spc="-1" strike="noStrike" cap="all">
                <a:latin typeface="Rockwell Condensed"/>
              </a:rPr>
              <a:t>And what is a web-server?</a:t>
            </a:r>
            <a:endParaRPr b="0" lang="en-IE" sz="1800" spc="-1" strike="noStrike">
              <a:latin typeface="Arial"/>
            </a:endParaRPr>
          </a:p>
        </p:txBody>
      </p:sp>
      <p:sp>
        <p:nvSpPr>
          <p:cNvPr id="103" name="AutoShape 4"/>
          <p:cNvSpPr/>
          <p:nvPr/>
        </p:nvSpPr>
        <p:spPr>
          <a:xfrm>
            <a:off x="2172600" y="2432880"/>
            <a:ext cx="7045920" cy="4119120"/>
          </a:xfrm>
          <a:prstGeom prst="rect">
            <a:avLst/>
          </a:prstGeom>
          <a:noFill/>
          <a:ln w="0">
            <a:noFill/>
          </a:ln>
        </p:spPr>
        <p:style>
          <a:lnRef idx="0"/>
          <a:fillRef idx="0"/>
          <a:effectRef idx="0"/>
          <a:fontRef idx="minor"/>
        </p:style>
      </p:sp>
      <p:sp>
        <p:nvSpPr>
          <p:cNvPr id="104" name="Rectangle 6"/>
          <p:cNvSpPr/>
          <p:nvPr/>
        </p:nvSpPr>
        <p:spPr>
          <a:xfrm>
            <a:off x="2122560" y="2114280"/>
            <a:ext cx="5812200" cy="2243880"/>
          </a:xfrm>
          <a:prstGeom prst="rect">
            <a:avLst/>
          </a:prstGeom>
          <a:solidFill>
            <a:schemeClr val="bg2">
              <a:lumMod val="9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05" name="Rectangle 7"/>
          <p:cNvSpPr/>
          <p:nvPr/>
        </p:nvSpPr>
        <p:spPr>
          <a:xfrm>
            <a:off x="3481560" y="5512320"/>
            <a:ext cx="3506040" cy="1039680"/>
          </a:xfrm>
          <a:prstGeom prst="rect">
            <a:avLst/>
          </a:prstGeom>
          <a:solidFill>
            <a:schemeClr val="bg2">
              <a:lumMod val="9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06" name="Cloud 8"/>
          <p:cNvSpPr/>
          <p:nvPr/>
        </p:nvSpPr>
        <p:spPr>
          <a:xfrm>
            <a:off x="3731040" y="4659840"/>
            <a:ext cx="2885040" cy="648720"/>
          </a:xfrm>
          <a:prstGeom prst="cloud">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07" name="TextBox 9"/>
          <p:cNvSpPr/>
          <p:nvPr/>
        </p:nvSpPr>
        <p:spPr>
          <a:xfrm>
            <a:off x="4591440" y="5763240"/>
            <a:ext cx="2440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Browser</a:t>
            </a:r>
            <a:endParaRPr b="0" lang="en-IE" sz="1800" spc="-1" strike="noStrike">
              <a:latin typeface="Arial"/>
            </a:endParaRPr>
          </a:p>
        </p:txBody>
      </p:sp>
      <p:sp>
        <p:nvSpPr>
          <p:cNvPr id="108" name="Straight Arrow Connector 11"/>
          <p:cNvSpPr/>
          <p:nvPr/>
        </p:nvSpPr>
        <p:spPr>
          <a:xfrm flipV="1">
            <a:off x="4379040" y="4197960"/>
            <a:ext cx="360" cy="131292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09" name="Straight Arrow Connector 13"/>
          <p:cNvSpPr/>
          <p:nvPr/>
        </p:nvSpPr>
        <p:spPr>
          <a:xfrm>
            <a:off x="5738040" y="4338720"/>
            <a:ext cx="360" cy="11728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10" name="TextBox 14"/>
          <p:cNvSpPr/>
          <p:nvPr/>
        </p:nvSpPr>
        <p:spPr>
          <a:xfrm>
            <a:off x="4591440" y="4799880"/>
            <a:ext cx="17161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internet</a:t>
            </a:r>
            <a:endParaRPr b="0" lang="en-IE" sz="1800" spc="-1" strike="noStrike">
              <a:latin typeface="Arial"/>
            </a:endParaRPr>
          </a:p>
        </p:txBody>
      </p:sp>
      <p:sp>
        <p:nvSpPr>
          <p:cNvPr id="111" name="TextBox 15"/>
          <p:cNvSpPr/>
          <p:nvPr/>
        </p:nvSpPr>
        <p:spPr>
          <a:xfrm>
            <a:off x="2847960" y="5172840"/>
            <a:ext cx="2000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HTTP request</a:t>
            </a:r>
            <a:endParaRPr b="0" lang="en-IE" sz="1800" spc="-1" strike="noStrike">
              <a:latin typeface="Arial"/>
            </a:endParaRPr>
          </a:p>
        </p:txBody>
      </p:sp>
      <p:sp>
        <p:nvSpPr>
          <p:cNvPr id="112" name="TextBox 16"/>
          <p:cNvSpPr/>
          <p:nvPr/>
        </p:nvSpPr>
        <p:spPr>
          <a:xfrm>
            <a:off x="5731920" y="5169240"/>
            <a:ext cx="17859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HTTP response</a:t>
            </a:r>
            <a:endParaRPr b="0" lang="en-IE" sz="1800" spc="-1" strike="noStrike">
              <a:latin typeface="Arial"/>
            </a:endParaRPr>
          </a:p>
        </p:txBody>
      </p:sp>
      <p:sp>
        <p:nvSpPr>
          <p:cNvPr id="113" name="TextBox 17"/>
          <p:cNvSpPr/>
          <p:nvPr/>
        </p:nvSpPr>
        <p:spPr>
          <a:xfrm>
            <a:off x="2256840" y="2126880"/>
            <a:ext cx="938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Server</a:t>
            </a:r>
            <a:endParaRPr b="0" lang="en-IE" sz="1800" spc="-1" strike="noStrike">
              <a:latin typeface="Arial"/>
            </a:endParaRPr>
          </a:p>
        </p:txBody>
      </p:sp>
      <p:sp>
        <p:nvSpPr>
          <p:cNvPr id="114" name="Rectangle 18"/>
          <p:cNvSpPr/>
          <p:nvPr/>
        </p:nvSpPr>
        <p:spPr>
          <a:xfrm>
            <a:off x="3624120" y="3703320"/>
            <a:ext cx="2809440" cy="49464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15" name="TextBox 19"/>
          <p:cNvSpPr/>
          <p:nvPr/>
        </p:nvSpPr>
        <p:spPr>
          <a:xfrm>
            <a:off x="3825360" y="3759120"/>
            <a:ext cx="2549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App server</a:t>
            </a:r>
            <a:endParaRPr b="0" lang="en-IE" sz="1800" spc="-1" strike="noStrike">
              <a:latin typeface="Arial"/>
            </a:endParaRPr>
          </a:p>
        </p:txBody>
      </p:sp>
      <p:sp>
        <p:nvSpPr>
          <p:cNvPr id="116" name="Rectangle 21"/>
          <p:cNvSpPr/>
          <p:nvPr/>
        </p:nvSpPr>
        <p:spPr>
          <a:xfrm>
            <a:off x="2676240" y="2632320"/>
            <a:ext cx="2171880" cy="910080"/>
          </a:xfrm>
          <a:prstGeom prst="rect">
            <a:avLst/>
          </a:prstGeom>
          <a:solidFill>
            <a:schemeClr val="tx2">
              <a:lumMod val="60000"/>
              <a:lumOff val="4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17" name="TextBox 20"/>
          <p:cNvSpPr/>
          <p:nvPr/>
        </p:nvSpPr>
        <p:spPr>
          <a:xfrm>
            <a:off x="2608920" y="2621520"/>
            <a:ext cx="2239200" cy="241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Directory with static pages</a:t>
            </a:r>
            <a:endParaRPr b="0" lang="en-IE" sz="1000" spc="-1" strike="noStrike">
              <a:latin typeface="Arial"/>
            </a:endParaRPr>
          </a:p>
        </p:txBody>
      </p:sp>
      <p:sp>
        <p:nvSpPr>
          <p:cNvPr id="118" name="Rectangle 22"/>
          <p:cNvSpPr/>
          <p:nvPr/>
        </p:nvSpPr>
        <p:spPr>
          <a:xfrm>
            <a:off x="2801880" y="3056760"/>
            <a:ext cx="821520" cy="345240"/>
          </a:xfrm>
          <a:prstGeom prst="rect">
            <a:avLst/>
          </a:prstGeom>
          <a:solidFill>
            <a:schemeClr val="tx2">
              <a:lumMod val="5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19" name="TextBox 23"/>
          <p:cNvSpPr/>
          <p:nvPr/>
        </p:nvSpPr>
        <p:spPr>
          <a:xfrm>
            <a:off x="2801880" y="3077640"/>
            <a:ext cx="720720" cy="333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ffffff"/>
                </a:solidFill>
                <a:latin typeface="Rockwell"/>
                <a:ea typeface="DejaVu Sans"/>
              </a:rPr>
              <a:t>Index.html</a:t>
            </a:r>
            <a:endParaRPr b="0" lang="en-IE" sz="800" spc="-1" strike="noStrike">
              <a:latin typeface="Arial"/>
            </a:endParaRPr>
          </a:p>
        </p:txBody>
      </p:sp>
      <p:sp>
        <p:nvSpPr>
          <p:cNvPr id="120" name="Rectangle 24"/>
          <p:cNvSpPr/>
          <p:nvPr/>
        </p:nvSpPr>
        <p:spPr>
          <a:xfrm>
            <a:off x="3871440" y="3042000"/>
            <a:ext cx="821520" cy="345240"/>
          </a:xfrm>
          <a:prstGeom prst="rect">
            <a:avLst/>
          </a:prstGeom>
          <a:solidFill>
            <a:schemeClr val="tx2">
              <a:lumMod val="50000"/>
            </a:schemeClr>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21" name="TextBox 25"/>
          <p:cNvSpPr/>
          <p:nvPr/>
        </p:nvSpPr>
        <p:spPr>
          <a:xfrm>
            <a:off x="3947040" y="3070080"/>
            <a:ext cx="72072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800" spc="-1" strike="noStrike">
                <a:solidFill>
                  <a:srgbClr val="ffffff"/>
                </a:solidFill>
                <a:latin typeface="Rockwell"/>
                <a:ea typeface="DejaVu Sans"/>
              </a:rPr>
              <a:t>File.jpg</a:t>
            </a:r>
            <a:endParaRPr b="0" lang="en-IE" sz="800" spc="-1" strike="noStrike">
              <a:latin typeface="Arial"/>
            </a:endParaRPr>
          </a:p>
        </p:txBody>
      </p:sp>
      <p:sp>
        <p:nvSpPr>
          <p:cNvPr id="122" name="Rectangle 26"/>
          <p:cNvSpPr/>
          <p:nvPr/>
        </p:nvSpPr>
        <p:spPr>
          <a:xfrm>
            <a:off x="5721120" y="2611800"/>
            <a:ext cx="1756440" cy="1143720"/>
          </a:xfrm>
          <a:prstGeom prst="rect">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23" name="TextBox 27"/>
          <p:cNvSpPr/>
          <p:nvPr/>
        </p:nvSpPr>
        <p:spPr>
          <a:xfrm>
            <a:off x="5897520" y="2740320"/>
            <a:ext cx="1274400" cy="39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000" spc="-1" strike="noStrike">
                <a:solidFill>
                  <a:srgbClr val="000000"/>
                </a:solidFill>
                <a:latin typeface="Rockwell"/>
                <a:ea typeface="DejaVu Sans"/>
              </a:rPr>
              <a:t>Functions in the app server</a:t>
            </a:r>
            <a:endParaRPr b="0" lang="en-IE" sz="1000" spc="-1" strike="noStrike">
              <a:latin typeface="Arial"/>
            </a:endParaRPr>
          </a:p>
        </p:txBody>
      </p:sp>
      <p:sp>
        <p:nvSpPr>
          <p:cNvPr id="124" name="Straight Arrow Connector 29"/>
          <p:cNvSpPr/>
          <p:nvPr/>
        </p:nvSpPr>
        <p:spPr>
          <a:xfrm>
            <a:off x="3213000" y="3402360"/>
            <a:ext cx="2507760" cy="93564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25" name="Straight Arrow Connector 31"/>
          <p:cNvSpPr/>
          <p:nvPr/>
        </p:nvSpPr>
        <p:spPr>
          <a:xfrm flipH="1">
            <a:off x="5737320" y="3767040"/>
            <a:ext cx="1249200" cy="5914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26" name="Cylinder 28"/>
          <p:cNvSpPr/>
          <p:nvPr/>
        </p:nvSpPr>
        <p:spPr>
          <a:xfrm>
            <a:off x="9219600" y="2374200"/>
            <a:ext cx="1895040" cy="1895040"/>
          </a:xfrm>
          <a:prstGeom prst="can">
            <a:avLst>
              <a:gd name="adj" fmla="val 25000"/>
            </a:avLst>
          </a:prstGeom>
          <a:solidFill>
            <a:srgbClr val="d34817"/>
          </a:solidFill>
          <a:ln>
            <a:solidFill>
              <a:srgbClr val="9c3510"/>
            </a:solidFill>
            <a:round/>
          </a:ln>
        </p:spPr>
        <p:style>
          <a:lnRef idx="2">
            <a:schemeClr val="accent1">
              <a:shade val="50000"/>
            </a:schemeClr>
          </a:lnRef>
          <a:fillRef idx="1">
            <a:schemeClr val="accent1"/>
          </a:fillRef>
          <a:effectRef idx="0">
            <a:schemeClr val="accent1"/>
          </a:effectRef>
          <a:fontRef idx="minor"/>
        </p:style>
      </p:sp>
      <p:sp>
        <p:nvSpPr>
          <p:cNvPr id="127" name="TextBox 30"/>
          <p:cNvSpPr/>
          <p:nvPr/>
        </p:nvSpPr>
        <p:spPr>
          <a:xfrm>
            <a:off x="9576000" y="3285720"/>
            <a:ext cx="1450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Database</a:t>
            </a:r>
            <a:endParaRPr b="0" lang="en-IE" sz="1800" spc="-1" strike="noStrike">
              <a:latin typeface="Arial"/>
            </a:endParaRPr>
          </a:p>
        </p:txBody>
      </p:sp>
      <p:sp>
        <p:nvSpPr>
          <p:cNvPr id="128" name="Straight Arrow Connector 33"/>
          <p:cNvSpPr/>
          <p:nvPr/>
        </p:nvSpPr>
        <p:spPr>
          <a:xfrm>
            <a:off x="7478640" y="2888640"/>
            <a:ext cx="1740240" cy="64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29" name="Straight Arrow Connector 35"/>
          <p:cNvSpPr/>
          <p:nvPr/>
        </p:nvSpPr>
        <p:spPr>
          <a:xfrm flipH="1" flipV="1">
            <a:off x="7477920" y="3183120"/>
            <a:ext cx="1740240" cy="1188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
        <p:nvSpPr>
          <p:cNvPr id="130" name="TextBox 2"/>
          <p:cNvSpPr/>
          <p:nvPr/>
        </p:nvSpPr>
        <p:spPr>
          <a:xfrm>
            <a:off x="8659080" y="4624200"/>
            <a:ext cx="913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Flask</a:t>
            </a:r>
            <a:endParaRPr b="0" lang="en-IE" sz="1800" spc="-1" strike="noStrike">
              <a:latin typeface="Arial"/>
            </a:endParaRPr>
          </a:p>
        </p:txBody>
      </p:sp>
      <p:sp>
        <p:nvSpPr>
          <p:cNvPr id="131" name="TextBox 34"/>
          <p:cNvSpPr/>
          <p:nvPr/>
        </p:nvSpPr>
        <p:spPr>
          <a:xfrm>
            <a:off x="8762400" y="1085760"/>
            <a:ext cx="1386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Our code</a:t>
            </a:r>
            <a:endParaRPr b="0" lang="en-IE" sz="1800" spc="-1" strike="noStrike">
              <a:latin typeface="Arial"/>
            </a:endParaRPr>
          </a:p>
        </p:txBody>
      </p:sp>
      <p:sp>
        <p:nvSpPr>
          <p:cNvPr id="132" name="Straight Arrow Connector 5"/>
          <p:cNvSpPr/>
          <p:nvPr/>
        </p:nvSpPr>
        <p:spPr>
          <a:xfrm flipH="1" flipV="1">
            <a:off x="6520320" y="4197960"/>
            <a:ext cx="2137320" cy="609480"/>
          </a:xfrm>
          <a:custGeom>
            <a:avLst/>
            <a:gdLst/>
            <a:ahLst/>
            <a:rect l="l" t="t" r="r" b="b"/>
            <a:pathLst>
              <a:path w="21600" h="21600">
                <a:moveTo>
                  <a:pt x="0" y="0"/>
                </a:moveTo>
                <a:lnTo>
                  <a:pt x="21600" y="21600"/>
                </a:lnTo>
              </a:path>
            </a:pathLst>
          </a:custGeom>
          <a:noFill/>
          <a:ln w="9525">
            <a:solidFill>
              <a:srgbClr val="000000"/>
            </a:solidFill>
            <a:prstDash val="dash"/>
            <a:round/>
            <a:tailEnd len="med" type="arrow" w="med"/>
          </a:ln>
        </p:spPr>
        <p:style>
          <a:lnRef idx="0"/>
          <a:fillRef idx="0"/>
          <a:effectRef idx="0"/>
          <a:fontRef idx="minor"/>
        </p:style>
      </p:sp>
      <p:sp>
        <p:nvSpPr>
          <p:cNvPr id="133" name="Straight Arrow Connector 12"/>
          <p:cNvSpPr/>
          <p:nvPr/>
        </p:nvSpPr>
        <p:spPr>
          <a:xfrm flipH="1">
            <a:off x="7517880" y="1455120"/>
            <a:ext cx="1476360" cy="1040400"/>
          </a:xfrm>
          <a:custGeom>
            <a:avLst/>
            <a:gdLst/>
            <a:ahLst/>
            <a:rect l="l" t="t" r="r" b="b"/>
            <a:pathLst>
              <a:path w="21600" h="21600">
                <a:moveTo>
                  <a:pt x="0" y="0"/>
                </a:moveTo>
                <a:lnTo>
                  <a:pt x="21600" y="21600"/>
                </a:lnTo>
              </a:path>
            </a:pathLst>
          </a:custGeom>
          <a:noFill/>
          <a:ln>
            <a:solidFill>
              <a:srgbClr val="000000"/>
            </a:solidFill>
            <a:prstDash val="dash"/>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Static pages</a:t>
            </a:r>
            <a:endParaRPr b="0" lang="en-IE" sz="5400" spc="-1" strike="noStrike">
              <a:latin typeface="Arial"/>
            </a:endParaRPr>
          </a:p>
        </p:txBody>
      </p:sp>
      <p:sp>
        <p:nvSpPr>
          <p:cNvPr id="135" name="PlaceHolder 2"/>
          <p:cNvSpPr>
            <a:spLocks noGrp="1"/>
          </p:cNvSpPr>
          <p:nvPr>
            <p:ph/>
          </p:nvPr>
        </p:nvSpPr>
        <p:spPr>
          <a:xfrm>
            <a:off x="1069920" y="212148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IE" sz="2000" spc="-1" strike="noStrike">
                <a:solidFill>
                  <a:srgbClr val="000000"/>
                </a:solidFill>
                <a:latin typeface="Rockwell"/>
              </a:rPr>
              <a:t>Pass the URL mapping and location of the static pages when creating the app</a:t>
            </a:r>
            <a:endParaRPr b="0" lang="en-IE" sz="2000" spc="-1" strike="noStrike">
              <a:latin typeface="Arial"/>
            </a:endParaRPr>
          </a:p>
          <a:p>
            <a:pPr>
              <a:lnSpc>
                <a:spcPct val="90000"/>
              </a:lnSpc>
              <a:spcBef>
                <a:spcPts val="1199"/>
              </a:spcBef>
              <a:buNone/>
            </a:pPr>
            <a:endParaRPr b="0" lang="en-IE" sz="2000" spc="-1" strike="noStrike">
              <a:latin typeface="Arial"/>
            </a:endParaRPr>
          </a:p>
        </p:txBody>
      </p:sp>
      <p:sp>
        <p:nvSpPr>
          <p:cNvPr id="136" name="TextBox 3"/>
          <p:cNvSpPr/>
          <p:nvPr/>
        </p:nvSpPr>
        <p:spPr>
          <a:xfrm>
            <a:off x="1803240" y="2921040"/>
            <a:ext cx="6996960" cy="363960"/>
          </a:xfrm>
          <a:prstGeom prst="rect">
            <a:avLst/>
          </a:prstGeom>
          <a:solidFill>
            <a:schemeClr val="tx1"/>
          </a:solid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ffffff"/>
                </a:solidFill>
                <a:highlight>
                  <a:srgbClr val="000000"/>
                </a:highlight>
                <a:latin typeface="Rockwell"/>
                <a:ea typeface="DejaVu Sans"/>
              </a:rPr>
              <a:t>app = Flask(__name__, static_url_path='', static_folder='.')</a:t>
            </a:r>
            <a:endParaRPr b="0" lang="en-IE" sz="1800" spc="-1" strike="noStrike">
              <a:latin typeface="Arial"/>
            </a:endParaRPr>
          </a:p>
        </p:txBody>
      </p:sp>
      <p:sp>
        <p:nvSpPr>
          <p:cNvPr id="137" name="TextBox 4"/>
          <p:cNvSpPr/>
          <p:nvPr/>
        </p:nvSpPr>
        <p:spPr>
          <a:xfrm>
            <a:off x="1803240" y="3720600"/>
            <a:ext cx="8038440" cy="638280"/>
          </a:xfrm>
          <a:prstGeom prst="rect">
            <a:avLst/>
          </a:prstGeom>
          <a:solidFill>
            <a:schemeClr val="tx1"/>
          </a:solidFill>
          <a:ln w="0">
            <a:noFill/>
          </a:ln>
        </p:spPr>
        <p:style>
          <a:lnRef idx="0"/>
          <a:fillRef idx="0"/>
          <a:effectRef idx="0"/>
          <a:fontRef idx="minor"/>
        </p:style>
        <p:txBody>
          <a:bodyPr lIns="90000" rIns="90000" tIns="45000" bIns="45000" anchor="t">
            <a:spAutoFit/>
          </a:bodyPr>
          <a:p>
            <a:pPr>
              <a:lnSpc>
                <a:spcPct val="100000"/>
              </a:lnSpc>
              <a:buNone/>
            </a:pPr>
            <a:r>
              <a:rPr b="0" lang="en-GB" sz="1800" spc="-1" strike="noStrike">
                <a:solidFill>
                  <a:srgbClr val="ffffff"/>
                </a:solidFill>
                <a:highlight>
                  <a:srgbClr val="000000"/>
                </a:highlight>
                <a:latin typeface="Rockwell"/>
                <a:ea typeface="DejaVu Sans"/>
              </a:rPr>
              <a:t>app = Flask(__name__, static_url_path='', static_folder=‘staticpages')</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Demonstration</a:t>
            </a:r>
            <a:endParaRPr b="0" lang="en-IE" sz="5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IE" sz="5400" spc="-1" strike="noStrike" cap="all">
                <a:latin typeface="Rockwell Condensed"/>
              </a:rPr>
              <a:t>Simple FLASK</a:t>
            </a:r>
            <a:endParaRPr b="0" lang="en-IE" sz="5400" spc="-1" strike="noStrike">
              <a:latin typeface="Arial"/>
            </a:endParaRPr>
          </a:p>
        </p:txBody>
      </p:sp>
      <p:sp>
        <p:nvSpPr>
          <p:cNvPr id="140" name="Text Box 2"/>
          <p:cNvSpPr/>
          <p:nvPr/>
        </p:nvSpPr>
        <p:spPr>
          <a:xfrm>
            <a:off x="1167120" y="2332800"/>
            <a:ext cx="3983040" cy="3411000"/>
          </a:xfrm>
          <a:prstGeom prst="rect">
            <a:avLst/>
          </a:prstGeom>
          <a:solidFill>
            <a:schemeClr val="tx1"/>
          </a:solidFill>
          <a:ln w="9525">
            <a:solidFill>
              <a:srgbClr val="000000"/>
            </a:solidFill>
            <a:miter/>
          </a:ln>
        </p:spPr>
        <p:style>
          <a:lnRef idx="0"/>
          <a:fillRef idx="0"/>
          <a:effectRef idx="0"/>
          <a:fontRef idx="minor"/>
        </p:style>
        <p:txBody>
          <a:bodyPr lIns="90000" rIns="90000" tIns="45000" bIns="45000" anchor="t">
            <a:noAutofit/>
          </a:bodyPr>
          <a:p>
            <a:pPr>
              <a:lnSpc>
                <a:spcPct val="107000"/>
              </a:lnSpc>
              <a:buNone/>
            </a:pPr>
            <a:r>
              <a:rPr b="0" lang="en-IE" sz="1200" spc="-1" strike="noStrike">
                <a:solidFill>
                  <a:srgbClr val="6a9955"/>
                </a:solidFill>
                <a:latin typeface="Courier New"/>
                <a:ea typeface="Times New Roman"/>
              </a:rPr>
              <a:t>#!flask/bin/python</a:t>
            </a:r>
            <a:endParaRPr b="0" lang="en-IE" sz="1200" spc="-1" strike="noStrike">
              <a:latin typeface="Arial"/>
            </a:endParaRPr>
          </a:p>
          <a:p>
            <a:pPr>
              <a:lnSpc>
                <a:spcPct val="107000"/>
              </a:lnSpc>
              <a:buNone/>
            </a:pPr>
            <a:r>
              <a:rPr b="0" lang="en-IE" sz="1200" spc="-1" strike="noStrike">
                <a:solidFill>
                  <a:srgbClr val="c586c0"/>
                </a:solidFill>
                <a:latin typeface="Courier New"/>
                <a:ea typeface="Times New Roman"/>
              </a:rPr>
              <a:t>from</a:t>
            </a:r>
            <a:r>
              <a:rPr b="0" lang="en-IE" sz="1200" spc="-1" strike="noStrike">
                <a:solidFill>
                  <a:srgbClr val="d4d4d4"/>
                </a:solidFill>
                <a:latin typeface="Courier New"/>
                <a:ea typeface="Times New Roman"/>
              </a:rPr>
              <a:t> flask </a:t>
            </a:r>
            <a:r>
              <a:rPr b="0" lang="en-IE" sz="1200" spc="-1" strike="noStrike">
                <a:solidFill>
                  <a:srgbClr val="c586c0"/>
                </a:solidFill>
                <a:latin typeface="Courier New"/>
                <a:ea typeface="Times New Roman"/>
              </a:rPr>
              <a:t>import</a:t>
            </a:r>
            <a:r>
              <a:rPr b="0" lang="en-IE" sz="1200" spc="-1" strike="noStrike">
                <a:solidFill>
                  <a:srgbClr val="d4d4d4"/>
                </a:solidFill>
                <a:latin typeface="Courier New"/>
                <a:ea typeface="Times New Roman"/>
              </a:rPr>
              <a:t> Flask</a:t>
            </a:r>
            <a:endParaRPr b="0" lang="en-IE" sz="1200" spc="-1" strike="noStrike">
              <a:latin typeface="Arial"/>
            </a:endParaRPr>
          </a:p>
          <a:p>
            <a:pPr>
              <a:lnSpc>
                <a:spcPct val="107000"/>
              </a:lnSpc>
              <a:buNone/>
            </a:pPr>
            <a:endParaRPr b="0" lang="en-IE" sz="1200" spc="-1" strike="noStrike">
              <a:latin typeface="Arial"/>
            </a:endParaRPr>
          </a:p>
          <a:p>
            <a:pPr>
              <a:lnSpc>
                <a:spcPct val="100000"/>
              </a:lnSpc>
              <a:buNone/>
            </a:pPr>
            <a:r>
              <a:rPr b="0" lang="en-IE" sz="1200" spc="-1" strike="noStrike">
                <a:solidFill>
                  <a:srgbClr val="ffffff"/>
                </a:solidFill>
                <a:latin typeface="Courier New"/>
                <a:ea typeface="Calibri"/>
              </a:rPr>
              <a:t>app = Flask(__name__)</a:t>
            </a:r>
            <a:endParaRPr b="0" lang="en-IE" sz="1200" spc="-1" strike="noStrike">
              <a:latin typeface="Arial"/>
            </a:endParaRPr>
          </a:p>
          <a:p>
            <a:pPr>
              <a:lnSpc>
                <a:spcPct val="107000"/>
              </a:lnSpc>
              <a:buNone/>
            </a:pPr>
            <a:endParaRPr b="0" lang="en-IE" sz="1100" spc="-1" strike="noStrike">
              <a:latin typeface="Arial"/>
            </a:endParaRPr>
          </a:p>
          <a:p>
            <a:pPr>
              <a:lnSpc>
                <a:spcPct val="107000"/>
              </a:lnSpc>
              <a:buNone/>
            </a:pPr>
            <a:r>
              <a:rPr b="0" lang="en-IE" sz="1200" spc="-1" strike="noStrike">
                <a:solidFill>
                  <a:srgbClr val="dcdcaa"/>
                </a:solidFill>
                <a:latin typeface="Courier New"/>
                <a:ea typeface="Times New Roman"/>
              </a:rPr>
              <a:t>@app.route</a:t>
            </a:r>
            <a:r>
              <a:rPr b="0" lang="en-IE" sz="1200" spc="-1" strike="noStrike">
                <a:solidFill>
                  <a:srgbClr val="d4d4d4"/>
                </a:solidFill>
                <a:latin typeface="Courier New"/>
                <a:ea typeface="Times New Roman"/>
              </a:rPr>
              <a:t>(</a:t>
            </a:r>
            <a:r>
              <a:rPr b="0" lang="en-IE" sz="1200" spc="-1" strike="noStrike">
                <a:solidFill>
                  <a:srgbClr val="ce9178"/>
                </a:solidFill>
                <a:latin typeface="Courier New"/>
                <a:ea typeface="Times New Roman"/>
              </a:rPr>
              <a:t>'/'</a:t>
            </a:r>
            <a:r>
              <a:rPr b="0" lang="en-IE" sz="1200" spc="-1" strike="noStrike">
                <a:solidFill>
                  <a:srgbClr val="d4d4d4"/>
                </a:solidFill>
                <a:latin typeface="Courier New"/>
                <a:ea typeface="Times New Roman"/>
              </a:rPr>
              <a:t>)</a:t>
            </a:r>
            <a:endParaRPr b="0" lang="en-IE" sz="1200" spc="-1" strike="noStrike">
              <a:latin typeface="Arial"/>
            </a:endParaRPr>
          </a:p>
          <a:p>
            <a:pPr>
              <a:lnSpc>
                <a:spcPct val="107000"/>
              </a:lnSpc>
              <a:buNone/>
            </a:pPr>
            <a:r>
              <a:rPr b="0" lang="en-IE" sz="1200" spc="-1" strike="noStrike">
                <a:solidFill>
                  <a:srgbClr val="569cd6"/>
                </a:solidFill>
                <a:latin typeface="Courier New"/>
                <a:ea typeface="Times New Roman"/>
              </a:rPr>
              <a:t>def</a:t>
            </a:r>
            <a:r>
              <a:rPr b="0" lang="en-IE" sz="1200" spc="-1" strike="noStrike">
                <a:solidFill>
                  <a:srgbClr val="d4d4d4"/>
                </a:solidFill>
                <a:latin typeface="Courier New"/>
                <a:ea typeface="Times New Roman"/>
              </a:rPr>
              <a:t> </a:t>
            </a:r>
            <a:r>
              <a:rPr b="0" lang="en-IE" sz="1200" spc="-1" strike="noStrike">
                <a:solidFill>
                  <a:srgbClr val="dcdcaa"/>
                </a:solidFill>
                <a:latin typeface="Courier New"/>
                <a:ea typeface="Times New Roman"/>
              </a:rPr>
              <a:t>index</a:t>
            </a:r>
            <a:r>
              <a:rPr b="0" lang="en-IE" sz="1200" spc="-1" strike="noStrike">
                <a:solidFill>
                  <a:srgbClr val="d4d4d4"/>
                </a:solidFill>
                <a:latin typeface="Courier New"/>
                <a:ea typeface="Times New Roman"/>
              </a:rPr>
              <a:t>():</a:t>
            </a:r>
            <a:endParaRPr b="0" lang="en-IE" sz="1200" spc="-1" strike="noStrike">
              <a:latin typeface="Arial"/>
            </a:endParaRPr>
          </a:p>
          <a:p>
            <a:pPr>
              <a:lnSpc>
                <a:spcPct val="107000"/>
              </a:lnSpc>
              <a:buNone/>
            </a:pPr>
            <a:r>
              <a:rPr b="0" lang="en-IE" sz="1200" spc="-1" strike="noStrike">
                <a:solidFill>
                  <a:srgbClr val="d4d4d4"/>
                </a:solidFill>
                <a:latin typeface="Courier New"/>
                <a:ea typeface="Times New Roman"/>
              </a:rPr>
              <a:t>    </a:t>
            </a:r>
            <a:r>
              <a:rPr b="0" lang="en-IE" sz="1200" spc="-1" strike="noStrike">
                <a:solidFill>
                  <a:srgbClr val="c586c0"/>
                </a:solidFill>
                <a:latin typeface="Courier New"/>
                <a:ea typeface="Times New Roman"/>
              </a:rPr>
              <a:t>return </a:t>
            </a:r>
            <a:r>
              <a:rPr b="0" lang="en-IE" sz="1200" spc="-1" strike="noStrike">
                <a:solidFill>
                  <a:srgbClr val="ce9178"/>
                </a:solidFill>
                <a:latin typeface="Courier New"/>
                <a:ea typeface="Times New Roman"/>
              </a:rPr>
              <a:t>"Hello, World!"</a:t>
            </a:r>
            <a:endParaRPr b="0" lang="en-IE" sz="1200" spc="-1" strike="noStrike">
              <a:latin typeface="Arial"/>
            </a:endParaRPr>
          </a:p>
          <a:p>
            <a:pPr>
              <a:lnSpc>
                <a:spcPct val="107000"/>
              </a:lnSpc>
              <a:buNone/>
            </a:pPr>
            <a:r>
              <a:rPr b="0" lang="en-IE" sz="1200" spc="-1" strike="noStrike">
                <a:solidFill>
                  <a:srgbClr val="d4d4d4"/>
                </a:solidFill>
                <a:latin typeface="Courier New"/>
                <a:ea typeface="Times New Roman"/>
              </a:rPr>
              <a:t> </a:t>
            </a:r>
            <a:endParaRPr b="0" lang="en-IE" sz="1200" spc="-1" strike="noStrike">
              <a:latin typeface="Arial"/>
            </a:endParaRPr>
          </a:p>
          <a:p>
            <a:pPr>
              <a:lnSpc>
                <a:spcPct val="107000"/>
              </a:lnSpc>
              <a:buNone/>
            </a:pPr>
            <a:r>
              <a:rPr b="0" lang="en-IE" sz="1200" spc="-1" strike="noStrike">
                <a:solidFill>
                  <a:srgbClr val="c586c0"/>
                </a:solidFill>
                <a:latin typeface="Courier New"/>
                <a:ea typeface="Times New Roman"/>
              </a:rPr>
              <a:t>if</a:t>
            </a:r>
            <a:r>
              <a:rPr b="0" lang="en-IE" sz="1200" spc="-1" strike="noStrike">
                <a:solidFill>
                  <a:srgbClr val="d4d4d4"/>
                </a:solidFill>
                <a:latin typeface="Courier New"/>
                <a:ea typeface="Times New Roman"/>
              </a:rPr>
              <a:t> </a:t>
            </a:r>
            <a:r>
              <a:rPr b="0" lang="en-IE" sz="1200" spc="-1" strike="noStrike">
                <a:solidFill>
                  <a:srgbClr val="9cdcfe"/>
                </a:solidFill>
                <a:latin typeface="Courier New"/>
                <a:ea typeface="Times New Roman"/>
              </a:rPr>
              <a:t>__name__</a:t>
            </a:r>
            <a:r>
              <a:rPr b="0" lang="en-IE" sz="1200" spc="-1" strike="noStrike">
                <a:solidFill>
                  <a:srgbClr val="d4d4d4"/>
                </a:solidFill>
                <a:latin typeface="Courier New"/>
                <a:ea typeface="Times New Roman"/>
              </a:rPr>
              <a:t> == </a:t>
            </a:r>
            <a:r>
              <a:rPr b="0" lang="en-IE" sz="1200" spc="-1" strike="noStrike">
                <a:solidFill>
                  <a:srgbClr val="ce9178"/>
                </a:solidFill>
                <a:latin typeface="Courier New"/>
                <a:ea typeface="Times New Roman"/>
              </a:rPr>
              <a:t>'__main__'</a:t>
            </a:r>
            <a:r>
              <a:rPr b="0" lang="en-IE" sz="1200" spc="-1" strike="noStrike">
                <a:solidFill>
                  <a:srgbClr val="d4d4d4"/>
                </a:solidFill>
                <a:latin typeface="Courier New"/>
                <a:ea typeface="Times New Roman"/>
              </a:rPr>
              <a:t> :</a:t>
            </a:r>
            <a:endParaRPr b="0" lang="en-IE" sz="1200" spc="-1" strike="noStrike">
              <a:latin typeface="Arial"/>
            </a:endParaRPr>
          </a:p>
          <a:p>
            <a:pPr>
              <a:lnSpc>
                <a:spcPct val="107000"/>
              </a:lnSpc>
              <a:buNone/>
            </a:pPr>
            <a:r>
              <a:rPr b="0" lang="en-IE" sz="1200" spc="-1" strike="noStrike">
                <a:solidFill>
                  <a:srgbClr val="d4d4d4"/>
                </a:solidFill>
                <a:latin typeface="Courier New"/>
                <a:ea typeface="Times New Roman"/>
              </a:rPr>
              <a:t>    </a:t>
            </a:r>
            <a:r>
              <a:rPr b="0" lang="en-IE" sz="1200" spc="-1" strike="noStrike">
                <a:solidFill>
                  <a:srgbClr val="d4d4d4"/>
                </a:solidFill>
                <a:latin typeface="Courier New"/>
                <a:ea typeface="Times New Roman"/>
              </a:rPr>
              <a:t>app.run(</a:t>
            </a:r>
            <a:r>
              <a:rPr b="0" lang="en-IE" sz="1200" spc="-1" strike="noStrike">
                <a:solidFill>
                  <a:srgbClr val="9cdcfe"/>
                </a:solidFill>
                <a:latin typeface="Courier New"/>
                <a:ea typeface="Times New Roman"/>
              </a:rPr>
              <a:t>debug</a:t>
            </a:r>
            <a:r>
              <a:rPr b="0" lang="en-IE" sz="1200" spc="-1" strike="noStrike">
                <a:solidFill>
                  <a:srgbClr val="d4d4d4"/>
                </a:solidFill>
                <a:latin typeface="Courier New"/>
                <a:ea typeface="Times New Roman"/>
              </a:rPr>
              <a:t>= </a:t>
            </a:r>
            <a:r>
              <a:rPr b="0" lang="en-IE" sz="1200" spc="-1" strike="noStrike">
                <a:solidFill>
                  <a:srgbClr val="569cd6"/>
                </a:solidFill>
                <a:latin typeface="Courier New"/>
                <a:ea typeface="Times New Roman"/>
              </a:rPr>
              <a:t>True</a:t>
            </a:r>
            <a:r>
              <a:rPr b="0" lang="en-IE" sz="1200" spc="-1" strike="noStrike">
                <a:solidFill>
                  <a:srgbClr val="d4d4d4"/>
                </a:solidFill>
                <a:latin typeface="Courier New"/>
                <a:ea typeface="Times New Roman"/>
              </a:rPr>
              <a:t>)</a:t>
            </a:r>
            <a:endParaRPr b="0" lang="en-IE" sz="1200" spc="-1" strike="noStrike">
              <a:latin typeface="Arial"/>
            </a:endParaRPr>
          </a:p>
          <a:p>
            <a:pPr>
              <a:lnSpc>
                <a:spcPct val="107000"/>
              </a:lnSpc>
              <a:spcAft>
                <a:spcPts val="799"/>
              </a:spcAft>
              <a:buNone/>
            </a:pPr>
            <a:r>
              <a:rPr b="0" lang="en-IE" sz="1100" spc="-1" strike="noStrike">
                <a:solidFill>
                  <a:srgbClr val="000000"/>
                </a:solidFill>
                <a:latin typeface="Calibri"/>
                <a:ea typeface="Calibri"/>
              </a:rPr>
              <a:t> </a:t>
            </a:r>
            <a:endParaRPr b="0" lang="en-IE" sz="1100" spc="-1" strike="noStrike">
              <a:latin typeface="Arial"/>
            </a:endParaRPr>
          </a:p>
        </p:txBody>
      </p:sp>
      <p:sp>
        <p:nvSpPr>
          <p:cNvPr id="141" name="TextBox 6"/>
          <p:cNvSpPr/>
          <p:nvPr/>
        </p:nvSpPr>
        <p:spPr>
          <a:xfrm>
            <a:off x="6095880" y="3353760"/>
            <a:ext cx="45280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E" sz="1800" spc="-1" strike="noStrike">
                <a:solidFill>
                  <a:srgbClr val="000000"/>
                </a:solidFill>
                <a:latin typeface="Rockwell"/>
                <a:ea typeface="DejaVu Sans"/>
              </a:rPr>
              <a:t>Map url endpoint to this function</a:t>
            </a:r>
            <a:endParaRPr b="0" lang="en-IE" sz="1800" spc="-1" strike="noStrike">
              <a:latin typeface="Arial"/>
            </a:endParaRPr>
          </a:p>
          <a:p>
            <a:pPr>
              <a:lnSpc>
                <a:spcPct val="100000"/>
              </a:lnSpc>
              <a:buNone/>
            </a:pPr>
            <a:r>
              <a:rPr b="0" lang="en-IE" sz="1800" spc="-1" strike="noStrike">
                <a:solidFill>
                  <a:srgbClr val="000000"/>
                </a:solidFill>
                <a:latin typeface="Rockwell"/>
                <a:ea typeface="DejaVu Sans"/>
              </a:rPr>
              <a:t>What I will talk about here</a:t>
            </a:r>
            <a:endParaRPr b="0" lang="en-IE" sz="1800" spc="-1" strike="noStrike">
              <a:latin typeface="Arial"/>
            </a:endParaRPr>
          </a:p>
        </p:txBody>
      </p:sp>
      <p:sp>
        <p:nvSpPr>
          <p:cNvPr id="142" name="Straight Arrow Connector 12"/>
          <p:cNvSpPr/>
          <p:nvPr/>
        </p:nvSpPr>
        <p:spPr>
          <a:xfrm flipH="1" flipV="1">
            <a:off x="2716920" y="3466440"/>
            <a:ext cx="3377520" cy="209160"/>
          </a:xfrm>
          <a:custGeom>
            <a:avLst/>
            <a:gdLst/>
            <a:ahLst/>
            <a:rect l="l" t="t" r="r" b="b"/>
            <a:pathLst>
              <a:path w="21600" h="21600">
                <a:moveTo>
                  <a:pt x="0" y="0"/>
                </a:moveTo>
                <a:lnTo>
                  <a:pt x="21600" y="21600"/>
                </a:lnTo>
              </a:path>
            </a:pathLst>
          </a:custGeom>
          <a:noFill/>
          <a:ln>
            <a:solidFill>
              <a:srgbClr val="d34817"/>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1069920" y="484560"/>
            <a:ext cx="10057680" cy="1608480"/>
          </a:xfrm>
          <a:prstGeom prst="rect">
            <a:avLst/>
          </a:prstGeom>
          <a:noFill/>
          <a:ln w="0">
            <a:noFill/>
          </a:ln>
        </p:spPr>
        <p:txBody>
          <a:bodyPr lIns="90000" rIns="90000" tIns="45000" bIns="45000" anchor="ctr">
            <a:noAutofit/>
          </a:bodyPr>
          <a:p>
            <a:pPr>
              <a:lnSpc>
                <a:spcPct val="90000"/>
              </a:lnSpc>
              <a:buNone/>
            </a:pPr>
            <a:r>
              <a:rPr b="0" lang="en-US" sz="5400" spc="-1" strike="noStrike" cap="all">
                <a:latin typeface="Rockwell Condensed"/>
              </a:rPr>
              <a:t>Flask</a:t>
            </a:r>
            <a:endParaRPr b="0" lang="en-IE" sz="5400" spc="-1" strike="noStrike">
              <a:latin typeface="Arial"/>
            </a:endParaRPr>
          </a:p>
        </p:txBody>
      </p:sp>
      <p:sp>
        <p:nvSpPr>
          <p:cNvPr id="144" name="PlaceHolder 2"/>
          <p:cNvSpPr>
            <a:spLocks noGrp="1"/>
          </p:cNvSpPr>
          <p:nvPr>
            <p:ph/>
          </p:nvPr>
        </p:nvSpPr>
        <p:spPr>
          <a:xfrm>
            <a:off x="988920" y="1617840"/>
            <a:ext cx="10057680" cy="4050000"/>
          </a:xfrm>
          <a:prstGeom prst="rect">
            <a:avLst/>
          </a:prstGeom>
          <a:noFill/>
          <a:ln w="0">
            <a:noFill/>
          </a:ln>
        </p:spPr>
        <p:txBody>
          <a:bodyPr lIns="90000" rIns="90000" tIns="45000" bIns="45000" anchor="t">
            <a:noAutofit/>
          </a:bodyPr>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Routing (URL mapping)</a:t>
            </a:r>
            <a:endParaRPr b="0" lang="en-IE" sz="2000" spc="-1" strike="noStrike">
              <a:latin typeface="Arial"/>
            </a:endParaRPr>
          </a:p>
          <a:p>
            <a:pPr>
              <a:lnSpc>
                <a:spcPct val="90000"/>
              </a:lnSpc>
              <a:spcBef>
                <a:spcPts val="1199"/>
              </a:spcBef>
              <a:buNone/>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Variables in route (URL)</a:t>
            </a:r>
            <a:endParaRPr b="0" lang="en-IE" sz="2000" spc="-1" strike="noStrike">
              <a:latin typeface="Arial"/>
            </a:endParaRPr>
          </a:p>
          <a:p>
            <a:pPr>
              <a:lnSpc>
                <a:spcPct val="90000"/>
              </a:lnSpc>
              <a:spcBef>
                <a:spcPts val="1199"/>
              </a:spcBef>
              <a:buNone/>
            </a:pPr>
            <a:endParaRPr b="0" lang="en-IE" sz="2000" spc="-1" strike="noStrike">
              <a:latin typeface="Arial"/>
            </a:endParaRPr>
          </a:p>
          <a:p>
            <a:pPr>
              <a:lnSpc>
                <a:spcPct val="90000"/>
              </a:lnSpc>
              <a:spcBef>
                <a:spcPts val="1199"/>
              </a:spcBef>
              <a:buNone/>
            </a:pP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We can also get variables from the body of the HTTP request (see later) </a:t>
            </a:r>
            <a:endParaRPr b="0" lang="en-IE" sz="2000" spc="-1" strike="noStrike">
              <a:latin typeface="Arial"/>
            </a:endParaRPr>
          </a:p>
          <a:p>
            <a:pPr marL="182880" indent="-182880">
              <a:lnSpc>
                <a:spcPct val="90000"/>
              </a:lnSpc>
              <a:spcBef>
                <a:spcPts val="1199"/>
              </a:spcBef>
              <a:buClr>
                <a:srgbClr val="9e3611"/>
              </a:buClr>
              <a:buSzPct val="85000"/>
              <a:buFont typeface="Wingdings" charset="2"/>
              <a:buChar char=""/>
            </a:pPr>
            <a:r>
              <a:rPr b="0" lang="en-US" sz="2000" spc="-1" strike="noStrike">
                <a:solidFill>
                  <a:srgbClr val="000000"/>
                </a:solidFill>
                <a:latin typeface="Rockwell"/>
              </a:rPr>
              <a:t>Use the url_for() function to generate a url to a particular function</a:t>
            </a:r>
            <a:endParaRPr b="0" lang="en-IE" sz="2000" spc="-1" strike="noStrike">
              <a:latin typeface="Arial"/>
            </a:endParaRPr>
          </a:p>
          <a:p>
            <a:pPr>
              <a:lnSpc>
                <a:spcPct val="90000"/>
              </a:lnSpc>
              <a:spcBef>
                <a:spcPts val="1199"/>
              </a:spcBef>
              <a:buNone/>
            </a:pPr>
            <a:endParaRPr b="0" lang="en-IE" sz="2000" spc="-1" strike="noStrike">
              <a:latin typeface="Arial"/>
            </a:endParaRPr>
          </a:p>
          <a:p>
            <a:pPr>
              <a:lnSpc>
                <a:spcPct val="90000"/>
              </a:lnSpc>
              <a:spcBef>
                <a:spcPts val="1199"/>
              </a:spcBef>
              <a:buNone/>
            </a:pPr>
            <a:endParaRPr b="0" lang="en-IE" sz="2000" spc="-1" strike="noStrike">
              <a:latin typeface="Arial"/>
            </a:endParaRPr>
          </a:p>
          <a:p>
            <a:pPr>
              <a:lnSpc>
                <a:spcPct val="90000"/>
              </a:lnSpc>
              <a:spcBef>
                <a:spcPts val="1199"/>
              </a:spcBef>
              <a:buNone/>
            </a:pPr>
            <a:endParaRPr b="0" lang="en-IE" sz="2000" spc="-1" strike="noStrike">
              <a:latin typeface="Arial"/>
            </a:endParaRPr>
          </a:p>
        </p:txBody>
      </p:sp>
      <p:sp>
        <p:nvSpPr>
          <p:cNvPr id="145" name="TextBox 3"/>
          <p:cNvSpPr/>
          <p:nvPr/>
        </p:nvSpPr>
        <p:spPr>
          <a:xfrm>
            <a:off x="1413720" y="2908440"/>
            <a:ext cx="5015520" cy="5763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US" sz="1600" spc="-1" strike="noStrike">
                <a:solidFill>
                  <a:srgbClr val="ffffff"/>
                </a:solidFill>
                <a:latin typeface="Courier New"/>
                <a:ea typeface="DejaVu Sans"/>
              </a:rPr>
              <a:t>@app.route('/user/&lt;username&gt;')</a:t>
            </a:r>
            <a:endParaRPr b="0" lang="en-IE" sz="1600" spc="-1" strike="noStrike">
              <a:latin typeface="Arial"/>
            </a:endParaRPr>
          </a:p>
          <a:p>
            <a:pPr>
              <a:lnSpc>
                <a:spcPct val="100000"/>
              </a:lnSpc>
              <a:buNone/>
            </a:pPr>
            <a:r>
              <a:rPr b="0" lang="en-US" sz="1600" spc="-1" strike="noStrike">
                <a:solidFill>
                  <a:srgbClr val="ffffff"/>
                </a:solidFill>
                <a:latin typeface="Courier New"/>
                <a:ea typeface="DejaVu Sans"/>
              </a:rPr>
              <a:t>@app.route('/user/&lt;int:post_id&gt;’)</a:t>
            </a:r>
            <a:endParaRPr b="0" lang="en-IE" sz="1600" spc="-1" strike="noStrike">
              <a:latin typeface="Arial"/>
            </a:endParaRPr>
          </a:p>
        </p:txBody>
      </p:sp>
      <p:sp>
        <p:nvSpPr>
          <p:cNvPr id="146" name="TextBox 4"/>
          <p:cNvSpPr/>
          <p:nvPr/>
        </p:nvSpPr>
        <p:spPr>
          <a:xfrm>
            <a:off x="1413720" y="2094120"/>
            <a:ext cx="6442560" cy="33300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US" sz="1600" spc="-1" strike="noStrike">
                <a:solidFill>
                  <a:srgbClr val="ffffff"/>
                </a:solidFill>
                <a:latin typeface="Courier New"/>
                <a:ea typeface="DejaVu Sans"/>
              </a:rPr>
              <a:t>@app.route('/user’,</a:t>
            </a:r>
            <a:r>
              <a:rPr b="0" lang="en-US" sz="1600" spc="-1" strike="noStrike">
                <a:solidFill>
                  <a:srgbClr val="ffffff"/>
                </a:solidFill>
                <a:latin typeface="Rockwell"/>
                <a:ea typeface="DejaVu Sans"/>
              </a:rPr>
              <a:t> </a:t>
            </a:r>
            <a:r>
              <a:rPr b="0" lang="en-US" sz="1600" spc="-1" strike="noStrike">
                <a:solidFill>
                  <a:srgbClr val="ffffff"/>
                </a:solidFill>
                <a:latin typeface="Courier New"/>
                <a:ea typeface="DejaVu Sans"/>
              </a:rPr>
              <a:t>methods=['GET', 'POST'])</a:t>
            </a:r>
            <a:endParaRPr b="0" lang="en-IE" sz="1600" spc="-1" strike="noStrike">
              <a:latin typeface="Arial"/>
            </a:endParaRPr>
          </a:p>
        </p:txBody>
      </p:sp>
      <p:sp>
        <p:nvSpPr>
          <p:cNvPr id="147" name="TextBox 5"/>
          <p:cNvSpPr/>
          <p:nvPr/>
        </p:nvSpPr>
        <p:spPr>
          <a:xfrm>
            <a:off x="1314360" y="4557600"/>
            <a:ext cx="5549040" cy="1793160"/>
          </a:xfrm>
          <a:prstGeom prst="rect">
            <a:avLst/>
          </a:prstGeom>
          <a:solidFill>
            <a:srgbClr val="000000"/>
          </a:solidFill>
          <a:ln>
            <a:solidFill>
              <a:srgbClr val="000000"/>
            </a:solidFill>
            <a:round/>
          </a:ln>
        </p:spPr>
        <p:style>
          <a:lnRef idx="2">
            <a:schemeClr val="dk1">
              <a:shade val="50000"/>
            </a:schemeClr>
          </a:lnRef>
          <a:fillRef idx="1">
            <a:schemeClr val="dk1"/>
          </a:fillRef>
          <a:effectRef idx="0">
            <a:schemeClr val="dk1"/>
          </a:effectRef>
          <a:fontRef idx="minor"/>
        </p:style>
        <p:txBody>
          <a:bodyPr lIns="90000" rIns="90000" tIns="45000" bIns="45000" anchor="t">
            <a:spAutoFit/>
          </a:bodyPr>
          <a:p>
            <a:pPr>
              <a:lnSpc>
                <a:spcPct val="100000"/>
              </a:lnSpc>
              <a:buNone/>
            </a:pPr>
            <a:r>
              <a:rPr b="0" lang="en-US" sz="1600" spc="-1" strike="noStrike">
                <a:solidFill>
                  <a:srgbClr val="ffffff"/>
                </a:solidFill>
                <a:latin typeface="Courier New"/>
                <a:ea typeface="DejaVu Sans"/>
              </a:rPr>
              <a:t>@app.route('/')</a:t>
            </a:r>
            <a:endParaRPr b="0" lang="en-IE" sz="1600" spc="-1" strike="noStrike">
              <a:latin typeface="Arial"/>
            </a:endParaRPr>
          </a:p>
          <a:p>
            <a:pPr>
              <a:lnSpc>
                <a:spcPct val="100000"/>
              </a:lnSpc>
              <a:buNone/>
            </a:pPr>
            <a:r>
              <a:rPr b="0" lang="en-US" sz="1600" spc="-1" strike="noStrike">
                <a:solidFill>
                  <a:srgbClr val="ffffff"/>
                </a:solidFill>
                <a:latin typeface="Courier New"/>
                <a:ea typeface="DejaVu Sans"/>
              </a:rPr>
              <a:t>def index():</a:t>
            </a:r>
            <a:endParaRPr b="0" lang="en-IE" sz="1600" spc="-1" strike="noStrike">
              <a:latin typeface="Arial"/>
            </a:endParaRPr>
          </a:p>
          <a:p>
            <a:pPr>
              <a:lnSpc>
                <a:spcPct val="100000"/>
              </a:lnSpc>
              <a:buNone/>
            </a:pPr>
            <a:r>
              <a:rPr b="0" lang="en-US" sz="1600" spc="-1" strike="noStrike">
                <a:solidFill>
                  <a:srgbClr val="ffffff"/>
                </a:solidFill>
                <a:latin typeface="Courier New"/>
                <a:ea typeface="DejaVu Sans"/>
              </a:rPr>
              <a:t>	</a:t>
            </a:r>
            <a:r>
              <a:rPr b="0" lang="en-US" sz="1600" spc="-1" strike="noStrike">
                <a:solidFill>
                  <a:srgbClr val="ffffff"/>
                </a:solidFill>
                <a:latin typeface="Courier New"/>
                <a:ea typeface="DejaVu Sans"/>
              </a:rPr>
              <a:t>return 'index’</a:t>
            </a:r>
            <a:endParaRPr b="0" lang="en-IE" sz="1600" spc="-1" strike="noStrike">
              <a:latin typeface="Arial"/>
            </a:endParaRPr>
          </a:p>
          <a:p>
            <a:pPr>
              <a:lnSpc>
                <a:spcPct val="100000"/>
              </a:lnSpc>
              <a:buNone/>
            </a:pPr>
            <a:endParaRPr b="0" lang="en-IE" sz="1600" spc="-1" strike="noStrike">
              <a:latin typeface="Arial"/>
            </a:endParaRPr>
          </a:p>
          <a:p>
            <a:pPr>
              <a:lnSpc>
                <a:spcPct val="100000"/>
              </a:lnSpc>
              <a:buNone/>
            </a:pPr>
            <a:r>
              <a:rPr b="0" lang="en-US" sz="1600" spc="-1" strike="noStrike">
                <a:solidFill>
                  <a:srgbClr val="ffffff"/>
                </a:solidFill>
                <a:latin typeface="Courier New"/>
                <a:ea typeface="DejaVu Sans"/>
              </a:rPr>
              <a:t>#somewhere else</a:t>
            </a:r>
            <a:endParaRPr b="0" lang="en-IE" sz="1600" spc="-1" strike="noStrike">
              <a:latin typeface="Arial"/>
            </a:endParaRPr>
          </a:p>
          <a:p>
            <a:pPr>
              <a:lnSpc>
                <a:spcPct val="100000"/>
              </a:lnSpc>
              <a:buNone/>
            </a:pPr>
            <a:r>
              <a:rPr b="0" lang="en-US" sz="1600" spc="-1" strike="noStrike">
                <a:solidFill>
                  <a:srgbClr val="ffffff"/>
                </a:solidFill>
                <a:latin typeface="Courier New"/>
                <a:ea typeface="DejaVu Sans"/>
              </a:rPr>
              <a:t>print(url_for(index)</a:t>
            </a:r>
            <a:endParaRPr b="0" lang="en-IE" sz="1600" spc="-1" strike="noStrike">
              <a:latin typeface="Arial"/>
            </a:endParaRPr>
          </a:p>
          <a:p>
            <a:pPr>
              <a:lnSpc>
                <a:spcPct val="100000"/>
              </a:lnSpc>
              <a:buNone/>
            </a:pPr>
            <a:r>
              <a:rPr b="0" lang="en-US" sz="1600" spc="-1" strike="noStrike">
                <a:solidFill>
                  <a:srgbClr val="ffffff"/>
                </a:solidFill>
                <a:latin typeface="Courier New"/>
                <a:ea typeface="DejaVu Sans"/>
              </a:rPr>
              <a:t># will print out /</a:t>
            </a:r>
            <a:endParaRPr b="0" lang="en-IE"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TM03090434[[fn=Wood Type]]</Template>
  <TotalTime>7111</TotalTime>
  <Application>LibreOffice/7.3.7.2$Linux_X86_64 LibreOffice_project/30$Build-2</Application>
  <AppVersion>15.0000</AppVersion>
  <Words>290</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2019-11-13T10:44:00Z</dcterms:created>
  <dc:creator>Andrew Beatty</dc:creator>
  <dc:description/>
  <dc:language>en-IE</dc:language>
  <cp:lastModifiedBy/>
  <dcterms:modified xsi:type="dcterms:W3CDTF">2024-03-07T10:34:18Z</dcterms:modified>
  <cp:revision>22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