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IE" sz="4400" spc="-1" strike="noStrike">
                <a:latin typeface="Arial"/>
              </a:rPr>
              <a:t>Click to move the slide</a:t>
            </a:r>
            <a:endParaRPr b="0" lang="en-IE" sz="4400" spc="-1" strike="noStrike">
              <a:latin typeface="Arial"/>
            </a:endParaRPr>
          </a:p>
        </p:txBody>
      </p:sp>
      <p:sp>
        <p:nvSpPr>
          <p:cNvPr id="9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Click to edit the notes format</a:t>
            </a:r>
            <a:endParaRPr b="0" lang="en-IE" sz="2000" spc="-1" strike="noStrike">
              <a:latin typeface="Arial"/>
            </a:endParaRPr>
          </a:p>
        </p:txBody>
      </p:sp>
      <p:sp>
        <p:nvSpPr>
          <p:cNvPr id="96"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E" sz="1400" spc="-1" strike="noStrike">
                <a:latin typeface="Times New Roman"/>
              </a:rPr>
              <a:t>&lt;header&gt;</a:t>
            </a:r>
            <a:endParaRPr b="0" lang="en-IE" sz="1400" spc="-1" strike="noStrike">
              <a:latin typeface="Times New Roman"/>
            </a:endParaRPr>
          </a:p>
        </p:txBody>
      </p:sp>
      <p:sp>
        <p:nvSpPr>
          <p:cNvPr id="97"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IE" sz="1400" spc="-1" strike="noStrike">
                <a:latin typeface="Times New Roman"/>
              </a:defRPr>
            </a:lvl1pPr>
          </a:lstStyle>
          <a:p>
            <a:pPr algn="r">
              <a:buNone/>
            </a:pPr>
            <a:r>
              <a:rPr b="0" lang="en-IE" sz="1400" spc="-1" strike="noStrike">
                <a:latin typeface="Times New Roman"/>
              </a:rPr>
              <a:t>&lt;date/time&gt;</a:t>
            </a:r>
            <a:endParaRPr b="0" lang="en-IE" sz="1400" spc="-1" strike="noStrike">
              <a:latin typeface="Times New Roman"/>
            </a:endParaRPr>
          </a:p>
        </p:txBody>
      </p:sp>
      <p:sp>
        <p:nvSpPr>
          <p:cNvPr id="98"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IE" sz="1400" spc="-1" strike="noStrike">
                <a:latin typeface="Times New Roman"/>
              </a:defRPr>
            </a:lvl1pPr>
          </a:lstStyle>
          <a:p>
            <a:r>
              <a:rPr b="0" lang="en-IE" sz="1400" spc="-1" strike="noStrike">
                <a:latin typeface="Times New Roman"/>
              </a:rPr>
              <a:t>&lt;footer&gt;</a:t>
            </a:r>
            <a:endParaRPr b="0" lang="en-IE" sz="1400" spc="-1" strike="noStrike">
              <a:latin typeface="Times New Roman"/>
            </a:endParaRPr>
          </a:p>
        </p:txBody>
      </p:sp>
      <p:sp>
        <p:nvSpPr>
          <p:cNvPr id="99"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IE" sz="1400" spc="-1" strike="noStrike">
                <a:latin typeface="Times New Roman"/>
              </a:defRPr>
            </a:lvl1pPr>
          </a:lstStyle>
          <a:p>
            <a:pPr algn="r">
              <a:buNone/>
            </a:pPr>
            <a:fld id="{D367FF83-BD70-4059-A1F5-0376EB4D9F7F}" type="slidenum">
              <a:rPr b="0" lang="en-IE" sz="1400" spc="-1" strike="noStrike">
                <a:latin typeface="Times New Roman"/>
              </a:rPr>
              <a:t>&lt;number&gt;</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sldImg"/>
          </p:nvPr>
        </p:nvSpPr>
        <p:spPr>
          <a:xfrm>
            <a:off x="216000" y="812520"/>
            <a:ext cx="7127280" cy="4008960"/>
          </a:xfrm>
          <a:prstGeom prst="rect">
            <a:avLst/>
          </a:prstGeom>
          <a:ln w="0">
            <a:noFill/>
          </a:ln>
        </p:spPr>
      </p:sp>
      <p:sp>
        <p:nvSpPr>
          <p:cNvPr id="130" name="PlaceHolder 2"/>
          <p:cNvSpPr>
            <a:spLocks noGrp="1"/>
          </p:cNvSpPr>
          <p:nvPr>
            <p:ph type="body"/>
          </p:nvPr>
        </p:nvSpPr>
        <p:spPr>
          <a:xfrm>
            <a:off x="0" y="4860000"/>
            <a:ext cx="7560000" cy="5832000"/>
          </a:xfrm>
          <a:prstGeom prst="rect">
            <a:avLst/>
          </a:prstGeom>
          <a:noFill/>
          <a:ln w="0">
            <a:noFill/>
          </a:ln>
        </p:spPr>
        <p:txBody>
          <a:bodyPr lIns="0" rIns="0" tIns="0" bIns="0" anchor="t">
            <a:noAutofit/>
          </a:bodyPr>
          <a:p>
            <a:r>
              <a:rPr b="0" lang="en-IE" sz="2000" spc="-1" strike="noStrike">
                <a:latin typeface="Arial"/>
              </a:rPr>
              <a:t>JavaScript allows us to interactivity with web pages and this is a really good way for you to display data from any of your datasets or allow users to input data. I think it's a nice user interface.</a:t>
            </a:r>
            <a:endParaRPr b="0" lang="en-IE" sz="2000" spc="-1" strike="noStrike">
              <a:latin typeface="Arial"/>
            </a:endParaRPr>
          </a:p>
          <a:p>
            <a:r>
              <a:rPr b="0" lang="en-IE" sz="2000" spc="-1" strike="noStrike">
                <a:latin typeface="Arial"/>
              </a:rPr>
              <a:t>- Brief untro to cascading style sheets</a:t>
            </a:r>
            <a:endParaRPr b="0" lang="en-IE" sz="2000" spc="-1" strike="noStrike">
              <a:latin typeface="Arial"/>
            </a:endParaRPr>
          </a:p>
          <a:p>
            <a:r>
              <a:rPr b="0" lang="en-IE" sz="2000" spc="-1" strike="noStrike">
                <a:latin typeface="Arial"/>
              </a:rPr>
              <a:t>- basic webpage interactivity with Javascript</a:t>
            </a:r>
            <a:endParaRPr b="0" lang="en-IE" sz="2000" spc="-1" strike="noStrike">
              <a:latin typeface="Arial"/>
            </a:endParaRPr>
          </a:p>
          <a:p>
            <a:r>
              <a:rPr b="0" lang="en-IE" sz="2000" spc="-1" strike="noStrike">
                <a:latin typeface="Arial"/>
              </a:rPr>
              <a:t>-Outputting to console</a:t>
            </a:r>
            <a:endParaRPr b="0" lang="en-IE" sz="2000" spc="-1" strike="noStrike">
              <a:latin typeface="Arial"/>
            </a:endParaRPr>
          </a:p>
          <a:p>
            <a:r>
              <a:rPr b="0" lang="en-IE" sz="2000" spc="-1" strike="noStrike">
                <a:latin typeface="Arial"/>
              </a:rPr>
              <a:t>- functions(curly brackets{})</a:t>
            </a:r>
            <a:endParaRPr b="0" lang="en-IE" sz="2000" spc="-1" strike="noStrike">
              <a:latin typeface="Arial"/>
            </a:endParaRPr>
          </a:p>
          <a:p>
            <a:r>
              <a:rPr b="0" lang="en-IE" sz="2000" spc="-1" strike="noStrike">
                <a:latin typeface="Arial"/>
              </a:rPr>
              <a:t>- finding elements in the DOM tree(l)</a:t>
            </a:r>
            <a:endParaRPr b="0" lang="en-IE" sz="2000" spc="-1" strike="noStrike">
              <a:latin typeface="Arial"/>
            </a:endParaRPr>
          </a:p>
          <a:p>
            <a:r>
              <a:rPr b="0" lang="en-IE" sz="2000" spc="-1" strike="noStrike">
                <a:latin typeface="Arial"/>
              </a:rPr>
              <a:t>- outputting to a html element</a:t>
            </a:r>
            <a:endParaRPr b="0" lang="en-IE"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sldImg"/>
          </p:nvPr>
        </p:nvSpPr>
        <p:spPr>
          <a:xfrm>
            <a:off x="216000" y="812520"/>
            <a:ext cx="7127280" cy="4008960"/>
          </a:xfrm>
          <a:prstGeom prst="rect">
            <a:avLst/>
          </a:prstGeom>
          <a:ln w="0">
            <a:noFill/>
          </a:ln>
        </p:spPr>
      </p:sp>
      <p:sp>
        <p:nvSpPr>
          <p:cNvPr id="132" name="PlaceHolder 2"/>
          <p:cNvSpPr>
            <a:spLocks noGrp="1"/>
          </p:cNvSpPr>
          <p:nvPr>
            <p:ph type="body"/>
          </p:nvPr>
        </p:nvSpPr>
        <p:spPr>
          <a:xfrm>
            <a:off x="72360" y="4860000"/>
            <a:ext cx="7487640" cy="5832000"/>
          </a:xfrm>
          <a:prstGeom prst="rect">
            <a:avLst/>
          </a:prstGeom>
          <a:noFill/>
          <a:ln w="0">
            <a:noFill/>
          </a:ln>
        </p:spPr>
        <p:txBody>
          <a:bodyPr lIns="0" rIns="0" tIns="0" bIns="0" anchor="t">
            <a:noAutofit/>
          </a:bodyPr>
          <a:p>
            <a:r>
              <a:rPr b="0" lang="en-IE" sz="1400" spc="-1" strike="noStrike">
                <a:latin typeface="Arial"/>
              </a:rPr>
              <a:t>A couple of points that you should know though, if you to get the functionality for your web application.</a:t>
            </a:r>
            <a:endParaRPr b="0" lang="en-IE" sz="1400" spc="-1" strike="noStrike">
              <a:latin typeface="Arial"/>
            </a:endParaRPr>
          </a:p>
          <a:p>
            <a:endParaRPr b="0" lang="en-IE" sz="1600" spc="-1" strike="noStrike">
              <a:latin typeface="Arial"/>
            </a:endParaRPr>
          </a:p>
          <a:p>
            <a:r>
              <a:rPr b="0" lang="en-IE" sz="1400" spc="-1" strike="noStrike">
                <a:latin typeface="Arial"/>
              </a:rPr>
              <a:t>One where you define how an elephant looks can be defined at number different places. It can be defined in another file, in the header or in the element itself, and the definition that's closest to the element itself will override the other ones. So if you set let's say in another file that the whole background should be blue, but in a particular element you say the background should be red, then in that particular element the background would be red.</a:t>
            </a:r>
            <a:endParaRPr b="0" lang="en-IE" sz="1400" spc="-1" strike="noStrike">
              <a:latin typeface="Arial"/>
            </a:endParaRPr>
          </a:p>
          <a:p>
            <a:endParaRPr b="0" lang="en-IE" sz="1600" spc="-1" strike="noStrike">
              <a:latin typeface="Arial"/>
            </a:endParaRPr>
          </a:p>
          <a:p>
            <a:r>
              <a:rPr b="0" lang="en-IE" sz="1400" spc="-1" strike="noStrike">
                <a:latin typeface="Arial"/>
              </a:rPr>
              <a:t>For our purposes there's two main things we need to look at. How we can show and hide an element and how we can disable. To show and hide an element is very easy. You just say style, set the attribute style to be equal to display block which shows it and the next element will be on the In line. The next element will be on the same line or none, which would hide this element.</a:t>
            </a:r>
            <a:endParaRPr b="0" lang="en-IE" sz="1400" spc="-1" strike="noStrike">
              <a:latin typeface="Arial"/>
            </a:endParaRPr>
          </a:p>
          <a:p>
            <a:r>
              <a:rPr b="0" lang="en-IE" sz="1400" spc="-1" strike="noStrike">
                <a:latin typeface="Arial"/>
              </a:rPr>
              <a:t>Or you can disable for example. In this case, I disable the text area so the user can't type into it.</a:t>
            </a:r>
            <a:endParaRPr b="0" lang="en-IE" sz="1400" spc="-1" strike="noStrike">
              <a:latin typeface="Arial"/>
            </a:endParaRPr>
          </a:p>
          <a:p>
            <a:r>
              <a:rPr b="0" lang="en-IE" sz="1400" spc="-1" strike="noStrike">
                <a:latin typeface="Arial"/>
              </a:rPr>
              <a:t>We're going to write some HTML that has a hidden element.</a:t>
            </a:r>
            <a:endParaRPr b="0" lang="en-IE" sz="1400" spc="-1" strike="noStrike">
              <a:latin typeface="Arial"/>
            </a:endParaRPr>
          </a:p>
          <a:p>
            <a:endParaRPr b="0" lang="en-IE" sz="1600" spc="-1" strike="noStrike">
              <a:latin typeface="Arial"/>
            </a:endParaRPr>
          </a:p>
          <a:p>
            <a:r>
              <a:rPr b="0" lang="en-IE" sz="1400" spc="-1" strike="noStrike">
                <a:latin typeface="Arial"/>
              </a:rPr>
              <a:t>&gt; my9javascript1.html, right click, copy path, open in browser</a:t>
            </a:r>
            <a:endParaRPr b="0" lang="en-IE" sz="1400" spc="-1" strike="noStrike">
              <a:latin typeface="Arial"/>
            </a:endParaRPr>
          </a:p>
          <a:p>
            <a:r>
              <a:rPr b="0" lang="en-IE" sz="1400" spc="-1" strike="noStrike">
                <a:latin typeface="Arial"/>
                <a:ea typeface="Noto Sans CJK SC"/>
              </a:rPr>
              <a:t>&gt; my9</a:t>
            </a:r>
            <a:r>
              <a:rPr b="0" lang="en-IE" sz="1400" spc="-1" strike="noStrike">
                <a:latin typeface="Arial"/>
              </a:rPr>
              <a:t>javascript</a:t>
            </a:r>
            <a:r>
              <a:rPr b="0" lang="en-IE" sz="1400" spc="-1" strike="noStrike">
                <a:latin typeface="Arial"/>
              </a:rPr>
              <a:t>2.html – will display nothing &gt; more tools &gt; developer tools &gt; elements</a:t>
            </a:r>
            <a:endParaRPr b="0" lang="en-IE" sz="1400" spc="-1" strike="noStrike">
              <a:latin typeface="Arial"/>
            </a:endParaRPr>
          </a:p>
          <a:p>
            <a:r>
              <a:rPr b="0" lang="en-IE" sz="1400" spc="-1" strike="noStrike">
                <a:latin typeface="Arial"/>
                <a:ea typeface="Noto Sans CJK SC"/>
              </a:rPr>
              <a:t>&gt; </a:t>
            </a:r>
            <a:r>
              <a:rPr b="0" lang="en-IE" sz="1400" spc="-1" strike="noStrike">
                <a:latin typeface="Arial"/>
                <a:ea typeface="Noto Sans CJK SC"/>
              </a:rPr>
              <a:t>my9</a:t>
            </a:r>
            <a:r>
              <a:rPr b="0" lang="en-IE" sz="1400" spc="-1" strike="noStrike">
                <a:latin typeface="Arial"/>
              </a:rPr>
              <a:t>javascript3.html</a:t>
            </a:r>
            <a:endParaRPr b="0" lang="en-IE" sz="1400" spc="-1" strike="noStrike">
              <a:latin typeface="Arial"/>
            </a:endParaRPr>
          </a:p>
          <a:p>
            <a:r>
              <a:rPr b="0" lang="en-IE" sz="1400" spc="-1" strike="noStrike">
                <a:latin typeface="Arial"/>
                <a:ea typeface="Noto Sans CJK SC"/>
              </a:rPr>
              <a:t>my9</a:t>
            </a:r>
            <a:r>
              <a:rPr b="0" lang="en-IE" sz="1400" spc="-1" strike="noStrike">
                <a:latin typeface="Arial"/>
              </a:rPr>
              <a:t>javascript4.html</a:t>
            </a:r>
            <a:endParaRPr b="0" lang="en-IE" sz="1400" spc="-1" strike="noStrike">
              <a:latin typeface="Arial"/>
            </a:endParaRPr>
          </a:p>
          <a:p>
            <a:r>
              <a:rPr b="0" lang="en-IE" sz="1400" spc="-1" strike="noStrike">
                <a:latin typeface="Arial"/>
                <a:ea typeface="Noto Sans CJK SC"/>
              </a:rPr>
              <a:t>my9</a:t>
            </a:r>
            <a:r>
              <a:rPr b="0" lang="en-IE" sz="1400" spc="-1" strike="noStrike">
                <a:latin typeface="Arial"/>
              </a:rPr>
              <a:t>javascript5.html</a:t>
            </a:r>
            <a:endParaRPr b="0" lang="en-IE" sz="1400" spc="-1" strike="noStrike">
              <a:latin typeface="Arial"/>
            </a:endParaRPr>
          </a:p>
          <a:p>
            <a:endParaRPr b="0" lang="en-IE" sz="1400" spc="-1" strike="noStrike">
              <a:latin typeface="Arial"/>
            </a:endParaRPr>
          </a:p>
          <a:p>
            <a:endParaRPr b="0" lang="en-IE" sz="2000" spc="-1" strike="noStrike">
              <a:latin typeface="Arial"/>
            </a:endParaRPr>
          </a:p>
          <a:p>
            <a:endParaRPr b="0" lang="en-IE"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sldImg"/>
          </p:nvPr>
        </p:nvSpPr>
        <p:spPr>
          <a:xfrm>
            <a:off x="216000" y="812520"/>
            <a:ext cx="7127280" cy="4008960"/>
          </a:xfrm>
          <a:prstGeom prst="rect">
            <a:avLst/>
          </a:prstGeom>
          <a:ln w="0">
            <a:noFill/>
          </a:ln>
        </p:spPr>
      </p:sp>
      <p:sp>
        <p:nvSpPr>
          <p:cNvPr id="134" name="PlaceHolder 2"/>
          <p:cNvSpPr>
            <a:spLocks noGrp="1"/>
          </p:cNvSpPr>
          <p:nvPr>
            <p:ph type="body"/>
          </p:nvPr>
        </p:nvSpPr>
        <p:spPr>
          <a:xfrm>
            <a:off x="72360" y="4905000"/>
            <a:ext cx="7487640" cy="5787000"/>
          </a:xfrm>
          <a:prstGeom prst="rect">
            <a:avLst/>
          </a:prstGeom>
          <a:noFill/>
          <a:ln w="0">
            <a:noFill/>
          </a:ln>
        </p:spPr>
        <p:txBody>
          <a:bodyPr lIns="0" rIns="0" tIns="0" bIns="0" anchor="t">
            <a:noAutofit/>
          </a:bodyPr>
          <a:p>
            <a:r>
              <a:rPr b="0" lang="en-IE" sz="1600" spc="-1" strike="noStrike">
                <a:latin typeface="Arial"/>
              </a:rPr>
              <a:t>JavaScript is a coding language in your. Web page you put it between two script tags these script. Tags can be either defined at the top of the page in the header, or you put it at the bottom of the body.</a:t>
            </a:r>
            <a:endParaRPr b="0" lang="en-IE" sz="1600" spc="-1" strike="noStrike">
              <a:latin typeface="Arial"/>
            </a:endParaRPr>
          </a:p>
          <a:p>
            <a:r>
              <a:rPr b="0" lang="en-IE" sz="1600" spc="-1" strike="noStrike">
                <a:latin typeface="Arial"/>
              </a:rPr>
              <a:t>They get run as the browser loads in the code. So for example, if you do console dot log helloworld, as soon as the page reads that line, it will print out Hello world to the console. It won't put anything onto your web page itself, it'll put it out to the console. As we saw in the developer tools there is the console.</a:t>
            </a:r>
            <a:endParaRPr b="0" lang="en-IE" sz="1600" spc="-1" strike="noStrike">
              <a:latin typeface="Arial"/>
            </a:endParaRPr>
          </a:p>
          <a:p>
            <a:r>
              <a:rPr b="0" lang="en-IE" sz="1600" spc="-1" strike="noStrike">
                <a:latin typeface="Arial"/>
              </a:rPr>
              <a:t>In Python you have indentation for blocks. In JavaScript the main differences you have open and closed squarely brackets. You need them. Just indenting will not be good enough. You need to put in the [close brackets. So here is an example how to make a function in JavaScript. You say function hello again, and it will do console log hello again and then when you run the function by calling say hello again, open and close round brackets that will print out to the console hello again</a:t>
            </a:r>
            <a:endParaRPr b="0" lang="en-IE" sz="1600" spc="-1" strike="noStrike">
              <a:latin typeface="Arial"/>
            </a:endParaRPr>
          </a:p>
          <a:p>
            <a:r>
              <a:rPr b="0" lang="en-IE" sz="1600" spc="-1" strike="noStrike">
                <a:latin typeface="Arial"/>
              </a:rPr>
              <a:t>my9javascript6.html – will say hello</a:t>
            </a:r>
            <a:endParaRPr b="0" lang="en-IE" sz="1600" spc="-1" strike="noStrike">
              <a:latin typeface="Arial"/>
            </a:endParaRPr>
          </a:p>
          <a:p>
            <a:r>
              <a:rPr b="0" lang="en-IE" sz="1600" spc="-1" strike="noStrike">
                <a:latin typeface="Arial"/>
              </a:rPr>
              <a:t>my9javascript7.html – will say hello, but in console (my dev tools)  wll say hello world</a:t>
            </a:r>
            <a:endParaRPr b="0" lang="en-IE" sz="1600" spc="-1" strike="noStrike">
              <a:latin typeface="Arial"/>
            </a:endParaRPr>
          </a:p>
          <a:p>
            <a:r>
              <a:rPr b="0" lang="en-IE" sz="1600" spc="-1" strike="noStrike">
                <a:latin typeface="Arial"/>
              </a:rPr>
              <a:t>my9javascript8.html – will say hello, and function doesnt get run</a:t>
            </a:r>
            <a:endParaRPr b="0" lang="en-IE" sz="1600" spc="-1" strike="noStrike">
              <a:latin typeface="Arial"/>
            </a:endParaRPr>
          </a:p>
          <a:p>
            <a:r>
              <a:rPr b="0" lang="en-IE" sz="1600" spc="-1" strike="noStrike">
                <a:latin typeface="Arial"/>
              </a:rPr>
              <a:t>my9javascript9.html – will see function in console bc we call the function</a:t>
            </a:r>
            <a:endParaRPr b="0" lang="en-IE" sz="1600" spc="-1" strike="noStrike">
              <a:latin typeface="Arial"/>
            </a:endParaRPr>
          </a:p>
          <a:p>
            <a:endParaRPr b="0" lang="en-IE" sz="1600" spc="-1" strike="noStrike">
              <a:latin typeface="Arial"/>
            </a:endParaRPr>
          </a:p>
          <a:p>
            <a:endParaRPr b="0" lang="en-IE" sz="16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sldImg"/>
          </p:nvPr>
        </p:nvSpPr>
        <p:spPr>
          <a:xfrm>
            <a:off x="216000" y="812520"/>
            <a:ext cx="7127280" cy="4008960"/>
          </a:xfrm>
          <a:prstGeom prst="rect">
            <a:avLst/>
          </a:prstGeom>
          <a:ln w="0">
            <a:noFill/>
          </a:ln>
        </p:spPr>
      </p:sp>
      <p:sp>
        <p:nvSpPr>
          <p:cNvPr id="136" name="PlaceHolder 2"/>
          <p:cNvSpPr>
            <a:spLocks noGrp="1"/>
          </p:cNvSpPr>
          <p:nvPr>
            <p:ph type="body"/>
          </p:nvPr>
        </p:nvSpPr>
        <p:spPr>
          <a:xfrm>
            <a:off x="72360" y="4905000"/>
            <a:ext cx="7442640" cy="5715000"/>
          </a:xfrm>
          <a:prstGeom prst="rect">
            <a:avLst/>
          </a:prstGeom>
          <a:noFill/>
          <a:ln w="0">
            <a:noFill/>
          </a:ln>
        </p:spPr>
        <p:txBody>
          <a:bodyPr lIns="0" rIns="0" tIns="0" bIns="0" anchor="t">
            <a:noAutofit/>
          </a:bodyPr>
          <a:p>
            <a:r>
              <a:rPr b="0" lang="en-IE" sz="1400" spc="-1" strike="noStrike">
                <a:latin typeface="Arial"/>
              </a:rPr>
              <a:t>That's all well and good, calling our functions from inside the script tag and output into the </a:t>
            </a:r>
            <a:r>
              <a:rPr b="0" lang="en-IE" sz="1400" spc="-1" strike="noStrike">
                <a:latin typeface="Arial"/>
              </a:rPr>
              <a:t>console. But usually we want these to go to the web page itself. So how do we call the </a:t>
            </a:r>
            <a:r>
              <a:rPr b="0" lang="en-IE" sz="1400" spc="-1" strike="noStrike">
                <a:latin typeface="Arial"/>
              </a:rPr>
              <a:t>functions when somebody clicks on a button in the web page?</a:t>
            </a:r>
            <a:endParaRPr b="0" lang="en-IE" sz="1400" spc="-1" strike="noStrike">
              <a:latin typeface="Arial"/>
            </a:endParaRPr>
          </a:p>
          <a:p>
            <a:r>
              <a:rPr b="0" lang="en-IE" sz="1400" spc="-1" strike="noStrike">
                <a:latin typeface="Arial"/>
              </a:rPr>
              <a:t>And that's very simply done, you do it with the onclick attribute of an element. Now this </a:t>
            </a:r>
            <a:r>
              <a:rPr b="0" lang="en-IE" sz="1400" spc="-1" strike="noStrike">
                <a:latin typeface="Arial"/>
              </a:rPr>
              <a:t>doesn't have to be a button, this could be a division, it could be any element, just buttons </a:t>
            </a:r>
            <a:r>
              <a:rPr b="0" lang="en-IE" sz="1400" spc="-1" strike="noStrike">
                <a:latin typeface="Arial"/>
              </a:rPr>
              <a:t>or what users are used to clicking on.</a:t>
            </a:r>
            <a:endParaRPr b="0" lang="en-IE" sz="1400" spc="-1" strike="noStrike">
              <a:latin typeface="Arial"/>
            </a:endParaRPr>
          </a:p>
          <a:p>
            <a:r>
              <a:rPr b="0" lang="en-IE" sz="1400" spc="-1" strike="noStrike">
                <a:latin typeface="Arial"/>
              </a:rPr>
              <a:t>So it's a button onclick, equals open inverted commas and the name of the function that you </a:t>
            </a:r>
            <a:r>
              <a:rPr b="0" lang="en-IE" sz="1400" spc="-1" strike="noStrike">
                <a:latin typeface="Arial"/>
              </a:rPr>
              <a:t>want to call. In this case, the function is called my function and we pass in a parameter </a:t>
            </a:r>
            <a:r>
              <a:rPr b="0" lang="en-IE" sz="1400" spc="-1" strike="noStrike">
                <a:latin typeface="Arial"/>
              </a:rPr>
              <a:t>hello and then click me.</a:t>
            </a:r>
            <a:endParaRPr b="0" lang="en-IE" sz="1400" spc="-1" strike="noStrike">
              <a:latin typeface="Arial"/>
            </a:endParaRPr>
          </a:p>
          <a:p>
            <a:r>
              <a:rPr b="0" lang="en-IE" sz="1400" spc="-1" strike="noStrike">
                <a:latin typeface="Arial"/>
              </a:rPr>
              <a:t>That's what appears inside the button. If you want to display something on the page, you </a:t>
            </a:r>
            <a:r>
              <a:rPr b="0" lang="en-IE" sz="1400" spc="-1" strike="noStrike">
                <a:latin typeface="Arial"/>
              </a:rPr>
              <a:t>need to find the element which you want to display. So for that we give it an ID so you </a:t>
            </a:r>
            <a:r>
              <a:rPr b="0" lang="en-IE" sz="1400" spc="-1" strike="noStrike">
                <a:latin typeface="Arial"/>
              </a:rPr>
              <a:t>can see divid equals message out. that is the idea of that particular division. And then we </a:t>
            </a:r>
            <a:r>
              <a:rPr b="0" lang="en-IE" sz="1400" spc="-1" strike="noStrike">
                <a:latin typeface="Arial"/>
              </a:rPr>
              <a:t>use the function document getelementbyid and we pass in the ID of the element you </a:t>
            </a:r>
            <a:r>
              <a:rPr b="0" lang="en-IE" sz="1400" spc="-1" strike="noStrike">
                <a:latin typeface="Arial"/>
              </a:rPr>
              <a:t>want to find and you can set the inner text or the inner HTML to be some kind of </a:t>
            </a:r>
            <a:r>
              <a:rPr b="0" lang="en-IE" sz="1400" spc="-1" strike="noStrike">
                <a:latin typeface="Arial"/>
              </a:rPr>
              <a:t>message.</a:t>
            </a:r>
            <a:endParaRPr b="0" lang="en-IE" sz="1400" spc="-1" strike="noStrike">
              <a:latin typeface="Arial"/>
            </a:endParaRPr>
          </a:p>
          <a:p>
            <a:r>
              <a:rPr b="0" lang="en-IE" sz="1400" spc="-1" strike="noStrike">
                <a:latin typeface="Arial"/>
              </a:rPr>
              <a:t>So with that in mind, let's do an exercise where we make a web page with an input and a </a:t>
            </a:r>
            <a:r>
              <a:rPr b="0" lang="en-IE" sz="1400" spc="-1" strike="noStrike">
                <a:latin typeface="Arial"/>
              </a:rPr>
              <a:t>button and when the user clicks on the button then the contents of the input will be </a:t>
            </a:r>
            <a:r>
              <a:rPr b="0" lang="en-IE" sz="1400" spc="-1" strike="noStrike">
                <a:latin typeface="Arial"/>
              </a:rPr>
              <a:t>displayed in another div.</a:t>
            </a:r>
            <a:endParaRPr b="0" lang="en-IE" sz="1400" spc="-1" strike="noStrike">
              <a:latin typeface="Arial"/>
            </a:endParaRPr>
          </a:p>
          <a:p>
            <a:r>
              <a:rPr b="0" lang="en-IE" sz="1400" spc="-1" strike="noStrike">
                <a:latin typeface="Arial"/>
              </a:rPr>
              <a:t>So for that we will need to be able to read the value of the input. So we will need to have an </a:t>
            </a:r>
            <a:r>
              <a:rPr b="0" lang="en-IE" sz="1400" spc="-1" strike="noStrike">
                <a:latin typeface="Arial"/>
              </a:rPr>
              <a:t>ID for the input. </a:t>
            </a:r>
            <a:endParaRPr b="0" lang="en-IE" sz="1400" spc="-1" strike="noStrike">
              <a:latin typeface="Arial"/>
            </a:endParaRPr>
          </a:p>
          <a:p>
            <a:r>
              <a:rPr b="0" lang="en-IE" sz="1400" spc="-1" strike="noStrike">
                <a:latin typeface="Arial"/>
              </a:rPr>
              <a:t>my9javascript10.html  &gt; next we need to define the function</a:t>
            </a:r>
            <a:endParaRPr b="0" lang="en-IE" sz="1400" spc="-1" strike="noStrike">
              <a:latin typeface="Arial"/>
            </a:endParaRPr>
          </a:p>
          <a:p>
            <a:r>
              <a:rPr b="0" lang="en-IE" sz="1400" spc="-1" strike="noStrike">
                <a:latin typeface="Arial"/>
              </a:rPr>
              <a:t>my9javascript11.html &gt; if u click me, u will get temp. But thats not what we want. We want </a:t>
            </a:r>
            <a:r>
              <a:rPr b="0" lang="en-IE" sz="1400" spc="-1" strike="noStrike">
                <a:latin typeface="Arial"/>
              </a:rPr>
              <a:t>the content of whats in the box to go where temp is, so we need to get the value of the </a:t>
            </a:r>
            <a:r>
              <a:rPr b="0" lang="en-IE" sz="1400" spc="-1" strike="noStrike">
                <a:latin typeface="Arial"/>
              </a:rPr>
              <a:t>input</a:t>
            </a:r>
            <a:endParaRPr b="0" lang="en-IE" sz="1400" spc="-1" strike="noStrike">
              <a:latin typeface="Arial"/>
            </a:endParaRPr>
          </a:p>
          <a:p>
            <a:r>
              <a:rPr b="0" lang="en-IE" sz="1400" spc="-1" strike="noStrike">
                <a:latin typeface="Arial"/>
              </a:rPr>
              <a:t>my9javascript12.html – whatever u type in the box will appear under it</a:t>
            </a:r>
            <a:endParaRPr b="0" lang="en-IE" sz="1400" spc="-1" strike="noStrike">
              <a:latin typeface="Arial"/>
            </a:endParaRPr>
          </a:p>
          <a:p>
            <a:r>
              <a:rPr b="0" lang="en-IE" sz="1400" spc="-1" strike="noStrike">
                <a:latin typeface="Arial"/>
                <a:ea typeface="Noto Sans CJK SC"/>
              </a:rPr>
              <a:t>If u want to set default value: </a:t>
            </a:r>
            <a:r>
              <a:rPr b="0" lang="en-IE" sz="1400" spc="-1" strike="noStrike">
                <a:latin typeface="Arial"/>
              </a:rPr>
              <a:t>my9javascript13.html – enter name will be default value in the </a:t>
            </a:r>
            <a:r>
              <a:rPr b="0" lang="en-IE" sz="1400" spc="-1" strike="noStrike">
                <a:latin typeface="Arial"/>
              </a:rPr>
              <a:t>box</a:t>
            </a:r>
            <a:endParaRPr b="0" lang="en-IE" sz="1400" spc="-1" strike="noStrike">
              <a:latin typeface="Arial"/>
            </a:endParaRPr>
          </a:p>
          <a:p>
            <a:endParaRPr b="0" lang="en-IE" sz="15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6F25CF76-C854-4EDA-B2CA-9F72A49DC5D5}" type="slidenum">
              <a:t>&lt;#&gt;</a:t>
            </a:fld>
          </a:p>
        </p:txBody>
      </p:sp>
      <p:sp>
        <p:nvSpPr>
          <p:cNvPr id="4" name="PlaceHolder 3"/>
          <p:cNvSpPr>
            <a:spLocks noGrp="1"/>
          </p:cNvSpPr>
          <p:nvPr>
            <p:ph type="dt" idx="3"/>
          </p:nvPr>
        </p:nvSpPr>
        <p:spPr/>
        <p:txBody>
          <a:bodyPr/>
          <a:p>
            <a:r>
              <a:rPr lang="en-I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8CADC4C-4AF1-426C-9FDD-568363CF48FA}"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3F44FAAE-E3FC-4717-B43B-39549B8E60F5}" type="slidenum">
              <a:t>&lt;#&gt;</a:t>
            </a:fld>
          </a:p>
        </p:txBody>
      </p:sp>
      <p:sp>
        <p:nvSpPr>
          <p:cNvPr id="9" name="PlaceHolder 8"/>
          <p:cNvSpPr>
            <a:spLocks noGrp="1"/>
          </p:cNvSpPr>
          <p:nvPr>
            <p:ph type="dt" idx="3"/>
          </p:nvPr>
        </p:nvSpPr>
        <p:spPr/>
        <p:txBody>
          <a:bodyPr/>
          <a:p>
            <a:r>
              <a:rPr lang="en-I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4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77C50451-41E6-451D-B53B-DBBEF8967065}" type="slidenum">
              <a:t>&lt;#&gt;</a:t>
            </a:fld>
          </a:p>
        </p:txBody>
      </p:sp>
      <p:sp>
        <p:nvSpPr>
          <p:cNvPr id="11" name="PlaceHolder 10"/>
          <p:cNvSpPr>
            <a:spLocks noGrp="1"/>
          </p:cNvSpPr>
          <p:nvPr>
            <p:ph type="dt" idx="3"/>
          </p:nvPr>
        </p:nvSpPr>
        <p:spPr/>
        <p:txBody>
          <a:bodyPr/>
          <a:p>
            <a:r>
              <a:rPr lang="en-I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9C47AF55-2369-4D25-9719-9B2A729637CA}" type="slidenum">
              <a:t>&lt;#&gt;</a:t>
            </a:fld>
          </a:p>
        </p:txBody>
      </p:sp>
      <p:sp>
        <p:nvSpPr>
          <p:cNvPr id="4" name="PlaceHolder 3"/>
          <p:cNvSpPr>
            <a:spLocks noGrp="1"/>
          </p:cNvSpPr>
          <p:nvPr>
            <p:ph type="dt" idx="6"/>
          </p:nvPr>
        </p:nvSpPr>
        <p:spPr/>
        <p:txBody>
          <a:bodyPr/>
          <a:p>
            <a:r>
              <a:rPr lang="en-I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5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741C78DA-BCEF-40AC-9336-A3D9467AD9A5}"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DFFB643A-1620-4BA9-A9E8-5B9ACB503AF9}"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028B17B4-22A4-49BE-B282-57281597B44B}"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5A1D2EDA-E9F5-43DE-B641-782CAA1F1B8C}"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E7368F39-D478-4141-8864-3321F99CC8BC}"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60CCDC8-C061-4825-A268-E0C407AD9DE5}"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54424600-2ED1-42B8-86A3-137493D268D5}"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8BBD490-90C3-4647-8EDA-B5B506BEBFF4}"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63AE326-E5B1-4AAE-A568-50F3F6F146F1}"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30362C99-6297-4DDF-AC44-F28FC9F14898}"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33022C9A-D2AE-462C-BB2C-99BC9791F563}" type="slidenum">
              <a:t>&lt;#&gt;</a:t>
            </a:fld>
          </a:p>
        </p:txBody>
      </p:sp>
      <p:sp>
        <p:nvSpPr>
          <p:cNvPr id="9" name="PlaceHolder 8"/>
          <p:cNvSpPr>
            <a:spLocks noGrp="1"/>
          </p:cNvSpPr>
          <p:nvPr>
            <p:ph type="dt" idx="6"/>
          </p:nvPr>
        </p:nvSpPr>
        <p:spPr/>
        <p:txBody>
          <a:bodyPr/>
          <a:p>
            <a:r>
              <a:rPr lang="en-IE"/>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D867BADA-508E-4303-ABF8-6DE40EFFDCDF}" type="slidenum">
              <a:t>&lt;#&gt;</a:t>
            </a:fld>
          </a:p>
        </p:txBody>
      </p:sp>
      <p:sp>
        <p:nvSpPr>
          <p:cNvPr id="11" name="PlaceHolder 10"/>
          <p:cNvSpPr>
            <a:spLocks noGrp="1"/>
          </p:cNvSpPr>
          <p:nvPr>
            <p:ph type="dt" idx="6"/>
          </p:nvPr>
        </p:nvSpPr>
        <p:spPr/>
        <p:txBody>
          <a:bodyPr/>
          <a:p>
            <a:r>
              <a:rPr lang="en-I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B69EB488-7429-48CC-B4C0-9559A82FFDD3}"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2FEE634-6502-4A57-A192-17C6F4314113}"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879609E-7BAB-4AE0-AAA9-6931F718E1B0}"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37ADB61-742A-4DE4-A37E-B1B3F1FB4931}"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A0F752B-32FE-439D-BBD1-65324B510F43}"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E8AFBFE-81D5-4058-AC4E-3BB898F8D8E7}"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899DACD-3CD5-46A8-AAFD-D90FCC6D095E}" type="slidenum">
              <a:t>&lt;#&gt;</a:t>
            </a:fld>
          </a:p>
        </p:txBody>
      </p:sp>
      <p:sp>
        <p:nvSpPr>
          <p:cNvPr id="8" name="PlaceHolder 7"/>
          <p:cNvSpPr>
            <a:spLocks noGrp="1"/>
          </p:cNvSpPr>
          <p:nvPr>
            <p:ph type="dt" idx="3"/>
          </p:nvPr>
        </p:nvSpPr>
        <p:spPr/>
        <p:txBody>
          <a:bodyPr/>
          <a:p>
            <a:r>
              <a:rPr lang="en-I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6"/>
          <p:cNvGrpSpPr/>
          <p:nvPr/>
        </p:nvGrpSpPr>
        <p:grpSpPr>
          <a:xfrm>
            <a:off x="11401560" y="6229800"/>
            <a:ext cx="456480" cy="456480"/>
            <a:chOff x="11401560" y="6229800"/>
            <a:chExt cx="456480" cy="456480"/>
          </a:xfrm>
        </p:grpSpPr>
        <p:sp>
          <p:nvSpPr>
            <p:cNvPr id="1" name="Oval 7"/>
            <p:cNvSpPr/>
            <p:nvPr/>
          </p:nvSpPr>
          <p:spPr>
            <a:xfrm>
              <a:off x="11401560" y="6229800"/>
              <a:ext cx="456480" cy="456480"/>
            </a:xfrm>
            <a:prstGeom prst="ellipse">
              <a:avLst/>
            </a:prstGeom>
            <a:blipFill rotWithShape="0">
              <a:blip r:embed="rId2"/>
              <a:srcRect/>
              <a:tile/>
            </a:blipFill>
            <a:ln w="25400">
              <a:noFill/>
            </a:ln>
          </p:spPr>
          <p:style>
            <a:lnRef idx="0"/>
            <a:fillRef idx="0"/>
            <a:effectRef idx="0"/>
            <a:fontRef idx="minor"/>
          </p:style>
        </p:sp>
        <p:sp>
          <p:nvSpPr>
            <p:cNvPr id="2" name="Oval 8"/>
            <p:cNvSpPr/>
            <p:nvPr/>
          </p:nvSpPr>
          <p:spPr>
            <a:xfrm>
              <a:off x="11431080" y="6258960"/>
              <a:ext cx="398160" cy="398160"/>
            </a:xfrm>
            <a:prstGeom prst="ellipse">
              <a:avLst/>
            </a:prstGeom>
            <a:noFill/>
            <a:ln w="12700">
              <a:solidFill>
                <a:srgbClr val="ffffff"/>
              </a:solidFill>
              <a:round/>
            </a:ln>
          </p:spPr>
          <p:style>
            <a:lnRef idx="0"/>
            <a:fillRef idx="0"/>
            <a:effectRef idx="0"/>
            <a:fontRef idx="minor"/>
          </p:style>
        </p:sp>
      </p:grpSp>
      <p:sp>
        <p:nvSpPr>
          <p:cNvPr id="3" name="Rectangle 6"/>
          <p:cNvSpPr/>
          <p:nvPr/>
        </p:nvSpPr>
        <p:spPr>
          <a:xfrm>
            <a:off x="920880" y="1347120"/>
            <a:ext cx="10222200" cy="7992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4" name="Rectangle 7"/>
          <p:cNvSpPr/>
          <p:nvPr/>
        </p:nvSpPr>
        <p:spPr>
          <a:xfrm>
            <a:off x="920880" y="4299840"/>
            <a:ext cx="10222200" cy="79920"/>
          </a:xfrm>
          <a:prstGeom prst="rect">
            <a:avLst/>
          </a:prstGeom>
          <a:blipFill rotWithShape="0">
            <a:blip r:embed="rId4">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5" name="Rectangle 8"/>
          <p:cNvSpPr/>
          <p:nvPr/>
        </p:nvSpPr>
        <p:spPr>
          <a:xfrm>
            <a:off x="920880" y="1484640"/>
            <a:ext cx="10222200" cy="2742480"/>
          </a:xfrm>
          <a:prstGeom prst="rect">
            <a:avLst/>
          </a:prstGeom>
          <a:blipFill rotWithShape="0">
            <a:blip r:embed="rId5">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6" name="Group 9"/>
          <p:cNvGrpSpPr/>
          <p:nvPr/>
        </p:nvGrpSpPr>
        <p:grpSpPr>
          <a:xfrm>
            <a:off x="9649080" y="4069080"/>
            <a:ext cx="1080360" cy="1080360"/>
            <a:chOff x="9649080" y="4069080"/>
            <a:chExt cx="1080360" cy="1080360"/>
          </a:xfrm>
        </p:grpSpPr>
        <p:sp>
          <p:nvSpPr>
            <p:cNvPr id="7" name="Oval 10"/>
            <p:cNvSpPr/>
            <p:nvPr/>
          </p:nvSpPr>
          <p:spPr>
            <a:xfrm>
              <a:off x="9649080" y="4069080"/>
              <a:ext cx="1080360" cy="1080360"/>
            </a:xfrm>
            <a:prstGeom prst="ellipse">
              <a:avLst/>
            </a:prstGeom>
            <a:blipFill rotWithShape="0">
              <a:blip r:embed="rId6"/>
              <a:srcRect/>
              <a:tile/>
            </a:blipFill>
            <a:ln w="25400">
              <a:noFill/>
            </a:ln>
          </p:spPr>
          <p:style>
            <a:lnRef idx="0"/>
            <a:fillRef idx="0"/>
            <a:effectRef idx="0"/>
            <a:fontRef idx="minor"/>
          </p:style>
        </p:sp>
        <p:sp>
          <p:nvSpPr>
            <p:cNvPr id="8" name="Oval 11"/>
            <p:cNvSpPr/>
            <p:nvPr/>
          </p:nvSpPr>
          <p:spPr>
            <a:xfrm>
              <a:off x="9757440" y="4177080"/>
              <a:ext cx="864000" cy="864000"/>
            </a:xfrm>
            <a:prstGeom prst="ellipse">
              <a:avLst/>
            </a:prstGeom>
            <a:noFill/>
            <a:ln w="25400">
              <a:solidFill>
                <a:srgbClr val="ffffff"/>
              </a:solidFill>
              <a:round/>
            </a:ln>
          </p:spPr>
          <p:style>
            <a:lnRef idx="0"/>
            <a:fillRef idx="0"/>
            <a:effectRef idx="0"/>
            <a:fontRef idx="minor"/>
          </p:style>
        </p:sp>
      </p:grpSp>
      <p:sp>
        <p:nvSpPr>
          <p:cNvPr id="9" name="PlaceHolder 1"/>
          <p:cNvSpPr>
            <a:spLocks noGrp="1"/>
          </p:cNvSpPr>
          <p:nvPr>
            <p:ph type="title"/>
          </p:nvPr>
        </p:nvSpPr>
        <p:spPr>
          <a:xfrm>
            <a:off x="1069920" y="484560"/>
            <a:ext cx="10057680" cy="1608480"/>
          </a:xfrm>
          <a:prstGeom prst="rect">
            <a:avLst/>
          </a:prstGeom>
          <a:noFill/>
          <a:ln w="0">
            <a:noFill/>
          </a:ln>
        </p:spPr>
        <p:txBody>
          <a:bodyPr lIns="0" rIns="0" tIns="0" bIns="0" anchor="ctr">
            <a:noAutofit/>
          </a:bodyPr>
          <a:p>
            <a:r>
              <a:rPr b="0" lang="en-IE" sz="1800" spc="-1" strike="noStrike">
                <a:latin typeface="Arial"/>
              </a:rPr>
              <a:t>Click to edit the title text format</a:t>
            </a:r>
            <a:endParaRPr b="0" lang="en-IE" sz="1800" spc="-1" strike="noStrike">
              <a:latin typeface="Arial"/>
            </a:endParaRPr>
          </a:p>
        </p:txBody>
      </p:sp>
      <p:sp>
        <p:nvSpPr>
          <p:cNvPr id="10" name="PlaceHolder 2"/>
          <p:cNvSpPr>
            <a:spLocks noGrp="1"/>
          </p:cNvSpPr>
          <p:nvPr>
            <p:ph type="ftr" idx="1"/>
          </p:nvPr>
        </p:nvSpPr>
        <p:spPr>
          <a:xfrm>
            <a:off x="1088280" y="6272640"/>
            <a:ext cx="6327000" cy="36432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11" name="PlaceHolder 3"/>
          <p:cNvSpPr>
            <a:spLocks noGrp="1"/>
          </p:cNvSpPr>
          <p:nvPr>
            <p:ph type="sldNum" idx="2"/>
          </p:nvPr>
        </p:nvSpPr>
        <p:spPr>
          <a:xfrm>
            <a:off x="9592560" y="4289400"/>
            <a:ext cx="1193040" cy="639360"/>
          </a:xfrm>
          <a:prstGeom prst="rect">
            <a:avLst/>
          </a:prstGeom>
          <a:noFill/>
          <a:ln w="0">
            <a:noFill/>
          </a:ln>
        </p:spPr>
        <p:txBody>
          <a:bodyPr lIns="90000" rIns="90000" tIns="45000" bIns="45000" anchor="ctr">
            <a:noAutofit/>
          </a:bodyPr>
          <a:lstStyle>
            <a:lvl1pPr algn="ctr">
              <a:lnSpc>
                <a:spcPct val="100000"/>
              </a:lnSpc>
              <a:buNone/>
              <a:defRPr b="1" lang="en-US" sz="2800" spc="-1" strike="noStrike">
                <a:solidFill>
                  <a:srgbClr val="ffffff"/>
                </a:solidFill>
                <a:latin typeface="Rockwell Condensed"/>
              </a:defRPr>
            </a:lvl1pPr>
          </a:lstStyle>
          <a:p>
            <a:pPr algn="ctr">
              <a:lnSpc>
                <a:spcPct val="100000"/>
              </a:lnSpc>
              <a:buNone/>
            </a:pPr>
            <a:fld id="{1FE878CC-535C-43AF-BC38-1D7BF3EAA9B1}" type="slidenum">
              <a:rPr b="1" lang="en-US" sz="2800" spc="-1" strike="noStrike">
                <a:solidFill>
                  <a:srgbClr val="ffffff"/>
                </a:solidFill>
                <a:latin typeface="Rockwell Condensed"/>
              </a:rPr>
              <a:t>&lt;number&gt;</a:t>
            </a:fld>
            <a:endParaRPr b="0" lang="en-IE" sz="2800" spc="-1" strike="noStrike">
              <a:latin typeface="Times New Roman"/>
            </a:endParaRPr>
          </a:p>
        </p:txBody>
      </p:sp>
      <p:sp>
        <p:nvSpPr>
          <p:cNvPr id="12" name="PlaceHolder 4"/>
          <p:cNvSpPr>
            <a:spLocks noGrp="1"/>
          </p:cNvSpPr>
          <p:nvPr>
            <p:ph type="dt" idx="3"/>
          </p:nvPr>
        </p:nvSpPr>
        <p:spPr>
          <a:xfrm>
            <a:off x="7964280" y="6272640"/>
            <a:ext cx="3272760" cy="36432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1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0" name="Group 6"/>
          <p:cNvGrpSpPr/>
          <p:nvPr/>
        </p:nvGrpSpPr>
        <p:grpSpPr>
          <a:xfrm>
            <a:off x="11401560" y="6229800"/>
            <a:ext cx="456480" cy="456480"/>
            <a:chOff x="11401560" y="6229800"/>
            <a:chExt cx="456480" cy="456480"/>
          </a:xfrm>
        </p:grpSpPr>
        <p:sp>
          <p:nvSpPr>
            <p:cNvPr id="51" name="Oval 7"/>
            <p:cNvSpPr/>
            <p:nvPr/>
          </p:nvSpPr>
          <p:spPr>
            <a:xfrm>
              <a:off x="11401560" y="6229800"/>
              <a:ext cx="456480" cy="456480"/>
            </a:xfrm>
            <a:prstGeom prst="ellipse">
              <a:avLst/>
            </a:prstGeom>
            <a:blipFill rotWithShape="0">
              <a:blip r:embed="rId2"/>
              <a:srcRect/>
              <a:tile/>
            </a:blipFill>
            <a:ln w="25400">
              <a:noFill/>
            </a:ln>
          </p:spPr>
          <p:style>
            <a:lnRef idx="0"/>
            <a:fillRef idx="0"/>
            <a:effectRef idx="0"/>
            <a:fontRef idx="minor"/>
          </p:style>
        </p:sp>
        <p:sp>
          <p:nvSpPr>
            <p:cNvPr id="52" name="Oval 8"/>
            <p:cNvSpPr/>
            <p:nvPr/>
          </p:nvSpPr>
          <p:spPr>
            <a:xfrm>
              <a:off x="11431080" y="6258960"/>
              <a:ext cx="398160" cy="398160"/>
            </a:xfrm>
            <a:prstGeom prst="ellipse">
              <a:avLst/>
            </a:prstGeom>
            <a:noFill/>
            <a:ln w="12700">
              <a:solidFill>
                <a:srgbClr val="ffffff"/>
              </a:solidFill>
              <a:round/>
            </a:ln>
          </p:spPr>
          <p:style>
            <a:lnRef idx="0"/>
            <a:fillRef idx="0"/>
            <a:effectRef idx="0"/>
            <a:fontRef idx="minor"/>
          </p:style>
        </p:sp>
      </p:grpSp>
      <p:sp>
        <p:nvSpPr>
          <p:cNvPr id="53" name="PlaceHolder 1"/>
          <p:cNvSpPr>
            <a:spLocks noGrp="1"/>
          </p:cNvSpPr>
          <p:nvPr>
            <p:ph type="ftr" idx="4"/>
          </p:nvPr>
        </p:nvSpPr>
        <p:spPr>
          <a:xfrm>
            <a:off x="1088280" y="6272640"/>
            <a:ext cx="6327000" cy="36432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54" name="PlaceHolder 2"/>
          <p:cNvSpPr>
            <a:spLocks noGrp="1"/>
          </p:cNvSpPr>
          <p:nvPr>
            <p:ph type="sldNum" idx="5"/>
          </p:nvPr>
        </p:nvSpPr>
        <p:spPr>
          <a:xfrm>
            <a:off x="11311200" y="6272640"/>
            <a:ext cx="639360" cy="36432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Rockwell Condensed"/>
              </a:defRPr>
            </a:lvl1pPr>
          </a:lstStyle>
          <a:p>
            <a:pPr algn="ctr">
              <a:lnSpc>
                <a:spcPct val="100000"/>
              </a:lnSpc>
              <a:buNone/>
            </a:pPr>
            <a:fld id="{C47BCB85-ED1B-4CAD-B7F1-9C2CE101C498}" type="slidenum">
              <a:rPr b="1" lang="en-US" sz="1400" spc="-1" strike="noStrike">
                <a:solidFill>
                  <a:srgbClr val="ffffff"/>
                </a:solidFill>
                <a:latin typeface="Rockwell Condensed"/>
              </a:rPr>
              <a:t>&lt;number&gt;</a:t>
            </a:fld>
            <a:endParaRPr b="0" lang="en-IE" sz="1400" spc="-1" strike="noStrike">
              <a:latin typeface="Times New Roman"/>
            </a:endParaRPr>
          </a:p>
        </p:txBody>
      </p:sp>
      <p:sp>
        <p:nvSpPr>
          <p:cNvPr id="55" name="PlaceHolder 3"/>
          <p:cNvSpPr>
            <a:spLocks noGrp="1"/>
          </p:cNvSpPr>
          <p:nvPr>
            <p:ph type="dt" idx="6"/>
          </p:nvPr>
        </p:nvSpPr>
        <p:spPr>
          <a:xfrm>
            <a:off x="7964280" y="6272640"/>
            <a:ext cx="3272760" cy="36432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5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5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hyperlink" Target="mailto:Andrew.Beatty@gmit.ie" TargetMode="External"/><Relationship Id="rId2" Type="http://schemas.openxmlformats.org/officeDocument/2006/relationships/slideLayout" Target="../slideLayouts/slideLayout3.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051560" y="1432080"/>
            <a:ext cx="9966240" cy="3035160"/>
          </a:xfrm>
          <a:prstGeom prst="rect">
            <a:avLst/>
          </a:prstGeom>
          <a:noFill/>
          <a:ln w="0">
            <a:noFill/>
          </a:ln>
        </p:spPr>
        <p:txBody>
          <a:bodyPr lIns="0" rIns="0" tIns="0" bIns="0" anchor="ctr">
            <a:noAutofit/>
          </a:bodyPr>
          <a:p>
            <a:pPr>
              <a:lnSpc>
                <a:spcPct val="80000"/>
              </a:lnSpc>
              <a:buNone/>
            </a:pPr>
            <a:r>
              <a:rPr b="0" lang="en-IE" sz="9600" spc="-1" strike="noStrike" cap="all">
                <a:latin typeface="Rockwell Condensed"/>
              </a:rPr>
              <a:t>JavaScript</a:t>
            </a:r>
            <a:endParaRPr b="0" lang="en-IE" sz="9600" spc="-1" strike="noStrike">
              <a:latin typeface="Arial"/>
            </a:endParaRPr>
          </a:p>
        </p:txBody>
      </p:sp>
      <p:sp>
        <p:nvSpPr>
          <p:cNvPr id="101" name="PlaceHolder 2"/>
          <p:cNvSpPr>
            <a:spLocks noGrp="1"/>
          </p:cNvSpPr>
          <p:nvPr>
            <p:ph type="subTitle"/>
          </p:nvPr>
        </p:nvSpPr>
        <p:spPr>
          <a:xfrm>
            <a:off x="1069920" y="4389120"/>
            <a:ext cx="7890480" cy="1069200"/>
          </a:xfrm>
          <a:prstGeom prst="rect">
            <a:avLst/>
          </a:prstGeom>
          <a:noFill/>
          <a:ln w="0">
            <a:noFill/>
          </a:ln>
        </p:spPr>
        <p:txBody>
          <a:bodyPr lIns="0" rIns="0" tIns="0" bIns="0" anchor="t">
            <a:normAutofit/>
          </a:bodyPr>
          <a:p>
            <a:pPr>
              <a:lnSpc>
                <a:spcPct val="90000"/>
              </a:lnSpc>
              <a:spcBef>
                <a:spcPts val="1199"/>
              </a:spcBef>
              <a:buNone/>
              <a:tabLst>
                <a:tab algn="l" pos="0"/>
              </a:tabLst>
            </a:pPr>
            <a:r>
              <a:rPr b="0" lang="en-IE" sz="2200" spc="-1" strike="noStrike">
                <a:solidFill>
                  <a:srgbClr val="000000"/>
                </a:solidFill>
                <a:latin typeface="Rockwell"/>
              </a:rPr>
              <a:t>Data Representation</a:t>
            </a:r>
            <a:endParaRPr b="0" lang="en-IE" sz="2200" spc="-1" strike="noStrike">
              <a:latin typeface="Arial"/>
            </a:endParaRPr>
          </a:p>
          <a:p>
            <a:pPr>
              <a:lnSpc>
                <a:spcPct val="90000"/>
              </a:lnSpc>
              <a:spcBef>
                <a:spcPts val="1199"/>
              </a:spcBef>
              <a:buNone/>
              <a:tabLst>
                <a:tab algn="l" pos="0"/>
              </a:tabLst>
            </a:pPr>
            <a:r>
              <a:rPr b="0" lang="en-IE" sz="2200" spc="-1" strike="noStrike" u="sng">
                <a:solidFill>
                  <a:srgbClr val="cc9900"/>
                </a:solidFill>
                <a:uFillTx/>
                <a:latin typeface="Rockwell"/>
                <a:hlinkClick r:id="rId1"/>
              </a:rPr>
              <a:t>Andrew.Beatty@atu.ie</a:t>
            </a:r>
            <a:endParaRPr b="0" lang="en-IE"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Overview</a:t>
            </a:r>
            <a:endParaRPr b="0" lang="en-IE" sz="5400" spc="-1" strike="noStrike">
              <a:latin typeface="Arial"/>
            </a:endParaRPr>
          </a:p>
        </p:txBody>
      </p:sp>
      <p:sp>
        <p:nvSpPr>
          <p:cNvPr id="103" name="PlaceHolder 2"/>
          <p:cNvSpPr>
            <a:spLocks noGrp="1"/>
          </p:cNvSpPr>
          <p:nvPr>
            <p:ph/>
          </p:nvPr>
        </p:nvSpPr>
        <p:spPr>
          <a:xfrm>
            <a:off x="1069920" y="2121480"/>
            <a:ext cx="10057680" cy="4050000"/>
          </a:xfrm>
          <a:prstGeom prst="rect">
            <a:avLst/>
          </a:prstGeom>
          <a:noFill/>
          <a:ln w="0">
            <a:noFill/>
          </a:ln>
        </p:spPr>
        <p:txBody>
          <a:bodyPr lIns="90000" rIns="90000" tIns="45000" bIns="45000" anchor="t">
            <a:normAutofit fontScale="94000"/>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What you will be able to do: Lab</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CSS:</a:t>
            </a:r>
            <a:endParaRPr b="0" lang="en-IE" sz="20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Hidden, block and inline display</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Disabled</a:t>
            </a:r>
            <a:endParaRPr b="0" lang="en-IE" sz="18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JavaScript (W3Schools)</a:t>
            </a:r>
            <a:endParaRPr b="0" lang="en-IE" sz="20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Overview of the language</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Dom manipulation</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Attributes</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Setting values and innerHTML</a:t>
            </a:r>
            <a:endParaRPr b="0" lang="en-IE" sz="1800" spc="-1" strike="noStrike">
              <a:latin typeface="Arial"/>
            </a:endParaRPr>
          </a:p>
          <a:p>
            <a:pPr lvl="2" marL="731520" indent="-182880">
              <a:lnSpc>
                <a:spcPct val="90000"/>
              </a:lnSpc>
              <a:spcBef>
                <a:spcPts val="400"/>
              </a:spcBef>
              <a:spcAft>
                <a:spcPts val="201"/>
              </a:spcAft>
              <a:buClr>
                <a:srgbClr val="9e3611"/>
              </a:buClr>
              <a:buSzPct val="85000"/>
              <a:buFont typeface="Wingdings" charset="2"/>
              <a:buChar char=""/>
            </a:pPr>
            <a:r>
              <a:rPr b="0" lang="en-IE" sz="1600" spc="-1" strike="noStrike">
                <a:solidFill>
                  <a:srgbClr val="000000"/>
                </a:solidFill>
                <a:latin typeface="Rockwell"/>
              </a:rPr>
              <a:t>Theory</a:t>
            </a:r>
            <a:endParaRPr b="0" lang="en-IE" sz="1600" spc="-1" strike="noStrike">
              <a:latin typeface="Arial"/>
            </a:endParaRPr>
          </a:p>
          <a:p>
            <a:pPr lvl="2" marL="731520" indent="-182880">
              <a:lnSpc>
                <a:spcPct val="90000"/>
              </a:lnSpc>
              <a:spcBef>
                <a:spcPts val="400"/>
              </a:spcBef>
              <a:spcAft>
                <a:spcPts val="201"/>
              </a:spcAft>
              <a:buClr>
                <a:srgbClr val="9e3611"/>
              </a:buClr>
              <a:buSzPct val="85000"/>
              <a:buFont typeface="Wingdings" charset="2"/>
              <a:buChar char=""/>
            </a:pPr>
            <a:r>
              <a:rPr b="0" lang="en-IE" sz="1600" spc="-1" strike="noStrike">
                <a:solidFill>
                  <a:srgbClr val="000000"/>
                </a:solidFill>
                <a:latin typeface="Rockwell"/>
              </a:rPr>
              <a:t>Exercise </a:t>
            </a:r>
            <a:endParaRPr b="0" lang="en-IE" sz="1600" spc="-1" strike="noStrike">
              <a:latin typeface="Arial"/>
            </a:endParaRPr>
          </a:p>
          <a:p>
            <a:pPr lvl="2" marL="731520" indent="-182880">
              <a:lnSpc>
                <a:spcPct val="90000"/>
              </a:lnSpc>
              <a:spcBef>
                <a:spcPts val="400"/>
              </a:spcBef>
              <a:spcAft>
                <a:spcPts val="201"/>
              </a:spcAft>
              <a:buClr>
                <a:srgbClr val="9e3611"/>
              </a:buClr>
              <a:buSzPct val="85000"/>
              <a:buFont typeface="Wingdings" charset="2"/>
              <a:buChar char=""/>
            </a:pPr>
            <a:r>
              <a:rPr b="0" lang="en-IE" sz="1600" spc="-1" strike="noStrike">
                <a:solidFill>
                  <a:srgbClr val="000000"/>
                </a:solidFill>
                <a:latin typeface="Rockwell"/>
              </a:rPr>
              <a:t>Demonstration</a:t>
            </a:r>
            <a:endParaRPr b="0" lang="en-IE" sz="1600" spc="-1" strike="noStrike">
              <a:latin typeface="Arial"/>
            </a:endParaRPr>
          </a:p>
          <a:p>
            <a:pPr marL="822960">
              <a:lnSpc>
                <a:spcPct val="90000"/>
              </a:lnSpc>
              <a:spcBef>
                <a:spcPts val="400"/>
              </a:spcBef>
              <a:spcAft>
                <a:spcPts val="201"/>
              </a:spcAft>
              <a:buNone/>
              <a:tabLst>
                <a:tab algn="l" pos="0"/>
              </a:tabLst>
            </a:pPr>
            <a:r>
              <a:rPr b="0" lang="en-IE" sz="1600" spc="-1" strike="noStrike">
                <a:solidFill>
                  <a:srgbClr val="000000"/>
                </a:solidFill>
                <a:latin typeface="Rockwell"/>
              </a:rPr>
              <a:t>(Rinse and Repeat)</a:t>
            </a:r>
            <a:endParaRPr b="0" lang="en-IE" sz="1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cSS (Cascading Style Sheets)</a:t>
            </a:r>
            <a:endParaRPr b="0" lang="en-IE" sz="5400" spc="-1" strike="noStrike">
              <a:latin typeface="Arial"/>
            </a:endParaRPr>
          </a:p>
        </p:txBody>
      </p:sp>
      <p:sp>
        <p:nvSpPr>
          <p:cNvPr id="105" name="PlaceHolder 2"/>
          <p:cNvSpPr>
            <a:spLocks noGrp="1"/>
          </p:cNvSpPr>
          <p:nvPr>
            <p:ph/>
          </p:nvPr>
        </p:nvSpPr>
        <p:spPr>
          <a:xfrm>
            <a:off x="1069920" y="2121480"/>
            <a:ext cx="10057680" cy="4135320"/>
          </a:xfrm>
          <a:prstGeom prst="rect">
            <a:avLst/>
          </a:prstGeom>
          <a:noFill/>
          <a:ln w="0">
            <a:noFill/>
          </a:ln>
        </p:spPr>
        <p:txBody>
          <a:bodyPr lIns="90000" rIns="90000" tIns="45000" bIns="45000" anchor="t">
            <a:normAutofit fontScale="81000"/>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Too much for this course</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Style can be defined:</a:t>
            </a:r>
            <a:endParaRPr b="0" lang="en-IE" sz="2000" spc="-1" strike="noStrike">
              <a:latin typeface="Arial"/>
            </a:endParaRPr>
          </a:p>
          <a:p>
            <a:pPr lvl="2" marL="1005840" indent="-457200">
              <a:lnSpc>
                <a:spcPct val="90000"/>
              </a:lnSpc>
              <a:spcBef>
                <a:spcPts val="400"/>
              </a:spcBef>
              <a:spcAft>
                <a:spcPts val="201"/>
              </a:spcAft>
              <a:buClr>
                <a:srgbClr val="9e3611"/>
              </a:buClr>
              <a:buSzPct val="85000"/>
              <a:buFont typeface="Rockwell Condensed"/>
              <a:buAutoNum type="arabicPeriod"/>
            </a:pPr>
            <a:r>
              <a:rPr b="0" lang="en-IE" sz="1600" spc="-1" strike="noStrike">
                <a:solidFill>
                  <a:srgbClr val="000000"/>
                </a:solidFill>
                <a:latin typeface="Rockwell"/>
              </a:rPr>
              <a:t>In another file (with selectors)</a:t>
            </a:r>
            <a:endParaRPr b="0" lang="en-IE" sz="1600" spc="-1" strike="noStrike">
              <a:latin typeface="Arial"/>
            </a:endParaRPr>
          </a:p>
          <a:p>
            <a:pPr lvl="2" marL="1005840" indent="-457200">
              <a:lnSpc>
                <a:spcPct val="90000"/>
              </a:lnSpc>
              <a:spcBef>
                <a:spcPts val="400"/>
              </a:spcBef>
              <a:spcAft>
                <a:spcPts val="201"/>
              </a:spcAft>
              <a:buClr>
                <a:srgbClr val="9e3611"/>
              </a:buClr>
              <a:buSzPct val="85000"/>
              <a:buFont typeface="Rockwell Condensed"/>
              <a:buAutoNum type="arabicPeriod"/>
            </a:pPr>
            <a:r>
              <a:rPr b="0" lang="en-IE" sz="1600" spc="-1" strike="noStrike">
                <a:solidFill>
                  <a:srgbClr val="000000"/>
                </a:solidFill>
                <a:latin typeface="Rockwell"/>
              </a:rPr>
              <a:t>In the head (with selectors)</a:t>
            </a:r>
            <a:endParaRPr b="0" lang="en-IE" sz="1600" spc="-1" strike="noStrike">
              <a:latin typeface="Arial"/>
            </a:endParaRPr>
          </a:p>
          <a:p>
            <a:pPr lvl="2" marL="1005840" indent="-457200">
              <a:lnSpc>
                <a:spcPct val="90000"/>
              </a:lnSpc>
              <a:spcBef>
                <a:spcPts val="400"/>
              </a:spcBef>
              <a:spcAft>
                <a:spcPts val="201"/>
              </a:spcAft>
              <a:buClr>
                <a:srgbClr val="9e3611"/>
              </a:buClr>
              <a:buSzPct val="85000"/>
              <a:buFont typeface="Rockwell Condensed"/>
              <a:buAutoNum type="arabicPeriod"/>
            </a:pPr>
            <a:r>
              <a:rPr b="0" lang="en-IE" sz="1600" spc="-1" strike="noStrike">
                <a:solidFill>
                  <a:srgbClr val="000000"/>
                </a:solidFill>
                <a:latin typeface="Rockwell"/>
              </a:rPr>
              <a:t>In the element itself</a:t>
            </a:r>
            <a:endParaRPr b="0" lang="en-IE" sz="16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Make an element visible/hidden</a:t>
            </a: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tabLst>
                <a:tab algn="l" pos="0"/>
              </a:tabLst>
            </a:pPr>
            <a:r>
              <a:rPr b="0" lang="en-IE" sz="2000" spc="-1" strike="noStrike">
                <a:solidFill>
                  <a:srgbClr val="000000"/>
                </a:solidFill>
                <a:latin typeface="Rockwell"/>
              </a:rPr>
              <a:t>Put the keyword disabled in an element to make it disabled</a:t>
            </a: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a:p>
            <a:pPr>
              <a:lnSpc>
                <a:spcPct val="90000"/>
              </a:lnSpc>
              <a:spcBef>
                <a:spcPts val="1199"/>
              </a:spcBef>
              <a:buNone/>
              <a:tabLst>
                <a:tab algn="l" pos="0"/>
              </a:tabLst>
            </a:pPr>
            <a:r>
              <a:rPr b="0" lang="en-IE" sz="2000" spc="-1" strike="noStrike">
                <a:solidFill>
                  <a:srgbClr val="000000"/>
                </a:solidFill>
                <a:latin typeface="Rockwell"/>
              </a:rPr>
              <a:t>Exercise 2.1:</a:t>
            </a:r>
            <a:endParaRPr b="0" lang="en-IE" sz="2000" spc="-1" strike="noStrike">
              <a:latin typeface="Arial"/>
            </a:endParaRPr>
          </a:p>
          <a:p>
            <a:pPr>
              <a:lnSpc>
                <a:spcPct val="90000"/>
              </a:lnSpc>
              <a:spcBef>
                <a:spcPts val="1199"/>
              </a:spcBef>
              <a:buNone/>
              <a:tabLst>
                <a:tab algn="l" pos="0"/>
              </a:tabLst>
            </a:pPr>
            <a:r>
              <a:rPr b="0" lang="en-IE" sz="2000" spc="-1" strike="noStrike">
                <a:solidFill>
                  <a:srgbClr val="000000"/>
                </a:solidFill>
                <a:latin typeface="Rockwell"/>
              </a:rPr>
              <a:t>Write some html that has a hidden element</a:t>
            </a:r>
            <a:endParaRPr b="0" lang="en-IE" sz="2000" spc="-1" strike="noStrike">
              <a:latin typeface="Arial"/>
            </a:endParaRPr>
          </a:p>
        </p:txBody>
      </p:sp>
      <p:sp>
        <p:nvSpPr>
          <p:cNvPr id="106" name="TextBox 4"/>
          <p:cNvSpPr/>
          <p:nvPr/>
        </p:nvSpPr>
        <p:spPr>
          <a:xfrm>
            <a:off x="2070000" y="3727800"/>
            <a:ext cx="5510880" cy="912600"/>
          </a:xfrm>
          <a:prstGeom prst="rect">
            <a:avLst/>
          </a:prstGeom>
          <a:solidFill>
            <a:schemeClr val="dk1"/>
          </a:solid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ffffff"/>
                </a:solidFill>
                <a:latin typeface="Rockwell"/>
                <a:ea typeface="DejaVu Sans"/>
              </a:rPr>
              <a:t>&lt;div style=“display: block”&gt; </a:t>
            </a:r>
            <a:endParaRPr b="0" lang="en-IE" sz="1800" spc="-1" strike="noStrike">
              <a:latin typeface="Arial"/>
            </a:endParaRPr>
          </a:p>
          <a:p>
            <a:pPr>
              <a:lnSpc>
                <a:spcPct val="100000"/>
              </a:lnSpc>
              <a:buNone/>
            </a:pPr>
            <a:r>
              <a:rPr b="0" lang="en-IE" sz="1800" spc="-1" strike="noStrike">
                <a:solidFill>
                  <a:srgbClr val="ffffff"/>
                </a:solidFill>
                <a:latin typeface="Rockwell"/>
                <a:ea typeface="DejaVu Sans"/>
              </a:rPr>
              <a:t>	</a:t>
            </a:r>
            <a:r>
              <a:rPr b="0" lang="en-IE" sz="1800" spc="-1" strike="noStrike">
                <a:solidFill>
                  <a:srgbClr val="ffffff"/>
                </a:solidFill>
                <a:latin typeface="Rockwell"/>
                <a:ea typeface="DejaVu Sans"/>
              </a:rPr>
              <a:t>text</a:t>
            </a:r>
            <a:endParaRPr b="0" lang="en-IE" sz="1800" spc="-1" strike="noStrike">
              <a:latin typeface="Arial"/>
            </a:endParaRPr>
          </a:p>
          <a:p>
            <a:pPr>
              <a:lnSpc>
                <a:spcPct val="100000"/>
              </a:lnSpc>
              <a:buNone/>
            </a:pPr>
            <a:r>
              <a:rPr b="0" lang="en-IE" sz="1800" spc="-1" strike="noStrike">
                <a:solidFill>
                  <a:srgbClr val="ffffff"/>
                </a:solidFill>
                <a:latin typeface="Rockwell"/>
                <a:ea typeface="DejaVu Sans"/>
              </a:rPr>
              <a:t>&lt;/div&gt;</a:t>
            </a:r>
            <a:endParaRPr b="0" lang="en-IE" sz="1800" spc="-1" strike="noStrike">
              <a:latin typeface="Arial"/>
            </a:endParaRPr>
          </a:p>
        </p:txBody>
      </p:sp>
      <p:sp>
        <p:nvSpPr>
          <p:cNvPr id="107" name="TextBox 5"/>
          <p:cNvSpPr/>
          <p:nvPr/>
        </p:nvSpPr>
        <p:spPr>
          <a:xfrm>
            <a:off x="8145720" y="1869480"/>
            <a:ext cx="3321000" cy="1461240"/>
          </a:xfrm>
          <a:prstGeom prst="rect">
            <a:avLst/>
          </a:prstGeom>
          <a:solidFill>
            <a:srgbClr val="ffffff"/>
          </a:solidFill>
          <a:ln>
            <a:solidFill>
              <a:srgbClr val="d34817"/>
            </a:solidFill>
            <a:round/>
          </a:ln>
        </p:spPr>
        <p:style>
          <a:lnRef idx="2">
            <a:schemeClr val="accent1"/>
          </a:lnRef>
          <a:fillRef idx="1">
            <a:schemeClr val="lt1"/>
          </a:fillRef>
          <a:effectRef idx="0">
            <a:schemeClr val="accent1"/>
          </a:effectRef>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Can be:</a:t>
            </a:r>
            <a:endParaRPr b="0" lang="en-IE" sz="1800" spc="-1" strike="noStrike">
              <a:latin typeface="Arial"/>
            </a:endParaRPr>
          </a:p>
          <a:p>
            <a:pPr marL="285840" indent="-285840">
              <a:lnSpc>
                <a:spcPct val="100000"/>
              </a:lnSpc>
              <a:buClr>
                <a:srgbClr val="000000"/>
              </a:buClr>
              <a:buFont typeface="Arial"/>
              <a:buChar char="•"/>
            </a:pPr>
            <a:r>
              <a:rPr b="0" lang="en-IE" sz="1800" spc="-1" strike="noStrike">
                <a:solidFill>
                  <a:srgbClr val="000000"/>
                </a:solidFill>
                <a:latin typeface="Rockwell"/>
                <a:ea typeface="DejaVu Sans"/>
              </a:rPr>
              <a:t>block (new line)</a:t>
            </a:r>
            <a:endParaRPr b="0" lang="en-IE" sz="1800" spc="-1" strike="noStrike">
              <a:latin typeface="Arial"/>
            </a:endParaRPr>
          </a:p>
          <a:p>
            <a:pPr marL="285840" indent="-285840">
              <a:lnSpc>
                <a:spcPct val="100000"/>
              </a:lnSpc>
              <a:buClr>
                <a:srgbClr val="000000"/>
              </a:buClr>
              <a:buFont typeface="Arial"/>
              <a:buChar char="•"/>
            </a:pPr>
            <a:r>
              <a:rPr b="0" lang="en-IE" sz="1800" spc="-1" strike="noStrike">
                <a:solidFill>
                  <a:srgbClr val="000000"/>
                </a:solidFill>
                <a:latin typeface="Rockwell"/>
                <a:ea typeface="DejaVu Sans"/>
              </a:rPr>
              <a:t>Inline (no new line)</a:t>
            </a:r>
            <a:endParaRPr b="0" lang="en-IE" sz="1800" spc="-1" strike="noStrike">
              <a:latin typeface="Arial"/>
            </a:endParaRPr>
          </a:p>
          <a:p>
            <a:pPr marL="285840" indent="-285840">
              <a:lnSpc>
                <a:spcPct val="100000"/>
              </a:lnSpc>
              <a:buClr>
                <a:srgbClr val="000000"/>
              </a:buClr>
              <a:buFont typeface="Arial"/>
              <a:buChar char="•"/>
            </a:pPr>
            <a:r>
              <a:rPr b="0" lang="en-IE" sz="1800" spc="-1" strike="noStrike">
                <a:solidFill>
                  <a:srgbClr val="000000"/>
                </a:solidFill>
                <a:latin typeface="Rockwell"/>
                <a:ea typeface="DejaVu Sans"/>
              </a:rPr>
              <a:t>none (not shown)</a:t>
            </a:r>
            <a:endParaRPr b="0" lang="en-IE" sz="1800" spc="-1" strike="noStrike">
              <a:latin typeface="Arial"/>
            </a:endParaRPr>
          </a:p>
          <a:p>
            <a:pPr>
              <a:lnSpc>
                <a:spcPct val="100000"/>
              </a:lnSpc>
              <a:buNone/>
            </a:pPr>
            <a:endParaRPr b="0" lang="en-IE" sz="1800" spc="-1" strike="noStrike">
              <a:latin typeface="Arial"/>
            </a:endParaRPr>
          </a:p>
        </p:txBody>
      </p:sp>
      <p:sp>
        <p:nvSpPr>
          <p:cNvPr id="108" name="Straight Arrow Connector 7"/>
          <p:cNvSpPr/>
          <p:nvPr/>
        </p:nvSpPr>
        <p:spPr>
          <a:xfrm flipH="1">
            <a:off x="4925880" y="2613600"/>
            <a:ext cx="3218400" cy="110952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09" name="TextBox 11"/>
          <p:cNvSpPr/>
          <p:nvPr/>
        </p:nvSpPr>
        <p:spPr>
          <a:xfrm>
            <a:off x="2057040" y="5075640"/>
            <a:ext cx="5510880" cy="363960"/>
          </a:xfrm>
          <a:prstGeom prst="rect">
            <a:avLst/>
          </a:prstGeom>
          <a:solidFill>
            <a:schemeClr val="dk1"/>
          </a:solid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ffffff"/>
                </a:solidFill>
                <a:latin typeface="Rockwell"/>
                <a:ea typeface="DejaVu Sans"/>
              </a:rPr>
              <a:t>&lt;input type=“text” value=“blah” disabled /&gt;</a:t>
            </a:r>
            <a:endParaRPr b="0" lang="en-IE" sz="1800" spc="-1" strike="noStrike">
              <a:latin typeface="Arial"/>
            </a:endParaRPr>
          </a:p>
        </p:txBody>
      </p:sp>
      <p:sp>
        <p:nvSpPr>
          <p:cNvPr id="110" name="TextBox 12"/>
          <p:cNvSpPr/>
          <p:nvPr/>
        </p:nvSpPr>
        <p:spPr>
          <a:xfrm>
            <a:off x="8145720" y="5220000"/>
            <a:ext cx="3321000" cy="912600"/>
          </a:xfrm>
          <a:prstGeom prst="rect">
            <a:avLst/>
          </a:prstGeom>
          <a:solidFill>
            <a:srgbClr val="ffffff"/>
          </a:solidFill>
          <a:ln>
            <a:solidFill>
              <a:srgbClr val="d34817"/>
            </a:solidFill>
            <a:round/>
          </a:ln>
        </p:spPr>
        <p:style>
          <a:lnRef idx="2">
            <a:schemeClr val="accent1"/>
          </a:lnRef>
          <a:fillRef idx="1">
            <a:schemeClr val="lt1"/>
          </a:fillRef>
          <a:effectRef idx="0">
            <a:schemeClr val="accent1"/>
          </a:effectRef>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User will not be able to enter text into this input</a:t>
            </a:r>
            <a:endParaRPr b="0" lang="en-IE" sz="1800" spc="-1" strike="noStrike">
              <a:latin typeface="Arial"/>
            </a:endParaRPr>
          </a:p>
          <a:p>
            <a:pPr>
              <a:lnSpc>
                <a:spcPct val="100000"/>
              </a:lnSpc>
              <a:buNone/>
            </a:pPr>
            <a:endParaRPr b="0" lang="en-IE" sz="1800" spc="-1" strike="noStrike">
              <a:latin typeface="Arial"/>
            </a:endParaRPr>
          </a:p>
        </p:txBody>
      </p:sp>
      <p:sp>
        <p:nvSpPr>
          <p:cNvPr id="111" name="Straight Arrow Connector 13"/>
          <p:cNvSpPr/>
          <p:nvPr/>
        </p:nvSpPr>
        <p:spPr>
          <a:xfrm flipH="1" flipV="1">
            <a:off x="7323840" y="5452200"/>
            <a:ext cx="820440" cy="37872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JavaScript</a:t>
            </a:r>
            <a:endParaRPr b="0" lang="en-IE" sz="5400" spc="-1" strike="noStrike">
              <a:latin typeface="Arial"/>
            </a:endParaRPr>
          </a:p>
        </p:txBody>
      </p:sp>
      <p:sp>
        <p:nvSpPr>
          <p:cNvPr id="113" name="PlaceHolder 2"/>
          <p:cNvSpPr>
            <a:spLocks noGrp="1"/>
          </p:cNvSpPr>
          <p:nvPr>
            <p:ph/>
          </p:nvPr>
        </p:nvSpPr>
        <p:spPr>
          <a:xfrm>
            <a:off x="1066680" y="1741680"/>
            <a:ext cx="10057680" cy="337356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Inside &lt;script&gt;&lt;/script&gt; tags</a:t>
            </a:r>
            <a:endParaRPr b="0" lang="en-IE" sz="2000" spc="-1" strike="noStrike">
              <a:latin typeface="Arial"/>
            </a:endParaRPr>
          </a:p>
          <a:p>
            <a:pPr>
              <a:lnSpc>
                <a:spcPct val="90000"/>
              </a:lnSpc>
              <a:spcBef>
                <a:spcPts val="1199"/>
              </a:spcBef>
              <a:buNone/>
            </a:pPr>
            <a:endParaRPr b="0" lang="en-IE" sz="2000" spc="-1" strike="noStrike">
              <a:latin typeface="Arial"/>
            </a:endParaRPr>
          </a:p>
          <a:p>
            <a:pPr>
              <a:lnSpc>
                <a:spcPct val="90000"/>
              </a:lnSpc>
              <a:spcBef>
                <a:spcPts val="1199"/>
              </a:spcBef>
              <a:buNone/>
            </a:pPr>
            <a:endParaRPr b="0" lang="en-IE" sz="2000" spc="-1" strike="noStrike">
              <a:latin typeface="Arial"/>
            </a:endParaRPr>
          </a:p>
          <a:p>
            <a:pPr>
              <a:lnSpc>
                <a:spcPct val="90000"/>
              </a:lnSpc>
              <a:spcBef>
                <a:spcPts val="1199"/>
              </a:spcBef>
              <a:buNone/>
            </a:pP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Blocks have {} (not indents like in python) </a:t>
            </a:r>
            <a:endParaRPr b="0" lang="en-IE" sz="2000" spc="-1" strike="noStrike">
              <a:latin typeface="Arial"/>
            </a:endParaRPr>
          </a:p>
        </p:txBody>
      </p:sp>
      <p:sp>
        <p:nvSpPr>
          <p:cNvPr id="114" name="TextBox 3"/>
          <p:cNvSpPr/>
          <p:nvPr/>
        </p:nvSpPr>
        <p:spPr>
          <a:xfrm>
            <a:off x="3004560" y="2180520"/>
            <a:ext cx="4431240" cy="91260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spAutoFit/>
          </a:bodyPr>
          <a:p>
            <a:pPr>
              <a:lnSpc>
                <a:spcPct val="100000"/>
              </a:lnSpc>
              <a:buNone/>
            </a:pPr>
            <a:r>
              <a:rPr b="0" lang="en-IE" sz="1800" spc="-1" strike="noStrike">
                <a:solidFill>
                  <a:srgbClr val="ffffff"/>
                </a:solidFill>
                <a:latin typeface="Rockwell"/>
                <a:ea typeface="DejaVu Sans"/>
              </a:rPr>
              <a:t>&lt;script&gt;</a:t>
            </a:r>
            <a:endParaRPr b="0" lang="en-IE" sz="1800" spc="-1" strike="noStrike">
              <a:latin typeface="Arial"/>
            </a:endParaRPr>
          </a:p>
          <a:p>
            <a:pPr>
              <a:lnSpc>
                <a:spcPct val="100000"/>
              </a:lnSpc>
              <a:buNone/>
            </a:pPr>
            <a:r>
              <a:rPr b="0" lang="en-IE" sz="1800" spc="-1" strike="noStrike">
                <a:solidFill>
                  <a:srgbClr val="ffffff"/>
                </a:solidFill>
                <a:latin typeface="Rockwell"/>
                <a:ea typeface="DejaVu Sans"/>
              </a:rPr>
              <a:t>            </a:t>
            </a:r>
            <a:r>
              <a:rPr b="0" lang="en-IE" sz="1800" spc="-1" strike="noStrike">
                <a:solidFill>
                  <a:srgbClr val="ffffff"/>
                </a:solidFill>
                <a:latin typeface="Rockwell"/>
                <a:ea typeface="DejaVu Sans"/>
              </a:rPr>
              <a:t>console.log("hello World")</a:t>
            </a:r>
            <a:endParaRPr b="0" lang="en-IE" sz="1800" spc="-1" strike="noStrike">
              <a:latin typeface="Arial"/>
            </a:endParaRPr>
          </a:p>
          <a:p>
            <a:pPr>
              <a:lnSpc>
                <a:spcPct val="100000"/>
              </a:lnSpc>
              <a:buNone/>
            </a:pPr>
            <a:r>
              <a:rPr b="0" lang="en-IE" sz="1800" spc="-1" strike="noStrike">
                <a:solidFill>
                  <a:srgbClr val="ffffff"/>
                </a:solidFill>
                <a:latin typeface="Rockwell"/>
                <a:ea typeface="DejaVu Sans"/>
              </a:rPr>
              <a:t>&lt;/script&gt;</a:t>
            </a:r>
            <a:endParaRPr b="0" lang="en-IE" sz="1800" spc="-1" strike="noStrike">
              <a:latin typeface="Arial"/>
            </a:endParaRPr>
          </a:p>
        </p:txBody>
      </p:sp>
      <p:sp>
        <p:nvSpPr>
          <p:cNvPr id="115" name="TextBox 4"/>
          <p:cNvSpPr/>
          <p:nvPr/>
        </p:nvSpPr>
        <p:spPr>
          <a:xfrm>
            <a:off x="8472240" y="2307960"/>
            <a:ext cx="2387880" cy="912600"/>
          </a:xfrm>
          <a:prstGeom prst="rect">
            <a:avLst/>
          </a:prstGeom>
          <a:solidFill>
            <a:srgbClr val="ffffff"/>
          </a:solidFill>
          <a:ln>
            <a:solidFill>
              <a:srgbClr val="d34817"/>
            </a:solidFill>
            <a:round/>
          </a:ln>
        </p:spPr>
        <p:style>
          <a:lnRef idx="2">
            <a:schemeClr val="accent1"/>
          </a:lnRef>
          <a:fillRef idx="1">
            <a:schemeClr val="lt1"/>
          </a:fillRef>
          <a:effectRef idx="0">
            <a:schemeClr val="accent1"/>
          </a:effectRef>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Prints to the console, not the page</a:t>
            </a:r>
            <a:endParaRPr b="0" lang="en-IE" sz="1800" spc="-1" strike="noStrike">
              <a:latin typeface="Arial"/>
            </a:endParaRPr>
          </a:p>
        </p:txBody>
      </p:sp>
      <p:sp>
        <p:nvSpPr>
          <p:cNvPr id="116" name="TextBox 5"/>
          <p:cNvSpPr/>
          <p:nvPr/>
        </p:nvSpPr>
        <p:spPr>
          <a:xfrm>
            <a:off x="3004560" y="4290840"/>
            <a:ext cx="4272840" cy="228420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spAutoFit/>
          </a:bodyPr>
          <a:p>
            <a:pPr>
              <a:lnSpc>
                <a:spcPct val="100000"/>
              </a:lnSpc>
              <a:buNone/>
            </a:pPr>
            <a:r>
              <a:rPr b="0" lang="en-IE" sz="1800" spc="-1" strike="noStrike">
                <a:solidFill>
                  <a:srgbClr val="ffffff"/>
                </a:solidFill>
                <a:latin typeface="Rockwell"/>
                <a:ea typeface="DejaVu Sans"/>
              </a:rPr>
              <a:t>&lt;script&gt;</a:t>
            </a:r>
            <a:endParaRPr b="0" lang="en-IE" sz="1800" spc="-1" strike="noStrike">
              <a:latin typeface="Arial"/>
            </a:endParaRPr>
          </a:p>
          <a:p>
            <a:pPr>
              <a:lnSpc>
                <a:spcPct val="100000"/>
              </a:lnSpc>
              <a:buNone/>
            </a:pPr>
            <a:r>
              <a:rPr b="0" lang="en-IE" sz="1800" spc="-1" strike="noStrike">
                <a:solidFill>
                  <a:srgbClr val="ffffff"/>
                </a:solidFill>
                <a:latin typeface="Rockwell"/>
                <a:ea typeface="DejaVu Sans"/>
              </a:rPr>
              <a:t>             </a:t>
            </a:r>
            <a:r>
              <a:rPr b="0" lang="en-IE" sz="1800" spc="-1" strike="noStrike">
                <a:solidFill>
                  <a:srgbClr val="ffffff"/>
                </a:solidFill>
                <a:latin typeface="Rockwell"/>
                <a:ea typeface="DejaVu Sans"/>
              </a:rPr>
              <a:t>function sayHelloAgain(){</a:t>
            </a:r>
            <a:endParaRPr b="0" lang="en-IE" sz="1800" spc="-1" strike="noStrike">
              <a:latin typeface="Arial"/>
            </a:endParaRPr>
          </a:p>
          <a:p>
            <a:pPr>
              <a:lnSpc>
                <a:spcPct val="100000"/>
              </a:lnSpc>
              <a:buNone/>
            </a:pPr>
            <a:r>
              <a:rPr b="0" lang="en-IE" sz="1800" spc="-1" strike="noStrike">
                <a:solidFill>
                  <a:srgbClr val="ffffff"/>
                </a:solidFill>
                <a:latin typeface="Rockwell"/>
                <a:ea typeface="DejaVu Sans"/>
              </a:rPr>
              <a:t>                </a:t>
            </a:r>
            <a:r>
              <a:rPr b="0" lang="en-IE" sz="1800" spc="-1" strike="noStrike">
                <a:solidFill>
                  <a:srgbClr val="ffffff"/>
                </a:solidFill>
                <a:latin typeface="Rockwell"/>
                <a:ea typeface="DejaVu Sans"/>
              </a:rPr>
              <a:t>console.log("hello Again")</a:t>
            </a:r>
            <a:endParaRPr b="0" lang="en-IE" sz="1800" spc="-1" strike="noStrike">
              <a:latin typeface="Arial"/>
            </a:endParaRPr>
          </a:p>
          <a:p>
            <a:pPr>
              <a:lnSpc>
                <a:spcPct val="100000"/>
              </a:lnSpc>
              <a:buNone/>
            </a:pPr>
            <a:r>
              <a:rPr b="0" lang="en-IE" sz="1800" spc="-1" strike="noStrike">
                <a:solidFill>
                  <a:srgbClr val="ffffff"/>
                </a:solidFill>
                <a:latin typeface="Rockwell"/>
                <a:ea typeface="DejaVu Sans"/>
              </a:rPr>
              <a:t>            </a:t>
            </a:r>
            <a:r>
              <a:rPr b="0" lang="en-IE" sz="1800" spc="-1" strike="noStrike">
                <a:solidFill>
                  <a:srgbClr val="ffffff"/>
                </a:solidFill>
                <a:latin typeface="Rockwell"/>
                <a:ea typeface="DejaVu Sans"/>
              </a:rPr>
              <a:t>}</a:t>
            </a:r>
            <a:endParaRPr b="0" lang="en-IE" sz="1800" spc="-1" strike="noStrike">
              <a:latin typeface="Arial"/>
            </a:endParaRPr>
          </a:p>
          <a:p>
            <a:pPr>
              <a:lnSpc>
                <a:spcPct val="100000"/>
              </a:lnSpc>
              <a:buNone/>
            </a:pPr>
            <a:r>
              <a:rPr b="0" lang="en-IE" sz="1800" spc="-1" strike="noStrike">
                <a:solidFill>
                  <a:srgbClr val="ffffff"/>
                </a:solidFill>
                <a:latin typeface="Rockwell"/>
                <a:ea typeface="DejaVu Sans"/>
              </a:rPr>
              <a:t>            </a:t>
            </a:r>
            <a:r>
              <a:rPr b="0" lang="en-IE" sz="1800" spc="-1" strike="noStrike">
                <a:solidFill>
                  <a:srgbClr val="ffffff"/>
                </a:solidFill>
                <a:latin typeface="Rockwell"/>
                <a:ea typeface="DejaVu Sans"/>
              </a:rPr>
              <a:t>sayHelloAgain()</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solidFill>
                  <a:srgbClr val="ffffff"/>
                </a:solidFill>
                <a:latin typeface="Rockwell"/>
                <a:ea typeface="DejaVu Sans"/>
              </a:rPr>
              <a:t>&lt;/script&gt;</a:t>
            </a:r>
            <a:endParaRPr b="0" lang="en-IE" sz="1800" spc="-1" strike="noStrike">
              <a:latin typeface="Arial"/>
            </a:endParaRPr>
          </a:p>
        </p:txBody>
      </p:sp>
      <p:sp>
        <p:nvSpPr>
          <p:cNvPr id="117" name="TextBox 7"/>
          <p:cNvSpPr/>
          <p:nvPr/>
        </p:nvSpPr>
        <p:spPr>
          <a:xfrm>
            <a:off x="8472240" y="4373280"/>
            <a:ext cx="2387880" cy="638280"/>
          </a:xfrm>
          <a:prstGeom prst="rect">
            <a:avLst/>
          </a:prstGeom>
          <a:solidFill>
            <a:srgbClr val="ffffff"/>
          </a:solidFill>
          <a:ln>
            <a:solidFill>
              <a:srgbClr val="d34817"/>
            </a:solidFill>
            <a:round/>
          </a:ln>
        </p:spPr>
        <p:style>
          <a:lnRef idx="2">
            <a:schemeClr val="accent1"/>
          </a:lnRef>
          <a:fillRef idx="1">
            <a:schemeClr val="lt1"/>
          </a:fillRef>
          <a:effectRef idx="0">
            <a:schemeClr val="accent1"/>
          </a:effectRef>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Define block of function</a:t>
            </a:r>
            <a:endParaRPr b="0" lang="en-IE" sz="1800" spc="-1" strike="noStrike">
              <a:latin typeface="Arial"/>
            </a:endParaRPr>
          </a:p>
        </p:txBody>
      </p:sp>
      <p:sp>
        <p:nvSpPr>
          <p:cNvPr id="118" name="TextBox 8"/>
          <p:cNvSpPr/>
          <p:nvPr/>
        </p:nvSpPr>
        <p:spPr>
          <a:xfrm>
            <a:off x="8472240" y="5834880"/>
            <a:ext cx="2387880" cy="363960"/>
          </a:xfrm>
          <a:prstGeom prst="rect">
            <a:avLst/>
          </a:prstGeom>
          <a:solidFill>
            <a:srgbClr val="ffffff"/>
          </a:solidFill>
          <a:ln>
            <a:solidFill>
              <a:srgbClr val="d34817"/>
            </a:solidFill>
            <a:round/>
          </a:ln>
        </p:spPr>
        <p:style>
          <a:lnRef idx="2">
            <a:schemeClr val="accent1"/>
          </a:lnRef>
          <a:fillRef idx="1">
            <a:schemeClr val="lt1"/>
          </a:fillRef>
          <a:effectRef idx="0">
            <a:schemeClr val="accent1"/>
          </a:effectRef>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Calls function</a:t>
            </a:r>
            <a:endParaRPr b="0" lang="en-IE" sz="1800" spc="-1" strike="noStrike">
              <a:latin typeface="Arial"/>
            </a:endParaRPr>
          </a:p>
        </p:txBody>
      </p:sp>
      <p:sp>
        <p:nvSpPr>
          <p:cNvPr id="119" name="Straight Arrow Connector 10"/>
          <p:cNvSpPr/>
          <p:nvPr/>
        </p:nvSpPr>
        <p:spPr>
          <a:xfrm flipH="1" flipV="1">
            <a:off x="6568200" y="4694040"/>
            <a:ext cx="1902600" cy="36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20" name="Straight Arrow Connector 12"/>
          <p:cNvSpPr/>
          <p:nvPr/>
        </p:nvSpPr>
        <p:spPr>
          <a:xfrm flipH="1" flipV="1">
            <a:off x="5588280" y="5597640"/>
            <a:ext cx="2882520" cy="28080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21" name="Straight Arrow Connector 14"/>
          <p:cNvSpPr/>
          <p:nvPr/>
        </p:nvSpPr>
        <p:spPr>
          <a:xfrm flipH="1">
            <a:off x="3936960" y="4695480"/>
            <a:ext cx="4533840" cy="63576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22" name="TextBox 17"/>
          <p:cNvSpPr/>
          <p:nvPr/>
        </p:nvSpPr>
        <p:spPr>
          <a:xfrm>
            <a:off x="6568920" y="3544560"/>
            <a:ext cx="2387880" cy="363960"/>
          </a:xfrm>
          <a:prstGeom prst="rect">
            <a:avLst/>
          </a:prstGeom>
          <a:solidFill>
            <a:srgbClr val="ffffff"/>
          </a:solidFill>
          <a:ln>
            <a:solidFill>
              <a:srgbClr val="d34817"/>
            </a:solidFill>
            <a:round/>
          </a:ln>
        </p:spPr>
        <p:style>
          <a:lnRef idx="2">
            <a:schemeClr val="accent1"/>
          </a:lnRef>
          <a:fillRef idx="1">
            <a:schemeClr val="lt1"/>
          </a:fillRef>
          <a:effectRef idx="0">
            <a:schemeClr val="accent1"/>
          </a:effectRef>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Name of function</a:t>
            </a:r>
            <a:endParaRPr b="0" lang="en-IE" sz="1800" spc="-1" strike="noStrike">
              <a:latin typeface="Arial"/>
            </a:endParaRPr>
          </a:p>
        </p:txBody>
      </p:sp>
      <p:sp>
        <p:nvSpPr>
          <p:cNvPr id="123" name="Straight Arrow Connector 18"/>
          <p:cNvSpPr/>
          <p:nvPr/>
        </p:nvSpPr>
        <p:spPr>
          <a:xfrm flipH="1">
            <a:off x="5252400" y="3913560"/>
            <a:ext cx="1482840" cy="72468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JavaScript to/from html</a:t>
            </a:r>
            <a:endParaRPr b="0" lang="en-IE" sz="5400" spc="-1" strike="noStrike">
              <a:latin typeface="Arial"/>
            </a:endParaRPr>
          </a:p>
        </p:txBody>
      </p:sp>
      <p:sp>
        <p:nvSpPr>
          <p:cNvPr id="125" name="PlaceHolder 2"/>
          <p:cNvSpPr>
            <a:spLocks noGrp="1"/>
          </p:cNvSpPr>
          <p:nvPr>
            <p:ph/>
          </p:nvPr>
        </p:nvSpPr>
        <p:spPr>
          <a:xfrm>
            <a:off x="1069920" y="2121480"/>
            <a:ext cx="10057680" cy="4050000"/>
          </a:xfrm>
          <a:prstGeom prst="rect">
            <a:avLst/>
          </a:prstGeom>
          <a:noFill/>
          <a:ln w="0">
            <a:noFill/>
          </a:ln>
        </p:spPr>
        <p:txBody>
          <a:bodyPr lIns="90000" rIns="90000" tIns="45000" bIns="45000" anchor="t">
            <a:normAutofit fontScale="99000"/>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Onclick attribute</a:t>
            </a:r>
            <a:endParaRPr b="0" lang="en-IE" sz="2000" spc="-1" strike="noStrike">
              <a:latin typeface="Arial"/>
            </a:endParaRPr>
          </a:p>
          <a:p>
            <a:pPr>
              <a:lnSpc>
                <a:spcPct val="90000"/>
              </a:lnSpc>
              <a:spcBef>
                <a:spcPts val="1199"/>
              </a:spcBef>
              <a:buNone/>
            </a:pP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tabLst>
                <a:tab algn="l" pos="0"/>
              </a:tabLst>
            </a:pPr>
            <a:r>
              <a:rPr b="0" lang="en-IE" sz="2000" spc="-1" strike="noStrike">
                <a:solidFill>
                  <a:srgbClr val="000000"/>
                </a:solidFill>
                <a:latin typeface="Rockwell"/>
              </a:rPr>
              <a:t>Document getElementById</a:t>
            </a: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a:p>
            <a:pPr>
              <a:lnSpc>
                <a:spcPct val="90000"/>
              </a:lnSpc>
              <a:spcBef>
                <a:spcPts val="1199"/>
              </a:spcBef>
              <a:buNone/>
              <a:tabLst>
                <a:tab algn="l" pos="0"/>
              </a:tabLst>
            </a:pPr>
            <a:r>
              <a:rPr b="0" lang="en-IE" sz="2000" spc="-1" strike="noStrike">
                <a:solidFill>
                  <a:srgbClr val="000000"/>
                </a:solidFill>
                <a:latin typeface="Rockwell"/>
              </a:rPr>
              <a:t>Exercise 2.3:</a:t>
            </a:r>
            <a:endParaRPr b="0" lang="en-IE" sz="2000" spc="-1" strike="noStrike">
              <a:latin typeface="Arial"/>
            </a:endParaRPr>
          </a:p>
          <a:p>
            <a:pPr>
              <a:lnSpc>
                <a:spcPct val="90000"/>
              </a:lnSpc>
              <a:spcBef>
                <a:spcPts val="1199"/>
              </a:spcBef>
              <a:buNone/>
              <a:tabLst>
                <a:tab algn="l" pos="0"/>
              </a:tabLst>
            </a:pPr>
            <a:r>
              <a:rPr b="0" lang="en-IE" sz="2000" spc="-1" strike="noStrike">
                <a:solidFill>
                  <a:srgbClr val="000000"/>
                </a:solidFill>
                <a:latin typeface="Rockwell"/>
              </a:rPr>
              <a:t>Make a webpage with an input and a button, when the user clicks the button then the contents of the input will display in another div</a:t>
            </a:r>
            <a:endParaRPr b="0" lang="en-IE" sz="2000" spc="-1" strike="noStrike">
              <a:latin typeface="Arial"/>
            </a:endParaRPr>
          </a:p>
        </p:txBody>
      </p:sp>
      <p:sp>
        <p:nvSpPr>
          <p:cNvPr id="126" name="TextBox 3"/>
          <p:cNvSpPr/>
          <p:nvPr/>
        </p:nvSpPr>
        <p:spPr>
          <a:xfrm>
            <a:off x="1987560" y="2510640"/>
            <a:ext cx="6866640" cy="63828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spAutoFit/>
          </a:bodyPr>
          <a:p>
            <a:pPr>
              <a:lnSpc>
                <a:spcPct val="100000"/>
              </a:lnSpc>
              <a:buNone/>
            </a:pPr>
            <a:r>
              <a:rPr b="0" lang="en-IE" sz="1800" spc="-1" strike="noStrike">
                <a:solidFill>
                  <a:srgbClr val="ffffff"/>
                </a:solidFill>
                <a:latin typeface="Rockwell"/>
                <a:ea typeface="DejaVu Sans"/>
              </a:rPr>
              <a:t>&lt;button onclick="myFunction('hello')"&gt;click me&lt;/button&gt;</a:t>
            </a:r>
            <a:endParaRPr b="0" lang="en-IE" sz="1800" spc="-1" strike="noStrike">
              <a:latin typeface="Arial"/>
            </a:endParaRPr>
          </a:p>
        </p:txBody>
      </p:sp>
      <p:sp>
        <p:nvSpPr>
          <p:cNvPr id="127" name="TextBox 4"/>
          <p:cNvSpPr/>
          <p:nvPr/>
        </p:nvSpPr>
        <p:spPr>
          <a:xfrm>
            <a:off x="1987560" y="3622320"/>
            <a:ext cx="6866640" cy="36396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spAutoFit/>
          </a:bodyPr>
          <a:p>
            <a:pPr>
              <a:lnSpc>
                <a:spcPct val="100000"/>
              </a:lnSpc>
              <a:buNone/>
            </a:pPr>
            <a:r>
              <a:rPr b="0" lang="en-IE" sz="1800" spc="-1" strike="noStrike">
                <a:solidFill>
                  <a:srgbClr val="ffffff"/>
                </a:solidFill>
                <a:latin typeface="Rockwell"/>
                <a:ea typeface="DejaVu Sans"/>
              </a:rPr>
              <a:t> </a:t>
            </a:r>
            <a:r>
              <a:rPr b="0" lang="en-IE" sz="1800" spc="-1" strike="noStrike">
                <a:solidFill>
                  <a:srgbClr val="ffffff"/>
                </a:solidFill>
                <a:latin typeface="Rockwell"/>
                <a:ea typeface="DejaVu Sans"/>
              </a:rPr>
              <a:t>&lt;div id="messageOut"&gt;&lt;/div&gt;</a:t>
            </a:r>
            <a:endParaRPr b="0" lang="en-IE" sz="1800" spc="-1" strike="noStrike">
              <a:latin typeface="Arial"/>
            </a:endParaRPr>
          </a:p>
        </p:txBody>
      </p:sp>
      <p:sp>
        <p:nvSpPr>
          <p:cNvPr id="128" name="TextBox 5"/>
          <p:cNvSpPr/>
          <p:nvPr/>
        </p:nvSpPr>
        <p:spPr>
          <a:xfrm>
            <a:off x="1987560" y="4146840"/>
            <a:ext cx="7491600" cy="91260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spAutoFit/>
          </a:bodyPr>
          <a:p>
            <a:pPr>
              <a:lnSpc>
                <a:spcPct val="100000"/>
              </a:lnSpc>
              <a:buNone/>
            </a:pPr>
            <a:r>
              <a:rPr b="0" lang="en-IE" sz="1800" spc="-1" strike="noStrike">
                <a:solidFill>
                  <a:srgbClr val="ffffff"/>
                </a:solidFill>
                <a:latin typeface="Rockwell"/>
                <a:ea typeface="DejaVu Sans"/>
              </a:rPr>
              <a:t>  </a:t>
            </a:r>
            <a:r>
              <a:rPr b="0" lang="en-IE" sz="1800" spc="-1" strike="noStrike">
                <a:solidFill>
                  <a:srgbClr val="ffffff"/>
                </a:solidFill>
                <a:latin typeface="Rockwell"/>
                <a:ea typeface="DejaVu Sans"/>
              </a:rPr>
              <a:t>document.getElementById('messageOut').innerText = message</a:t>
            </a:r>
            <a:endParaRPr b="0" lang="en-IE" sz="1800" spc="-1" strike="noStrike">
              <a:latin typeface="Arial"/>
            </a:endParaRPr>
          </a:p>
          <a:p>
            <a:pPr>
              <a:lnSpc>
                <a:spcPct val="100000"/>
              </a:lnSpc>
              <a:buNone/>
            </a:pPr>
            <a:endParaRPr b="0" lang="en-IE"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Wood Type</Template>
  <TotalTime>3055</TotalTime>
  <Application>LibreOffice/7.3.7.2$Linux_X86_64 LibreOffice_project/30$Build-2</Application>
  <AppVersion>15.0000</AppVersion>
  <Words>312</Words>
  <Paragraphs>73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2019-10-02T11:35:17Z</dcterms:created>
  <dc:creator>Andrew Beatty</dc:creator>
  <dc:description/>
  <dc:language>en-IE</dc:language>
  <cp:lastModifiedBy/>
  <dcterms:modified xsi:type="dcterms:W3CDTF">2024-04-08T16:49:00Z</dcterms:modified>
  <cp:revision>30</cp:revision>
  <dc:subject/>
  <dc:title>Javascript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5</vt:i4>
  </property>
</Properties>
</file>