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gif" ContentType="image/gif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Click to edit the notes format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1400" spc="-1" strike="noStrike">
                <a:latin typeface="Times New Roman"/>
              </a:rPr>
              <a:t>&lt;header&gt;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2ED9775-F0D5-4A59-8BE4-6E0EC51274CE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35000" y="5078520"/>
            <a:ext cx="7290000" cy="545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This is the knub of it, using AJAX to interact with API that is on a server.</a:t>
            </a:r>
            <a:endParaRPr b="0" lang="en-IE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A19732-80C4-41C5-B0C8-9D825E318C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677213-4C52-49EA-8754-B9BAC30822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8D9B92-6EDE-4E93-B3D1-75192DE153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15D15F-BA4A-43C4-B157-8C0C479D84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BF685B-0E75-43BC-8CC2-467D5E31D7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E36EEB-A086-4FEA-920E-66D7A6738C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053659-DA74-44FE-BA2D-BB02765532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56A26F-2BB4-488F-A85A-D338B26CAD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57A20E-1D0D-4522-BE09-CAEF2B402A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39265A-3B2C-473C-9EB1-44AD8535CC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F2E4BF-F95B-4BC3-8A1D-8D360A394E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DD8473-6E78-4B25-8586-A0C3EA6AC7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4F542E-A2FF-45BD-90CD-A6FE9ECD1D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2686D7-3366-44E8-9871-598038A4EB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D0D006-ACB3-42B9-A3B3-72E45DD26B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C1F741-642A-4205-9133-AE6556E075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320F20-75C7-456F-85DA-D4E2FD1CD9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DE9DCF-BDC0-476B-A07F-B607C558D0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D98383-07DD-4ABD-8A1D-6CCF68F099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8DA978-4BAF-4E94-8182-307B40B4E7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4BB2EC-E3D3-4515-86F6-EDE43B222B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6D0FB5-E1A1-4C94-A09F-3F22B836EC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AFB2A7-D484-4786-94F7-B44A3322CC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E6EF75-300F-419A-9C8E-075A1F24BC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1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Rectangle 6"/>
          <p:cNvSpPr/>
          <p:nvPr/>
        </p:nvSpPr>
        <p:spPr>
          <a:xfrm>
            <a:off x="920880" y="134712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920880" y="4299840"/>
            <a:ext cx="10222560" cy="8028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8"/>
          <p:cNvSpPr/>
          <p:nvPr/>
        </p:nvSpPr>
        <p:spPr>
          <a:xfrm>
            <a:off x="920880" y="1484640"/>
            <a:ext cx="10222560" cy="274284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9"/>
          <p:cNvGrpSpPr/>
          <p:nvPr/>
        </p:nvGrpSpPr>
        <p:grpSpPr>
          <a:xfrm>
            <a:off x="9649080" y="4069080"/>
            <a:ext cx="1080720" cy="1080720"/>
            <a:chOff x="9649080" y="4069080"/>
            <a:chExt cx="1080720" cy="1080720"/>
          </a:xfrm>
        </p:grpSpPr>
        <p:sp>
          <p:nvSpPr>
            <p:cNvPr id="7" name="Oval 10"/>
            <p:cNvSpPr/>
            <p:nvPr/>
          </p:nvSpPr>
          <p:spPr>
            <a:xfrm>
              <a:off x="9649080" y="4069080"/>
              <a:ext cx="1080720" cy="108072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Oval 11"/>
            <p:cNvSpPr/>
            <p:nvPr/>
          </p:nvSpPr>
          <p:spPr>
            <a:xfrm>
              <a:off x="9757440" y="4177080"/>
              <a:ext cx="864360" cy="86436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US" sz="9600" spc="-1" strike="noStrike" cap="all">
                <a:latin typeface="Rockwell Condensed"/>
              </a:rPr>
              <a:t>Click to </a:t>
            </a:r>
            <a:r>
              <a:rPr b="0" lang="en-US" sz="9600" spc="-1" strike="noStrike" cap="all">
                <a:latin typeface="Rockwell Condensed"/>
              </a:rPr>
              <a:t>edit </a:t>
            </a:r>
            <a:r>
              <a:rPr b="0" lang="en-US" sz="9600" spc="-1" strike="noStrike" cap="all">
                <a:latin typeface="Rockwell Condensed"/>
              </a:rPr>
              <a:t>Master </a:t>
            </a:r>
            <a:r>
              <a:rPr b="0" lang="en-US" sz="9600" spc="-1" strike="noStrike" cap="all">
                <a:latin typeface="Rockwell Condensed"/>
              </a:rPr>
              <a:t>title </a:t>
            </a:r>
            <a:r>
              <a:rPr b="0" lang="en-US" sz="9600" spc="-1" strike="noStrike" cap="all">
                <a:latin typeface="Rockwell Condensed"/>
              </a:rPr>
              <a:t>style</a:t>
            </a:r>
            <a:endParaRPr b="0" lang="en-US" sz="9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dt" idx="1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&lt;date/time&gt;</a:t>
            </a:r>
            <a:endParaRPr b="0" lang="en-IE" sz="11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2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3"/>
          </p:nvPr>
        </p:nvSpPr>
        <p:spPr>
          <a:xfrm>
            <a:off x="9592560" y="4289400"/>
            <a:ext cx="1193400" cy="639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1509498-9056-4C3B-BB59-7DD7D50D2DEF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2800" spc="-1" strike="noStrike"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1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5400" spc="-1" strike="noStrike" cap="all">
                <a:latin typeface="Rockwell Condensed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2" marL="73152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00584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128016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&lt;date/time&gt;</a:t>
            </a:r>
            <a:endParaRPr b="0" lang="en-IE" sz="11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60AEECE-E188-4F25-A483-4F038B887865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Andrew.Beatty@gmit.ie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w3schools.com/xml/ajax_intro.asp" TargetMode="External"/><Relationship Id="rId2" Type="http://schemas.openxmlformats.org/officeDocument/2006/relationships/hyperlink" Target="https://www.w3schools.com/jquery/jquery_ajax_intro.asp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IE" sz="9600" spc="-1" strike="noStrike" cap="all">
                <a:latin typeface="Rockwell Condensed"/>
              </a:rPr>
              <a:t>AJAX </a:t>
            </a:r>
            <a:r>
              <a:rPr b="0" lang="en-IE" sz="2800" spc="-1" strike="noStrike" cap="all">
                <a:latin typeface="Rockwell Condensed"/>
              </a:rPr>
              <a:t>(with Jquery)</a:t>
            </a:r>
            <a:endParaRPr b="0" lang="en-US" sz="2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1069920" y="4389120"/>
            <a:ext cx="7890840" cy="106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>
                <a:solidFill>
                  <a:srgbClr val="000000"/>
                </a:solidFill>
                <a:latin typeface="Rockwell"/>
              </a:rPr>
              <a:t>Data Representation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 u="sng">
                <a:solidFill>
                  <a:srgbClr val="cc9900"/>
                </a:solidFill>
                <a:uFillTx/>
                <a:latin typeface="Rockwell"/>
                <a:hlinkClick r:id="rId1"/>
              </a:rPr>
              <a:t>Andrew.Beatty@atu.ie</a:t>
            </a:r>
            <a:endParaRPr b="0" lang="en-IE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916440" y="1947600"/>
            <a:ext cx="352548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Break time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6" name="TextBox 3"/>
          <p:cNvSpPr/>
          <p:nvPr/>
        </p:nvSpPr>
        <p:spPr>
          <a:xfrm>
            <a:off x="3379320" y="4190400"/>
            <a:ext cx="46908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Summary:</a:t>
            </a:r>
            <a:endParaRPr b="0" lang="en-IE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You can call restful APIs from html/javascript pages using AJAX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AJAX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IE" sz="2000" spc="-1" strike="noStrike">
                <a:solidFill>
                  <a:srgbClr val="0070c0"/>
                </a:solidFill>
                <a:latin typeface="Rockwell"/>
              </a:rPr>
              <a:t>A</a:t>
            </a:r>
            <a:r>
              <a:rPr b="0" lang="en-IE" sz="2000" spc="-1" strike="noStrike">
                <a:solidFill>
                  <a:srgbClr val="0070c0"/>
                </a:solidFill>
                <a:latin typeface="Rockwell"/>
              </a:rPr>
              <a:t>synchronous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: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Does not block code, the return function gets called when complete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70c0"/>
                </a:solidFill>
                <a:latin typeface="Rockwell"/>
              </a:rPr>
              <a:t>Javascript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: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The language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70c0"/>
                </a:solidFill>
                <a:latin typeface="Rockwell"/>
              </a:rPr>
              <a:t>And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70c0"/>
                </a:solidFill>
                <a:latin typeface="Rockwell"/>
              </a:rPr>
              <a:t>XML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: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Well not much anymore, usually JSON or html is used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More info at </a:t>
            </a:r>
            <a:r>
              <a:rPr b="0" lang="en-IE" sz="2000" spc="-1" strike="noStrike" u="sng">
                <a:solidFill>
                  <a:srgbClr val="cc9900"/>
                </a:solidFill>
                <a:uFillTx/>
                <a:latin typeface="Rockwell"/>
                <a:hlinkClick r:id="rId1"/>
              </a:rPr>
              <a:t>https://www.w3schools.com/xml/ajax_intro.asp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We will use AJAX with Jquery not the plain JavaScript version: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 u="sng">
                <a:solidFill>
                  <a:srgbClr val="cc9900"/>
                </a:solidFill>
                <a:uFillTx/>
                <a:latin typeface="Rockwell"/>
                <a:hlinkClick r:id="rId2"/>
              </a:rPr>
              <a:t>https://www.w3schools.com/jquery/jquery_ajax_intro.asp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What does AJAX do?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199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Allows us to call up a resource with HTTP from inside a web page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106" name="Picture 4" descr="AJAX"/>
          <p:cNvPicPr/>
          <p:nvPr/>
        </p:nvPicPr>
        <p:blipFill>
          <a:blip r:embed="rId1"/>
          <a:stretch/>
        </p:blipFill>
        <p:spPr>
          <a:xfrm>
            <a:off x="2462400" y="2651040"/>
            <a:ext cx="5419440" cy="308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Consider this JSON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8" name="Text Box 14"/>
          <p:cNvSpPr/>
          <p:nvPr/>
        </p:nvSpPr>
        <p:spPr>
          <a:xfrm>
            <a:off x="1647360" y="1950480"/>
            <a:ext cx="6917400" cy="24094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{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"url"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"https://api.coindesk.com/v1/bpi/currentprice.json "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"method"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"GET"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"data"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""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"dataType"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"JSON"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"success"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2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function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(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result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){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	</a:t>
            </a:r>
            <a:r>
              <a:rPr b="0" lang="en-IE" sz="1200" spc="-1" strike="noStrike">
                <a:solidFill>
                  <a:srgbClr val="4ec9b0"/>
                </a:solidFill>
                <a:latin typeface="Courier New"/>
                <a:ea typeface="Times New Roman"/>
              </a:rPr>
              <a:t>console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.</a:t>
            </a:r>
            <a:r>
              <a:rPr b="0" lang="en-IE" sz="1200" spc="-1" strike="noStrike">
                <a:solidFill>
                  <a:srgbClr val="dcdcaa"/>
                </a:solidFill>
                <a:latin typeface="Courier New"/>
                <a:ea typeface="Times New Roman"/>
              </a:rPr>
              <a:t>log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(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result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);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},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"error"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2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function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(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xhr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status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error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){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  </a:t>
            </a:r>
            <a:r>
              <a:rPr b="0" lang="en-IE" sz="1200" spc="-1" strike="noStrike">
                <a:solidFill>
                  <a:srgbClr val="4ec9b0"/>
                </a:solidFill>
                <a:latin typeface="Courier New"/>
                <a:ea typeface="Times New Roman"/>
              </a:rPr>
              <a:t>console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.</a:t>
            </a:r>
            <a:r>
              <a:rPr b="0" lang="en-IE" sz="1200" spc="-1" strike="noStrike">
                <a:solidFill>
                  <a:srgbClr val="dcdcaa"/>
                </a:solidFill>
                <a:latin typeface="Courier New"/>
                <a:ea typeface="Times New Roman"/>
              </a:rPr>
              <a:t>log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(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"error: "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+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status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+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 msg:"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+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error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);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}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}</a:t>
            </a:r>
            <a:endParaRPr b="0" lang="en-IE" sz="1200" spc="-1" strike="noStrike">
              <a:latin typeface="Arial"/>
            </a:endParaRPr>
          </a:p>
          <a:p>
            <a:pPr>
              <a:lnSpc>
                <a:spcPts val="1349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d4d4d4"/>
                </a:solidFill>
                <a:latin typeface="Monaco"/>
                <a:ea typeface="Times New Roman"/>
              </a:rPr>
              <a:t> </a:t>
            </a:r>
            <a:endParaRPr b="0" lang="en-IE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Rockwell"/>
                <a:ea typeface="MS Mincho"/>
              </a:rPr>
              <a:t> 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109" name="TextBox 4"/>
          <p:cNvSpPr/>
          <p:nvPr/>
        </p:nvSpPr>
        <p:spPr>
          <a:xfrm>
            <a:off x="1359000" y="4907520"/>
            <a:ext cx="83300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There are 6 attributes: url, method,data, datatype, success and error</a:t>
            </a:r>
            <a:endParaRPr b="0" lang="en-I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The first four have values of type string</a:t>
            </a:r>
            <a:endParaRPr b="0" lang="en-I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The last two have values of type function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JQuery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2341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We will be using JQuery for AJAX,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JQuery is a javascript library that make finding and manipulating elements in the HTML DOM tree easier.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I am not going into detail about JQuery now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You will need this magic line of code in the header of any page that uses Jquery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2" name="TextBox 3"/>
          <p:cNvSpPr/>
          <p:nvPr/>
        </p:nvSpPr>
        <p:spPr>
          <a:xfrm>
            <a:off x="847440" y="4490280"/>
            <a:ext cx="10385280" cy="17355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  </a:t>
            </a: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&lt;head&gt;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        </a:t>
            </a: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&lt;script src="https://ajax.googleapis.com/ajax/libs/jquery/3.6.1/jquery.min.js"&gt;&lt;/script&gt;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  </a:t>
            </a: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&lt;/head&gt;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       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$.AJAX function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We will use the $.AJAX function, it takes on parameter, a JSON Object that descrips everything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EG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5" name="TextBox 3"/>
          <p:cNvSpPr/>
          <p:nvPr/>
        </p:nvSpPr>
        <p:spPr>
          <a:xfrm>
            <a:off x="2282760" y="2772720"/>
            <a:ext cx="6332400" cy="3639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$.ajax({the object that describes everything});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6" name="Text Box 14"/>
          <p:cNvSpPr/>
          <p:nvPr/>
        </p:nvSpPr>
        <p:spPr>
          <a:xfrm>
            <a:off x="2217960" y="3758040"/>
            <a:ext cx="6917400" cy="24094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$.ajax({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"url"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"https://api.coindesk.com/v1/bpi/currentprice.json "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"method"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"GET"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"data"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""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"dataType"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"JSON"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"success"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2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function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(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result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){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	</a:t>
            </a:r>
            <a:r>
              <a:rPr b="0" lang="en-IE" sz="1200" spc="-1" strike="noStrike">
                <a:solidFill>
                  <a:srgbClr val="4ec9b0"/>
                </a:solidFill>
                <a:latin typeface="Courier New"/>
                <a:ea typeface="Times New Roman"/>
              </a:rPr>
              <a:t>console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.</a:t>
            </a:r>
            <a:r>
              <a:rPr b="0" lang="en-IE" sz="1200" spc="-1" strike="noStrike">
                <a:solidFill>
                  <a:srgbClr val="dcdcaa"/>
                </a:solidFill>
                <a:latin typeface="Courier New"/>
                <a:ea typeface="Times New Roman"/>
              </a:rPr>
              <a:t>log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(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result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);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},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"error"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2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function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(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xhr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status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error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){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  </a:t>
            </a:r>
            <a:r>
              <a:rPr b="0" lang="en-IE" sz="1200" spc="-1" strike="noStrike">
                <a:solidFill>
                  <a:srgbClr val="4ec9b0"/>
                </a:solidFill>
                <a:latin typeface="Courier New"/>
                <a:ea typeface="Times New Roman"/>
              </a:rPr>
              <a:t>console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.</a:t>
            </a:r>
            <a:r>
              <a:rPr b="0" lang="en-IE" sz="1200" spc="-1" strike="noStrike">
                <a:solidFill>
                  <a:srgbClr val="dcdcaa"/>
                </a:solidFill>
                <a:latin typeface="Courier New"/>
                <a:ea typeface="Times New Roman"/>
              </a:rPr>
              <a:t>log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(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"error: "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+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status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+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 msg:"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+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error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);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}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}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MS Mincho"/>
              </a:rPr>
              <a:t>)</a:t>
            </a:r>
            <a:endParaRPr b="0" lang="en-IE" sz="1200" spc="-1" strike="noStrike">
              <a:latin typeface="Arial"/>
            </a:endParaRPr>
          </a:p>
          <a:p>
            <a:pPr>
              <a:lnSpc>
                <a:spcPts val="1349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d4d4d4"/>
                </a:solidFill>
                <a:latin typeface="Monaco"/>
                <a:ea typeface="Times New Roman"/>
              </a:rPr>
              <a:t> </a:t>
            </a:r>
            <a:endParaRPr b="0" lang="en-IE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Rockwell"/>
                <a:ea typeface="MS Mincho"/>
              </a:rPr>
              <a:t> </a:t>
            </a:r>
            <a:endParaRPr b="0" lang="en-I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/>
          </p:nvPr>
        </p:nvSpPr>
        <p:spPr>
          <a:xfrm>
            <a:off x="1069920" y="3095640"/>
            <a:ext cx="10058040" cy="307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70c0"/>
                </a:solidFill>
                <a:latin typeface="Rockwell"/>
              </a:rPr>
              <a:t>url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: the url to call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70c0"/>
                </a:solidFill>
                <a:latin typeface="Rockwell"/>
              </a:rPr>
              <a:t>method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: the HTTP method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70c0"/>
                </a:solidFill>
                <a:latin typeface="Rockwell"/>
              </a:rPr>
              <a:t>data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: parameters (none in this case)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70c0"/>
                </a:solidFill>
                <a:latin typeface="Rockwell"/>
              </a:rPr>
              <a:t>dataType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: that is returned JSON or HTML or XML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70c0"/>
                </a:solidFill>
                <a:latin typeface="Rockwell"/>
              </a:rPr>
              <a:t>success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:  the function to call if this is a success (with the result from server)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70c0"/>
                </a:solidFill>
                <a:latin typeface="Rockwell"/>
              </a:rPr>
              <a:t>error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: The function to call if we don’t get a status code in the 200s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8" name="Text Box 14"/>
          <p:cNvSpPr/>
          <p:nvPr/>
        </p:nvSpPr>
        <p:spPr>
          <a:xfrm>
            <a:off x="1748160" y="348120"/>
            <a:ext cx="6917400" cy="24094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{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"url"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"https://api.coindesk.com/v1/bpi/currentprice.json "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"method"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"GET"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"data"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""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"dataType"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"JSON"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"success"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2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function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(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result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){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	</a:t>
            </a:r>
            <a:r>
              <a:rPr b="0" lang="en-IE" sz="1200" spc="-1" strike="noStrike">
                <a:solidFill>
                  <a:srgbClr val="4ec9b0"/>
                </a:solidFill>
                <a:latin typeface="Courier New"/>
                <a:ea typeface="Times New Roman"/>
              </a:rPr>
              <a:t>console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.</a:t>
            </a:r>
            <a:r>
              <a:rPr b="0" lang="en-IE" sz="1200" spc="-1" strike="noStrike">
                <a:solidFill>
                  <a:srgbClr val="dcdcaa"/>
                </a:solidFill>
                <a:latin typeface="Courier New"/>
                <a:ea typeface="Times New Roman"/>
              </a:rPr>
              <a:t>log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(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result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);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},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"error"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2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function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(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xhr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status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error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){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  </a:t>
            </a:r>
            <a:r>
              <a:rPr b="0" lang="en-IE" sz="1200" spc="-1" strike="noStrike">
                <a:solidFill>
                  <a:srgbClr val="4ec9b0"/>
                </a:solidFill>
                <a:latin typeface="Courier New"/>
                <a:ea typeface="Times New Roman"/>
              </a:rPr>
              <a:t>console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.</a:t>
            </a:r>
            <a:r>
              <a:rPr b="0" lang="en-IE" sz="1200" spc="-1" strike="noStrike">
                <a:solidFill>
                  <a:srgbClr val="dcdcaa"/>
                </a:solidFill>
                <a:latin typeface="Courier New"/>
                <a:ea typeface="Times New Roman"/>
              </a:rPr>
              <a:t>log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(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"error: "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+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status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+</a:t>
            </a:r>
            <a:r>
              <a:rPr b="0" lang="en-IE" sz="12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 msg:"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+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error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);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}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}</a:t>
            </a:r>
            <a:endParaRPr b="0" lang="en-IE" sz="1200" spc="-1" strike="noStrike">
              <a:latin typeface="Arial"/>
            </a:endParaRPr>
          </a:p>
          <a:p>
            <a:pPr>
              <a:lnSpc>
                <a:spcPts val="1349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d4d4d4"/>
                </a:solidFill>
                <a:latin typeface="Monaco"/>
                <a:ea typeface="Times New Roman"/>
              </a:rPr>
              <a:t> </a:t>
            </a:r>
            <a:endParaRPr b="0" lang="en-IE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Rockwell"/>
                <a:ea typeface="MS Mincho"/>
              </a:rPr>
              <a:t> </a:t>
            </a:r>
            <a:endParaRPr b="0" lang="en-I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14"/>
          <p:cNvSpPr/>
          <p:nvPr/>
        </p:nvSpPr>
        <p:spPr>
          <a:xfrm>
            <a:off x="2066760" y="1761120"/>
            <a:ext cx="6229080" cy="4476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&lt;</a:t>
            </a:r>
            <a:r>
              <a:rPr b="0" lang="en-IE" sz="1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html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&gt;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&lt;</a:t>
            </a:r>
            <a:r>
              <a:rPr b="0" lang="en-IE" sz="1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head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&gt;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&lt;</a:t>
            </a:r>
            <a:r>
              <a:rPr b="0" lang="en-IE" sz="1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script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</a:t>
            </a:r>
            <a:r>
              <a:rPr b="0" lang="en-IE" sz="1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src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=</a:t>
            </a:r>
            <a:r>
              <a:rPr b="0" lang="en-IE" sz="1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"https://ajax.googleapis.com/ajax/libs/jquery/3.4.1/jquery.min.js"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&gt;&lt;/</a:t>
            </a:r>
            <a:r>
              <a:rPr b="0" lang="en-IE" sz="1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script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&gt;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&lt;</a:t>
            </a:r>
            <a:r>
              <a:rPr b="0" lang="en-IE" sz="1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title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&gt;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    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read a simple json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&lt;/</a:t>
            </a:r>
            <a:r>
              <a:rPr b="0" lang="en-IE" sz="1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title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&gt;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&lt;/</a:t>
            </a:r>
            <a:r>
              <a:rPr b="0" lang="en-IE" sz="1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head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&gt;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&lt;</a:t>
            </a:r>
            <a:r>
              <a:rPr b="0" lang="en-IE" sz="1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body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&gt;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&lt;</a:t>
            </a:r>
            <a:r>
              <a:rPr b="0" lang="en-IE" sz="1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button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</a:t>
            </a:r>
            <a:r>
              <a:rPr b="0" lang="en-IE" sz="1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onclick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=</a:t>
            </a:r>
            <a:r>
              <a:rPr b="0" lang="en-IE" sz="1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</a:t>
            </a:r>
            <a:r>
              <a:rPr b="0" lang="en-IE" sz="1000" spc="-1" strike="noStrike">
                <a:solidFill>
                  <a:srgbClr val="dcdcaa"/>
                </a:solidFill>
                <a:latin typeface="Courier New"/>
                <a:ea typeface="Times New Roman"/>
              </a:rPr>
              <a:t>readJSON</a:t>
            </a:r>
            <a:r>
              <a:rPr b="0" lang="en-IE" sz="1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()"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&gt;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go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&lt;/</a:t>
            </a:r>
            <a:r>
              <a:rPr b="0" lang="en-IE" sz="1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button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&gt;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&lt;/</a:t>
            </a:r>
            <a:r>
              <a:rPr b="0" lang="en-IE" sz="1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body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&gt;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&lt;</a:t>
            </a:r>
            <a:r>
              <a:rPr b="0" lang="en-IE" sz="1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script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&gt;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</a:t>
            </a:r>
            <a:r>
              <a:rPr b="0" lang="en-IE" sz="1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function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</a:t>
            </a:r>
            <a:r>
              <a:rPr b="0" lang="en-IE" sz="1000" spc="-1" strike="noStrike">
                <a:solidFill>
                  <a:srgbClr val="dcdcaa"/>
                </a:solidFill>
                <a:latin typeface="Courier New"/>
                <a:ea typeface="Times New Roman"/>
              </a:rPr>
              <a:t>readJSON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(){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    </a:t>
            </a:r>
            <a:r>
              <a:rPr b="0" lang="en-IE" sz="1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$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.</a:t>
            </a:r>
            <a:r>
              <a:rPr b="0" lang="en-IE" sz="1000" spc="-1" strike="noStrike">
                <a:solidFill>
                  <a:srgbClr val="dcdcaa"/>
                </a:solidFill>
                <a:latin typeface="Courier New"/>
                <a:ea typeface="Times New Roman"/>
              </a:rPr>
              <a:t>ajax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({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        </a:t>
            </a:r>
            <a:r>
              <a:rPr b="0" lang="en-IE" sz="1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"url"</a:t>
            </a:r>
            <a:r>
              <a:rPr b="0" lang="en-IE" sz="1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</a:t>
            </a:r>
            <a:r>
              <a:rPr b="0" lang="en-IE" sz="1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"https://api.coindesk.com/v1/bpi/currentprice.json "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        </a:t>
            </a:r>
            <a:r>
              <a:rPr b="0" lang="en-IE" sz="1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"method"</a:t>
            </a:r>
            <a:r>
              <a:rPr b="0" lang="en-IE" sz="1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"GET"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        </a:t>
            </a:r>
            <a:r>
              <a:rPr b="0" lang="en-IE" sz="1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"data"</a:t>
            </a:r>
            <a:r>
              <a:rPr b="0" lang="en-IE" sz="1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""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        </a:t>
            </a:r>
            <a:r>
              <a:rPr b="0" lang="en-IE" sz="1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"dataType"</a:t>
            </a:r>
            <a:r>
              <a:rPr b="0" lang="en-IE" sz="1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</a:t>
            </a:r>
            <a:r>
              <a:rPr b="0" lang="en-IE" sz="1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"JSON"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        </a:t>
            </a:r>
            <a:r>
              <a:rPr b="0" lang="en-IE" sz="1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"success"</a:t>
            </a:r>
            <a:r>
              <a:rPr b="0" lang="en-IE" sz="1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function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(</a:t>
            </a:r>
            <a:r>
              <a:rPr b="0" lang="en-IE" sz="1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result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){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            </a:t>
            </a:r>
            <a:r>
              <a:rPr b="0" lang="en-IE" sz="1000" spc="-1" strike="noStrike">
                <a:solidFill>
                  <a:srgbClr val="4ec9b0"/>
                </a:solidFill>
                <a:latin typeface="Courier New"/>
                <a:ea typeface="Times New Roman"/>
              </a:rPr>
              <a:t>console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.</a:t>
            </a:r>
            <a:r>
              <a:rPr b="0" lang="en-IE" sz="1000" spc="-1" strike="noStrike">
                <a:solidFill>
                  <a:srgbClr val="dcdcaa"/>
                </a:solidFill>
                <a:latin typeface="Courier New"/>
                <a:ea typeface="Times New Roman"/>
              </a:rPr>
              <a:t>log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(</a:t>
            </a:r>
            <a:r>
              <a:rPr b="0" lang="en-IE" sz="1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result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);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        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},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        </a:t>
            </a:r>
            <a:r>
              <a:rPr b="0" lang="en-IE" sz="1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"error"</a:t>
            </a:r>
            <a:r>
              <a:rPr b="0" lang="en-IE" sz="1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:</a:t>
            </a:r>
            <a:r>
              <a:rPr b="0" lang="en-IE" sz="1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function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(</a:t>
            </a:r>
            <a:r>
              <a:rPr b="0" lang="en-IE" sz="1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xhr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r>
              <a:rPr b="0" lang="en-IE" sz="1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status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r>
              <a:rPr b="0" lang="en-IE" sz="1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error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){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            </a:t>
            </a:r>
            <a:r>
              <a:rPr b="0" lang="en-IE" sz="1000" spc="-1" strike="noStrike">
                <a:solidFill>
                  <a:srgbClr val="4ec9b0"/>
                </a:solidFill>
                <a:latin typeface="Courier New"/>
                <a:ea typeface="Times New Roman"/>
              </a:rPr>
              <a:t>console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.</a:t>
            </a:r>
            <a:r>
              <a:rPr b="0" lang="en-IE" sz="1000" spc="-1" strike="noStrike">
                <a:solidFill>
                  <a:srgbClr val="dcdcaa"/>
                </a:solidFill>
                <a:latin typeface="Courier New"/>
                <a:ea typeface="Times New Roman"/>
              </a:rPr>
              <a:t>log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(</a:t>
            </a:r>
            <a:r>
              <a:rPr b="0" lang="en-IE" sz="1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"error: "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+</a:t>
            </a:r>
            <a:r>
              <a:rPr b="0" lang="en-IE" sz="1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status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+</a:t>
            </a:r>
            <a:r>
              <a:rPr b="0" lang="en-IE" sz="1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 msg:"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+</a:t>
            </a:r>
            <a:r>
              <a:rPr b="0" lang="en-IE" sz="1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error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);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        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}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    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});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    </a:t>
            </a: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}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  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&lt;/</a:t>
            </a:r>
            <a:r>
              <a:rPr b="0" lang="en-IE" sz="1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script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&gt;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&lt;/</a:t>
            </a:r>
            <a:r>
              <a:rPr b="0" lang="en-IE" sz="1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html</a:t>
            </a:r>
            <a:r>
              <a:rPr b="0" lang="en-IE" sz="10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&gt;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d4d4d4"/>
                </a:solidFill>
                <a:latin typeface="Monaco"/>
                <a:ea typeface="Times New Roman"/>
              </a:rPr>
              <a:t> 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Rockwell"/>
                <a:ea typeface="MS Mincho"/>
              </a:rPr>
              <a:t> 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20" name="TextBox 5"/>
          <p:cNvSpPr/>
          <p:nvPr/>
        </p:nvSpPr>
        <p:spPr>
          <a:xfrm>
            <a:off x="1786680" y="746640"/>
            <a:ext cx="7390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Putting the code together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Read the euro price from the JSON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066680" y="1987200"/>
            <a:ext cx="2909160" cy="2349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Looking at the JSON you can see the value we are looking for is in the object: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54864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IE" sz="1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en-IE" sz="1600" spc="-1" strike="noStrike">
                <a:solidFill>
                  <a:srgbClr val="000000"/>
                </a:solidFill>
                <a:latin typeface="Rockwell"/>
              </a:rPr>
              <a:t>bpi.EUR.rate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So the code to extract it is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3" name="Text Box 30"/>
          <p:cNvSpPr/>
          <p:nvPr/>
        </p:nvSpPr>
        <p:spPr>
          <a:xfrm>
            <a:off x="4892760" y="1700280"/>
            <a:ext cx="6229080" cy="5157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{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"time"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{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"updated"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000" spc="-1" strike="noStrike">
                <a:solidFill>
                  <a:srgbClr val="ce9178"/>
                </a:solidFill>
                <a:latin typeface="Consolas"/>
              </a:rPr>
              <a:t>"Oct 25, 2022 14:16:00 UTC"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"updatedISO"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000" spc="-1" strike="noStrike">
                <a:solidFill>
                  <a:srgbClr val="ce9178"/>
                </a:solidFill>
                <a:latin typeface="Consolas"/>
              </a:rPr>
              <a:t>"2022-10-25T14:16:00+00:00"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"updateduk"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000" spc="-1" strike="noStrike">
                <a:solidFill>
                  <a:srgbClr val="ce9178"/>
                </a:solidFill>
                <a:latin typeface="Consolas"/>
              </a:rPr>
              <a:t>"Oct 25, 2022 at 15:16 BST"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},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"disclaimer"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000" spc="-1" strike="noStrike">
                <a:solidFill>
                  <a:srgbClr val="ce9178"/>
                </a:solidFill>
                <a:latin typeface="Consolas"/>
              </a:rPr>
              <a:t>"This data was produced from the CoinDesk Bitcoin Price Index (USD). Non-USD currency data converted using hourly conversion rate from openexchangerates.org"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"chartName"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000" spc="-1" strike="noStrike">
                <a:solidFill>
                  <a:srgbClr val="ce9178"/>
                </a:solidFill>
                <a:latin typeface="Consolas"/>
              </a:rPr>
              <a:t>"Bitcoin"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"bpi"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{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"USD"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{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"code"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000" spc="-1" strike="noStrike">
                <a:solidFill>
                  <a:srgbClr val="ce9178"/>
                </a:solidFill>
                <a:latin typeface="Consolas"/>
              </a:rPr>
              <a:t>"USD"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"symbol"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000" spc="-1" strike="noStrike">
                <a:solidFill>
                  <a:srgbClr val="ce9178"/>
                </a:solidFill>
                <a:latin typeface="Consolas"/>
              </a:rPr>
              <a:t>"&amp;#36;"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"rate"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000" spc="-1" strike="noStrike">
                <a:solidFill>
                  <a:srgbClr val="ce9178"/>
                </a:solidFill>
                <a:latin typeface="Consolas"/>
              </a:rPr>
              <a:t>"19,449.7231"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"description"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000" spc="-1" strike="noStrike">
                <a:solidFill>
                  <a:srgbClr val="ce9178"/>
                </a:solidFill>
                <a:latin typeface="Consolas"/>
              </a:rPr>
              <a:t>"United States Dollar"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"rate_float"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000" spc="-1" strike="noStrike">
                <a:solidFill>
                  <a:srgbClr val="b5cea8"/>
                </a:solidFill>
                <a:latin typeface="Consolas"/>
              </a:rPr>
              <a:t>19449.7231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},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"GBP"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{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"code"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000" spc="-1" strike="noStrike">
                <a:solidFill>
                  <a:srgbClr val="ce9178"/>
                </a:solidFill>
                <a:latin typeface="Consolas"/>
              </a:rPr>
              <a:t>"GBP"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"symbol"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000" spc="-1" strike="noStrike">
                <a:solidFill>
                  <a:srgbClr val="ce9178"/>
                </a:solidFill>
                <a:latin typeface="Consolas"/>
              </a:rPr>
              <a:t>"&amp;pound;"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"rate"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000" spc="-1" strike="noStrike">
                <a:solidFill>
                  <a:srgbClr val="ce9178"/>
                </a:solidFill>
                <a:latin typeface="Consolas"/>
              </a:rPr>
              <a:t>"16,252.0330"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"description"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000" spc="-1" strike="noStrike">
                <a:solidFill>
                  <a:srgbClr val="ce9178"/>
                </a:solidFill>
                <a:latin typeface="Consolas"/>
              </a:rPr>
              <a:t>"British Pound Sterling"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"rate_float"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000" spc="-1" strike="noStrike">
                <a:solidFill>
                  <a:srgbClr val="b5cea8"/>
                </a:solidFill>
                <a:latin typeface="Consolas"/>
              </a:rPr>
              <a:t>16252.033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},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"EUR"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{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"code"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000" spc="-1" strike="noStrike">
                <a:solidFill>
                  <a:srgbClr val="ce9178"/>
                </a:solidFill>
                <a:latin typeface="Consolas"/>
              </a:rPr>
              <a:t>"EUR"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"symbol"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000" spc="-1" strike="noStrike">
                <a:solidFill>
                  <a:srgbClr val="ce9178"/>
                </a:solidFill>
                <a:latin typeface="Consolas"/>
              </a:rPr>
              <a:t>"&amp;euro;"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"rate"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000" spc="-1" strike="noStrike">
                <a:solidFill>
                  <a:srgbClr val="ce9178"/>
                </a:solidFill>
                <a:latin typeface="Consolas"/>
              </a:rPr>
              <a:t>"18,946.8700"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"description"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000" spc="-1" strike="noStrike">
                <a:solidFill>
                  <a:srgbClr val="ce9178"/>
                </a:solidFill>
                <a:latin typeface="Consolas"/>
              </a:rPr>
              <a:t>"Euro"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    </a:t>
            </a:r>
            <a:r>
              <a:rPr b="0" lang="en-IE" sz="1000" spc="-1" strike="noStrike">
                <a:solidFill>
                  <a:srgbClr val="d4d4d4"/>
                </a:solidFill>
                <a:latin typeface="Consolas"/>
              </a:rPr>
              <a:t>"rate_float"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n-IE" sz="1000" spc="-1" strike="noStrike">
                <a:solidFill>
                  <a:srgbClr val="b5cea8"/>
                </a:solidFill>
                <a:latin typeface="Consolas"/>
              </a:rPr>
              <a:t>18946.87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    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}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    </a:t>
            </a: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}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ffffff"/>
                </a:solidFill>
                <a:latin typeface="Consolas"/>
              </a:rPr>
              <a:t>}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d4d4d4"/>
                </a:solidFill>
                <a:latin typeface="Monaco"/>
                <a:ea typeface="Times New Roman"/>
              </a:rPr>
              <a:t> 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Rockwell"/>
                <a:ea typeface="MS Mincho"/>
              </a:rPr>
              <a:t> 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24" name="Text Box 31"/>
          <p:cNvSpPr/>
          <p:nvPr/>
        </p:nvSpPr>
        <p:spPr>
          <a:xfrm>
            <a:off x="973080" y="4424400"/>
            <a:ext cx="3461040" cy="13302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E" sz="12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var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rate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= 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result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.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bpi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.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EUR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.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rate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200" spc="-1" strike="noStrike">
                <a:solidFill>
                  <a:srgbClr val="4ec9b0"/>
                </a:solidFill>
                <a:latin typeface="Courier New"/>
                <a:ea typeface="Times New Roman"/>
              </a:rPr>
              <a:t>console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.</a:t>
            </a:r>
            <a:r>
              <a:rPr b="0" lang="en-IE" sz="1200" spc="-1" strike="noStrike">
                <a:solidFill>
                  <a:srgbClr val="dcdcaa"/>
                </a:solidFill>
                <a:latin typeface="Courier New"/>
                <a:ea typeface="Times New Roman"/>
              </a:rPr>
              <a:t>log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(</a:t>
            </a:r>
            <a:r>
              <a:rPr b="0" lang="en-IE" sz="12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rate</a:t>
            </a: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);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200" spc="-1" strike="noStrike">
                <a:solidFill>
                  <a:srgbClr val="6a9955"/>
                </a:solidFill>
                <a:latin typeface="Courier New"/>
                <a:ea typeface="Times New Roman"/>
              </a:rPr>
              <a:t>//document.getElementById("output").innerText = rate;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2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d4d4d4"/>
                </a:solidFill>
                <a:latin typeface="Monaco"/>
                <a:ea typeface="Times New Roman"/>
              </a:rPr>
              <a:t> </a:t>
            </a:r>
            <a:endParaRPr b="0" lang="en-IE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Cambria"/>
                <a:ea typeface="MS Mincho"/>
              </a:rPr>
              <a:t> </a:t>
            </a:r>
            <a:endParaRPr b="0" lang="en-I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1780</TotalTime>
  <Application>LibreOffice/7.3.7.2$Linux_X86_64 LibreOffice_project/30$Build-2</Application>
  <AppVersion>15.0000</AppVersion>
  <Words>1099</Words>
  <Paragraphs>161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2019-10-16T16:22:09Z</dcterms:created>
  <dc:creator>Andrew Beatty</dc:creator>
  <dc:description/>
  <dc:language>en-IE</dc:language>
  <cp:lastModifiedBy/>
  <dcterms:modified xsi:type="dcterms:W3CDTF">2024-03-23T16:57:55Z</dcterms:modified>
  <cp:revision>8</cp:revision>
  <dc:subject/>
  <dc:title>AJAX (with Jquery)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