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Rockwel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E" sz="2000" spc="-1" strike="noStrike">
                <a:latin typeface="Arial"/>
              </a:rPr>
              <a:t>Click to edit the notes format</a:t>
            </a:r>
            <a:endParaRPr b="0" lang="en-IE" sz="20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E" sz="1400" spc="-1" strike="noStrike">
                <a:latin typeface="Times New Roman"/>
              </a:rPr>
              <a:t>&lt;header&gt;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E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E" sz="1400" spc="-1" strike="noStrike">
                <a:latin typeface="Times New Roman"/>
              </a:rPr>
              <a:t>&lt;date/time&gt;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E" sz="1400" spc="-1" strike="noStrike">
                <a:latin typeface="Times New Roman"/>
              </a:defRPr>
            </a:lvl1pPr>
          </a:lstStyle>
          <a:p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E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24A99214-FDA2-4722-AAAF-261FBA4A7B08}" type="slidenum">
              <a:rPr b="0" lang="en-IE" sz="1400" spc="-1" strike="noStrike">
                <a:latin typeface="Times New Roman"/>
              </a:rPr>
              <a:t>&lt;number&gt;</a:t>
            </a:fld>
            <a:endParaRPr b="0" lang="en-I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r>
              <a:rPr b="0" lang="en-IE" sz="2000" spc="-1" strike="noStrike">
                <a:latin typeface="Arial"/>
              </a:rPr>
              <a:t>Mysql-connector sample code,</a:t>
            </a:r>
            <a:endParaRPr b="0" lang="en-IE" sz="2000" spc="-1" strike="noStrike">
              <a:latin typeface="Arial"/>
            </a:endParaRPr>
          </a:p>
          <a:p>
            <a:endParaRPr b="0" lang="en-IE" sz="2000" spc="-1" strike="noStrike">
              <a:latin typeface="Arial"/>
            </a:endParaRPr>
          </a:p>
          <a:p>
            <a:r>
              <a:rPr b="0" lang="en-IE" sz="2000" spc="-1" strike="noStrike">
                <a:latin typeface="Arial"/>
              </a:rPr>
              <a:t>https://dev.mysql.com/doc/connector-python/en/connector-python-examples.html</a:t>
            </a:r>
            <a:endParaRPr b="0" lang="en-IE" sz="2000" spc="-1" strike="noStrike">
              <a:latin typeface="Arial"/>
            </a:endParaRPr>
          </a:p>
          <a:p>
            <a:endParaRPr b="0" lang="en-IE" sz="2000" spc="-1" strike="noStrike">
              <a:latin typeface="Arial"/>
            </a:endParaRPr>
          </a:p>
          <a:p>
            <a:r>
              <a:rPr b="0" lang="en-IE" sz="2000" spc="-1" strike="noStrike">
                <a:latin typeface="Arial"/>
              </a:rPr>
              <a:t>Configuration files,</a:t>
            </a:r>
            <a:endParaRPr b="0" lang="en-IE" sz="2000" spc="-1" strike="noStrike">
              <a:latin typeface="Arial"/>
            </a:endParaRPr>
          </a:p>
          <a:p>
            <a:endParaRPr b="0" lang="en-IE" sz="2000" spc="-1" strike="noStrike">
              <a:latin typeface="Arial"/>
            </a:endParaRPr>
          </a:p>
          <a:p>
            <a:r>
              <a:rPr b="0" lang="en-IE" sz="2000" spc="-1" strike="noStrike">
                <a:latin typeface="Arial"/>
              </a:rPr>
              <a:t>https://martin-thoma.com/configuration-files-in-python/</a:t>
            </a:r>
            <a:endParaRPr b="0" lang="en-IE" sz="20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IE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2051BD-1CF6-4F63-B9FB-B283C01F259A}" type="slidenum">
              <a:rPr b="0" lang="en-IE" sz="1200" spc="-1" strike="noStrike">
                <a:latin typeface="Times New Roman"/>
              </a:rPr>
              <a:t>&lt;number&gt;</a:t>
            </a:fld>
            <a:endParaRPr b="0" lang="en-IE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0FA872-3A51-4BAC-AF49-0DD8EC4DC64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A0A9A1-0540-4712-97E8-7BCFE94787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21D755-21E1-4C4C-9799-C0944EF1F73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47084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787176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106992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447084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787176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765B81-3DC2-4E62-B4F3-DE2E5D7A31B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79FE38E-04F3-4E02-86A0-CFA4D502D88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C04F877-7297-4C0E-A371-D9CBD25461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0B4A457-35FE-4B18-BD1A-B07107ECE3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7B72B6D-CDB8-40DB-B665-C161DE71871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6352672-E9DC-4D0E-8FF6-6687EEAE61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1069920" y="484560"/>
            <a:ext cx="10058040" cy="74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8A68B68-0CCD-45C9-B6B1-F13C73B4CC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D10C79E-93FA-4653-88F0-F5B304FC1E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1FE19D-384D-4E46-A698-811C307E5C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6DB6C6-37E8-46EF-9145-AE61AD71F9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01B0699-4AD6-4C97-A8B1-F8F0967793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E34413F-2658-4DED-AD73-D40C255697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1211B07-E5F4-408B-89CB-6A0435DF22F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47084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787176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106992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47084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787176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8D5C841-EC64-494B-B9BD-000554E92F1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17AF7C-0392-4964-A36A-D5DFE16E544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D5CB45-A2A6-48B3-8D84-E31921CF4E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B3D613-B28A-4655-8D74-F3AF2BB2BE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1069920" y="484560"/>
            <a:ext cx="10058040" cy="74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B11582-B0AC-4137-8B7A-2AC9ECD4CD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05674F-660B-4D51-980C-F99AA77E8C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823A8A-9975-4492-9678-D67357156F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976A92-9C74-4734-B8CD-F4D3ACB9D3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11401560" y="6229800"/>
            <a:ext cx="456840" cy="456840"/>
            <a:chOff x="11401560" y="6229800"/>
            <a:chExt cx="456840" cy="456840"/>
          </a:xfrm>
        </p:grpSpPr>
        <p:sp>
          <p:nvSpPr>
            <p:cNvPr id="1" name="Oval 7"/>
            <p:cNvSpPr/>
            <p:nvPr/>
          </p:nvSpPr>
          <p:spPr>
            <a:xfrm>
              <a:off x="11401560" y="6229800"/>
              <a:ext cx="456840" cy="45684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Oval 8"/>
            <p:cNvSpPr/>
            <p:nvPr/>
          </p:nvSpPr>
          <p:spPr>
            <a:xfrm>
              <a:off x="1143108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Rectangle 6"/>
          <p:cNvSpPr/>
          <p:nvPr/>
        </p:nvSpPr>
        <p:spPr>
          <a:xfrm>
            <a:off x="920880" y="1347120"/>
            <a:ext cx="10222560" cy="80280"/>
          </a:xfrm>
          <a:prstGeom prst="rect">
            <a:avLst/>
          </a:prstGeom>
          <a:blipFill rotWithShape="0">
            <a:blip r:embed="rId3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7"/>
          <p:cNvSpPr/>
          <p:nvPr/>
        </p:nvSpPr>
        <p:spPr>
          <a:xfrm>
            <a:off x="920880" y="4299840"/>
            <a:ext cx="10222560" cy="80280"/>
          </a:xfrm>
          <a:prstGeom prst="rect">
            <a:avLst/>
          </a:prstGeom>
          <a:blipFill rotWithShape="0">
            <a:blip r:embed="rId4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ctangle 8"/>
          <p:cNvSpPr/>
          <p:nvPr/>
        </p:nvSpPr>
        <p:spPr>
          <a:xfrm>
            <a:off x="920880" y="1484640"/>
            <a:ext cx="10222560" cy="2742840"/>
          </a:xfrm>
          <a:prstGeom prst="rect">
            <a:avLst/>
          </a:prstGeom>
          <a:blipFill rotWithShape="0">
            <a:blip r:embed="rId5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" name="Group 9"/>
          <p:cNvGrpSpPr/>
          <p:nvPr/>
        </p:nvGrpSpPr>
        <p:grpSpPr>
          <a:xfrm>
            <a:off x="9649080" y="4069080"/>
            <a:ext cx="1080720" cy="1080720"/>
            <a:chOff x="9649080" y="4069080"/>
            <a:chExt cx="1080720" cy="1080720"/>
          </a:xfrm>
        </p:grpSpPr>
        <p:sp>
          <p:nvSpPr>
            <p:cNvPr id="7" name="Oval 10"/>
            <p:cNvSpPr/>
            <p:nvPr/>
          </p:nvSpPr>
          <p:spPr>
            <a:xfrm>
              <a:off x="9649080" y="4069080"/>
              <a:ext cx="1080720" cy="1080720"/>
            </a:xfrm>
            <a:prstGeom prst="ellipse">
              <a:avLst/>
            </a:prstGeom>
            <a:blipFill rotWithShape="0">
              <a:blip r:embed="rId6"/>
              <a:srcRect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Oval 11"/>
            <p:cNvSpPr/>
            <p:nvPr/>
          </p:nvSpPr>
          <p:spPr>
            <a:xfrm>
              <a:off x="9757440" y="4177080"/>
              <a:ext cx="864360" cy="864360"/>
            </a:xfrm>
            <a:prstGeom prst="ellipse">
              <a:avLst/>
            </a:prstGeom>
            <a:noFill/>
            <a:ln w="25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51560" y="1432080"/>
            <a:ext cx="9966600" cy="303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  <a:buNone/>
            </a:pPr>
            <a:r>
              <a:rPr b="0" lang="en-US" sz="9600" spc="-1" strike="noStrike" cap="all">
                <a:latin typeface="Rockwell Condensed"/>
              </a:rPr>
              <a:t>Click to edit Master title style</a:t>
            </a:r>
            <a:endParaRPr b="0" lang="en-US" sz="96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dt" idx="1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solidFill>
                  <a:srgbClr val="696464"/>
                </a:solidFill>
                <a:latin typeface="Rockwel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696464"/>
                </a:solidFill>
                <a:latin typeface="Rockwell"/>
              </a:rPr>
              <a:t>&lt;date/time&gt;</a:t>
            </a:r>
            <a:endParaRPr b="0" lang="en-IE" sz="1100" spc="-1" strike="noStrike"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ftr" idx="2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E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sldNum" idx="3"/>
          </p:nvPr>
        </p:nvSpPr>
        <p:spPr>
          <a:xfrm>
            <a:off x="9592560" y="4289400"/>
            <a:ext cx="1193400" cy="639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8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90A9DBC5-EC50-4951-B5D4-17628C46B64D}" type="slidenum">
              <a:rPr b="1" lang="en-US" sz="28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IE" sz="2800" spc="-1" strike="noStrike"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6"/>
          <p:cNvGrpSpPr/>
          <p:nvPr/>
        </p:nvGrpSpPr>
        <p:grpSpPr>
          <a:xfrm>
            <a:off x="11401560" y="6229800"/>
            <a:ext cx="456840" cy="456840"/>
            <a:chOff x="11401560" y="6229800"/>
            <a:chExt cx="456840" cy="456840"/>
          </a:xfrm>
        </p:grpSpPr>
        <p:sp>
          <p:nvSpPr>
            <p:cNvPr id="51" name="Oval 7"/>
            <p:cNvSpPr/>
            <p:nvPr/>
          </p:nvSpPr>
          <p:spPr>
            <a:xfrm>
              <a:off x="11401560" y="6229800"/>
              <a:ext cx="456840" cy="45684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Oval 8"/>
            <p:cNvSpPr/>
            <p:nvPr/>
          </p:nvSpPr>
          <p:spPr>
            <a:xfrm>
              <a:off x="1143108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5400" spc="-1" strike="noStrike" cap="all">
                <a:latin typeface="Rockwell Condensed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Rockwell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2" marL="73152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3" marL="100584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4" marL="128016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4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solidFill>
                  <a:srgbClr val="696464"/>
                </a:solidFill>
                <a:latin typeface="Rockwel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696464"/>
                </a:solidFill>
                <a:latin typeface="Rockwell"/>
              </a:rPr>
              <a:t>&lt;date/time&gt;</a:t>
            </a:r>
            <a:endParaRPr b="0" lang="en-IE" sz="1100" spc="-1" strike="noStrike"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ftr" idx="5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E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sldNum" idx="6"/>
          </p:nvPr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4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E49C975E-8C5B-4E8F-811A-F5AE59DEB34C}" type="slidenum">
              <a:rPr b="1" lang="en-US" sz="14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I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Andrew.Beatty@atu.ie" TargetMode="Externa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051560" y="1432080"/>
            <a:ext cx="9966600" cy="303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  <a:buNone/>
            </a:pPr>
            <a:r>
              <a:rPr b="0" lang="en-IE" sz="9600" spc="-1" strike="noStrike" cap="all">
                <a:latin typeface="Rockwell Condensed"/>
              </a:rPr>
              <a:t>Data Layer</a:t>
            </a:r>
            <a:endParaRPr b="0" lang="en-US" sz="96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1069920" y="4389120"/>
            <a:ext cx="7890840" cy="1069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200" spc="-1" strike="noStrike">
                <a:solidFill>
                  <a:srgbClr val="000000"/>
                </a:solidFill>
                <a:latin typeface="Rockwell"/>
              </a:rPr>
              <a:t>Web Services and Applications</a:t>
            </a:r>
            <a:endParaRPr b="0" lang="en-IE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200" spc="-1" strike="noStrike" u="sng">
                <a:solidFill>
                  <a:srgbClr val="cc9900"/>
                </a:solidFill>
                <a:uFillTx/>
                <a:latin typeface="Rockwell"/>
                <a:hlinkClick r:id="rId1"/>
              </a:rPr>
              <a:t>Andrew.Beatty@atu.ie</a:t>
            </a:r>
            <a:endParaRPr b="0" lang="en-IE" sz="2200" spc="-1" strike="noStrike">
              <a:latin typeface="Arial"/>
            </a:endParaRPr>
          </a:p>
        </p:txBody>
      </p:sp>
      <p:sp>
        <p:nvSpPr>
          <p:cNvPr id="102" name="TextBox 3"/>
          <p:cNvSpPr/>
          <p:nvPr/>
        </p:nvSpPr>
        <p:spPr>
          <a:xfrm>
            <a:off x="9906120" y="4389120"/>
            <a:ext cx="5043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7.1</a:t>
            </a:r>
            <a:endParaRPr b="0" lang="en-I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Conclusion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This is just skeleton code, the implementation should connect to the data source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This separates the retrieval of information from the rest of the code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What is an app-server? </a:t>
            </a:r>
            <a:br>
              <a:rPr sz="5400"/>
            </a:br>
            <a:r>
              <a:rPr b="0" lang="en-IE" sz="1800" spc="-1" strike="noStrike" cap="all">
                <a:latin typeface="Rockwell Condensed"/>
              </a:rPr>
              <a:t>And what is a web-server?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4" name="AutoShape 4"/>
          <p:cNvSpPr/>
          <p:nvPr/>
        </p:nvSpPr>
        <p:spPr>
          <a:xfrm>
            <a:off x="2172600" y="2432880"/>
            <a:ext cx="7046280" cy="411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Rectangle 6"/>
          <p:cNvSpPr/>
          <p:nvPr/>
        </p:nvSpPr>
        <p:spPr>
          <a:xfrm>
            <a:off x="2122560" y="2114280"/>
            <a:ext cx="9281160" cy="22442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Rectangle 7"/>
          <p:cNvSpPr/>
          <p:nvPr/>
        </p:nvSpPr>
        <p:spPr>
          <a:xfrm>
            <a:off x="3481560" y="5512320"/>
            <a:ext cx="3506400" cy="12002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loud 8"/>
          <p:cNvSpPr/>
          <p:nvPr/>
        </p:nvSpPr>
        <p:spPr>
          <a:xfrm>
            <a:off x="3731040" y="4659840"/>
            <a:ext cx="2885400" cy="649080"/>
          </a:xfrm>
          <a:prstGeom prst="cloud">
            <a:avLst/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TextBox 14"/>
          <p:cNvSpPr/>
          <p:nvPr/>
        </p:nvSpPr>
        <p:spPr>
          <a:xfrm>
            <a:off x="4591440" y="4799880"/>
            <a:ext cx="1716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internet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09" name="TextBox 15"/>
          <p:cNvSpPr/>
          <p:nvPr/>
        </p:nvSpPr>
        <p:spPr>
          <a:xfrm>
            <a:off x="2847960" y="5172840"/>
            <a:ext cx="2000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HTTP request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10" name="TextBox 16"/>
          <p:cNvSpPr/>
          <p:nvPr/>
        </p:nvSpPr>
        <p:spPr>
          <a:xfrm>
            <a:off x="5731920" y="5169240"/>
            <a:ext cx="17863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HTTP response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11" name="TextBox 17"/>
          <p:cNvSpPr/>
          <p:nvPr/>
        </p:nvSpPr>
        <p:spPr>
          <a:xfrm>
            <a:off x="2256840" y="2126880"/>
            <a:ext cx="93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Server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12" name="Rectangle 18"/>
          <p:cNvSpPr/>
          <p:nvPr/>
        </p:nvSpPr>
        <p:spPr>
          <a:xfrm>
            <a:off x="3624120" y="3703320"/>
            <a:ext cx="2809800" cy="495000"/>
          </a:xfrm>
          <a:prstGeom prst="rect">
            <a:avLst/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9"/>
          <p:cNvSpPr/>
          <p:nvPr/>
        </p:nvSpPr>
        <p:spPr>
          <a:xfrm>
            <a:off x="3825360" y="3759120"/>
            <a:ext cx="2549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App server (eg flask)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14" name="Rectangle 21"/>
          <p:cNvSpPr/>
          <p:nvPr/>
        </p:nvSpPr>
        <p:spPr>
          <a:xfrm>
            <a:off x="2676240" y="2632320"/>
            <a:ext cx="2172240" cy="910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TextBox 20"/>
          <p:cNvSpPr/>
          <p:nvPr/>
        </p:nvSpPr>
        <p:spPr>
          <a:xfrm>
            <a:off x="2608920" y="2621520"/>
            <a:ext cx="223956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000000"/>
                </a:solidFill>
                <a:latin typeface="Rockwell"/>
              </a:rPr>
              <a:t>Directory with static pages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116" name="Rectangle 22"/>
          <p:cNvSpPr/>
          <p:nvPr/>
        </p:nvSpPr>
        <p:spPr>
          <a:xfrm>
            <a:off x="2801880" y="3056760"/>
            <a:ext cx="821880" cy="345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TextBox 23"/>
          <p:cNvSpPr/>
          <p:nvPr/>
        </p:nvSpPr>
        <p:spPr>
          <a:xfrm>
            <a:off x="2801880" y="30776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800" spc="-1" strike="noStrike">
                <a:solidFill>
                  <a:srgbClr val="ffffff"/>
                </a:solidFill>
                <a:latin typeface="Rockwell"/>
              </a:rPr>
              <a:t>Index.html</a:t>
            </a:r>
            <a:endParaRPr b="0" lang="en-IE" sz="800" spc="-1" strike="noStrike">
              <a:latin typeface="Arial"/>
            </a:endParaRPr>
          </a:p>
        </p:txBody>
      </p:sp>
      <p:sp>
        <p:nvSpPr>
          <p:cNvPr id="118" name="Rectangle 24"/>
          <p:cNvSpPr/>
          <p:nvPr/>
        </p:nvSpPr>
        <p:spPr>
          <a:xfrm>
            <a:off x="3871440" y="3042000"/>
            <a:ext cx="821880" cy="345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TextBox 25"/>
          <p:cNvSpPr/>
          <p:nvPr/>
        </p:nvSpPr>
        <p:spPr>
          <a:xfrm>
            <a:off x="3947040" y="3070080"/>
            <a:ext cx="7210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800" spc="-1" strike="noStrike">
                <a:solidFill>
                  <a:srgbClr val="ffffff"/>
                </a:solidFill>
                <a:latin typeface="Rockwell"/>
              </a:rPr>
              <a:t>File.jpg</a:t>
            </a:r>
            <a:endParaRPr b="0" lang="en-IE" sz="800" spc="-1" strike="noStrike">
              <a:latin typeface="Arial"/>
            </a:endParaRPr>
          </a:p>
        </p:txBody>
      </p:sp>
      <p:sp>
        <p:nvSpPr>
          <p:cNvPr id="120" name="Rectangle 26"/>
          <p:cNvSpPr/>
          <p:nvPr/>
        </p:nvSpPr>
        <p:spPr>
          <a:xfrm>
            <a:off x="5721120" y="2611800"/>
            <a:ext cx="1756800" cy="1144080"/>
          </a:xfrm>
          <a:prstGeom prst="rect">
            <a:avLst/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TextBox 27"/>
          <p:cNvSpPr/>
          <p:nvPr/>
        </p:nvSpPr>
        <p:spPr>
          <a:xfrm>
            <a:off x="5897520" y="2740320"/>
            <a:ext cx="127476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000000"/>
                </a:solidFill>
                <a:latin typeface="Rockwell"/>
              </a:rPr>
              <a:t>Functions in the app server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122" name="Straight Arrow Connector 29"/>
          <p:cNvSpPr/>
          <p:nvPr/>
        </p:nvSpPr>
        <p:spPr>
          <a:xfrm>
            <a:off x="3213000" y="3402360"/>
            <a:ext cx="2508120" cy="93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Straight Arrow Connector 31"/>
          <p:cNvSpPr/>
          <p:nvPr/>
        </p:nvSpPr>
        <p:spPr>
          <a:xfrm flipH="1">
            <a:off x="5737320" y="3767040"/>
            <a:ext cx="1249560" cy="59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ylinder 28"/>
          <p:cNvSpPr/>
          <p:nvPr/>
        </p:nvSpPr>
        <p:spPr>
          <a:xfrm>
            <a:off x="9219600" y="2374200"/>
            <a:ext cx="1895400" cy="1895400"/>
          </a:xfrm>
          <a:prstGeom prst="can">
            <a:avLst>
              <a:gd name="adj" fmla="val 25000"/>
            </a:avLst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TextBox 30"/>
          <p:cNvSpPr/>
          <p:nvPr/>
        </p:nvSpPr>
        <p:spPr>
          <a:xfrm>
            <a:off x="9576000" y="3285720"/>
            <a:ext cx="1450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Database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26" name="Straight Arrow Connector 33"/>
          <p:cNvSpPr/>
          <p:nvPr/>
        </p:nvSpPr>
        <p:spPr>
          <a:xfrm>
            <a:off x="7478640" y="2888640"/>
            <a:ext cx="1740600" cy="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Straight Arrow Connector 35"/>
          <p:cNvSpPr/>
          <p:nvPr/>
        </p:nvSpPr>
        <p:spPr>
          <a:xfrm flipH="1" flipV="1">
            <a:off x="7477920" y="3183840"/>
            <a:ext cx="1740600" cy="1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TextBox 2"/>
          <p:cNvSpPr/>
          <p:nvPr/>
        </p:nvSpPr>
        <p:spPr>
          <a:xfrm>
            <a:off x="8659080" y="4624200"/>
            <a:ext cx="914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Flask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29" name="Straight Arrow Connector 5"/>
          <p:cNvSpPr/>
          <p:nvPr/>
        </p:nvSpPr>
        <p:spPr>
          <a:xfrm flipH="1" flipV="1">
            <a:off x="6521040" y="4198680"/>
            <a:ext cx="2137680" cy="60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prstDash val="dash"/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TextBox 38"/>
          <p:cNvSpPr/>
          <p:nvPr/>
        </p:nvSpPr>
        <p:spPr>
          <a:xfrm>
            <a:off x="3515040" y="5512320"/>
            <a:ext cx="966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Client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31" name="Straight Arrow Connector 39"/>
          <p:cNvSpPr/>
          <p:nvPr/>
        </p:nvSpPr>
        <p:spPr>
          <a:xfrm flipV="1">
            <a:off x="4525200" y="4142520"/>
            <a:ext cx="360" cy="155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Straight Arrow Connector 40"/>
          <p:cNvSpPr/>
          <p:nvPr/>
        </p:nvSpPr>
        <p:spPr>
          <a:xfrm>
            <a:off x="5738040" y="4338720"/>
            <a:ext cx="360" cy="135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TextBox 41"/>
          <p:cNvSpPr/>
          <p:nvPr/>
        </p:nvSpPr>
        <p:spPr>
          <a:xfrm>
            <a:off x="4402440" y="5695560"/>
            <a:ext cx="1387800" cy="912600"/>
          </a:xfrm>
          <a:prstGeom prst="rect">
            <a:avLst/>
          </a:prstGeom>
          <a:solidFill>
            <a:srgbClr val="00b0f0">
              <a:alpha val="30000"/>
            </a:srgbClr>
          </a:solidFill>
          <a:ln w="0">
            <a:solidFill>
              <a:srgbClr val="d34817">
                <a:shade val="50000"/>
                <a:alpha val="38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a6a6a6"/>
                </a:solidFill>
                <a:latin typeface="Rockwell"/>
              </a:rPr>
              <a:t>Browser/ postmaster/curl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34" name="Cylinder 3"/>
          <p:cNvSpPr/>
          <p:nvPr/>
        </p:nvSpPr>
        <p:spPr>
          <a:xfrm>
            <a:off x="9219600" y="955440"/>
            <a:ext cx="1895400" cy="738000"/>
          </a:xfrm>
          <a:prstGeom prst="can">
            <a:avLst>
              <a:gd name="adj" fmla="val 25000"/>
            </a:avLst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TextBox 10"/>
          <p:cNvSpPr/>
          <p:nvPr/>
        </p:nvSpPr>
        <p:spPr>
          <a:xfrm>
            <a:off x="9367200" y="1139400"/>
            <a:ext cx="1700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Outside data</a:t>
            </a:r>
            <a:endParaRPr b="0" lang="en-I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ylinder 3"/>
          <p:cNvSpPr/>
          <p:nvPr/>
        </p:nvSpPr>
        <p:spPr>
          <a:xfrm>
            <a:off x="9219600" y="955440"/>
            <a:ext cx="1895400" cy="738000"/>
          </a:xfrm>
          <a:prstGeom prst="can">
            <a:avLst>
              <a:gd name="adj" fmla="val 25000"/>
            </a:avLst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What is an app-server? </a:t>
            </a:r>
            <a:br>
              <a:rPr sz="5400"/>
            </a:br>
            <a:r>
              <a:rPr b="0" lang="en-IE" sz="1800" spc="-1" strike="noStrike" cap="all">
                <a:latin typeface="Rockwell Condensed"/>
              </a:rPr>
              <a:t>And what is a web-server?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38" name="AutoShape 4"/>
          <p:cNvSpPr/>
          <p:nvPr/>
        </p:nvSpPr>
        <p:spPr>
          <a:xfrm>
            <a:off x="2172600" y="2432880"/>
            <a:ext cx="7046280" cy="411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Rectangle 6"/>
          <p:cNvSpPr/>
          <p:nvPr/>
        </p:nvSpPr>
        <p:spPr>
          <a:xfrm>
            <a:off x="2122560" y="2114280"/>
            <a:ext cx="9281160" cy="22442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Rectangle 7"/>
          <p:cNvSpPr/>
          <p:nvPr/>
        </p:nvSpPr>
        <p:spPr>
          <a:xfrm>
            <a:off x="3481560" y="5512320"/>
            <a:ext cx="3506400" cy="12002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loud 8"/>
          <p:cNvSpPr/>
          <p:nvPr/>
        </p:nvSpPr>
        <p:spPr>
          <a:xfrm>
            <a:off x="3731040" y="4659840"/>
            <a:ext cx="2885400" cy="649080"/>
          </a:xfrm>
          <a:prstGeom prst="cloud">
            <a:avLst/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TextBox 14"/>
          <p:cNvSpPr/>
          <p:nvPr/>
        </p:nvSpPr>
        <p:spPr>
          <a:xfrm>
            <a:off x="4591440" y="4799880"/>
            <a:ext cx="1716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internet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43" name="TextBox 15"/>
          <p:cNvSpPr/>
          <p:nvPr/>
        </p:nvSpPr>
        <p:spPr>
          <a:xfrm>
            <a:off x="2847960" y="5172840"/>
            <a:ext cx="2000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HTTP request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44" name="TextBox 16"/>
          <p:cNvSpPr/>
          <p:nvPr/>
        </p:nvSpPr>
        <p:spPr>
          <a:xfrm>
            <a:off x="5731920" y="5169240"/>
            <a:ext cx="17863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HTTP response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45" name="TextBox 17"/>
          <p:cNvSpPr/>
          <p:nvPr/>
        </p:nvSpPr>
        <p:spPr>
          <a:xfrm>
            <a:off x="2256840" y="2126880"/>
            <a:ext cx="93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Server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46" name="Rectangle 18"/>
          <p:cNvSpPr/>
          <p:nvPr/>
        </p:nvSpPr>
        <p:spPr>
          <a:xfrm>
            <a:off x="3624120" y="3703320"/>
            <a:ext cx="2809800" cy="495000"/>
          </a:xfrm>
          <a:prstGeom prst="rect">
            <a:avLst/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TextBox 19"/>
          <p:cNvSpPr/>
          <p:nvPr/>
        </p:nvSpPr>
        <p:spPr>
          <a:xfrm>
            <a:off x="3825360" y="3759120"/>
            <a:ext cx="2549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App server (eg flask)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48" name="Rectangle 21"/>
          <p:cNvSpPr/>
          <p:nvPr/>
        </p:nvSpPr>
        <p:spPr>
          <a:xfrm>
            <a:off x="2676240" y="2632320"/>
            <a:ext cx="2172240" cy="910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TextBox 20"/>
          <p:cNvSpPr/>
          <p:nvPr/>
        </p:nvSpPr>
        <p:spPr>
          <a:xfrm>
            <a:off x="2608920" y="2621520"/>
            <a:ext cx="223956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000000"/>
                </a:solidFill>
                <a:latin typeface="Rockwell"/>
              </a:rPr>
              <a:t>Directory with static pages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150" name="Rectangle 22"/>
          <p:cNvSpPr/>
          <p:nvPr/>
        </p:nvSpPr>
        <p:spPr>
          <a:xfrm>
            <a:off x="2801880" y="3056760"/>
            <a:ext cx="821880" cy="345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TextBox 23"/>
          <p:cNvSpPr/>
          <p:nvPr/>
        </p:nvSpPr>
        <p:spPr>
          <a:xfrm>
            <a:off x="2801880" y="30776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800" spc="-1" strike="noStrike">
                <a:solidFill>
                  <a:srgbClr val="ffffff"/>
                </a:solidFill>
                <a:latin typeface="Rockwell"/>
              </a:rPr>
              <a:t>Index.html</a:t>
            </a:r>
            <a:endParaRPr b="0" lang="en-IE" sz="800" spc="-1" strike="noStrike">
              <a:latin typeface="Arial"/>
            </a:endParaRPr>
          </a:p>
        </p:txBody>
      </p:sp>
      <p:sp>
        <p:nvSpPr>
          <p:cNvPr id="152" name="Rectangle 24"/>
          <p:cNvSpPr/>
          <p:nvPr/>
        </p:nvSpPr>
        <p:spPr>
          <a:xfrm>
            <a:off x="3871440" y="3042000"/>
            <a:ext cx="821880" cy="345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TextBox 25"/>
          <p:cNvSpPr/>
          <p:nvPr/>
        </p:nvSpPr>
        <p:spPr>
          <a:xfrm>
            <a:off x="3947040" y="3070080"/>
            <a:ext cx="7210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800" spc="-1" strike="noStrike">
                <a:solidFill>
                  <a:srgbClr val="ffffff"/>
                </a:solidFill>
                <a:latin typeface="Rockwell"/>
              </a:rPr>
              <a:t>File.jpg</a:t>
            </a:r>
            <a:endParaRPr b="0" lang="en-IE" sz="800" spc="-1" strike="noStrike">
              <a:latin typeface="Arial"/>
            </a:endParaRPr>
          </a:p>
        </p:txBody>
      </p:sp>
      <p:sp>
        <p:nvSpPr>
          <p:cNvPr id="154" name="Rectangle 26"/>
          <p:cNvSpPr/>
          <p:nvPr/>
        </p:nvSpPr>
        <p:spPr>
          <a:xfrm>
            <a:off x="5721120" y="2611800"/>
            <a:ext cx="1756800" cy="1144080"/>
          </a:xfrm>
          <a:prstGeom prst="rect">
            <a:avLst/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TextBox 27"/>
          <p:cNvSpPr/>
          <p:nvPr/>
        </p:nvSpPr>
        <p:spPr>
          <a:xfrm>
            <a:off x="5897520" y="2740320"/>
            <a:ext cx="127476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000000"/>
                </a:solidFill>
                <a:latin typeface="Rockwell"/>
              </a:rPr>
              <a:t>Functions in the app server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156" name="Straight Arrow Connector 29"/>
          <p:cNvSpPr/>
          <p:nvPr/>
        </p:nvSpPr>
        <p:spPr>
          <a:xfrm>
            <a:off x="3213000" y="3402360"/>
            <a:ext cx="2508120" cy="93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Straight Arrow Connector 31"/>
          <p:cNvSpPr/>
          <p:nvPr/>
        </p:nvSpPr>
        <p:spPr>
          <a:xfrm flipH="1">
            <a:off x="5737320" y="3767040"/>
            <a:ext cx="1249560" cy="59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ylinder 28"/>
          <p:cNvSpPr/>
          <p:nvPr/>
        </p:nvSpPr>
        <p:spPr>
          <a:xfrm>
            <a:off x="9219600" y="2374200"/>
            <a:ext cx="1895400" cy="1895400"/>
          </a:xfrm>
          <a:prstGeom prst="can">
            <a:avLst>
              <a:gd name="adj" fmla="val 25000"/>
            </a:avLst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TextBox 30"/>
          <p:cNvSpPr/>
          <p:nvPr/>
        </p:nvSpPr>
        <p:spPr>
          <a:xfrm>
            <a:off x="9576000" y="3285720"/>
            <a:ext cx="1450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Database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60" name="Straight Arrow Connector 33"/>
          <p:cNvSpPr/>
          <p:nvPr/>
        </p:nvSpPr>
        <p:spPr>
          <a:xfrm>
            <a:off x="7478640" y="2888640"/>
            <a:ext cx="1740600" cy="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Straight Arrow Connector 35"/>
          <p:cNvSpPr/>
          <p:nvPr/>
        </p:nvSpPr>
        <p:spPr>
          <a:xfrm flipH="1" flipV="1">
            <a:off x="7477920" y="3183840"/>
            <a:ext cx="1740600" cy="1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TextBox 2"/>
          <p:cNvSpPr/>
          <p:nvPr/>
        </p:nvSpPr>
        <p:spPr>
          <a:xfrm>
            <a:off x="8659080" y="4624200"/>
            <a:ext cx="914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Flask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63" name="Straight Arrow Connector 5"/>
          <p:cNvSpPr/>
          <p:nvPr/>
        </p:nvSpPr>
        <p:spPr>
          <a:xfrm flipH="1" flipV="1">
            <a:off x="6521040" y="4198680"/>
            <a:ext cx="2137680" cy="60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prstDash val="dash"/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TextBox 38"/>
          <p:cNvSpPr/>
          <p:nvPr/>
        </p:nvSpPr>
        <p:spPr>
          <a:xfrm>
            <a:off x="3515040" y="5512320"/>
            <a:ext cx="966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Client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65" name="Straight Arrow Connector 39"/>
          <p:cNvSpPr/>
          <p:nvPr/>
        </p:nvSpPr>
        <p:spPr>
          <a:xfrm flipV="1">
            <a:off x="4525200" y="4142520"/>
            <a:ext cx="360" cy="155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Straight Arrow Connector 40"/>
          <p:cNvSpPr/>
          <p:nvPr/>
        </p:nvSpPr>
        <p:spPr>
          <a:xfrm>
            <a:off x="5738040" y="4338720"/>
            <a:ext cx="360" cy="135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TextBox 41"/>
          <p:cNvSpPr/>
          <p:nvPr/>
        </p:nvSpPr>
        <p:spPr>
          <a:xfrm>
            <a:off x="4402440" y="5695560"/>
            <a:ext cx="1387800" cy="912600"/>
          </a:xfrm>
          <a:prstGeom prst="rect">
            <a:avLst/>
          </a:prstGeom>
          <a:solidFill>
            <a:srgbClr val="00b0f0">
              <a:alpha val="30000"/>
            </a:srgbClr>
          </a:solidFill>
          <a:ln w="0">
            <a:solidFill>
              <a:srgbClr val="d34817">
                <a:shade val="50000"/>
                <a:alpha val="38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a6a6a6"/>
                </a:solidFill>
                <a:latin typeface="Rockwell"/>
              </a:rPr>
              <a:t>Browser/ postmaster/curl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68" name="Free-form: Shape 13"/>
          <p:cNvSpPr/>
          <p:nvPr/>
        </p:nvSpPr>
        <p:spPr>
          <a:xfrm>
            <a:off x="-30141360" y="-40160520"/>
            <a:ext cx="82197360" cy="83338200"/>
          </a:xfrm>
          <a:custGeom>
            <a:avLst/>
            <a:gdLst/>
            <a:ahLst/>
            <a:rect l="l" t="t" r="r" b="b"/>
            <a:pathLst>
              <a:path w="38345808" h="21945600">
                <a:moveTo>
                  <a:pt x="18221835" y="10714703"/>
                </a:moveTo>
                <a:cubicBezTo>
                  <a:pt x="17265097" y="10714703"/>
                  <a:pt x="16489508" y="10970172"/>
                  <a:pt x="16489508" y="11285308"/>
                </a:cubicBezTo>
                <a:cubicBezTo>
                  <a:pt x="16489508" y="11600444"/>
                  <a:pt x="17265097" y="11855913"/>
                  <a:pt x="18221835" y="11855913"/>
                </a:cubicBezTo>
                <a:cubicBezTo>
                  <a:pt x="19178572" y="11855913"/>
                  <a:pt x="19954161" y="11600444"/>
                  <a:pt x="19954161" y="11285308"/>
                </a:cubicBezTo>
                <a:cubicBezTo>
                  <a:pt x="19954161" y="10970172"/>
                  <a:pt x="19178572" y="10714703"/>
                  <a:pt x="18221835" y="10714703"/>
                </a:cubicBezTo>
                <a:close/>
                <a:moveTo>
                  <a:pt x="0" y="0"/>
                </a:moveTo>
                <a:lnTo>
                  <a:pt x="38345808" y="0"/>
                </a:lnTo>
                <a:lnTo>
                  <a:pt x="38345808" y="21945600"/>
                </a:lnTo>
                <a:lnTo>
                  <a:pt x="0" y="21945600"/>
                </a:lnTo>
                <a:close/>
              </a:path>
            </a:pathLst>
          </a:custGeom>
          <a:solidFill>
            <a:schemeClr val="tx1">
              <a:alpha val="48000"/>
            </a:schemeClr>
          </a:solidFill>
          <a:ln>
            <a:solidFill>
              <a:srgbClr val="5c1f0a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TextBox 9"/>
          <p:cNvSpPr/>
          <p:nvPr/>
        </p:nvSpPr>
        <p:spPr>
          <a:xfrm>
            <a:off x="9367200" y="1139400"/>
            <a:ext cx="1700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Outside data</a:t>
            </a:r>
            <a:endParaRPr b="0" lang="en-I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ylinder 3"/>
          <p:cNvSpPr/>
          <p:nvPr/>
        </p:nvSpPr>
        <p:spPr>
          <a:xfrm>
            <a:off x="9219600" y="955440"/>
            <a:ext cx="1895400" cy="738000"/>
          </a:xfrm>
          <a:prstGeom prst="can">
            <a:avLst>
              <a:gd name="adj" fmla="val 25000"/>
            </a:avLst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What is an app-server? </a:t>
            </a:r>
            <a:br>
              <a:rPr sz="5400"/>
            </a:br>
            <a:r>
              <a:rPr b="0" lang="en-IE" sz="1800" spc="-1" strike="noStrike" cap="all">
                <a:latin typeface="Rockwell Condensed"/>
              </a:rPr>
              <a:t>And what is a web-server?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72" name="AutoShape 4"/>
          <p:cNvSpPr/>
          <p:nvPr/>
        </p:nvSpPr>
        <p:spPr>
          <a:xfrm>
            <a:off x="2172600" y="2432880"/>
            <a:ext cx="7046280" cy="411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Rectangle 6"/>
          <p:cNvSpPr/>
          <p:nvPr/>
        </p:nvSpPr>
        <p:spPr>
          <a:xfrm>
            <a:off x="2122560" y="2114280"/>
            <a:ext cx="9281160" cy="22442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Rectangle 7"/>
          <p:cNvSpPr/>
          <p:nvPr/>
        </p:nvSpPr>
        <p:spPr>
          <a:xfrm>
            <a:off x="3481560" y="5512320"/>
            <a:ext cx="3506400" cy="12002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loud 8"/>
          <p:cNvSpPr/>
          <p:nvPr/>
        </p:nvSpPr>
        <p:spPr>
          <a:xfrm>
            <a:off x="3731040" y="4659840"/>
            <a:ext cx="2885400" cy="649080"/>
          </a:xfrm>
          <a:prstGeom prst="cloud">
            <a:avLst/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TextBox 14"/>
          <p:cNvSpPr/>
          <p:nvPr/>
        </p:nvSpPr>
        <p:spPr>
          <a:xfrm>
            <a:off x="4591440" y="4799880"/>
            <a:ext cx="1716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internet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77" name="TextBox 15"/>
          <p:cNvSpPr/>
          <p:nvPr/>
        </p:nvSpPr>
        <p:spPr>
          <a:xfrm>
            <a:off x="2847960" y="5172840"/>
            <a:ext cx="2000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HTTP request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78" name="TextBox 16"/>
          <p:cNvSpPr/>
          <p:nvPr/>
        </p:nvSpPr>
        <p:spPr>
          <a:xfrm>
            <a:off x="5731920" y="5169240"/>
            <a:ext cx="17863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HTTP response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79" name="TextBox 17"/>
          <p:cNvSpPr/>
          <p:nvPr/>
        </p:nvSpPr>
        <p:spPr>
          <a:xfrm>
            <a:off x="2256840" y="2126880"/>
            <a:ext cx="93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Server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80" name="Rectangle 18"/>
          <p:cNvSpPr/>
          <p:nvPr/>
        </p:nvSpPr>
        <p:spPr>
          <a:xfrm>
            <a:off x="3624120" y="3703320"/>
            <a:ext cx="2809800" cy="495000"/>
          </a:xfrm>
          <a:prstGeom prst="rect">
            <a:avLst/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TextBox 19"/>
          <p:cNvSpPr/>
          <p:nvPr/>
        </p:nvSpPr>
        <p:spPr>
          <a:xfrm>
            <a:off x="3825360" y="3759120"/>
            <a:ext cx="2549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App server (eg flask)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82" name="Rectangle 21"/>
          <p:cNvSpPr/>
          <p:nvPr/>
        </p:nvSpPr>
        <p:spPr>
          <a:xfrm>
            <a:off x="2676240" y="2632320"/>
            <a:ext cx="2172240" cy="910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TextBox 20"/>
          <p:cNvSpPr/>
          <p:nvPr/>
        </p:nvSpPr>
        <p:spPr>
          <a:xfrm>
            <a:off x="2608920" y="2621520"/>
            <a:ext cx="223956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000000"/>
                </a:solidFill>
                <a:latin typeface="Rockwell"/>
              </a:rPr>
              <a:t>Directory with static pages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184" name="Rectangle 22"/>
          <p:cNvSpPr/>
          <p:nvPr/>
        </p:nvSpPr>
        <p:spPr>
          <a:xfrm>
            <a:off x="2801880" y="3056760"/>
            <a:ext cx="821880" cy="345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TextBox 23"/>
          <p:cNvSpPr/>
          <p:nvPr/>
        </p:nvSpPr>
        <p:spPr>
          <a:xfrm>
            <a:off x="2801880" y="30776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800" spc="-1" strike="noStrike">
                <a:solidFill>
                  <a:srgbClr val="ffffff"/>
                </a:solidFill>
                <a:latin typeface="Rockwell"/>
              </a:rPr>
              <a:t>Index.html</a:t>
            </a:r>
            <a:endParaRPr b="0" lang="en-IE" sz="800" spc="-1" strike="noStrike">
              <a:latin typeface="Arial"/>
            </a:endParaRPr>
          </a:p>
        </p:txBody>
      </p:sp>
      <p:sp>
        <p:nvSpPr>
          <p:cNvPr id="186" name="Rectangle 24"/>
          <p:cNvSpPr/>
          <p:nvPr/>
        </p:nvSpPr>
        <p:spPr>
          <a:xfrm>
            <a:off x="3871440" y="3042000"/>
            <a:ext cx="821880" cy="345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TextBox 25"/>
          <p:cNvSpPr/>
          <p:nvPr/>
        </p:nvSpPr>
        <p:spPr>
          <a:xfrm>
            <a:off x="3947040" y="3070080"/>
            <a:ext cx="7210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800" spc="-1" strike="noStrike">
                <a:solidFill>
                  <a:srgbClr val="ffffff"/>
                </a:solidFill>
                <a:latin typeface="Rockwell"/>
              </a:rPr>
              <a:t>File.jpg</a:t>
            </a:r>
            <a:endParaRPr b="0" lang="en-IE" sz="800" spc="-1" strike="noStrike">
              <a:latin typeface="Arial"/>
            </a:endParaRPr>
          </a:p>
        </p:txBody>
      </p:sp>
      <p:sp>
        <p:nvSpPr>
          <p:cNvPr id="188" name="Rectangle 26"/>
          <p:cNvSpPr/>
          <p:nvPr/>
        </p:nvSpPr>
        <p:spPr>
          <a:xfrm>
            <a:off x="5721120" y="2611800"/>
            <a:ext cx="1756800" cy="1144080"/>
          </a:xfrm>
          <a:prstGeom prst="rect">
            <a:avLst/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TextBox 27"/>
          <p:cNvSpPr/>
          <p:nvPr/>
        </p:nvSpPr>
        <p:spPr>
          <a:xfrm>
            <a:off x="5897520" y="2740320"/>
            <a:ext cx="127476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000000"/>
                </a:solidFill>
                <a:latin typeface="Rockwell"/>
              </a:rPr>
              <a:t>Functions in the app server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190" name="Straight Arrow Connector 29"/>
          <p:cNvSpPr/>
          <p:nvPr/>
        </p:nvSpPr>
        <p:spPr>
          <a:xfrm>
            <a:off x="3213000" y="3402360"/>
            <a:ext cx="2508120" cy="93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Straight Arrow Connector 31"/>
          <p:cNvSpPr/>
          <p:nvPr/>
        </p:nvSpPr>
        <p:spPr>
          <a:xfrm flipH="1">
            <a:off x="5737320" y="3767040"/>
            <a:ext cx="1249560" cy="59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ylinder 28"/>
          <p:cNvSpPr/>
          <p:nvPr/>
        </p:nvSpPr>
        <p:spPr>
          <a:xfrm>
            <a:off x="9219600" y="2374200"/>
            <a:ext cx="1895400" cy="1895400"/>
          </a:xfrm>
          <a:prstGeom prst="can">
            <a:avLst>
              <a:gd name="adj" fmla="val 25000"/>
            </a:avLst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TextBox 30"/>
          <p:cNvSpPr/>
          <p:nvPr/>
        </p:nvSpPr>
        <p:spPr>
          <a:xfrm>
            <a:off x="9576000" y="3285720"/>
            <a:ext cx="1450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Database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94" name="Straight Arrow Connector 33"/>
          <p:cNvSpPr/>
          <p:nvPr/>
        </p:nvSpPr>
        <p:spPr>
          <a:xfrm>
            <a:off x="7478640" y="2888640"/>
            <a:ext cx="1740600" cy="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Straight Arrow Connector 35"/>
          <p:cNvSpPr/>
          <p:nvPr/>
        </p:nvSpPr>
        <p:spPr>
          <a:xfrm flipH="1" flipV="1">
            <a:off x="7477920" y="3183840"/>
            <a:ext cx="1740600" cy="1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TextBox 2"/>
          <p:cNvSpPr/>
          <p:nvPr/>
        </p:nvSpPr>
        <p:spPr>
          <a:xfrm>
            <a:off x="8659080" y="4624200"/>
            <a:ext cx="914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Flask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97" name="Straight Arrow Connector 5"/>
          <p:cNvSpPr/>
          <p:nvPr/>
        </p:nvSpPr>
        <p:spPr>
          <a:xfrm flipH="1" flipV="1">
            <a:off x="6521040" y="4198680"/>
            <a:ext cx="2137680" cy="60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prstDash val="dash"/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TextBox 38"/>
          <p:cNvSpPr/>
          <p:nvPr/>
        </p:nvSpPr>
        <p:spPr>
          <a:xfrm>
            <a:off x="3515040" y="5512320"/>
            <a:ext cx="966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Client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99" name="Straight Arrow Connector 39"/>
          <p:cNvSpPr/>
          <p:nvPr/>
        </p:nvSpPr>
        <p:spPr>
          <a:xfrm flipV="1">
            <a:off x="4525200" y="4142520"/>
            <a:ext cx="360" cy="155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Straight Arrow Connector 40"/>
          <p:cNvSpPr/>
          <p:nvPr/>
        </p:nvSpPr>
        <p:spPr>
          <a:xfrm>
            <a:off x="5738040" y="4338720"/>
            <a:ext cx="360" cy="135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TextBox 41"/>
          <p:cNvSpPr/>
          <p:nvPr/>
        </p:nvSpPr>
        <p:spPr>
          <a:xfrm>
            <a:off x="4402440" y="5695560"/>
            <a:ext cx="1387800" cy="912600"/>
          </a:xfrm>
          <a:prstGeom prst="rect">
            <a:avLst/>
          </a:prstGeom>
          <a:solidFill>
            <a:srgbClr val="00b0f0">
              <a:alpha val="30000"/>
            </a:srgbClr>
          </a:solidFill>
          <a:ln w="0">
            <a:solidFill>
              <a:srgbClr val="d34817">
                <a:shade val="50000"/>
                <a:alpha val="38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a6a6a6"/>
                </a:solidFill>
                <a:latin typeface="Rockwell"/>
              </a:rPr>
              <a:t>Browser/ postmaster/curl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02" name="Free-form: Shape 13"/>
          <p:cNvSpPr/>
          <p:nvPr/>
        </p:nvSpPr>
        <p:spPr>
          <a:xfrm>
            <a:off x="-30141360" y="-40160520"/>
            <a:ext cx="82197360" cy="83338200"/>
          </a:xfrm>
          <a:custGeom>
            <a:avLst/>
            <a:gdLst/>
            <a:ahLst/>
            <a:rect l="l" t="t" r="r" b="b"/>
            <a:pathLst>
              <a:path w="38345808" h="21945600">
                <a:moveTo>
                  <a:pt x="18221835" y="10714703"/>
                </a:moveTo>
                <a:cubicBezTo>
                  <a:pt x="17265097" y="10714703"/>
                  <a:pt x="16489508" y="10970172"/>
                  <a:pt x="16489508" y="11285308"/>
                </a:cubicBezTo>
                <a:cubicBezTo>
                  <a:pt x="16489508" y="11600444"/>
                  <a:pt x="17265097" y="11855913"/>
                  <a:pt x="18221835" y="11855913"/>
                </a:cubicBezTo>
                <a:cubicBezTo>
                  <a:pt x="19178572" y="11855913"/>
                  <a:pt x="19954161" y="11600444"/>
                  <a:pt x="19954161" y="11285308"/>
                </a:cubicBezTo>
                <a:cubicBezTo>
                  <a:pt x="19954161" y="10970172"/>
                  <a:pt x="19178572" y="10714703"/>
                  <a:pt x="18221835" y="10714703"/>
                </a:cubicBezTo>
                <a:close/>
                <a:moveTo>
                  <a:pt x="0" y="0"/>
                </a:moveTo>
                <a:lnTo>
                  <a:pt x="38345808" y="0"/>
                </a:lnTo>
                <a:lnTo>
                  <a:pt x="38345808" y="21945600"/>
                </a:lnTo>
                <a:lnTo>
                  <a:pt x="0" y="21945600"/>
                </a:lnTo>
                <a:close/>
              </a:path>
            </a:pathLst>
          </a:custGeom>
          <a:solidFill>
            <a:schemeClr val="tx1">
              <a:alpha val="48000"/>
            </a:schemeClr>
          </a:solidFill>
          <a:ln>
            <a:solidFill>
              <a:srgbClr val="5c1f0a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TextBox 9"/>
          <p:cNvSpPr/>
          <p:nvPr/>
        </p:nvSpPr>
        <p:spPr>
          <a:xfrm>
            <a:off x="9367200" y="1139400"/>
            <a:ext cx="1700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Outside data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04" name="Rectangle 10"/>
          <p:cNvSpPr/>
          <p:nvPr/>
        </p:nvSpPr>
        <p:spPr>
          <a:xfrm>
            <a:off x="8088480" y="2558160"/>
            <a:ext cx="617760" cy="1197720"/>
          </a:xfrm>
          <a:prstGeom prst="rect">
            <a:avLst/>
          </a:prstGeom>
          <a:solidFill>
            <a:srgbClr val="dec27c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TextBox 11"/>
          <p:cNvSpPr/>
          <p:nvPr/>
        </p:nvSpPr>
        <p:spPr>
          <a:xfrm>
            <a:off x="8176680" y="2963880"/>
            <a:ext cx="47088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000000"/>
                </a:solidFill>
                <a:latin typeface="Rockwell"/>
              </a:rPr>
              <a:t>DAO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206" name="Rectangle 12"/>
          <p:cNvSpPr/>
          <p:nvPr/>
        </p:nvSpPr>
        <p:spPr>
          <a:xfrm>
            <a:off x="6627600" y="2170800"/>
            <a:ext cx="850680" cy="281520"/>
          </a:xfrm>
          <a:prstGeom prst="rect">
            <a:avLst/>
          </a:prstGeom>
          <a:solidFill>
            <a:srgbClr val="dec27c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TextBox 32"/>
          <p:cNvSpPr/>
          <p:nvPr/>
        </p:nvSpPr>
        <p:spPr>
          <a:xfrm>
            <a:off x="6839280" y="2198880"/>
            <a:ext cx="71568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000000"/>
                </a:solidFill>
                <a:latin typeface="Rockwell"/>
              </a:rPr>
              <a:t>DAO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208" name="Straight Arrow Connector 34"/>
          <p:cNvSpPr/>
          <p:nvPr/>
        </p:nvSpPr>
        <p:spPr>
          <a:xfrm flipV="1">
            <a:off x="6859800" y="1180440"/>
            <a:ext cx="2359440" cy="987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Straight Arrow Connector 43"/>
          <p:cNvSpPr/>
          <p:nvPr/>
        </p:nvSpPr>
        <p:spPr>
          <a:xfrm flipH="1">
            <a:off x="7238880" y="1324800"/>
            <a:ext cx="1980000" cy="85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Straight Arrow Connector 46"/>
          <p:cNvSpPr/>
          <p:nvPr/>
        </p:nvSpPr>
        <p:spPr>
          <a:xfrm flipV="1">
            <a:off x="6859800" y="2445120"/>
            <a:ext cx="360" cy="15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Straight Arrow Connector 53"/>
          <p:cNvSpPr/>
          <p:nvPr/>
        </p:nvSpPr>
        <p:spPr>
          <a:xfrm>
            <a:off x="7197480" y="2452680"/>
            <a:ext cx="360" cy="20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ylinder 3"/>
          <p:cNvSpPr/>
          <p:nvPr/>
        </p:nvSpPr>
        <p:spPr>
          <a:xfrm>
            <a:off x="9219600" y="955440"/>
            <a:ext cx="1895400" cy="738000"/>
          </a:xfrm>
          <a:prstGeom prst="can">
            <a:avLst>
              <a:gd name="adj" fmla="val 25000"/>
            </a:avLst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What is an app-server? </a:t>
            </a:r>
            <a:br>
              <a:rPr sz="5400"/>
            </a:br>
            <a:r>
              <a:rPr b="0" lang="en-IE" sz="1800" spc="-1" strike="noStrike" cap="all">
                <a:latin typeface="Rockwell Condensed"/>
              </a:rPr>
              <a:t>And what is a web-server?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14" name="AutoShape 4"/>
          <p:cNvSpPr/>
          <p:nvPr/>
        </p:nvSpPr>
        <p:spPr>
          <a:xfrm>
            <a:off x="2172600" y="2432880"/>
            <a:ext cx="7046280" cy="411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Rectangle 6"/>
          <p:cNvSpPr/>
          <p:nvPr/>
        </p:nvSpPr>
        <p:spPr>
          <a:xfrm>
            <a:off x="2122560" y="2114280"/>
            <a:ext cx="9281160" cy="22442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Rectangle 7"/>
          <p:cNvSpPr/>
          <p:nvPr/>
        </p:nvSpPr>
        <p:spPr>
          <a:xfrm>
            <a:off x="3481560" y="5512320"/>
            <a:ext cx="3506400" cy="12002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loud 8"/>
          <p:cNvSpPr/>
          <p:nvPr/>
        </p:nvSpPr>
        <p:spPr>
          <a:xfrm>
            <a:off x="3731040" y="4659840"/>
            <a:ext cx="2885400" cy="649080"/>
          </a:xfrm>
          <a:prstGeom prst="cloud">
            <a:avLst/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TextBox 14"/>
          <p:cNvSpPr/>
          <p:nvPr/>
        </p:nvSpPr>
        <p:spPr>
          <a:xfrm>
            <a:off x="4591440" y="4799880"/>
            <a:ext cx="1716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internet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19" name="TextBox 15"/>
          <p:cNvSpPr/>
          <p:nvPr/>
        </p:nvSpPr>
        <p:spPr>
          <a:xfrm>
            <a:off x="2847960" y="5172840"/>
            <a:ext cx="2000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HTTP request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20" name="TextBox 16"/>
          <p:cNvSpPr/>
          <p:nvPr/>
        </p:nvSpPr>
        <p:spPr>
          <a:xfrm>
            <a:off x="5731920" y="5169240"/>
            <a:ext cx="17863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HTTP response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21" name="TextBox 17"/>
          <p:cNvSpPr/>
          <p:nvPr/>
        </p:nvSpPr>
        <p:spPr>
          <a:xfrm>
            <a:off x="2256840" y="2126880"/>
            <a:ext cx="93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Server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22" name="Rectangle 18"/>
          <p:cNvSpPr/>
          <p:nvPr/>
        </p:nvSpPr>
        <p:spPr>
          <a:xfrm>
            <a:off x="3624120" y="3703320"/>
            <a:ext cx="2809800" cy="495000"/>
          </a:xfrm>
          <a:prstGeom prst="rect">
            <a:avLst/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TextBox 19"/>
          <p:cNvSpPr/>
          <p:nvPr/>
        </p:nvSpPr>
        <p:spPr>
          <a:xfrm>
            <a:off x="3825360" y="3759120"/>
            <a:ext cx="2549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App server (eg flask)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24" name="Rectangle 21"/>
          <p:cNvSpPr/>
          <p:nvPr/>
        </p:nvSpPr>
        <p:spPr>
          <a:xfrm>
            <a:off x="2676240" y="2632320"/>
            <a:ext cx="2172240" cy="910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TextBox 20"/>
          <p:cNvSpPr/>
          <p:nvPr/>
        </p:nvSpPr>
        <p:spPr>
          <a:xfrm>
            <a:off x="2608920" y="2621520"/>
            <a:ext cx="223956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000000"/>
                </a:solidFill>
                <a:latin typeface="Rockwell"/>
              </a:rPr>
              <a:t>Directory with static pages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226" name="Rectangle 22"/>
          <p:cNvSpPr/>
          <p:nvPr/>
        </p:nvSpPr>
        <p:spPr>
          <a:xfrm>
            <a:off x="2801880" y="3056760"/>
            <a:ext cx="821880" cy="345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TextBox 23"/>
          <p:cNvSpPr/>
          <p:nvPr/>
        </p:nvSpPr>
        <p:spPr>
          <a:xfrm>
            <a:off x="2801880" y="30776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800" spc="-1" strike="noStrike">
                <a:solidFill>
                  <a:srgbClr val="ffffff"/>
                </a:solidFill>
                <a:latin typeface="Rockwell"/>
              </a:rPr>
              <a:t>Index.html</a:t>
            </a:r>
            <a:endParaRPr b="0" lang="en-IE" sz="800" spc="-1" strike="noStrike">
              <a:latin typeface="Arial"/>
            </a:endParaRPr>
          </a:p>
        </p:txBody>
      </p:sp>
      <p:sp>
        <p:nvSpPr>
          <p:cNvPr id="228" name="Rectangle 24"/>
          <p:cNvSpPr/>
          <p:nvPr/>
        </p:nvSpPr>
        <p:spPr>
          <a:xfrm>
            <a:off x="3871440" y="3042000"/>
            <a:ext cx="821880" cy="345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TextBox 25"/>
          <p:cNvSpPr/>
          <p:nvPr/>
        </p:nvSpPr>
        <p:spPr>
          <a:xfrm>
            <a:off x="3947040" y="3070080"/>
            <a:ext cx="7210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800" spc="-1" strike="noStrike">
                <a:solidFill>
                  <a:srgbClr val="ffffff"/>
                </a:solidFill>
                <a:latin typeface="Rockwell"/>
              </a:rPr>
              <a:t>File.jpg</a:t>
            </a:r>
            <a:endParaRPr b="0" lang="en-IE" sz="800" spc="-1" strike="noStrike">
              <a:latin typeface="Arial"/>
            </a:endParaRPr>
          </a:p>
        </p:txBody>
      </p:sp>
      <p:sp>
        <p:nvSpPr>
          <p:cNvPr id="230" name="Rectangle 26"/>
          <p:cNvSpPr/>
          <p:nvPr/>
        </p:nvSpPr>
        <p:spPr>
          <a:xfrm>
            <a:off x="5721120" y="2611800"/>
            <a:ext cx="1756800" cy="1144080"/>
          </a:xfrm>
          <a:prstGeom prst="rect">
            <a:avLst/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TextBox 27"/>
          <p:cNvSpPr/>
          <p:nvPr/>
        </p:nvSpPr>
        <p:spPr>
          <a:xfrm>
            <a:off x="5897520" y="2740320"/>
            <a:ext cx="127476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000000"/>
                </a:solidFill>
                <a:latin typeface="Rockwell"/>
              </a:rPr>
              <a:t>Functions in the app server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232" name="Straight Arrow Connector 29"/>
          <p:cNvSpPr/>
          <p:nvPr/>
        </p:nvSpPr>
        <p:spPr>
          <a:xfrm>
            <a:off x="3213000" y="3402360"/>
            <a:ext cx="2508120" cy="93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Straight Arrow Connector 31"/>
          <p:cNvSpPr/>
          <p:nvPr/>
        </p:nvSpPr>
        <p:spPr>
          <a:xfrm flipH="1">
            <a:off x="5737320" y="3767040"/>
            <a:ext cx="1249560" cy="59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ylinder 28"/>
          <p:cNvSpPr/>
          <p:nvPr/>
        </p:nvSpPr>
        <p:spPr>
          <a:xfrm>
            <a:off x="9219600" y="2374200"/>
            <a:ext cx="1895400" cy="1895400"/>
          </a:xfrm>
          <a:prstGeom prst="can">
            <a:avLst>
              <a:gd name="adj" fmla="val 25000"/>
            </a:avLst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TextBox 30"/>
          <p:cNvSpPr/>
          <p:nvPr/>
        </p:nvSpPr>
        <p:spPr>
          <a:xfrm>
            <a:off x="9576000" y="3285720"/>
            <a:ext cx="1450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Database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36" name="Straight Arrow Connector 33"/>
          <p:cNvSpPr/>
          <p:nvPr/>
        </p:nvSpPr>
        <p:spPr>
          <a:xfrm>
            <a:off x="7478640" y="2888640"/>
            <a:ext cx="1740600" cy="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Straight Arrow Connector 35"/>
          <p:cNvSpPr/>
          <p:nvPr/>
        </p:nvSpPr>
        <p:spPr>
          <a:xfrm flipH="1" flipV="1">
            <a:off x="7477920" y="3183840"/>
            <a:ext cx="1740600" cy="1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TextBox 2"/>
          <p:cNvSpPr/>
          <p:nvPr/>
        </p:nvSpPr>
        <p:spPr>
          <a:xfrm>
            <a:off x="8659080" y="4624200"/>
            <a:ext cx="914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Flask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39" name="Straight Arrow Connector 5"/>
          <p:cNvSpPr/>
          <p:nvPr/>
        </p:nvSpPr>
        <p:spPr>
          <a:xfrm flipH="1" flipV="1">
            <a:off x="6521040" y="4198680"/>
            <a:ext cx="2137680" cy="60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prstDash val="dash"/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TextBox 38"/>
          <p:cNvSpPr/>
          <p:nvPr/>
        </p:nvSpPr>
        <p:spPr>
          <a:xfrm>
            <a:off x="3515040" y="5512320"/>
            <a:ext cx="966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Client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41" name="Straight Arrow Connector 39"/>
          <p:cNvSpPr/>
          <p:nvPr/>
        </p:nvSpPr>
        <p:spPr>
          <a:xfrm flipV="1">
            <a:off x="4525200" y="4142520"/>
            <a:ext cx="360" cy="155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Straight Arrow Connector 40"/>
          <p:cNvSpPr/>
          <p:nvPr/>
        </p:nvSpPr>
        <p:spPr>
          <a:xfrm>
            <a:off x="5738040" y="4338720"/>
            <a:ext cx="360" cy="135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TextBox 41"/>
          <p:cNvSpPr/>
          <p:nvPr/>
        </p:nvSpPr>
        <p:spPr>
          <a:xfrm>
            <a:off x="4402440" y="5695560"/>
            <a:ext cx="1387800" cy="912600"/>
          </a:xfrm>
          <a:prstGeom prst="rect">
            <a:avLst/>
          </a:prstGeom>
          <a:solidFill>
            <a:srgbClr val="00b0f0">
              <a:alpha val="30000"/>
            </a:srgbClr>
          </a:solidFill>
          <a:ln w="0">
            <a:solidFill>
              <a:srgbClr val="d34817">
                <a:shade val="50000"/>
                <a:alpha val="38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a6a6a6"/>
                </a:solidFill>
                <a:latin typeface="Rockwell"/>
              </a:rPr>
              <a:t>Browser/ postmaster/curl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44" name="Free-form: Shape 13"/>
          <p:cNvSpPr/>
          <p:nvPr/>
        </p:nvSpPr>
        <p:spPr>
          <a:xfrm>
            <a:off x="-30141360" y="-40160520"/>
            <a:ext cx="82197360" cy="83338200"/>
          </a:xfrm>
          <a:custGeom>
            <a:avLst/>
            <a:gdLst/>
            <a:ahLst/>
            <a:rect l="l" t="t" r="r" b="b"/>
            <a:pathLst>
              <a:path w="38345808" h="21945600">
                <a:moveTo>
                  <a:pt x="18221835" y="10714703"/>
                </a:moveTo>
                <a:cubicBezTo>
                  <a:pt x="17265097" y="10714703"/>
                  <a:pt x="16489508" y="10970172"/>
                  <a:pt x="16489508" y="11285308"/>
                </a:cubicBezTo>
                <a:cubicBezTo>
                  <a:pt x="16489508" y="11600444"/>
                  <a:pt x="17265097" y="11855913"/>
                  <a:pt x="18221835" y="11855913"/>
                </a:cubicBezTo>
                <a:cubicBezTo>
                  <a:pt x="19178572" y="11855913"/>
                  <a:pt x="19954161" y="11600444"/>
                  <a:pt x="19954161" y="11285308"/>
                </a:cubicBezTo>
                <a:cubicBezTo>
                  <a:pt x="19954161" y="10970172"/>
                  <a:pt x="19178572" y="10714703"/>
                  <a:pt x="18221835" y="10714703"/>
                </a:cubicBezTo>
                <a:close/>
                <a:moveTo>
                  <a:pt x="0" y="0"/>
                </a:moveTo>
                <a:lnTo>
                  <a:pt x="38345808" y="0"/>
                </a:lnTo>
                <a:lnTo>
                  <a:pt x="38345808" y="21945600"/>
                </a:lnTo>
                <a:lnTo>
                  <a:pt x="0" y="21945600"/>
                </a:lnTo>
                <a:close/>
              </a:path>
            </a:pathLst>
          </a:custGeom>
          <a:solidFill>
            <a:schemeClr val="tx1">
              <a:alpha val="48000"/>
            </a:schemeClr>
          </a:solidFill>
          <a:ln>
            <a:solidFill>
              <a:srgbClr val="5c1f0a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TextBox 9"/>
          <p:cNvSpPr/>
          <p:nvPr/>
        </p:nvSpPr>
        <p:spPr>
          <a:xfrm>
            <a:off x="9367200" y="1139400"/>
            <a:ext cx="1700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Outside data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46" name="Rectangle 10"/>
          <p:cNvSpPr/>
          <p:nvPr/>
        </p:nvSpPr>
        <p:spPr>
          <a:xfrm>
            <a:off x="8088480" y="2558160"/>
            <a:ext cx="617760" cy="1197720"/>
          </a:xfrm>
          <a:prstGeom prst="rect">
            <a:avLst/>
          </a:prstGeom>
          <a:solidFill>
            <a:srgbClr val="dec27c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TextBox 11"/>
          <p:cNvSpPr/>
          <p:nvPr/>
        </p:nvSpPr>
        <p:spPr>
          <a:xfrm>
            <a:off x="8176680" y="2963880"/>
            <a:ext cx="47088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000000"/>
                </a:solidFill>
                <a:latin typeface="Rockwell"/>
              </a:rPr>
              <a:t>DAO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248" name="Rectangle 12"/>
          <p:cNvSpPr/>
          <p:nvPr/>
        </p:nvSpPr>
        <p:spPr>
          <a:xfrm>
            <a:off x="6627600" y="2170800"/>
            <a:ext cx="850680" cy="281520"/>
          </a:xfrm>
          <a:prstGeom prst="rect">
            <a:avLst/>
          </a:prstGeom>
          <a:solidFill>
            <a:srgbClr val="dec27c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TextBox 32"/>
          <p:cNvSpPr/>
          <p:nvPr/>
        </p:nvSpPr>
        <p:spPr>
          <a:xfrm>
            <a:off x="6839280" y="2198880"/>
            <a:ext cx="71568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000000"/>
                </a:solidFill>
                <a:latin typeface="Rockwell"/>
              </a:rPr>
              <a:t>DAO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250" name="Straight Arrow Connector 34"/>
          <p:cNvSpPr/>
          <p:nvPr/>
        </p:nvSpPr>
        <p:spPr>
          <a:xfrm flipV="1">
            <a:off x="6859800" y="1180440"/>
            <a:ext cx="2359440" cy="987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Straight Arrow Connector 43"/>
          <p:cNvSpPr/>
          <p:nvPr/>
        </p:nvSpPr>
        <p:spPr>
          <a:xfrm flipH="1">
            <a:off x="7238880" y="1324800"/>
            <a:ext cx="1980000" cy="85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Straight Arrow Connector 46"/>
          <p:cNvSpPr/>
          <p:nvPr/>
        </p:nvSpPr>
        <p:spPr>
          <a:xfrm flipV="1">
            <a:off x="6859800" y="2445120"/>
            <a:ext cx="360" cy="15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Straight Arrow Connector 53"/>
          <p:cNvSpPr/>
          <p:nvPr/>
        </p:nvSpPr>
        <p:spPr>
          <a:xfrm>
            <a:off x="7197480" y="2452680"/>
            <a:ext cx="360" cy="20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Rectangle 37"/>
          <p:cNvSpPr/>
          <p:nvPr/>
        </p:nvSpPr>
        <p:spPr>
          <a:xfrm>
            <a:off x="8088480" y="2740320"/>
            <a:ext cx="128520" cy="661680"/>
          </a:xfrm>
          <a:prstGeom prst="rect">
            <a:avLst/>
          </a:prstGeom>
          <a:solidFill>
            <a:srgbClr val="ffff00"/>
          </a:solidFill>
          <a:ln>
            <a:solidFill>
              <a:srgbClr val="5c1f0a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Another CRUD API</a:t>
            </a:r>
            <a:r>
              <a:rPr b="0" lang="en-IE" sz="2000" spc="-1" strike="noStrike" cap="all">
                <a:latin typeface="Rockwell Condensed"/>
              </a:rPr>
              <a:t> (for book)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graphicFrame>
        <p:nvGraphicFramePr>
          <p:cNvPr id="256" name="Table 4"/>
          <p:cNvGraphicFramePr/>
          <p:nvPr/>
        </p:nvGraphicFramePr>
        <p:xfrm>
          <a:off x="1069920" y="2120760"/>
          <a:ext cx="10058040" cy="2595600"/>
        </p:xfrm>
        <a:graphic>
          <a:graphicData uri="http://schemas.openxmlformats.org/drawingml/2006/table">
            <a:tbl>
              <a:tblPr/>
              <a:tblGrid>
                <a:gridCol w="1954440"/>
                <a:gridCol w="4343400"/>
                <a:gridCol w="376020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E" sz="1800" spc="-1" strike="noStrike">
                          <a:solidFill>
                            <a:srgbClr val="ffffff"/>
                          </a:solidFill>
                          <a:latin typeface="Rockwell"/>
                        </a:rPr>
                        <a:t>CRUD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3481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E" sz="1800" spc="-1" strike="noStrike">
                          <a:solidFill>
                            <a:srgbClr val="ffffff"/>
                          </a:solidFill>
                          <a:latin typeface="Rockwell"/>
                        </a:rPr>
                        <a:t>function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3481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E" sz="1800" spc="-1" strike="noStrike">
                          <a:solidFill>
                            <a:srgbClr val="ffffff"/>
                          </a:solidFill>
                          <a:latin typeface="Rockwell"/>
                        </a:rPr>
                        <a:t>returns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3481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Get all books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def getall():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All the books in a list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Find by id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def findbyid(id):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One book as a dict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create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def create(book):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The book just created as a dict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</a:tr>
              <a:tr h="622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update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def update(id,partialbook)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The book just updated as a dict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delete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def delete(id)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True or false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other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???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???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ylinder 3"/>
          <p:cNvSpPr/>
          <p:nvPr/>
        </p:nvSpPr>
        <p:spPr>
          <a:xfrm>
            <a:off x="9219600" y="955440"/>
            <a:ext cx="1895400" cy="738000"/>
          </a:xfrm>
          <a:prstGeom prst="can">
            <a:avLst>
              <a:gd name="adj" fmla="val 25000"/>
            </a:avLst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What is an app-server? </a:t>
            </a:r>
            <a:br>
              <a:rPr sz="5400"/>
            </a:br>
            <a:r>
              <a:rPr b="0" lang="en-IE" sz="1800" spc="-1" strike="noStrike" cap="all">
                <a:latin typeface="Rockwell Condensed"/>
              </a:rPr>
              <a:t>And what is a web-server?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59" name="AutoShape 4"/>
          <p:cNvSpPr/>
          <p:nvPr/>
        </p:nvSpPr>
        <p:spPr>
          <a:xfrm>
            <a:off x="2172600" y="2432880"/>
            <a:ext cx="7046280" cy="411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Rectangle 6"/>
          <p:cNvSpPr/>
          <p:nvPr/>
        </p:nvSpPr>
        <p:spPr>
          <a:xfrm>
            <a:off x="2122560" y="2114280"/>
            <a:ext cx="9281160" cy="22442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Rectangle 7"/>
          <p:cNvSpPr/>
          <p:nvPr/>
        </p:nvSpPr>
        <p:spPr>
          <a:xfrm>
            <a:off x="3481560" y="5512320"/>
            <a:ext cx="3506400" cy="12002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loud 8"/>
          <p:cNvSpPr/>
          <p:nvPr/>
        </p:nvSpPr>
        <p:spPr>
          <a:xfrm>
            <a:off x="3731040" y="4659840"/>
            <a:ext cx="2885400" cy="649080"/>
          </a:xfrm>
          <a:prstGeom prst="cloud">
            <a:avLst/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TextBox 14"/>
          <p:cNvSpPr/>
          <p:nvPr/>
        </p:nvSpPr>
        <p:spPr>
          <a:xfrm>
            <a:off x="4591440" y="4799880"/>
            <a:ext cx="1716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internet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64" name="TextBox 15"/>
          <p:cNvSpPr/>
          <p:nvPr/>
        </p:nvSpPr>
        <p:spPr>
          <a:xfrm>
            <a:off x="2847960" y="5172840"/>
            <a:ext cx="2000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HTTP request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65" name="TextBox 16"/>
          <p:cNvSpPr/>
          <p:nvPr/>
        </p:nvSpPr>
        <p:spPr>
          <a:xfrm>
            <a:off x="5731920" y="5169240"/>
            <a:ext cx="17863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HTTP response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66" name="TextBox 17"/>
          <p:cNvSpPr/>
          <p:nvPr/>
        </p:nvSpPr>
        <p:spPr>
          <a:xfrm>
            <a:off x="2256840" y="2126880"/>
            <a:ext cx="93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Server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67" name="Rectangle 18"/>
          <p:cNvSpPr/>
          <p:nvPr/>
        </p:nvSpPr>
        <p:spPr>
          <a:xfrm>
            <a:off x="3624120" y="3703320"/>
            <a:ext cx="2809800" cy="495000"/>
          </a:xfrm>
          <a:prstGeom prst="rect">
            <a:avLst/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TextBox 19"/>
          <p:cNvSpPr/>
          <p:nvPr/>
        </p:nvSpPr>
        <p:spPr>
          <a:xfrm>
            <a:off x="3825360" y="3759120"/>
            <a:ext cx="2549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App server (eg flask)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69" name="Rectangle 21"/>
          <p:cNvSpPr/>
          <p:nvPr/>
        </p:nvSpPr>
        <p:spPr>
          <a:xfrm>
            <a:off x="2676240" y="2632320"/>
            <a:ext cx="2172240" cy="910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TextBox 20"/>
          <p:cNvSpPr/>
          <p:nvPr/>
        </p:nvSpPr>
        <p:spPr>
          <a:xfrm>
            <a:off x="2608920" y="2621520"/>
            <a:ext cx="223956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000000"/>
                </a:solidFill>
                <a:latin typeface="Rockwell"/>
              </a:rPr>
              <a:t>Directory with static pages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271" name="Rectangle 22"/>
          <p:cNvSpPr/>
          <p:nvPr/>
        </p:nvSpPr>
        <p:spPr>
          <a:xfrm>
            <a:off x="2801880" y="3056760"/>
            <a:ext cx="821880" cy="345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TextBox 23"/>
          <p:cNvSpPr/>
          <p:nvPr/>
        </p:nvSpPr>
        <p:spPr>
          <a:xfrm>
            <a:off x="2801880" y="30776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800" spc="-1" strike="noStrike">
                <a:solidFill>
                  <a:srgbClr val="ffffff"/>
                </a:solidFill>
                <a:latin typeface="Rockwell"/>
              </a:rPr>
              <a:t>Index.html</a:t>
            </a:r>
            <a:endParaRPr b="0" lang="en-IE" sz="800" spc="-1" strike="noStrike">
              <a:latin typeface="Arial"/>
            </a:endParaRPr>
          </a:p>
        </p:txBody>
      </p:sp>
      <p:sp>
        <p:nvSpPr>
          <p:cNvPr id="273" name="Rectangle 24"/>
          <p:cNvSpPr/>
          <p:nvPr/>
        </p:nvSpPr>
        <p:spPr>
          <a:xfrm>
            <a:off x="3871440" y="3042000"/>
            <a:ext cx="821880" cy="345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TextBox 25"/>
          <p:cNvSpPr/>
          <p:nvPr/>
        </p:nvSpPr>
        <p:spPr>
          <a:xfrm>
            <a:off x="3947040" y="3070080"/>
            <a:ext cx="7210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800" spc="-1" strike="noStrike">
                <a:solidFill>
                  <a:srgbClr val="ffffff"/>
                </a:solidFill>
                <a:latin typeface="Rockwell"/>
              </a:rPr>
              <a:t>File.jpg</a:t>
            </a:r>
            <a:endParaRPr b="0" lang="en-IE" sz="800" spc="-1" strike="noStrike">
              <a:latin typeface="Arial"/>
            </a:endParaRPr>
          </a:p>
        </p:txBody>
      </p:sp>
      <p:sp>
        <p:nvSpPr>
          <p:cNvPr id="275" name="Rectangle 26"/>
          <p:cNvSpPr/>
          <p:nvPr/>
        </p:nvSpPr>
        <p:spPr>
          <a:xfrm>
            <a:off x="5721120" y="2611800"/>
            <a:ext cx="1756800" cy="1144080"/>
          </a:xfrm>
          <a:prstGeom prst="rect">
            <a:avLst/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TextBox 27"/>
          <p:cNvSpPr/>
          <p:nvPr/>
        </p:nvSpPr>
        <p:spPr>
          <a:xfrm>
            <a:off x="5897520" y="2740320"/>
            <a:ext cx="127476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000000"/>
                </a:solidFill>
                <a:latin typeface="Rockwell"/>
              </a:rPr>
              <a:t>Functions in the app server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277" name="Straight Arrow Connector 29"/>
          <p:cNvSpPr/>
          <p:nvPr/>
        </p:nvSpPr>
        <p:spPr>
          <a:xfrm>
            <a:off x="3213000" y="3402360"/>
            <a:ext cx="2508120" cy="93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Straight Arrow Connector 31"/>
          <p:cNvSpPr/>
          <p:nvPr/>
        </p:nvSpPr>
        <p:spPr>
          <a:xfrm flipH="1">
            <a:off x="5737320" y="3767040"/>
            <a:ext cx="1249560" cy="59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ylinder 28"/>
          <p:cNvSpPr/>
          <p:nvPr/>
        </p:nvSpPr>
        <p:spPr>
          <a:xfrm>
            <a:off x="9219600" y="2374200"/>
            <a:ext cx="1895400" cy="1895400"/>
          </a:xfrm>
          <a:prstGeom prst="can">
            <a:avLst>
              <a:gd name="adj" fmla="val 25000"/>
            </a:avLst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TextBox 30"/>
          <p:cNvSpPr/>
          <p:nvPr/>
        </p:nvSpPr>
        <p:spPr>
          <a:xfrm>
            <a:off x="9576000" y="3285720"/>
            <a:ext cx="1450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Database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81" name="Straight Arrow Connector 33"/>
          <p:cNvSpPr/>
          <p:nvPr/>
        </p:nvSpPr>
        <p:spPr>
          <a:xfrm>
            <a:off x="7478640" y="2888640"/>
            <a:ext cx="1740600" cy="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Straight Arrow Connector 35"/>
          <p:cNvSpPr/>
          <p:nvPr/>
        </p:nvSpPr>
        <p:spPr>
          <a:xfrm flipH="1" flipV="1">
            <a:off x="7477920" y="3183840"/>
            <a:ext cx="1740600" cy="1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TextBox 2"/>
          <p:cNvSpPr/>
          <p:nvPr/>
        </p:nvSpPr>
        <p:spPr>
          <a:xfrm>
            <a:off x="8659080" y="4624200"/>
            <a:ext cx="914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Flask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84" name="Straight Arrow Connector 5"/>
          <p:cNvSpPr/>
          <p:nvPr/>
        </p:nvSpPr>
        <p:spPr>
          <a:xfrm flipH="1" flipV="1">
            <a:off x="6521040" y="4198680"/>
            <a:ext cx="2137680" cy="60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prstDash val="dash"/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TextBox 38"/>
          <p:cNvSpPr/>
          <p:nvPr/>
        </p:nvSpPr>
        <p:spPr>
          <a:xfrm>
            <a:off x="3515040" y="5512320"/>
            <a:ext cx="966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Client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86" name="Straight Arrow Connector 39"/>
          <p:cNvSpPr/>
          <p:nvPr/>
        </p:nvSpPr>
        <p:spPr>
          <a:xfrm flipV="1">
            <a:off x="4525200" y="4142520"/>
            <a:ext cx="360" cy="155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Straight Arrow Connector 40"/>
          <p:cNvSpPr/>
          <p:nvPr/>
        </p:nvSpPr>
        <p:spPr>
          <a:xfrm>
            <a:off x="5738040" y="4338720"/>
            <a:ext cx="360" cy="135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TextBox 41"/>
          <p:cNvSpPr/>
          <p:nvPr/>
        </p:nvSpPr>
        <p:spPr>
          <a:xfrm>
            <a:off x="4402440" y="5695560"/>
            <a:ext cx="1387800" cy="912600"/>
          </a:xfrm>
          <a:prstGeom prst="rect">
            <a:avLst/>
          </a:prstGeom>
          <a:solidFill>
            <a:srgbClr val="00b0f0">
              <a:alpha val="30000"/>
            </a:srgbClr>
          </a:solidFill>
          <a:ln w="0">
            <a:solidFill>
              <a:srgbClr val="d34817">
                <a:shade val="50000"/>
                <a:alpha val="38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a6a6a6"/>
                </a:solidFill>
                <a:latin typeface="Rockwell"/>
              </a:rPr>
              <a:t>Browser/ postmaster/curl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89" name="Free-form: Shape 13"/>
          <p:cNvSpPr/>
          <p:nvPr/>
        </p:nvSpPr>
        <p:spPr>
          <a:xfrm>
            <a:off x="-30141360" y="-40160520"/>
            <a:ext cx="82197360" cy="83338200"/>
          </a:xfrm>
          <a:custGeom>
            <a:avLst/>
            <a:gdLst/>
            <a:ahLst/>
            <a:rect l="l" t="t" r="r" b="b"/>
            <a:pathLst>
              <a:path w="38345808" h="21945600">
                <a:moveTo>
                  <a:pt x="18221835" y="10714703"/>
                </a:moveTo>
                <a:cubicBezTo>
                  <a:pt x="17265097" y="10714703"/>
                  <a:pt x="16489508" y="10970172"/>
                  <a:pt x="16489508" y="11285308"/>
                </a:cubicBezTo>
                <a:cubicBezTo>
                  <a:pt x="16489508" y="11600444"/>
                  <a:pt x="17265097" y="11855913"/>
                  <a:pt x="18221835" y="11855913"/>
                </a:cubicBezTo>
                <a:cubicBezTo>
                  <a:pt x="19178572" y="11855913"/>
                  <a:pt x="19954161" y="11600444"/>
                  <a:pt x="19954161" y="11285308"/>
                </a:cubicBezTo>
                <a:cubicBezTo>
                  <a:pt x="19954161" y="10970172"/>
                  <a:pt x="19178572" y="10714703"/>
                  <a:pt x="18221835" y="10714703"/>
                </a:cubicBezTo>
                <a:close/>
                <a:moveTo>
                  <a:pt x="0" y="0"/>
                </a:moveTo>
                <a:lnTo>
                  <a:pt x="38345808" y="0"/>
                </a:lnTo>
                <a:lnTo>
                  <a:pt x="38345808" y="21945600"/>
                </a:lnTo>
                <a:lnTo>
                  <a:pt x="0" y="21945600"/>
                </a:lnTo>
                <a:close/>
              </a:path>
            </a:pathLst>
          </a:custGeom>
          <a:solidFill>
            <a:schemeClr val="tx1">
              <a:alpha val="48000"/>
            </a:schemeClr>
          </a:solidFill>
          <a:ln>
            <a:solidFill>
              <a:srgbClr val="5c1f0a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TextBox 9"/>
          <p:cNvSpPr/>
          <p:nvPr/>
        </p:nvSpPr>
        <p:spPr>
          <a:xfrm>
            <a:off x="9367200" y="1139400"/>
            <a:ext cx="1700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Outside data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91" name="Rectangle 10"/>
          <p:cNvSpPr/>
          <p:nvPr/>
        </p:nvSpPr>
        <p:spPr>
          <a:xfrm>
            <a:off x="8088480" y="2558160"/>
            <a:ext cx="617760" cy="1197720"/>
          </a:xfrm>
          <a:prstGeom prst="rect">
            <a:avLst/>
          </a:prstGeom>
          <a:solidFill>
            <a:srgbClr val="dec27c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TextBox 11"/>
          <p:cNvSpPr/>
          <p:nvPr/>
        </p:nvSpPr>
        <p:spPr>
          <a:xfrm>
            <a:off x="8176680" y="2963880"/>
            <a:ext cx="47088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000000"/>
                </a:solidFill>
                <a:latin typeface="Rockwell"/>
              </a:rPr>
              <a:t>DAO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293" name="Rectangle 12"/>
          <p:cNvSpPr/>
          <p:nvPr/>
        </p:nvSpPr>
        <p:spPr>
          <a:xfrm>
            <a:off x="6627600" y="2170800"/>
            <a:ext cx="850680" cy="281520"/>
          </a:xfrm>
          <a:prstGeom prst="rect">
            <a:avLst/>
          </a:prstGeom>
          <a:solidFill>
            <a:srgbClr val="dec27c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TextBox 32"/>
          <p:cNvSpPr/>
          <p:nvPr/>
        </p:nvSpPr>
        <p:spPr>
          <a:xfrm>
            <a:off x="6839280" y="2198880"/>
            <a:ext cx="71568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000000"/>
                </a:solidFill>
                <a:latin typeface="Rockwell"/>
              </a:rPr>
              <a:t>DAO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295" name="Straight Arrow Connector 34"/>
          <p:cNvSpPr/>
          <p:nvPr/>
        </p:nvSpPr>
        <p:spPr>
          <a:xfrm flipV="1">
            <a:off x="6859800" y="1180440"/>
            <a:ext cx="2359440" cy="987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Straight Arrow Connector 43"/>
          <p:cNvSpPr/>
          <p:nvPr/>
        </p:nvSpPr>
        <p:spPr>
          <a:xfrm flipH="1">
            <a:off x="7238880" y="1324800"/>
            <a:ext cx="1980000" cy="85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Straight Arrow Connector 46"/>
          <p:cNvSpPr/>
          <p:nvPr/>
        </p:nvSpPr>
        <p:spPr>
          <a:xfrm flipV="1">
            <a:off x="6859800" y="2445120"/>
            <a:ext cx="360" cy="15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Straight Arrow Connector 53"/>
          <p:cNvSpPr/>
          <p:nvPr/>
        </p:nvSpPr>
        <p:spPr>
          <a:xfrm>
            <a:off x="7197480" y="2452680"/>
            <a:ext cx="360" cy="20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ylinder 3"/>
          <p:cNvSpPr/>
          <p:nvPr/>
        </p:nvSpPr>
        <p:spPr>
          <a:xfrm>
            <a:off x="9219600" y="955440"/>
            <a:ext cx="1895400" cy="738000"/>
          </a:xfrm>
          <a:prstGeom prst="can">
            <a:avLst>
              <a:gd name="adj" fmla="val 25000"/>
            </a:avLst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What is an app-server? </a:t>
            </a:r>
            <a:br>
              <a:rPr sz="5400"/>
            </a:br>
            <a:r>
              <a:rPr b="0" lang="en-IE" sz="1800" spc="-1" strike="noStrike" cap="all">
                <a:latin typeface="Rockwell Condensed"/>
              </a:rPr>
              <a:t>And what is a web-server?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01" name="AutoShape 4"/>
          <p:cNvSpPr/>
          <p:nvPr/>
        </p:nvSpPr>
        <p:spPr>
          <a:xfrm>
            <a:off x="2172600" y="2432880"/>
            <a:ext cx="7046280" cy="411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Rectangle 6"/>
          <p:cNvSpPr/>
          <p:nvPr/>
        </p:nvSpPr>
        <p:spPr>
          <a:xfrm>
            <a:off x="2122560" y="2114280"/>
            <a:ext cx="9281160" cy="22442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Rectangle 7"/>
          <p:cNvSpPr/>
          <p:nvPr/>
        </p:nvSpPr>
        <p:spPr>
          <a:xfrm>
            <a:off x="3481560" y="5512320"/>
            <a:ext cx="3506400" cy="12002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loud 8"/>
          <p:cNvSpPr/>
          <p:nvPr/>
        </p:nvSpPr>
        <p:spPr>
          <a:xfrm>
            <a:off x="3731040" y="4659840"/>
            <a:ext cx="2885400" cy="649080"/>
          </a:xfrm>
          <a:prstGeom prst="cloud">
            <a:avLst/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14"/>
          <p:cNvSpPr/>
          <p:nvPr/>
        </p:nvSpPr>
        <p:spPr>
          <a:xfrm>
            <a:off x="4591440" y="4799880"/>
            <a:ext cx="1716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internet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306" name="TextBox 15"/>
          <p:cNvSpPr/>
          <p:nvPr/>
        </p:nvSpPr>
        <p:spPr>
          <a:xfrm>
            <a:off x="2847960" y="5172840"/>
            <a:ext cx="2000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HTTP request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307" name="TextBox 16"/>
          <p:cNvSpPr/>
          <p:nvPr/>
        </p:nvSpPr>
        <p:spPr>
          <a:xfrm>
            <a:off x="5731920" y="5169240"/>
            <a:ext cx="17863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HTTP response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308" name="TextBox 17"/>
          <p:cNvSpPr/>
          <p:nvPr/>
        </p:nvSpPr>
        <p:spPr>
          <a:xfrm>
            <a:off x="2256840" y="2126880"/>
            <a:ext cx="93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Server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309" name="Rectangle 18"/>
          <p:cNvSpPr/>
          <p:nvPr/>
        </p:nvSpPr>
        <p:spPr>
          <a:xfrm>
            <a:off x="3624120" y="3703320"/>
            <a:ext cx="2809800" cy="495000"/>
          </a:xfrm>
          <a:prstGeom prst="rect">
            <a:avLst/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TextBox 19"/>
          <p:cNvSpPr/>
          <p:nvPr/>
        </p:nvSpPr>
        <p:spPr>
          <a:xfrm>
            <a:off x="3825360" y="3759120"/>
            <a:ext cx="2549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App server (eg flask)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311" name="Rectangle 21"/>
          <p:cNvSpPr/>
          <p:nvPr/>
        </p:nvSpPr>
        <p:spPr>
          <a:xfrm>
            <a:off x="2676240" y="2632320"/>
            <a:ext cx="2172240" cy="910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TextBox 20"/>
          <p:cNvSpPr/>
          <p:nvPr/>
        </p:nvSpPr>
        <p:spPr>
          <a:xfrm>
            <a:off x="2608920" y="2621520"/>
            <a:ext cx="223956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000000"/>
                </a:solidFill>
                <a:latin typeface="Rockwell"/>
              </a:rPr>
              <a:t>Directory with static pages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313" name="Rectangle 22"/>
          <p:cNvSpPr/>
          <p:nvPr/>
        </p:nvSpPr>
        <p:spPr>
          <a:xfrm>
            <a:off x="2801880" y="3056760"/>
            <a:ext cx="821880" cy="345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TextBox 23"/>
          <p:cNvSpPr/>
          <p:nvPr/>
        </p:nvSpPr>
        <p:spPr>
          <a:xfrm>
            <a:off x="2801880" y="30776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800" spc="-1" strike="noStrike">
                <a:solidFill>
                  <a:srgbClr val="ffffff"/>
                </a:solidFill>
                <a:latin typeface="Rockwell"/>
              </a:rPr>
              <a:t>Index.html</a:t>
            </a:r>
            <a:endParaRPr b="0" lang="en-IE" sz="800" spc="-1" strike="noStrike">
              <a:latin typeface="Arial"/>
            </a:endParaRPr>
          </a:p>
        </p:txBody>
      </p:sp>
      <p:sp>
        <p:nvSpPr>
          <p:cNvPr id="315" name="Rectangle 24"/>
          <p:cNvSpPr/>
          <p:nvPr/>
        </p:nvSpPr>
        <p:spPr>
          <a:xfrm>
            <a:off x="3871440" y="3042000"/>
            <a:ext cx="821880" cy="345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TextBox 25"/>
          <p:cNvSpPr/>
          <p:nvPr/>
        </p:nvSpPr>
        <p:spPr>
          <a:xfrm>
            <a:off x="3947040" y="3070080"/>
            <a:ext cx="7210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800" spc="-1" strike="noStrike">
                <a:solidFill>
                  <a:srgbClr val="ffffff"/>
                </a:solidFill>
                <a:latin typeface="Rockwell"/>
              </a:rPr>
              <a:t>File.jpg</a:t>
            </a:r>
            <a:endParaRPr b="0" lang="en-IE" sz="800" spc="-1" strike="noStrike">
              <a:latin typeface="Arial"/>
            </a:endParaRPr>
          </a:p>
        </p:txBody>
      </p:sp>
      <p:sp>
        <p:nvSpPr>
          <p:cNvPr id="317" name="Rectangle 26"/>
          <p:cNvSpPr/>
          <p:nvPr/>
        </p:nvSpPr>
        <p:spPr>
          <a:xfrm>
            <a:off x="5721120" y="2611800"/>
            <a:ext cx="1756800" cy="1144080"/>
          </a:xfrm>
          <a:prstGeom prst="rect">
            <a:avLst/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TextBox 27"/>
          <p:cNvSpPr/>
          <p:nvPr/>
        </p:nvSpPr>
        <p:spPr>
          <a:xfrm>
            <a:off x="5897520" y="2740320"/>
            <a:ext cx="127476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000000"/>
                </a:solidFill>
                <a:latin typeface="Rockwell"/>
              </a:rPr>
              <a:t>Functions in the app server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319" name="Straight Arrow Connector 29"/>
          <p:cNvSpPr/>
          <p:nvPr/>
        </p:nvSpPr>
        <p:spPr>
          <a:xfrm>
            <a:off x="3213000" y="3402360"/>
            <a:ext cx="2508120" cy="93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Straight Arrow Connector 31"/>
          <p:cNvSpPr/>
          <p:nvPr/>
        </p:nvSpPr>
        <p:spPr>
          <a:xfrm flipH="1">
            <a:off x="5737320" y="3767040"/>
            <a:ext cx="1249560" cy="59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ylinder 28"/>
          <p:cNvSpPr/>
          <p:nvPr/>
        </p:nvSpPr>
        <p:spPr>
          <a:xfrm>
            <a:off x="9219600" y="2374200"/>
            <a:ext cx="1895400" cy="1895400"/>
          </a:xfrm>
          <a:prstGeom prst="can">
            <a:avLst>
              <a:gd name="adj" fmla="val 25000"/>
            </a:avLst>
          </a:prstGeom>
          <a:solidFill>
            <a:srgbClr val="d34817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TextBox 30"/>
          <p:cNvSpPr/>
          <p:nvPr/>
        </p:nvSpPr>
        <p:spPr>
          <a:xfrm>
            <a:off x="9576000" y="3285720"/>
            <a:ext cx="1450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Database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323" name="Straight Arrow Connector 33"/>
          <p:cNvSpPr/>
          <p:nvPr/>
        </p:nvSpPr>
        <p:spPr>
          <a:xfrm>
            <a:off x="7478640" y="2888640"/>
            <a:ext cx="1740600" cy="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Straight Arrow Connector 35"/>
          <p:cNvSpPr/>
          <p:nvPr/>
        </p:nvSpPr>
        <p:spPr>
          <a:xfrm flipH="1" flipV="1">
            <a:off x="7477920" y="3183840"/>
            <a:ext cx="1740600" cy="1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TextBox 2"/>
          <p:cNvSpPr/>
          <p:nvPr/>
        </p:nvSpPr>
        <p:spPr>
          <a:xfrm>
            <a:off x="8659080" y="4624200"/>
            <a:ext cx="914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Flask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326" name="Straight Arrow Connector 5"/>
          <p:cNvSpPr/>
          <p:nvPr/>
        </p:nvSpPr>
        <p:spPr>
          <a:xfrm flipH="1" flipV="1">
            <a:off x="6521040" y="4198680"/>
            <a:ext cx="2137680" cy="60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prstDash val="dash"/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TextBox 38"/>
          <p:cNvSpPr/>
          <p:nvPr/>
        </p:nvSpPr>
        <p:spPr>
          <a:xfrm>
            <a:off x="3515040" y="5512320"/>
            <a:ext cx="966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Client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328" name="Straight Arrow Connector 39"/>
          <p:cNvSpPr/>
          <p:nvPr/>
        </p:nvSpPr>
        <p:spPr>
          <a:xfrm flipV="1">
            <a:off x="4525200" y="4142520"/>
            <a:ext cx="360" cy="155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Straight Arrow Connector 40"/>
          <p:cNvSpPr/>
          <p:nvPr/>
        </p:nvSpPr>
        <p:spPr>
          <a:xfrm>
            <a:off x="5738040" y="4338720"/>
            <a:ext cx="360" cy="135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TextBox 41"/>
          <p:cNvSpPr/>
          <p:nvPr/>
        </p:nvSpPr>
        <p:spPr>
          <a:xfrm>
            <a:off x="4402440" y="5695560"/>
            <a:ext cx="1387800" cy="912600"/>
          </a:xfrm>
          <a:prstGeom prst="rect">
            <a:avLst/>
          </a:prstGeom>
          <a:solidFill>
            <a:srgbClr val="00b0f0">
              <a:alpha val="30000"/>
            </a:srgbClr>
          </a:solidFill>
          <a:ln w="0">
            <a:solidFill>
              <a:srgbClr val="d34817">
                <a:shade val="50000"/>
                <a:alpha val="38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a6a6a6"/>
                </a:solidFill>
                <a:latin typeface="Rockwell"/>
              </a:rPr>
              <a:t>Browser/ postmaster/curl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331" name="Free-form: Shape 13"/>
          <p:cNvSpPr/>
          <p:nvPr/>
        </p:nvSpPr>
        <p:spPr>
          <a:xfrm>
            <a:off x="-30141360" y="-40160520"/>
            <a:ext cx="82197360" cy="83338200"/>
          </a:xfrm>
          <a:custGeom>
            <a:avLst/>
            <a:gdLst/>
            <a:ahLst/>
            <a:rect l="l" t="t" r="r" b="b"/>
            <a:pathLst>
              <a:path w="38345808" h="21945600">
                <a:moveTo>
                  <a:pt x="18221835" y="10714703"/>
                </a:moveTo>
                <a:cubicBezTo>
                  <a:pt x="17265097" y="10714703"/>
                  <a:pt x="16489508" y="10970172"/>
                  <a:pt x="16489508" y="11285308"/>
                </a:cubicBezTo>
                <a:cubicBezTo>
                  <a:pt x="16489508" y="11600444"/>
                  <a:pt x="17265097" y="11855913"/>
                  <a:pt x="18221835" y="11855913"/>
                </a:cubicBezTo>
                <a:cubicBezTo>
                  <a:pt x="19178572" y="11855913"/>
                  <a:pt x="19954161" y="11600444"/>
                  <a:pt x="19954161" y="11285308"/>
                </a:cubicBezTo>
                <a:cubicBezTo>
                  <a:pt x="19954161" y="10970172"/>
                  <a:pt x="19178572" y="10714703"/>
                  <a:pt x="18221835" y="10714703"/>
                </a:cubicBezTo>
                <a:close/>
                <a:moveTo>
                  <a:pt x="0" y="0"/>
                </a:moveTo>
                <a:lnTo>
                  <a:pt x="38345808" y="0"/>
                </a:lnTo>
                <a:lnTo>
                  <a:pt x="38345808" y="21945600"/>
                </a:lnTo>
                <a:lnTo>
                  <a:pt x="0" y="21945600"/>
                </a:lnTo>
                <a:close/>
              </a:path>
            </a:pathLst>
          </a:custGeom>
          <a:solidFill>
            <a:schemeClr val="tx1">
              <a:alpha val="48000"/>
            </a:schemeClr>
          </a:solidFill>
          <a:ln>
            <a:solidFill>
              <a:srgbClr val="5c1f0a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TextBox 9"/>
          <p:cNvSpPr/>
          <p:nvPr/>
        </p:nvSpPr>
        <p:spPr>
          <a:xfrm>
            <a:off x="9367200" y="1139400"/>
            <a:ext cx="1700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Outside data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333" name="Rectangle 10"/>
          <p:cNvSpPr/>
          <p:nvPr/>
        </p:nvSpPr>
        <p:spPr>
          <a:xfrm>
            <a:off x="8088480" y="2558160"/>
            <a:ext cx="617760" cy="1197720"/>
          </a:xfrm>
          <a:prstGeom prst="rect">
            <a:avLst/>
          </a:prstGeom>
          <a:solidFill>
            <a:srgbClr val="dec27c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TextBox 11"/>
          <p:cNvSpPr/>
          <p:nvPr/>
        </p:nvSpPr>
        <p:spPr>
          <a:xfrm>
            <a:off x="8176680" y="2963880"/>
            <a:ext cx="47088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000000"/>
                </a:solidFill>
                <a:latin typeface="Rockwell"/>
              </a:rPr>
              <a:t>DAO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335" name="Rectangle 12"/>
          <p:cNvSpPr/>
          <p:nvPr/>
        </p:nvSpPr>
        <p:spPr>
          <a:xfrm>
            <a:off x="6627600" y="2170800"/>
            <a:ext cx="850680" cy="281520"/>
          </a:xfrm>
          <a:prstGeom prst="rect">
            <a:avLst/>
          </a:prstGeom>
          <a:solidFill>
            <a:srgbClr val="dec27c"/>
          </a:solidFill>
          <a:ln>
            <a:solidFill>
              <a:srgbClr val="9c351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TextBox 32"/>
          <p:cNvSpPr/>
          <p:nvPr/>
        </p:nvSpPr>
        <p:spPr>
          <a:xfrm>
            <a:off x="6839280" y="2198880"/>
            <a:ext cx="71568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000" spc="-1" strike="noStrike">
                <a:solidFill>
                  <a:srgbClr val="000000"/>
                </a:solidFill>
                <a:latin typeface="Rockwell"/>
              </a:rPr>
              <a:t>DAO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337" name="Straight Arrow Connector 34"/>
          <p:cNvSpPr/>
          <p:nvPr/>
        </p:nvSpPr>
        <p:spPr>
          <a:xfrm flipV="1">
            <a:off x="6859800" y="1180440"/>
            <a:ext cx="2359440" cy="987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Straight Arrow Connector 43"/>
          <p:cNvSpPr/>
          <p:nvPr/>
        </p:nvSpPr>
        <p:spPr>
          <a:xfrm flipH="1">
            <a:off x="7238880" y="1324800"/>
            <a:ext cx="1980000" cy="85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Straight Arrow Connector 46"/>
          <p:cNvSpPr/>
          <p:nvPr/>
        </p:nvSpPr>
        <p:spPr>
          <a:xfrm flipV="1">
            <a:off x="6859800" y="2445120"/>
            <a:ext cx="360" cy="15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Straight Arrow Connector 53"/>
          <p:cNvSpPr/>
          <p:nvPr/>
        </p:nvSpPr>
        <p:spPr>
          <a:xfrm>
            <a:off x="7197480" y="2452680"/>
            <a:ext cx="360" cy="20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Rectangle 37"/>
          <p:cNvSpPr/>
          <p:nvPr/>
        </p:nvSpPr>
        <p:spPr>
          <a:xfrm>
            <a:off x="6616800" y="2377080"/>
            <a:ext cx="861480" cy="74880"/>
          </a:xfrm>
          <a:prstGeom prst="rect">
            <a:avLst/>
          </a:prstGeom>
          <a:solidFill>
            <a:srgbClr val="ffff00"/>
          </a:solidFill>
          <a:ln>
            <a:solidFill>
              <a:srgbClr val="5c1f0a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Another API</a:t>
            </a:r>
            <a:r>
              <a:rPr b="0" lang="en-IE" sz="2000" spc="-1" strike="noStrike" cap="all">
                <a:latin typeface="Rockwell Condensed"/>
              </a:rPr>
              <a:t> (for outside data)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graphicFrame>
        <p:nvGraphicFramePr>
          <p:cNvPr id="343" name="Table 4"/>
          <p:cNvGraphicFramePr/>
          <p:nvPr/>
        </p:nvGraphicFramePr>
        <p:xfrm>
          <a:off x="1069920" y="2120760"/>
          <a:ext cx="10058040" cy="2595600"/>
        </p:xfrm>
        <a:graphic>
          <a:graphicData uri="http://schemas.openxmlformats.org/drawingml/2006/table">
            <a:tbl>
              <a:tblPr/>
              <a:tblGrid>
                <a:gridCol w="1954440"/>
                <a:gridCol w="4343400"/>
                <a:gridCol w="376020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E" sz="1800" spc="-1" strike="noStrike">
                          <a:solidFill>
                            <a:srgbClr val="ffffff"/>
                          </a:solidFill>
                          <a:latin typeface="Rockwell"/>
                        </a:rPr>
                        <a:t>description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3481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E" sz="1800" spc="-1" strike="noStrike">
                          <a:solidFill>
                            <a:srgbClr val="ffffff"/>
                          </a:solidFill>
                          <a:latin typeface="Rockwell"/>
                        </a:rPr>
                        <a:t>function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3481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E" sz="1800" spc="-1" strike="noStrike">
                          <a:solidFill>
                            <a:srgbClr val="ffffff"/>
                          </a:solidFill>
                          <a:latin typeface="Rockwell"/>
                        </a:rPr>
                        <a:t>returns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34817"/>
                    </a:solidFill>
                  </a:tcPr>
                </a:tc>
              </a:tr>
              <a:tr h="8877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Get all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def getall():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Well this really depends on what you want to do with the data.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</a:tr>
              <a:tr h="622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Retrieve into database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Retrieve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Nothing, or depends what you want to do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???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???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???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???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???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???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???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???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???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f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???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???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E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???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e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7174</TotalTime>
  <Application>LibreOffice/7.3.7.2$Linux_X86_64 LibreOffice_project/30$Build-2</Application>
  <AppVersion>15.0000</AppVersion>
  <Words>473</Words>
  <Paragraphs>150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2019-11-13T10:44:00Z</dcterms:created>
  <dc:creator>Andrew Beatty</dc:creator>
  <dc:description/>
  <dc:language>en-IE</dc:language>
  <cp:lastModifiedBy/>
  <dcterms:modified xsi:type="dcterms:W3CDTF">2024-03-12T16:48:16Z</dcterms:modified>
  <cp:revision>19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10</vt:i4>
  </property>
</Properties>
</file>