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7.png" ContentType="image/png"/>
  <Override PartName="/ppt/media/image8.png" ContentType="image/png"/>
  <Override PartName="/ppt/media/image9.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IE" sz="4400" spc="-1" strike="noStrike">
                <a:latin typeface="Arial"/>
              </a:rPr>
              <a:t>Click to move the slide</a:t>
            </a:r>
            <a:endParaRPr b="0" lang="en-IE" sz="4400" spc="-1" strike="noStrike">
              <a:latin typeface="Arial"/>
            </a:endParaRPr>
          </a:p>
        </p:txBody>
      </p:sp>
      <p:sp>
        <p:nvSpPr>
          <p:cNvPr id="9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Click to edit the notes format</a:t>
            </a:r>
            <a:endParaRPr b="0" lang="en-IE" sz="2000" spc="-1" strike="noStrike">
              <a:latin typeface="Arial"/>
            </a:endParaRPr>
          </a:p>
        </p:txBody>
      </p:sp>
      <p:sp>
        <p:nvSpPr>
          <p:cNvPr id="9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E" sz="1400" spc="-1" strike="noStrike">
                <a:latin typeface="Times New Roman"/>
              </a:rPr>
              <a:t>&lt;header&gt;</a:t>
            </a:r>
            <a:endParaRPr b="0" lang="en-IE" sz="1400" spc="-1" strike="noStrike">
              <a:latin typeface="Times New Roman"/>
            </a:endParaRPr>
          </a:p>
        </p:txBody>
      </p:sp>
      <p:sp>
        <p:nvSpPr>
          <p:cNvPr id="97"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IE" sz="1400" spc="-1" strike="noStrike">
                <a:latin typeface="Times New Roman"/>
              </a:defRPr>
            </a:lvl1pPr>
          </a:lstStyle>
          <a:p>
            <a:pPr algn="r">
              <a:buNone/>
            </a:pPr>
            <a:r>
              <a:rPr b="0" lang="en-IE" sz="1400" spc="-1" strike="noStrike">
                <a:latin typeface="Times New Roman"/>
              </a:rPr>
              <a:t>&lt;date/time&gt;</a:t>
            </a:r>
            <a:endParaRPr b="0" lang="en-IE" sz="1400" spc="-1" strike="noStrike">
              <a:latin typeface="Times New Roman"/>
            </a:endParaRPr>
          </a:p>
        </p:txBody>
      </p:sp>
      <p:sp>
        <p:nvSpPr>
          <p:cNvPr id="98"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IE" sz="1400" spc="-1" strike="noStrike">
                <a:latin typeface="Times New Roman"/>
              </a:defRPr>
            </a:lvl1pPr>
          </a:lstStyle>
          <a:p>
            <a:r>
              <a:rPr b="0" lang="en-IE" sz="1400" spc="-1" strike="noStrike">
                <a:latin typeface="Times New Roman"/>
              </a:rPr>
              <a:t>&lt;footer&gt;</a:t>
            </a:r>
            <a:endParaRPr b="0" lang="en-IE" sz="1400" spc="-1" strike="noStrike">
              <a:latin typeface="Times New Roman"/>
            </a:endParaRPr>
          </a:p>
        </p:txBody>
      </p:sp>
      <p:sp>
        <p:nvSpPr>
          <p:cNvPr id="99"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IE" sz="1400" spc="-1" strike="noStrike">
                <a:latin typeface="Times New Roman"/>
              </a:defRPr>
            </a:lvl1pPr>
          </a:lstStyle>
          <a:p>
            <a:pPr algn="r">
              <a:buNone/>
            </a:pPr>
            <a:fld id="{E34A902C-3359-4FF3-A6BB-804BA561AA68}" type="slidenum">
              <a:rPr b="0" lang="en-IE" sz="1400" spc="-1" strike="noStrike">
                <a:latin typeface="Times New Roman"/>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hyperlink" Target="https://getbootstrap.com/" TargetMode="External"/><Relationship Id="rId2" Type="http://schemas.openxmlformats.org/officeDocument/2006/relationships/slide" Target="../slides/slide3.xml"/><Relationship Id="rId3"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sldImg"/>
          </p:nvPr>
        </p:nvSpPr>
        <p:spPr>
          <a:xfrm>
            <a:off x="216000" y="812520"/>
            <a:ext cx="7125840" cy="4007520"/>
          </a:xfrm>
          <a:prstGeom prst="rect">
            <a:avLst/>
          </a:prstGeom>
          <a:ln w="0">
            <a:noFill/>
          </a:ln>
        </p:spPr>
      </p:sp>
      <p:sp>
        <p:nvSpPr>
          <p:cNvPr id="112" name="PlaceHolder 2"/>
          <p:cNvSpPr>
            <a:spLocks noGrp="1"/>
          </p:cNvSpPr>
          <p:nvPr>
            <p:ph type="body"/>
          </p:nvPr>
        </p:nvSpPr>
        <p:spPr>
          <a:xfrm>
            <a:off x="135000" y="5078520"/>
            <a:ext cx="7333560" cy="4809600"/>
          </a:xfrm>
          <a:prstGeom prst="rect">
            <a:avLst/>
          </a:prstGeom>
          <a:noFill/>
          <a:ln w="0">
            <a:noFill/>
          </a:ln>
        </p:spPr>
        <p:txBody>
          <a:bodyPr lIns="0" rIns="0" tIns="0" bIns="0" anchor="t">
            <a:noAutofit/>
          </a:bodyPr>
          <a:p>
            <a:pPr marL="216000" indent="-216000">
              <a:lnSpc>
                <a:spcPct val="100000"/>
              </a:lnSpc>
              <a:buNone/>
              <a:tabLst>
                <a:tab algn="l" pos="0"/>
              </a:tabLst>
            </a:pPr>
            <a:r>
              <a:rPr b="0" lang="en-IE" sz="2000" spc="-1" strike="noStrike">
                <a:latin typeface="Arial"/>
              </a:rPr>
              <a:t>There is one form of the project you can do which is making your </a:t>
            </a:r>
            <a:r>
              <a:rPr b="0" lang="en-IE" sz="2000" spc="-1" strike="noStrike">
                <a:latin typeface="Arial"/>
              </a:rPr>
              <a:t>own stack, where you make your own Restful API and you </a:t>
            </a:r>
            <a:r>
              <a:rPr b="0" lang="en-IE" sz="2000" spc="-1" strike="noStrike">
                <a:latin typeface="Arial"/>
              </a:rPr>
              <a:t>make your own HTML interface to that. Basically you're going </a:t>
            </a:r>
            <a:r>
              <a:rPr b="0" lang="en-IE" sz="2000" spc="-1" strike="noStrike">
                <a:latin typeface="Arial"/>
              </a:rPr>
              <a:t>to be following along a lot of the labs that we're doing in this </a:t>
            </a:r>
            <a:r>
              <a:rPr b="0" lang="en-IE" sz="2000" spc="-1" strike="noStrike">
                <a:latin typeface="Arial"/>
              </a:rPr>
              <a:t>lecture</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r>
              <a:rPr b="0" lang="en-IE" sz="2000" spc="-1" strike="noStrike">
                <a:latin typeface="Arial"/>
              </a:rPr>
              <a:t>&gt; My9lecture1.html – run through server, not terminal </a:t>
            </a:r>
            <a:r>
              <a:rPr b="0" lang="en-IE" sz="2000" spc="-1" strike="noStrike">
                <a:latin typeface="Arial"/>
              </a:rPr>
              <a:t>(shift+alt+R) or right click &gt; reveal in File Explorer (in andrew)</a:t>
            </a:r>
            <a:endParaRPr b="0" lang="en-IE" sz="2000" spc="-1" strike="noStrike">
              <a:latin typeface="Arial"/>
            </a:endParaRPr>
          </a:p>
          <a:p>
            <a:pPr marL="216000" indent="-216000">
              <a:lnSpc>
                <a:spcPct val="100000"/>
              </a:lnSpc>
              <a:buNone/>
              <a:tabLst>
                <a:tab algn="l" pos="0"/>
              </a:tabLst>
            </a:pPr>
            <a:r>
              <a:rPr b="0" lang="en-IE" sz="2000" spc="-1" strike="noStrike">
                <a:latin typeface="Arial"/>
              </a:rPr>
              <a:t>Mine: right click, copy path, open in browser</a:t>
            </a:r>
            <a:endParaRPr b="0" lang="en-IE" sz="2000" spc="-1" strike="noStrike">
              <a:latin typeface="Arial"/>
            </a:endParaRPr>
          </a:p>
          <a:p>
            <a:pPr marL="216000" indent="-216000">
              <a:lnSpc>
                <a:spcPct val="100000"/>
              </a:lnSpc>
              <a:buNone/>
              <a:tabLst>
                <a:tab algn="l" pos="0"/>
              </a:tabLst>
            </a:pPr>
            <a:r>
              <a:rPr b="0" lang="en-IE" sz="2000" spc="-1" strike="noStrike">
                <a:latin typeface="Arial"/>
              </a:rPr>
              <a:t>&gt; burger button (top right) &gt; more tools &gt; web developer tools</a:t>
            </a:r>
            <a:endParaRPr b="0" lang="en-IE" sz="2000" spc="-1" strike="noStrike">
              <a:latin typeface="Arial"/>
            </a:endParaRPr>
          </a:p>
          <a:p>
            <a:pPr marL="216000" indent="-216000">
              <a:lnSpc>
                <a:spcPct val="100000"/>
              </a:lnSpc>
              <a:buNone/>
              <a:tabLst>
                <a:tab algn="l" pos="0"/>
              </a:tabLst>
            </a:pPr>
            <a:r>
              <a:rPr b="0" lang="en-IE" sz="2000" spc="-1" strike="noStrike">
                <a:latin typeface="Arial"/>
              </a:rPr>
              <a:t>Go to elements, console, network etc</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r>
              <a:rPr b="0" lang="en-IE" sz="2000" spc="-1" strike="noStrike">
                <a:latin typeface="Arial"/>
              </a:rPr>
              <a:t>&lt;script&gt;</a:t>
            </a:r>
            <a:endParaRPr b="0" lang="en-IE" sz="2000" spc="-1" strike="noStrike">
              <a:latin typeface="Arial"/>
            </a:endParaRPr>
          </a:p>
          <a:p>
            <a:pPr marL="216000" indent="-216000">
              <a:lnSpc>
                <a:spcPct val="100000"/>
              </a:lnSpc>
              <a:buNone/>
              <a:tabLst>
                <a:tab algn="l" pos="0"/>
              </a:tabLst>
            </a:pPr>
            <a:r>
              <a:rPr b="0" lang="en-IE" sz="2000" spc="-1" strike="noStrike">
                <a:latin typeface="Arial"/>
              </a:rPr>
              <a:t>            </a:t>
            </a:r>
            <a:r>
              <a:rPr b="0" lang="en-IE" sz="2000" spc="-1" strike="noStrike">
                <a:latin typeface="Arial"/>
              </a:rPr>
              <a:t>console.log("hello mum")      - will say hello mum on other </a:t>
            </a:r>
            <a:r>
              <a:rPr b="0" lang="en-IE" sz="2000" spc="-1" strike="noStrike">
                <a:latin typeface="Arial"/>
              </a:rPr>
              <a:t>tools&gt;web developer tools &gt; console. useful for debugging. </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sldImg"/>
          </p:nvPr>
        </p:nvSpPr>
        <p:spPr>
          <a:xfrm>
            <a:off x="216000" y="812520"/>
            <a:ext cx="7126200" cy="4007880"/>
          </a:xfrm>
          <a:prstGeom prst="rect">
            <a:avLst/>
          </a:prstGeom>
          <a:ln w="0">
            <a:noFill/>
          </a:ln>
        </p:spPr>
      </p:sp>
      <p:sp>
        <p:nvSpPr>
          <p:cNvPr id="114" name="PlaceHolder 2"/>
          <p:cNvSpPr>
            <a:spLocks noGrp="1"/>
          </p:cNvSpPr>
          <p:nvPr>
            <p:ph type="body"/>
          </p:nvPr>
        </p:nvSpPr>
        <p:spPr>
          <a:xfrm>
            <a:off x="0" y="4859280"/>
            <a:ext cx="7558560" cy="5714640"/>
          </a:xfrm>
          <a:prstGeom prst="rect">
            <a:avLst/>
          </a:prstGeom>
          <a:noFill/>
          <a:ln w="0">
            <a:noFill/>
          </a:ln>
        </p:spPr>
        <p:txBody>
          <a:bodyPr lIns="0" rIns="0" tIns="0" bIns="0" anchor="t">
            <a:noAutofit/>
          </a:bodyPr>
          <a:p>
            <a:pPr marL="216000" indent="-216000">
              <a:lnSpc>
                <a:spcPct val="100000"/>
              </a:lnSpc>
              <a:buNone/>
              <a:tabLst>
                <a:tab algn="l" pos="0"/>
              </a:tabLst>
            </a:pPr>
            <a:r>
              <a:rPr b="0" lang="en-IE" sz="1400" spc="-1" strike="noStrike">
                <a:latin typeface="Arial"/>
              </a:rPr>
              <a:t>well formed HTML have beginning and end tags. The root tag in HTML pages is HTML. There's often a child of that called head which will have a beginning and an end tag and there will be a child element called body which will have a beginning and end.</a:t>
            </a:r>
            <a:endParaRPr b="0" lang="en-IE" sz="1400" spc="-1" strike="noStrike">
              <a:latin typeface="Arial"/>
            </a:endParaRPr>
          </a:p>
          <a:p>
            <a:pPr marL="216000" indent="-216000">
              <a:lnSpc>
                <a:spcPct val="100000"/>
              </a:lnSpc>
              <a:buNone/>
              <a:tabLst>
                <a:tab algn="l" pos="0"/>
              </a:tabLst>
            </a:pPr>
            <a:r>
              <a:rPr b="0" lang="en-IE" sz="1400" spc="-1" strike="noStrike">
                <a:latin typeface="Arial"/>
              </a:rPr>
              <a:t>Attributes which are very handy in HTML especially for JavaScript are ID and class. Class applies more for CSS. Cascading Style Sheets used to make your page looked nice. IDs are for uniquely identifying a particular element of particular tag. The div tag is very handy for JavaScript as well. It's basically divides up a page and says this part of the page so handy for things like output. So you could say make a Dave tag with ID output and then you could do in your JavaScript document getelementbyid output and set the inner text of that to be whatever you want the output to be.</a:t>
            </a:r>
            <a:endParaRPr b="0" lang="en-IE" sz="1400" spc="-1" strike="noStrike">
              <a:latin typeface="Arial"/>
            </a:endParaRPr>
          </a:p>
          <a:p>
            <a:pPr marL="216000" indent="-216000">
              <a:lnSpc>
                <a:spcPct val="100000"/>
              </a:lnSpc>
              <a:buNone/>
              <a:tabLst>
                <a:tab algn="l" pos="0"/>
              </a:tabLst>
            </a:pPr>
            <a:r>
              <a:rPr b="0" lang="en-IE" sz="1400" spc="-1" strike="noStrike">
                <a:latin typeface="Arial"/>
              </a:rPr>
              <a:t>The other tags which are handy for displaying data are table. Table comes with a whole pile of under tags like TR which is table row, TH which is a table held head element and TD which is a table data element.</a:t>
            </a:r>
            <a:endParaRPr b="0" lang="en-IE" sz="1400" spc="-1" strike="noStrike">
              <a:latin typeface="Arial"/>
            </a:endParaRPr>
          </a:p>
          <a:p>
            <a:pPr marL="216000" indent="-216000">
              <a:lnSpc>
                <a:spcPct val="100000"/>
              </a:lnSpc>
              <a:buNone/>
              <a:tabLst>
                <a:tab algn="l" pos="0"/>
              </a:tabLst>
            </a:pPr>
            <a:r>
              <a:rPr b="0" lang="en-IE" sz="1400" spc="-1" strike="noStrike">
                <a:latin typeface="Arial"/>
              </a:rPr>
              <a:t>There's also form tags, form. Traditionally in HTML you'd have a form tag and then you'd have inputs inside that end button.</a:t>
            </a:r>
            <a:endParaRPr b="0" lang="en-IE" sz="1400" spc="-1" strike="noStrike">
              <a:latin typeface="Arial"/>
            </a:endParaRPr>
          </a:p>
          <a:p>
            <a:pPr marL="216000" indent="-216000">
              <a:lnSpc>
                <a:spcPct val="100000"/>
              </a:lnSpc>
              <a:buNone/>
              <a:tabLst>
                <a:tab algn="l" pos="0"/>
              </a:tabLst>
            </a:pPr>
            <a:r>
              <a:rPr b="0" lang="en-IE" sz="1400" spc="-1" strike="noStrike">
                <a:latin typeface="Arial"/>
              </a:rPr>
              <a:t>And I'm going to be using JavaScript, so I don't want the form tag because I don't want the browser to do the submitting of data. I want my JavaScript to do that. So I'll just be showing you input tags.</a:t>
            </a:r>
            <a:endParaRPr b="0" lang="en-IE" sz="1400" spc="-1" strike="noStrike">
              <a:latin typeface="Arial"/>
            </a:endParaRPr>
          </a:p>
          <a:p>
            <a:pPr marL="216000" indent="-216000">
              <a:lnSpc>
                <a:spcPct val="100000"/>
              </a:lnSpc>
              <a:buNone/>
              <a:tabLst>
                <a:tab algn="l" pos="0"/>
              </a:tabLst>
            </a:pPr>
            <a:r>
              <a:rPr b="0" lang="en-IE" sz="1400" spc="-1" strike="noStrike">
                <a:latin typeface="Arial"/>
              </a:rPr>
              <a:t>I'm not going to go through too much of how to make a page look nice. That's whole course in multimedia on that itself.</a:t>
            </a:r>
            <a:endParaRPr b="0" lang="en-IE" sz="1400" spc="-1" strike="noStrike">
              <a:latin typeface="Arial"/>
            </a:endParaRPr>
          </a:p>
          <a:p>
            <a:pPr marL="216000" indent="-216000">
              <a:lnSpc>
                <a:spcPct val="100000"/>
              </a:lnSpc>
              <a:buNone/>
              <a:tabLst>
                <a:tab algn="l" pos="0"/>
              </a:tabLst>
            </a:pPr>
            <a:r>
              <a:rPr b="0" lang="en-IE" sz="1400" spc="-1" strike="noStrike">
                <a:latin typeface="Arial"/>
              </a:rPr>
              <a:t>I do want you to know that CSS Cascading style sheets do exist and there is a quick and easy way to make your page look nice which is import or the cascading style sheets from bootstrap or some other system. Bootstrap is what Twitter uses so I like using that. The last tag, which is of course for us one of the most important is the script tag and inside there you do your JavaScript.</a:t>
            </a:r>
            <a:endParaRPr b="0" lang="en-IE" sz="14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sldImg"/>
          </p:nvPr>
        </p:nvSpPr>
        <p:spPr>
          <a:xfrm>
            <a:off x="216000" y="812520"/>
            <a:ext cx="7126560" cy="4008240"/>
          </a:xfrm>
          <a:prstGeom prst="rect">
            <a:avLst/>
          </a:prstGeom>
          <a:ln w="0">
            <a:noFill/>
          </a:ln>
        </p:spPr>
      </p:sp>
      <p:sp>
        <p:nvSpPr>
          <p:cNvPr id="116" name="PlaceHolder 2"/>
          <p:cNvSpPr>
            <a:spLocks noGrp="1"/>
          </p:cNvSpPr>
          <p:nvPr>
            <p:ph type="body"/>
          </p:nvPr>
        </p:nvSpPr>
        <p:spPr>
          <a:xfrm>
            <a:off x="-90000" y="5078520"/>
            <a:ext cx="7649640" cy="5613120"/>
          </a:xfrm>
          <a:prstGeom prst="rect">
            <a:avLst/>
          </a:prstGeom>
          <a:noFill/>
          <a:ln w="0">
            <a:noFill/>
          </a:ln>
        </p:spPr>
        <p:txBody>
          <a:bodyPr lIns="0" rIns="0" tIns="0" bIns="0" anchor="t">
            <a:noAutofit/>
          </a:bodyPr>
          <a:p>
            <a:pPr marL="216000" indent="-216000">
              <a:lnSpc>
                <a:spcPct val="100000"/>
              </a:lnSpc>
              <a:buNone/>
              <a:tabLst>
                <a:tab algn="l" pos="0"/>
              </a:tabLst>
            </a:pPr>
            <a:r>
              <a:rPr b="0" lang="en-IE" sz="2000" spc="-1" strike="noStrike">
                <a:latin typeface="Arial"/>
              </a:rPr>
              <a:t>W3schools: html, css, javascript, bootstrap</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r>
              <a:rPr b="0" lang="en-IE" sz="2000" spc="-1" strike="noStrike">
                <a:latin typeface="Arial"/>
                <a:hlinkClick r:id="rId1"/>
              </a:rPr>
              <a:t>https://getbootstrap.com</a:t>
            </a:r>
            <a:endParaRPr b="0" lang="en-IE" sz="2000" spc="-1" strike="noStrike">
              <a:latin typeface="Arial"/>
            </a:endParaRPr>
          </a:p>
          <a:p>
            <a:pPr marL="216000" indent="-216000">
              <a:lnSpc>
                <a:spcPct val="100000"/>
              </a:lnSpc>
              <a:buNone/>
              <a:tabLst>
                <a:tab algn="l" pos="0"/>
              </a:tabLst>
            </a:pPr>
            <a:r>
              <a:rPr b="0" lang="en-IE" sz="2000" spc="-1" strike="noStrike">
                <a:latin typeface="Arial"/>
              </a:rPr>
              <a:t>&gt; go down to Include via CDN </a:t>
            </a:r>
            <a:endParaRPr b="0" lang="en-IE" sz="2000" spc="-1" strike="noStrike">
              <a:latin typeface="Arial"/>
            </a:endParaRPr>
          </a:p>
          <a:p>
            <a:pPr marL="216000" indent="-216000">
              <a:lnSpc>
                <a:spcPct val="100000"/>
              </a:lnSpc>
              <a:buNone/>
              <a:tabLst>
                <a:tab algn="l" pos="0"/>
              </a:tabLst>
            </a:pPr>
            <a:r>
              <a:rPr b="0" lang="en-IE" sz="2000" spc="-1" strike="noStrike">
                <a:latin typeface="Arial"/>
              </a:rPr>
              <a:t>&gt; copy 1</a:t>
            </a:r>
            <a:r>
              <a:rPr b="0" lang="en-IE" sz="2000" spc="-1" strike="noStrike" baseline="33000">
                <a:latin typeface="Arial"/>
              </a:rPr>
              <a:t>st</a:t>
            </a:r>
            <a:r>
              <a:rPr b="0" lang="en-IE" sz="2000" spc="-1" strike="noStrike">
                <a:latin typeface="Arial"/>
              </a:rPr>
              <a:t> link into your header: &lt;link href="https://cdn.jsdelivr.net/npm/bootstrap@5.3.3/dist/css/bootstrap.min.css" rel="stylesheet" integrity="sha384-QWTKZyjpPEjISv5WaRU9OFeRpok6YctnYmDr5pNlyT2bRjXh0JMhjY6hW+ALEwIH" crossorigin="anonymous"&gt;</a:t>
            </a:r>
            <a:endParaRPr b="0" lang="en-IE" sz="2000" spc="-1" strike="noStrike">
              <a:latin typeface="Arial"/>
            </a:endParaRPr>
          </a:p>
          <a:p>
            <a:pPr marL="216000" indent="-216000">
              <a:lnSpc>
                <a:spcPct val="100000"/>
              </a:lnSpc>
              <a:buNone/>
              <a:tabLst>
                <a:tab algn="l" pos="0"/>
              </a:tabLst>
            </a:pPr>
            <a:r>
              <a:rPr b="0" lang="en-IE" sz="2000" spc="-1" strike="noStrike">
                <a:latin typeface="Arial"/>
              </a:rPr>
              <a:t>Bootstrap is a way of making a code look nice. All you need to do is include this magic piece of code, link that in your header and that includes a whole pile of CSS which makes things look nicer.</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r>
              <a:rPr b="0" lang="en-IE" sz="2000" spc="-1" strike="noStrike">
                <a:latin typeface="Arial"/>
              </a:rPr>
              <a:t>&gt; 2</a:t>
            </a:r>
            <a:r>
              <a:rPr b="0" lang="en-IE" sz="2000" spc="-1" strike="noStrike" baseline="33000">
                <a:latin typeface="Arial"/>
              </a:rPr>
              <a:t>nd</a:t>
            </a:r>
            <a:r>
              <a:rPr b="0" lang="en-IE" sz="2000" spc="-1" strike="noStrike">
                <a:latin typeface="Arial"/>
              </a:rPr>
              <a:t> link is the functionality (add accordians etc)</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r>
              <a:rPr b="0" lang="en-IE" sz="2000" spc="-1" strike="noStrike">
                <a:latin typeface="Arial"/>
              </a:rPr>
              <a:t>&gt;Docs &gt; content &gt;tables</a:t>
            </a:r>
            <a:endParaRPr b="0" lang="en-IE"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EF256549-9B02-4A93-9291-EA8D1DDE03BC}" type="slidenum">
              <a:t>&lt;#&gt;</a:t>
            </a:fld>
          </a:p>
        </p:txBody>
      </p:sp>
      <p:sp>
        <p:nvSpPr>
          <p:cNvPr id="4" name="PlaceHolder 3"/>
          <p:cNvSpPr>
            <a:spLocks noGrp="1"/>
          </p:cNvSpPr>
          <p:nvPr>
            <p:ph type="dt" idx="3"/>
          </p:nvPr>
        </p:nvSpPr>
        <p:spPr/>
        <p:txBody>
          <a:bodyPr/>
          <a:p>
            <a:r>
              <a:rPr lang="en-I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64D8A05-3F23-42E4-86BD-9DA1926D4B45}"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AFA73FD6-EE67-46D3-8B6A-F7CBCF35A51F}" type="slidenum">
              <a:t>&lt;#&gt;</a:t>
            </a:fld>
          </a:p>
        </p:txBody>
      </p:sp>
      <p:sp>
        <p:nvSpPr>
          <p:cNvPr id="9" name="PlaceHolder 8"/>
          <p:cNvSpPr>
            <a:spLocks noGrp="1"/>
          </p:cNvSpPr>
          <p:nvPr>
            <p:ph type="dt" idx="3"/>
          </p:nvPr>
        </p:nvSpPr>
        <p:spPr/>
        <p:txBody>
          <a:bodyPr/>
          <a:p>
            <a:r>
              <a:rPr lang="en-I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4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E2D55B16-1D5D-4171-94FD-359130B4DCD7}" type="slidenum">
              <a:t>&lt;#&gt;</a:t>
            </a:fld>
          </a:p>
        </p:txBody>
      </p:sp>
      <p:sp>
        <p:nvSpPr>
          <p:cNvPr id="11" name="PlaceHolder 10"/>
          <p:cNvSpPr>
            <a:spLocks noGrp="1"/>
          </p:cNvSpPr>
          <p:nvPr>
            <p:ph type="dt" idx="3"/>
          </p:nvPr>
        </p:nvSpPr>
        <p:spPr/>
        <p:txBody>
          <a:bodyPr/>
          <a:p>
            <a:r>
              <a:rPr lang="en-I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F0628F11-A599-44BA-BE6A-C0B83E2DCBBE}" type="slidenum">
              <a:t>&lt;#&gt;</a:t>
            </a:fld>
          </a:p>
        </p:txBody>
      </p:sp>
      <p:sp>
        <p:nvSpPr>
          <p:cNvPr id="4" name="PlaceHolder 3"/>
          <p:cNvSpPr>
            <a:spLocks noGrp="1"/>
          </p:cNvSpPr>
          <p:nvPr>
            <p:ph type="dt" idx="6"/>
          </p:nvPr>
        </p:nvSpPr>
        <p:spPr/>
        <p:txBody>
          <a:bodyPr/>
          <a:p>
            <a:r>
              <a:rPr lang="en-I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5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39A84E12-A073-4EA2-BB0E-EFE7961C4942}"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9EF2D484-9DCA-46BE-B52B-D4B1C2E59CF2}"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6698486A-24E9-4D22-8DA3-FAC773FDB23B}"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576AED3A-47FD-4743-B6E3-B31E65F7734D}"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7A1F308C-CB3C-4D5C-9C82-A0E1103DE9AB}"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DE1E7B4-3553-44D1-8E41-E87C7A9EDBE4}"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9425E9D-C86A-4071-899B-FE23622A73A8}"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6C639961-71FD-4FE2-8CA7-1A840430B71D}"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2185E6F-273A-4F08-A64A-634794C658CE}"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AC4248D6-DD19-46B9-84D8-0ADCDA2D1A98}"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3B54D6AC-A7DC-42ED-95E1-1DC4A9534083}" type="slidenum">
              <a:t>&lt;#&gt;</a:t>
            </a:fld>
          </a:p>
        </p:txBody>
      </p:sp>
      <p:sp>
        <p:nvSpPr>
          <p:cNvPr id="9" name="PlaceHolder 8"/>
          <p:cNvSpPr>
            <a:spLocks noGrp="1"/>
          </p:cNvSpPr>
          <p:nvPr>
            <p:ph type="dt" idx="6"/>
          </p:nvPr>
        </p:nvSpPr>
        <p:spPr/>
        <p:txBody>
          <a:bodyPr/>
          <a:p>
            <a:r>
              <a:rPr lang="en-IE"/>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6EFA8BA2-7179-4D5C-B440-E5A441494FE7}" type="slidenum">
              <a:t>&lt;#&gt;</a:t>
            </a:fld>
          </a:p>
        </p:txBody>
      </p:sp>
      <p:sp>
        <p:nvSpPr>
          <p:cNvPr id="11" name="PlaceHolder 10"/>
          <p:cNvSpPr>
            <a:spLocks noGrp="1"/>
          </p:cNvSpPr>
          <p:nvPr>
            <p:ph type="dt" idx="6"/>
          </p:nvPr>
        </p:nvSpPr>
        <p:spPr/>
        <p:txBody>
          <a:bodyPr/>
          <a:p>
            <a:r>
              <a:rPr lang="en-I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F9B40D9-C6F4-4EC6-9270-9A49492E1C7D}"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8539B0D-ED76-44FC-A94B-A85C104CCDF2}"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A56283A-31F3-4BC8-B3E6-9C07CC869512}"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AB2B9ED-4963-48B0-802F-4C876D58581D}"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632B045-B6B2-4473-817E-112F53A39E85}"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27599D9-05E0-4D4A-89CE-91F49C4A3982}"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1F04C9F-88A3-4CCA-993F-44306AA35319}" type="slidenum">
              <a:t>&lt;#&gt;</a:t>
            </a:fld>
          </a:p>
        </p:txBody>
      </p:sp>
      <p:sp>
        <p:nvSpPr>
          <p:cNvPr id="8" name="PlaceHolder 7"/>
          <p:cNvSpPr>
            <a:spLocks noGrp="1"/>
          </p:cNvSpPr>
          <p:nvPr>
            <p:ph type="dt" idx="3"/>
          </p:nvPr>
        </p:nvSpPr>
        <p:spPr/>
        <p:txBody>
          <a:bodyPr/>
          <a:p>
            <a:r>
              <a:rPr lang="en-I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6"/>
          <p:cNvGrpSpPr/>
          <p:nvPr/>
        </p:nvGrpSpPr>
        <p:grpSpPr>
          <a:xfrm>
            <a:off x="11401560" y="6229800"/>
            <a:ext cx="455400" cy="455400"/>
            <a:chOff x="11401560" y="6229800"/>
            <a:chExt cx="455400" cy="455400"/>
          </a:xfrm>
        </p:grpSpPr>
        <p:sp>
          <p:nvSpPr>
            <p:cNvPr id="1" name="Oval 7"/>
            <p:cNvSpPr/>
            <p:nvPr/>
          </p:nvSpPr>
          <p:spPr>
            <a:xfrm>
              <a:off x="11401560" y="6229800"/>
              <a:ext cx="455400" cy="455400"/>
            </a:xfrm>
            <a:prstGeom prst="ellipse">
              <a:avLst/>
            </a:prstGeom>
            <a:blipFill rotWithShape="0">
              <a:blip r:embed="rId2"/>
              <a:srcRect/>
              <a:tile/>
            </a:blipFill>
            <a:ln w="25400">
              <a:noFill/>
            </a:ln>
          </p:spPr>
          <p:style>
            <a:lnRef idx="0"/>
            <a:fillRef idx="0"/>
            <a:effectRef idx="0"/>
            <a:fontRef idx="minor"/>
          </p:style>
        </p:sp>
        <p:sp>
          <p:nvSpPr>
            <p:cNvPr id="2" name="Oval 8"/>
            <p:cNvSpPr/>
            <p:nvPr/>
          </p:nvSpPr>
          <p:spPr>
            <a:xfrm>
              <a:off x="11431080" y="6258960"/>
              <a:ext cx="397080" cy="397080"/>
            </a:xfrm>
            <a:prstGeom prst="ellipse">
              <a:avLst/>
            </a:prstGeom>
            <a:noFill/>
            <a:ln w="12700">
              <a:solidFill>
                <a:srgbClr val="ffffff"/>
              </a:solidFill>
              <a:round/>
            </a:ln>
          </p:spPr>
          <p:style>
            <a:lnRef idx="0"/>
            <a:fillRef idx="0"/>
            <a:effectRef idx="0"/>
            <a:fontRef idx="minor"/>
          </p:style>
        </p:sp>
      </p:grpSp>
      <p:sp>
        <p:nvSpPr>
          <p:cNvPr id="3" name="Rectangle 6"/>
          <p:cNvSpPr/>
          <p:nvPr/>
        </p:nvSpPr>
        <p:spPr>
          <a:xfrm>
            <a:off x="920880" y="1347120"/>
            <a:ext cx="10221120" cy="7884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4" name="Rectangle 7"/>
          <p:cNvSpPr/>
          <p:nvPr/>
        </p:nvSpPr>
        <p:spPr>
          <a:xfrm>
            <a:off x="920880" y="4299840"/>
            <a:ext cx="10221120" cy="78840"/>
          </a:xfrm>
          <a:prstGeom prst="rect">
            <a:avLst/>
          </a:prstGeom>
          <a:blipFill rotWithShape="0">
            <a:blip r:embed="rId4">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5" name="Rectangle 8"/>
          <p:cNvSpPr/>
          <p:nvPr/>
        </p:nvSpPr>
        <p:spPr>
          <a:xfrm>
            <a:off x="920880" y="1484640"/>
            <a:ext cx="10221120" cy="2741400"/>
          </a:xfrm>
          <a:prstGeom prst="rect">
            <a:avLst/>
          </a:prstGeom>
          <a:blipFill rotWithShape="0">
            <a:blip r:embed="rId5">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6" name="Group 9"/>
          <p:cNvGrpSpPr/>
          <p:nvPr/>
        </p:nvGrpSpPr>
        <p:grpSpPr>
          <a:xfrm>
            <a:off x="9649080" y="4069080"/>
            <a:ext cx="1079280" cy="1079280"/>
            <a:chOff x="9649080" y="4069080"/>
            <a:chExt cx="1079280" cy="1079280"/>
          </a:xfrm>
        </p:grpSpPr>
        <p:sp>
          <p:nvSpPr>
            <p:cNvPr id="7" name="Oval 10"/>
            <p:cNvSpPr/>
            <p:nvPr/>
          </p:nvSpPr>
          <p:spPr>
            <a:xfrm>
              <a:off x="9649080" y="4069080"/>
              <a:ext cx="1079280" cy="1079280"/>
            </a:xfrm>
            <a:prstGeom prst="ellipse">
              <a:avLst/>
            </a:prstGeom>
            <a:blipFill rotWithShape="0">
              <a:blip r:embed="rId6"/>
              <a:srcRect/>
              <a:tile/>
            </a:blipFill>
            <a:ln w="25400">
              <a:noFill/>
            </a:ln>
          </p:spPr>
          <p:style>
            <a:lnRef idx="0"/>
            <a:fillRef idx="0"/>
            <a:effectRef idx="0"/>
            <a:fontRef idx="minor"/>
          </p:style>
        </p:sp>
        <p:sp>
          <p:nvSpPr>
            <p:cNvPr id="8" name="Oval 11"/>
            <p:cNvSpPr/>
            <p:nvPr/>
          </p:nvSpPr>
          <p:spPr>
            <a:xfrm>
              <a:off x="9757440" y="4177080"/>
              <a:ext cx="862920" cy="862920"/>
            </a:xfrm>
            <a:prstGeom prst="ellipse">
              <a:avLst/>
            </a:prstGeom>
            <a:noFill/>
            <a:ln w="25400">
              <a:solidFill>
                <a:srgbClr val="ffffff"/>
              </a:solidFill>
              <a:round/>
            </a:ln>
          </p:spPr>
          <p:style>
            <a:lnRef idx="0"/>
            <a:fillRef idx="0"/>
            <a:effectRef idx="0"/>
            <a:fontRef idx="minor"/>
          </p:style>
        </p:sp>
      </p:grpSp>
      <p:sp>
        <p:nvSpPr>
          <p:cNvPr id="9" name="PlaceHolder 1"/>
          <p:cNvSpPr>
            <a:spLocks noGrp="1"/>
          </p:cNvSpPr>
          <p:nvPr>
            <p:ph type="ftr" idx="1"/>
          </p:nvPr>
        </p:nvSpPr>
        <p:spPr>
          <a:xfrm>
            <a:off x="1088280" y="6272640"/>
            <a:ext cx="6325920" cy="36324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10" name="PlaceHolder 2"/>
          <p:cNvSpPr>
            <a:spLocks noGrp="1"/>
          </p:cNvSpPr>
          <p:nvPr>
            <p:ph type="sldNum" idx="2"/>
          </p:nvPr>
        </p:nvSpPr>
        <p:spPr>
          <a:xfrm>
            <a:off x="9592560" y="4289400"/>
            <a:ext cx="1191960" cy="638280"/>
          </a:xfrm>
          <a:prstGeom prst="rect">
            <a:avLst/>
          </a:prstGeom>
          <a:noFill/>
          <a:ln w="0">
            <a:noFill/>
          </a:ln>
        </p:spPr>
        <p:txBody>
          <a:bodyPr lIns="90000" rIns="90000" tIns="45000" bIns="45000" anchor="ctr">
            <a:noAutofit/>
          </a:bodyPr>
          <a:lstStyle>
            <a:lvl1pPr algn="ctr">
              <a:lnSpc>
                <a:spcPct val="100000"/>
              </a:lnSpc>
              <a:buNone/>
              <a:defRPr b="1" lang="en-US" sz="2800" spc="-1" strike="noStrike">
                <a:solidFill>
                  <a:srgbClr val="ffffff"/>
                </a:solidFill>
                <a:latin typeface="Rockwell Condensed"/>
              </a:defRPr>
            </a:lvl1pPr>
          </a:lstStyle>
          <a:p>
            <a:pPr algn="ctr">
              <a:lnSpc>
                <a:spcPct val="100000"/>
              </a:lnSpc>
              <a:buNone/>
            </a:pPr>
            <a:fld id="{6532E35E-06E1-4B00-8CD7-2A9B59751A55}" type="slidenum">
              <a:rPr b="1" lang="en-US" sz="2800" spc="-1" strike="noStrike">
                <a:solidFill>
                  <a:srgbClr val="ffffff"/>
                </a:solidFill>
                <a:latin typeface="Rockwell Condensed"/>
              </a:rPr>
              <a:t>&lt;number&gt;</a:t>
            </a:fld>
            <a:endParaRPr b="0" lang="en-IE" sz="2800" spc="-1" strike="noStrike">
              <a:latin typeface="Times New Roman"/>
            </a:endParaRPr>
          </a:p>
        </p:txBody>
      </p:sp>
      <p:sp>
        <p:nvSpPr>
          <p:cNvPr id="11" name="PlaceHolder 3"/>
          <p:cNvSpPr>
            <a:spLocks noGrp="1"/>
          </p:cNvSpPr>
          <p:nvPr>
            <p:ph type="dt" idx="3"/>
          </p:nvPr>
        </p:nvSpPr>
        <p:spPr>
          <a:xfrm>
            <a:off x="7964280" y="6272640"/>
            <a:ext cx="3271680" cy="36324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12"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1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 name="Group 6"/>
          <p:cNvGrpSpPr/>
          <p:nvPr/>
        </p:nvGrpSpPr>
        <p:grpSpPr>
          <a:xfrm>
            <a:off x="11401560" y="6229800"/>
            <a:ext cx="455400" cy="455400"/>
            <a:chOff x="11401560" y="6229800"/>
            <a:chExt cx="455400" cy="455400"/>
          </a:xfrm>
        </p:grpSpPr>
        <p:sp>
          <p:nvSpPr>
            <p:cNvPr id="51" name="Oval 7"/>
            <p:cNvSpPr/>
            <p:nvPr/>
          </p:nvSpPr>
          <p:spPr>
            <a:xfrm>
              <a:off x="11401560" y="6229800"/>
              <a:ext cx="455400" cy="455400"/>
            </a:xfrm>
            <a:prstGeom prst="ellipse">
              <a:avLst/>
            </a:prstGeom>
            <a:blipFill rotWithShape="0">
              <a:blip r:embed="rId2"/>
              <a:srcRect/>
              <a:tile/>
            </a:blipFill>
            <a:ln w="25400">
              <a:noFill/>
            </a:ln>
          </p:spPr>
          <p:style>
            <a:lnRef idx="0"/>
            <a:fillRef idx="0"/>
            <a:effectRef idx="0"/>
            <a:fontRef idx="minor"/>
          </p:style>
        </p:sp>
        <p:sp>
          <p:nvSpPr>
            <p:cNvPr id="52" name="Oval 8"/>
            <p:cNvSpPr/>
            <p:nvPr/>
          </p:nvSpPr>
          <p:spPr>
            <a:xfrm>
              <a:off x="11431080" y="6258960"/>
              <a:ext cx="397080" cy="397080"/>
            </a:xfrm>
            <a:prstGeom prst="ellipse">
              <a:avLst/>
            </a:prstGeom>
            <a:noFill/>
            <a:ln w="12700">
              <a:solidFill>
                <a:srgbClr val="ffffff"/>
              </a:solidFill>
              <a:round/>
            </a:ln>
          </p:spPr>
          <p:style>
            <a:lnRef idx="0"/>
            <a:fillRef idx="0"/>
            <a:effectRef idx="0"/>
            <a:fontRef idx="minor"/>
          </p:style>
        </p:sp>
      </p:grpSp>
      <p:sp>
        <p:nvSpPr>
          <p:cNvPr id="53" name="PlaceHolder 1"/>
          <p:cNvSpPr>
            <a:spLocks noGrp="1"/>
          </p:cNvSpPr>
          <p:nvPr>
            <p:ph type="ftr" idx="4"/>
          </p:nvPr>
        </p:nvSpPr>
        <p:spPr>
          <a:xfrm>
            <a:off x="1088280" y="6272640"/>
            <a:ext cx="6325920" cy="36324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54" name="PlaceHolder 2"/>
          <p:cNvSpPr>
            <a:spLocks noGrp="1"/>
          </p:cNvSpPr>
          <p:nvPr>
            <p:ph type="sldNum" idx="5"/>
          </p:nvPr>
        </p:nvSpPr>
        <p:spPr>
          <a:xfrm>
            <a:off x="11311200" y="6272640"/>
            <a:ext cx="638280" cy="36324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Rockwell Condensed"/>
              </a:defRPr>
            </a:lvl1pPr>
          </a:lstStyle>
          <a:p>
            <a:pPr algn="ctr">
              <a:lnSpc>
                <a:spcPct val="100000"/>
              </a:lnSpc>
              <a:buNone/>
            </a:pPr>
            <a:fld id="{4ECEED2C-993C-4F5C-B94F-4D2F4A8A3E64}" type="slidenum">
              <a:rPr b="1" lang="en-US" sz="1400" spc="-1" strike="noStrike">
                <a:solidFill>
                  <a:srgbClr val="ffffff"/>
                </a:solidFill>
                <a:latin typeface="Rockwell Condensed"/>
              </a:rPr>
              <a:t>&lt;number&gt;</a:t>
            </a:fld>
            <a:endParaRPr b="0" lang="en-IE" sz="1400" spc="-1" strike="noStrike">
              <a:latin typeface="Times New Roman"/>
            </a:endParaRPr>
          </a:p>
        </p:txBody>
      </p:sp>
      <p:sp>
        <p:nvSpPr>
          <p:cNvPr id="55" name="PlaceHolder 3"/>
          <p:cNvSpPr>
            <a:spLocks noGrp="1"/>
          </p:cNvSpPr>
          <p:nvPr>
            <p:ph type="dt" idx="6"/>
          </p:nvPr>
        </p:nvSpPr>
        <p:spPr>
          <a:xfrm>
            <a:off x="7964280" y="6272640"/>
            <a:ext cx="3271680" cy="36324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5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5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hyperlink" Target="mailto:Andrew.Beatty@gmit.ie" TargetMode="External"/><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slideLayout" Target="../slideLayouts/slideLayout13.xml"/><Relationship Id="rId6"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051560" y="1432080"/>
            <a:ext cx="9965160" cy="3034080"/>
          </a:xfrm>
          <a:prstGeom prst="rect">
            <a:avLst/>
          </a:prstGeom>
          <a:noFill/>
          <a:ln w="0">
            <a:noFill/>
          </a:ln>
        </p:spPr>
        <p:txBody>
          <a:bodyPr lIns="0" rIns="0" tIns="0" bIns="0" anchor="ctr">
            <a:noAutofit/>
          </a:bodyPr>
          <a:p>
            <a:pPr>
              <a:lnSpc>
                <a:spcPct val="80000"/>
              </a:lnSpc>
              <a:buNone/>
            </a:pPr>
            <a:r>
              <a:rPr b="0" lang="en-IE" sz="2000" spc="-1" strike="noStrike" cap="all">
                <a:latin typeface="Rockwell Condensed"/>
              </a:rPr>
              <a:t>Dr6.1</a:t>
            </a:r>
            <a:br>
              <a:rPr sz="9600"/>
            </a:br>
            <a:r>
              <a:rPr b="0" lang="en-IE" sz="9600" spc="-1" strike="noStrike" cap="all">
                <a:latin typeface="Rockwell Condensed"/>
              </a:rPr>
              <a:t>HTML</a:t>
            </a:r>
            <a:endParaRPr b="0" lang="en-IE" sz="9600" spc="-1" strike="noStrike">
              <a:latin typeface="Arial"/>
            </a:endParaRPr>
          </a:p>
        </p:txBody>
      </p:sp>
      <p:sp>
        <p:nvSpPr>
          <p:cNvPr id="101" name="PlaceHolder 2"/>
          <p:cNvSpPr>
            <a:spLocks noGrp="1"/>
          </p:cNvSpPr>
          <p:nvPr>
            <p:ph type="subTitle"/>
          </p:nvPr>
        </p:nvSpPr>
        <p:spPr>
          <a:xfrm>
            <a:off x="1069920" y="4389120"/>
            <a:ext cx="7889400" cy="1068120"/>
          </a:xfrm>
          <a:prstGeom prst="rect">
            <a:avLst/>
          </a:prstGeom>
          <a:noFill/>
          <a:ln w="0">
            <a:noFill/>
          </a:ln>
        </p:spPr>
        <p:txBody>
          <a:bodyPr lIns="0" rIns="0" tIns="0" bIns="0" anchor="t">
            <a:normAutofit/>
          </a:bodyPr>
          <a:p>
            <a:pPr>
              <a:lnSpc>
                <a:spcPct val="90000"/>
              </a:lnSpc>
              <a:spcBef>
                <a:spcPts val="1199"/>
              </a:spcBef>
              <a:buNone/>
              <a:tabLst>
                <a:tab algn="l" pos="0"/>
              </a:tabLst>
            </a:pPr>
            <a:r>
              <a:rPr b="0" lang="en-IE" sz="2200" spc="-1" strike="noStrike">
                <a:solidFill>
                  <a:srgbClr val="000000"/>
                </a:solidFill>
                <a:latin typeface="Rockwell"/>
              </a:rPr>
              <a:t>Data Representation</a:t>
            </a:r>
            <a:endParaRPr b="0" lang="en-IE" sz="2200" spc="-1" strike="noStrike">
              <a:latin typeface="Arial"/>
            </a:endParaRPr>
          </a:p>
          <a:p>
            <a:pPr>
              <a:lnSpc>
                <a:spcPct val="90000"/>
              </a:lnSpc>
              <a:spcBef>
                <a:spcPts val="1199"/>
              </a:spcBef>
              <a:buNone/>
              <a:tabLst>
                <a:tab algn="l" pos="0"/>
              </a:tabLst>
            </a:pPr>
            <a:r>
              <a:rPr b="0" lang="en-IE" sz="2200" spc="-1" strike="noStrike" u="sng">
                <a:solidFill>
                  <a:srgbClr val="cc9900"/>
                </a:solidFill>
                <a:uFillTx/>
                <a:latin typeface="Rockwell"/>
                <a:hlinkClick r:id="rId1"/>
              </a:rPr>
              <a:t>Andrew.Beatty@atu.ie</a:t>
            </a:r>
            <a:endParaRPr b="0" lang="en-IE"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2" name="Rectangle 7"/>
          <p:cNvSpPr/>
          <p:nvPr/>
        </p:nvSpPr>
        <p:spPr>
          <a:xfrm>
            <a:off x="0" y="0"/>
            <a:ext cx="12190320" cy="685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3" name="Rectangle 9"/>
          <p:cNvSpPr/>
          <p:nvPr/>
        </p:nvSpPr>
        <p:spPr>
          <a:xfrm>
            <a:off x="984600" y="464040"/>
            <a:ext cx="10221120" cy="78840"/>
          </a:xfrm>
          <a:prstGeom prst="rect">
            <a:avLst/>
          </a:prstGeom>
          <a:blipFill rotWithShape="0">
            <a:blip r:embed="rId1">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04" name="Rectangle 11"/>
          <p:cNvSpPr/>
          <p:nvPr/>
        </p:nvSpPr>
        <p:spPr>
          <a:xfrm>
            <a:off x="984600" y="601920"/>
            <a:ext cx="10221120" cy="1384200"/>
          </a:xfrm>
          <a:prstGeom prst="rect">
            <a:avLst/>
          </a:prstGeom>
          <a:blipFill rotWithShape="0">
            <a:blip r:embed="rId2">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05" name="Rectangle 13"/>
          <p:cNvSpPr/>
          <p:nvPr/>
        </p:nvSpPr>
        <p:spPr>
          <a:xfrm>
            <a:off x="984600" y="2038680"/>
            <a:ext cx="10221120" cy="7884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06" name="PlaceHolder 1"/>
          <p:cNvSpPr>
            <a:spLocks noGrp="1"/>
          </p:cNvSpPr>
          <p:nvPr>
            <p:ph type="title"/>
          </p:nvPr>
        </p:nvSpPr>
        <p:spPr>
          <a:xfrm>
            <a:off x="1069920" y="484560"/>
            <a:ext cx="10056600" cy="1607400"/>
          </a:xfrm>
          <a:prstGeom prst="rect">
            <a:avLst/>
          </a:prstGeom>
          <a:noFill/>
          <a:ln w="0">
            <a:noFill/>
          </a:ln>
        </p:spPr>
        <p:txBody>
          <a:bodyPr lIns="90000" rIns="90000" tIns="45000" bIns="45000" anchor="ctr">
            <a:normAutofit/>
          </a:bodyPr>
          <a:p>
            <a:pPr>
              <a:lnSpc>
                <a:spcPct val="90000"/>
              </a:lnSpc>
              <a:buNone/>
            </a:pPr>
            <a:r>
              <a:rPr b="0" lang="en-IE" sz="5400" spc="-1" strike="noStrike" cap="all">
                <a:latin typeface="Rockwell Condensed"/>
              </a:rPr>
              <a:t>Html</a:t>
            </a:r>
            <a:endParaRPr b="0" lang="en-IE" sz="5400" spc="-1" strike="noStrike">
              <a:latin typeface="Arial"/>
            </a:endParaRPr>
          </a:p>
        </p:txBody>
      </p:sp>
      <p:sp>
        <p:nvSpPr>
          <p:cNvPr id="107" name="PlaceHolder 2"/>
          <p:cNvSpPr>
            <a:spLocks noGrp="1"/>
          </p:cNvSpPr>
          <p:nvPr>
            <p:ph/>
          </p:nvPr>
        </p:nvSpPr>
        <p:spPr>
          <a:xfrm>
            <a:off x="1069920" y="2320560"/>
            <a:ext cx="10056600" cy="3849840"/>
          </a:xfrm>
          <a:prstGeom prst="rect">
            <a:avLst/>
          </a:prstGeom>
          <a:noFill/>
          <a:ln w="0">
            <a:noFill/>
          </a:ln>
        </p:spPr>
        <p:txBody>
          <a:bodyPr lIns="90000" rIns="90000" tIns="45000" bIns="45000" anchor="t">
            <a:norm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Using W3Schools to learn html</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The page tags (&lt;html&gt;,&lt;head&gt;,&lt;body&gt;)</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The attributes id and class (for later)</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The &lt;div&gt; tag</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The table tags (&lt;table&gt;,&lt;tr&gt;,&lt;th&gt;,&lt;td&gt;)</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The form tags (&lt;form&gt;, &lt;input&gt;,&lt;button&gt;,&lt;select&gt;,&lt;option&gt;)</a:t>
            </a: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Rockwell"/>
              </a:rPr>
              <a:t>I am not going through how to make pages look nice, that is a whole course in itself. Know that CSS exists and is used to format webpages.</a:t>
            </a: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Rockwell"/>
              </a:rPr>
              <a:t>The &lt;script&gt; tag: is where you write your javascript</a:t>
            </a:r>
            <a:endParaRPr b="0" lang="en-IE" sz="2000" spc="-1" strike="noStrike">
              <a:latin typeface="Arial"/>
            </a:endParaRPr>
          </a:p>
        </p:txBody>
      </p:sp>
      <p:sp>
        <p:nvSpPr>
          <p:cNvPr id="108" name="Oval 15"/>
          <p:cNvSpPr/>
          <p:nvPr/>
        </p:nvSpPr>
        <p:spPr>
          <a:xfrm>
            <a:off x="11401560" y="6229800"/>
            <a:ext cx="455400" cy="455400"/>
          </a:xfrm>
          <a:prstGeom prst="ellipse">
            <a:avLst/>
          </a:prstGeom>
          <a:blipFill rotWithShape="0">
            <a:blip r:embed="rId4"/>
            <a:srcRect/>
            <a:tile/>
          </a:blipFill>
          <a:ln w="25400">
            <a:noFill/>
          </a:ln>
        </p:spPr>
        <p:style>
          <a:lnRef idx="0"/>
          <a:fillRef idx="0"/>
          <a:effectRef idx="0"/>
          <a:fontRef idx="minor"/>
        </p:style>
      </p:sp>
      <p:sp>
        <p:nvSpPr>
          <p:cNvPr id="109" name="Oval 17"/>
          <p:cNvSpPr/>
          <p:nvPr/>
        </p:nvSpPr>
        <p:spPr>
          <a:xfrm>
            <a:off x="11431080" y="6258960"/>
            <a:ext cx="397080" cy="397080"/>
          </a:xfrm>
          <a:prstGeom prst="ellipse">
            <a:avLst/>
          </a:prstGeom>
          <a:noFill/>
          <a:ln w="12700">
            <a:solidFill>
              <a:srgbClr val="ffffff"/>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p:nvPr>
        </p:nvSpPr>
        <p:spPr>
          <a:xfrm>
            <a:off x="1066680" y="2096280"/>
            <a:ext cx="10056600" cy="404892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Try this your self</a:t>
            </a:r>
            <a:endParaRPr b="0" lang="en-IE"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TM03090434[[fn=Wood Type]]</Template>
  <TotalTime>2787</TotalTime>
  <Application>LibreOffice/7.3.7.2$Linux_X86_64 LibreOffice_project/30$Build-2</Application>
  <AppVersion>15.0000</AppVersion>
  <Words>116</Words>
  <Paragraphs>13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2019-09-25T19:42:30Z</dcterms:created>
  <dc:creator>Andrew Beatty</dc:creator>
  <dc:description/>
  <dc:language>en-IE</dc:language>
  <cp:lastModifiedBy/>
  <dcterms:modified xsi:type="dcterms:W3CDTF">2024-03-28T17:11:03Z</dcterms:modified>
  <cp:revision>16</cp:revision>
  <dc:subject/>
  <dc:title>HTML</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3</vt:i4>
  </property>
</Properties>
</file>