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Rockwell"/>
              </a:rPr>
              <a:t>Click to move the slide</a:t>
            </a:r>
            <a:endParaRPr b="0" lang="en-US" sz="1800" spc="-1" strike="noStrike">
              <a:solidFill>
                <a:srgbClr val="000000"/>
              </a:solidFill>
              <a:latin typeface="Rockwel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A9687EE6-7C9E-4CF2-AE86-0C27C0FE7A21}"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a:ln w="0">
            <a:noFill/>
          </a:ln>
        </p:spPr>
      </p:sp>
      <p:sp>
        <p:nvSpPr>
          <p:cNvPr id="11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how does it receive data that comes up in HTTP request? Remember we looked at the data could be an URL as parameters and it could be in the body of request. And then simpler, how does it give data back to the client as a deal? Put data into the response. That's actually much simpler. It's just json on a file. Let's start with how you get data up into the server. So there's three ways of doing it.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ln w="0">
            <a:noFill/>
          </a:ln>
        </p:spPr>
      </p:sp>
      <p:sp>
        <p:nvSpPr>
          <p:cNvPr id="121" name="PlaceHolder 2"/>
          <p:cNvSpPr>
            <a:spLocks noGrp="1"/>
          </p:cNvSpPr>
          <p:nvPr>
            <p:ph type="body"/>
          </p:nvPr>
        </p:nvSpPr>
        <p:spPr>
          <a:xfrm>
            <a:off x="180000" y="5005080"/>
            <a:ext cx="7155000" cy="5479920"/>
          </a:xfrm>
          <a:prstGeom prst="rect">
            <a:avLst/>
          </a:prstGeom>
          <a:noFill/>
          <a:ln w="0">
            <a:noFill/>
          </a:ln>
        </p:spPr>
        <p:txBody>
          <a:bodyPr lIns="0" rIns="0" tIns="0" bIns="0" anchor="t">
            <a:noAutofit/>
          </a:bodyPr>
          <a:p>
            <a:r>
              <a:rPr b="0" lang="en-IE" sz="2000" spc="-1" strike="noStrike">
                <a:latin typeface="Arial"/>
              </a:rPr>
              <a:t>end point, it can be in the URL. So we could take that his variable and you could put any texture like that and that will be dealt with as a variable.</a:t>
            </a:r>
            <a:endParaRPr b="0" lang="en-IE" sz="2000" spc="-1" strike="noStrike">
              <a:latin typeface="Arial"/>
            </a:endParaRPr>
          </a:p>
          <a:p>
            <a:r>
              <a:rPr b="0" lang="en-IE" sz="2000" spc="-1" strike="noStrike">
                <a:latin typeface="Arial"/>
              </a:rPr>
              <a:t>query parameters. Certainly when we put in to HTML to PDF we had query parameters which is? Variable name equals variable value and in that side then for all the other variables that you put in afterwards</a:t>
            </a:r>
            <a:endParaRPr b="0" lang="en-IE" sz="2000" spc="-1" strike="noStrike">
              <a:latin typeface="Arial"/>
            </a:endParaRPr>
          </a:p>
          <a:p>
            <a:r>
              <a:rPr b="0" lang="en-IE" sz="2000" spc="-1" strike="noStrike">
                <a:latin typeface="Arial"/>
              </a:rPr>
              <a:t> </a:t>
            </a:r>
            <a:r>
              <a:rPr b="0" lang="en-IE" sz="2000" spc="-1" strike="noStrike">
                <a:latin typeface="Arial"/>
              </a:rPr>
              <a:t>request body. This is if you're doing usually a POST or a PUT. You can actually do this with Gets as well, but usually it's for posts or Puts or even Deletes, but usually Posts or Puts and it can be in the form as a form, JSON raw or multi part file. I'm going to be concentrating on JSON because we're going to be looking at Restful APIs. There are also forms of HTML ways are doing it, but not important.</a:t>
            </a:r>
            <a:endParaRPr b="0" lang="en-IE" sz="2000" spc="-1" strike="noStrike">
              <a:latin typeface="Arial"/>
            </a:endParaRPr>
          </a:p>
          <a:p>
            <a:endParaRPr b="0" lang="en-IE" sz="2000" spc="-1" strike="noStrike">
              <a:latin typeface="Arial"/>
            </a:endParaRPr>
          </a:p>
          <a:p>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7280" cy="4008960"/>
          </a:xfrm>
          <a:prstGeom prst="rect">
            <a:avLst/>
          </a:prstGeom>
          <a:ln w="0">
            <a:noFill/>
          </a:ln>
        </p:spPr>
      </p:sp>
      <p:sp>
        <p:nvSpPr>
          <p:cNvPr id="123" name="PlaceHolder 2"/>
          <p:cNvSpPr>
            <a:spLocks noGrp="1"/>
          </p:cNvSpPr>
          <p:nvPr>
            <p:ph type="body"/>
          </p:nvPr>
        </p:nvSpPr>
        <p:spPr>
          <a:xfrm>
            <a:off x="117360" y="4950000"/>
            <a:ext cx="7352640" cy="5625000"/>
          </a:xfrm>
          <a:prstGeom prst="rect">
            <a:avLst/>
          </a:prstGeom>
          <a:noFill/>
          <a:ln w="0">
            <a:noFill/>
          </a:ln>
        </p:spPr>
        <p:txBody>
          <a:bodyPr lIns="0" rIns="0" tIns="0" bIns="0" anchor="t">
            <a:noAutofit/>
          </a:bodyPr>
          <a:p>
            <a:r>
              <a:rPr b="0" lang="en-IE" sz="1500" spc="-1" strike="noStrike">
                <a:latin typeface="Arial"/>
              </a:rPr>
              <a:t>So in Flask you'd get the data from either an argument or as in the body you need to use the request object. Now this is different than the requests object that we have been using to make requests up to some web service in the cloud. This is the Flask request object and this is what receives the request and depending on how the data was set, you can get data out of the requests. So for example if it was let's say JSON, in the body of the request you could do request dot JSON and get the variable name out of that Jason for example Reg.</a:t>
            </a:r>
            <a:endParaRPr b="0" lang="en-IE" sz="1500" spc="-1" strike="noStrike">
              <a:latin typeface="Arial"/>
            </a:endParaRPr>
          </a:p>
          <a:p>
            <a:endParaRPr b="0" lang="en-IE" sz="1500" spc="-1" strike="noStrike">
              <a:latin typeface="Arial"/>
            </a:endParaRPr>
          </a:p>
          <a:p>
            <a:r>
              <a:rPr b="0" lang="en-IE" sz="1500" spc="-1" strike="noStrike">
                <a:latin typeface="Arial"/>
              </a:rPr>
              <a:t>There's loads of data you can get from request object so you can get the path that the user put in, for example/ user or the methods that was used. So if let's say you had an endpoint that could take let's say GET and POST, you could take in the method and then do an if statement based on the method. Not the best way of doing it. I'd make two separate endpoints depending on the method. If the information came from HTML form, that would be request dot form if it's JSON. If it's in the body, that would be request JSON. If it's an argument, you do request args and then if it's files, request dot files. So you can actually upload files to your flask and you can receive those files and do things with those files. </a:t>
            </a:r>
            <a:endParaRPr b="0" lang="en-IE" sz="1500" spc="-1" strike="noStrike">
              <a:latin typeface="Arial"/>
            </a:endParaRPr>
          </a:p>
          <a:p>
            <a:r>
              <a:rPr b="0" lang="en-IE" sz="1500" spc="-1" strike="noStrike">
                <a:latin typeface="Arial"/>
              </a:rPr>
              <a:t>I mean that's how website. That's it. You could basically take in a file, read through the file or do different things to the file. Why don't we go into practical and let me show you how you can take it in by arguments and by in a request body? I mean, I've already done the URL bit endpoint, so I'll create a new server</a:t>
            </a:r>
            <a:endParaRPr b="0" lang="en-IE" sz="15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CE938BA-BC61-4D76-8838-3C89E082A682}" type="slidenum">
              <a:t>&lt;#&gt;</a:t>
            </a:fld>
          </a:p>
        </p:txBody>
      </p:sp>
      <p:sp>
        <p:nvSpPr>
          <p:cNvPr id="4" name="PlaceHolder 3"/>
          <p:cNvSpPr>
            <a:spLocks noGrp="1"/>
          </p:cNvSpPr>
          <p:nvPr>
            <p:ph type="dt" idx="1"/>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7"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CA00D2F-CE04-4DE4-BCBF-407C0E39734F}"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0"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1"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2"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997FC8C-A817-45E3-8D3D-DA56B3E784F8}" type="slidenum">
              <a:t>&lt;#&gt;</a:t>
            </a:fld>
          </a:p>
        </p:txBody>
      </p:sp>
      <p:sp>
        <p:nvSpPr>
          <p:cNvPr id="9" name="PlaceHolder 8"/>
          <p:cNvSpPr>
            <a:spLocks noGrp="1"/>
          </p:cNvSpPr>
          <p:nvPr>
            <p:ph type="dt" idx="1"/>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5"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6"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7"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8"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9"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9359F3A-8EA5-4103-BCDD-3FDB3B4034E3}" type="slidenum">
              <a:t>&lt;#&gt;</a:t>
            </a:fld>
          </a:p>
        </p:txBody>
      </p:sp>
      <p:sp>
        <p:nvSpPr>
          <p:cNvPr id="11" name="PlaceHolder 10"/>
          <p:cNvSpPr>
            <a:spLocks noGrp="1"/>
          </p:cNvSpPr>
          <p:nvPr>
            <p:ph type="dt" idx="1"/>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8A49E99-F7ED-4AB8-96B2-322427DE131D}" type="slidenum">
              <a:t>&lt;#&gt;</a:t>
            </a:fld>
          </a:p>
        </p:txBody>
      </p:sp>
      <p:sp>
        <p:nvSpPr>
          <p:cNvPr id="4" name="PlaceHolder 3"/>
          <p:cNvSpPr>
            <a:spLocks noGrp="1"/>
          </p:cNvSpPr>
          <p:nvPr>
            <p:ph type="dt" idx="4"/>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59"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6708FB1-148E-42E5-B4C1-9A1ADCE54AB7}"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1"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DD4C189-E5FD-4B5C-9DE4-9ABB9930A7C9}"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4"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EB345E3-023F-4D9A-BC47-DB72545C6849}"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58D93CD-96E4-48CB-9698-59B9AD610137}"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8EF746D-2726-4312-9F0B-67FE12FDCDA0}"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8"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9"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0"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5BF22F7-3325-435E-A808-2736FEEE0FE0}"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CFD338E-4652-4B2D-8135-12454989378F}"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4"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C20E7E3-4D04-4478-BD3B-A310DF8AC014}"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7"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8"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94D64AD-4995-42BF-AA26-89B56DFE3F6E}"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1"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1412574-BCBF-4751-A35D-0B741ECE2226}"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3"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4"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5"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6"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38452E9-F78F-41B3-994F-4EECBDC547F4}" type="slidenum">
              <a:t>&lt;#&gt;</a:t>
            </a:fld>
          </a:p>
        </p:txBody>
      </p:sp>
      <p:sp>
        <p:nvSpPr>
          <p:cNvPr id="9" name="PlaceHolder 8"/>
          <p:cNvSpPr>
            <a:spLocks noGrp="1"/>
          </p:cNvSpPr>
          <p:nvPr>
            <p:ph type="dt" idx="4"/>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8"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9"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0"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1"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2"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3"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BF98C6A-2711-4A65-B80A-2C988527C704}" type="slidenum">
              <a:t>&lt;#&gt;</a:t>
            </a:fld>
          </a:p>
        </p:txBody>
      </p:sp>
      <p:sp>
        <p:nvSpPr>
          <p:cNvPr id="11" name="PlaceHolder 10"/>
          <p:cNvSpPr>
            <a:spLocks noGrp="1"/>
          </p:cNvSpPr>
          <p:nvPr>
            <p:ph type="dt" idx="4"/>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3662AA8-6F4F-4ABD-A5EF-C20F5AA04758}"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0"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E5E9D9C-9D9D-46B6-AFDC-5360D39EDADF}"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B1BAF06-EA7B-4E68-8E12-88CD53FA270D}"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B8F2FFC-DF58-4B26-8946-7A9DAE88F656}"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5"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6"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39B4D3F-CAE1-4099-9FF5-E1B072A3D531}"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9"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0"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DF51CC4-F485-4A11-8DCD-D2116050D945}"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4"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CC9243E-6DFB-4612-89F0-8A9610E66B71}" type="slidenum">
              <a:t>&lt;#&gt;</a:t>
            </a:fld>
          </a:p>
        </p:txBody>
      </p:sp>
      <p:sp>
        <p:nvSpPr>
          <p:cNvPr id="8" name="PlaceHolder 7"/>
          <p:cNvSpPr>
            <a:spLocks noGrp="1"/>
          </p:cNvSpPr>
          <p:nvPr>
            <p:ph type="dt" idx="1"/>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840" cy="456840"/>
            <a:chOff x="11401560" y="6229800"/>
            <a:chExt cx="456840" cy="456840"/>
          </a:xfrm>
        </p:grpSpPr>
        <p:sp>
          <p:nvSpPr>
            <p:cNvPr id="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560" cy="8028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560" cy="27428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720" cy="1080720"/>
            <a:chOff x="9649080" y="4069080"/>
            <a:chExt cx="1080720" cy="1080720"/>
          </a:xfrm>
        </p:grpSpPr>
        <p:sp>
          <p:nvSpPr>
            <p:cNvPr id="7" name="Oval 10"/>
            <p:cNvSpPr/>
            <p:nvPr/>
          </p:nvSpPr>
          <p:spPr>
            <a:xfrm>
              <a:off x="9649080" y="4069080"/>
              <a:ext cx="1080720" cy="108072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360" cy="86436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US" sz="9600" spc="-1" strike="noStrike" cap="all">
                <a:latin typeface="Rockwell Condensed"/>
              </a:rPr>
              <a:t>Click to edit Master title style</a:t>
            </a:r>
            <a:endParaRPr b="0" lang="en-US" sz="9600" spc="-1" strike="noStrike">
              <a:solidFill>
                <a:srgbClr val="000000"/>
              </a:solidFill>
              <a:latin typeface="Rockwell"/>
            </a:endParaRPr>
          </a:p>
        </p:txBody>
      </p:sp>
      <p:sp>
        <p:nvSpPr>
          <p:cNvPr id="10" name="PlaceHolder 2"/>
          <p:cNvSpPr>
            <a:spLocks noGrp="1"/>
          </p:cNvSpPr>
          <p:nvPr>
            <p:ph type="dt" idx="1"/>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11" name="PlaceHolder 3"/>
          <p:cNvSpPr>
            <a:spLocks noGrp="1"/>
          </p:cNvSpPr>
          <p:nvPr>
            <p:ph type="ftr" idx="2"/>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3"/>
          </p:nvPr>
        </p:nvSpPr>
        <p:spPr>
          <a:xfrm>
            <a:off x="9592560" y="4289400"/>
            <a:ext cx="1193400" cy="639720"/>
          </a:xfrm>
          <a:prstGeom prst="rect">
            <a:avLst/>
          </a:prstGeom>
          <a:noFill/>
          <a:ln w="0">
            <a:noFill/>
          </a:ln>
        </p:spPr>
        <p:txBody>
          <a:bodyPr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EA576E46-B9DA-45F6-947F-13BC7EBBE85A}"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840" cy="456840"/>
            <a:chOff x="11401560" y="6229800"/>
            <a:chExt cx="456840" cy="456840"/>
          </a:xfrm>
        </p:grpSpPr>
        <p:sp>
          <p:nvSpPr>
            <p:cNvPr id="5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Click to edit Master title style</a:t>
            </a:r>
            <a:endParaRPr b="0" lang="en-US" sz="5400" spc="-1" strike="noStrike">
              <a:solidFill>
                <a:srgbClr val="000000"/>
              </a:solidFill>
              <a:latin typeface="Rockwell"/>
            </a:endParaRPr>
          </a:p>
        </p:txBody>
      </p:sp>
      <p:sp>
        <p:nvSpPr>
          <p:cNvPr id="54" name="PlaceHolder 2"/>
          <p:cNvSpPr>
            <a:spLocks noGrp="1"/>
          </p:cNvSpPr>
          <p:nvPr>
            <p:ph type="body"/>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Click to edit Master text styles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3"/>
          <p:cNvSpPr>
            <a:spLocks noGrp="1"/>
          </p:cNvSpPr>
          <p:nvPr>
            <p:ph type="dt" idx="4"/>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56" name="PlaceHolder 4"/>
          <p:cNvSpPr>
            <a:spLocks noGrp="1"/>
          </p:cNvSpPr>
          <p:nvPr>
            <p:ph type="ftr" idx="5"/>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57" name="PlaceHolder 5"/>
          <p:cNvSpPr>
            <a:spLocks noGrp="1"/>
          </p:cNvSpPr>
          <p:nvPr>
            <p:ph type="sldNum" idx="6"/>
          </p:nvPr>
        </p:nvSpPr>
        <p:spPr>
          <a:xfrm>
            <a:off x="11311200" y="6272640"/>
            <a:ext cx="6397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381584AB-3688-4A01-BEA3-4B3B09073DE8}" type="slidenum">
              <a:rPr b="1" lang="en-US" sz="1400" spc="-1" strike="noStrike">
                <a:solidFill>
                  <a:srgbClr val="ffffff"/>
                </a:solidFill>
                <a:latin typeface="Rockwell Condensed"/>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IE" sz="9600" spc="-1" strike="noStrike" cap="all">
                <a:latin typeface="Rockwell Condensed"/>
              </a:rPr>
              <a:t>DR8.4 Flask data</a:t>
            </a:r>
            <a:endParaRPr b="0" lang="en-US" sz="9600" spc="-1" strike="noStrike">
              <a:solidFill>
                <a:srgbClr val="000000"/>
              </a:solidFill>
              <a:latin typeface="Rockwell"/>
            </a:endParaRPr>
          </a:p>
        </p:txBody>
      </p:sp>
      <p:sp>
        <p:nvSpPr>
          <p:cNvPr id="101" name="PlaceHolder 2"/>
          <p:cNvSpPr>
            <a:spLocks noGrp="1"/>
          </p:cNvSpPr>
          <p:nvPr>
            <p:ph type="subTitle"/>
          </p:nvPr>
        </p:nvSpPr>
        <p:spPr>
          <a:xfrm>
            <a:off x="1069920" y="4389120"/>
            <a:ext cx="7890840" cy="1069560"/>
          </a:xfrm>
          <a:prstGeom prst="rect">
            <a:avLst/>
          </a:prstGeom>
          <a:noFill/>
          <a:ln w="0">
            <a:noFill/>
          </a:ln>
        </p:spPr>
        <p:txBody>
          <a:bodyPr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950760" y="15588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Data upload</a:t>
            </a:r>
            <a:endParaRPr b="0" lang="en-US" sz="5400" spc="-1" strike="noStrike">
              <a:solidFill>
                <a:srgbClr val="000000"/>
              </a:solidFill>
              <a:latin typeface="Rockwell"/>
            </a:endParaRPr>
          </a:p>
        </p:txBody>
      </p:sp>
      <p:sp>
        <p:nvSpPr>
          <p:cNvPr id="103" name="PlaceHolder 2"/>
          <p:cNvSpPr>
            <a:spLocks noGrp="1"/>
          </p:cNvSpPr>
          <p:nvPr>
            <p:ph/>
          </p:nvPr>
        </p:nvSpPr>
        <p:spPr>
          <a:xfrm>
            <a:off x="769680" y="1475280"/>
            <a:ext cx="10058040" cy="285480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Three ways data can be uploaded</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 the endpoint </a:t>
            </a:r>
            <a:endParaRPr b="0" lang="en-US" sz="1800" spc="-1" strike="noStrike">
              <a:solidFill>
                <a:srgbClr val="000000"/>
              </a:solidFill>
              <a:latin typeface="Rockwell"/>
            </a:endParaRPr>
          </a:p>
          <a:p>
            <a:pPr marL="274320">
              <a:lnSpc>
                <a:spcPct val="90000"/>
              </a:lnSpc>
              <a:spcBef>
                <a:spcPts val="400"/>
              </a:spcBef>
              <a:spcAft>
                <a:spcPts val="201"/>
              </a:spcAft>
              <a:buNone/>
              <a:tabLst>
                <a:tab algn="l" pos="0"/>
              </a:tabLst>
            </a:pPr>
            <a:r>
              <a:rPr b="0" lang="en-IE" sz="1800" spc="-1" strike="noStrike">
                <a:solidFill>
                  <a:srgbClr val="ffffff"/>
                </a:solidFill>
                <a:highlight>
                  <a:srgbClr val="000000"/>
                </a:highlight>
                <a:latin typeface="Consolas"/>
              </a:rPr>
              <a:t>http://127.0.0.1:5000/user/andrew</a:t>
            </a:r>
            <a:endParaRPr b="0" lang="en-US" sz="1800" spc="-1" strike="noStrike">
              <a:solidFill>
                <a:srgbClr val="000000"/>
              </a:solidFill>
              <a:latin typeface="Rockwell"/>
            </a:endParaRPr>
          </a:p>
          <a:p>
            <a:pPr>
              <a:lnSpc>
                <a:spcPct val="90000"/>
              </a:lnSpc>
              <a:spcBef>
                <a:spcPts val="1417"/>
              </a:spcBef>
              <a:buNone/>
              <a:tabLst>
                <a:tab algn="l" pos="0"/>
              </a:tabLst>
            </a:pPr>
            <a:endParaRPr b="0" lang="en-US" sz="1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As a query parameter</a:t>
            </a:r>
            <a:endParaRPr b="0" lang="en-US" sz="1800" spc="-1" strike="noStrike">
              <a:solidFill>
                <a:srgbClr val="000000"/>
              </a:solidFill>
              <a:latin typeface="Rockwell"/>
            </a:endParaRPr>
          </a:p>
          <a:p>
            <a:pPr marL="274320">
              <a:lnSpc>
                <a:spcPct val="90000"/>
              </a:lnSpc>
              <a:spcBef>
                <a:spcPts val="400"/>
              </a:spcBef>
              <a:spcAft>
                <a:spcPts val="201"/>
              </a:spcAft>
              <a:buNone/>
              <a:tabLst>
                <a:tab algn="l" pos="0"/>
              </a:tabLst>
            </a:pPr>
            <a:r>
              <a:rPr b="0" lang="en-IE" sz="1800" spc="-1" strike="noStrike">
                <a:solidFill>
                  <a:srgbClr val="ffffff"/>
                </a:solidFill>
                <a:highlight>
                  <a:srgbClr val="000000"/>
                </a:highlight>
                <a:latin typeface="Consolas"/>
              </a:rPr>
              <a:t>http://127.0.0.1:5000/user/?name=andrew&amp;sex=male</a:t>
            </a:r>
            <a:endParaRPr b="0" lang="en-US" sz="1800" spc="-1" strike="noStrike">
              <a:solidFill>
                <a:srgbClr val="000000"/>
              </a:solidFill>
              <a:latin typeface="Rockwell"/>
            </a:endParaRPr>
          </a:p>
          <a:p>
            <a:pPr marL="274320">
              <a:lnSpc>
                <a:spcPct val="90000"/>
              </a:lnSpc>
              <a:spcBef>
                <a:spcPts val="400"/>
              </a:spcBef>
              <a:spcAft>
                <a:spcPts val="201"/>
              </a:spcAft>
              <a:buNone/>
              <a:tabLst>
                <a:tab algn="l" pos="0"/>
              </a:tabLst>
            </a:pPr>
            <a:endParaRPr b="0" lang="en-US" sz="1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In the http request body as form, json, raw, multipart (file)</a:t>
            </a:r>
            <a:endParaRPr b="0" lang="en-US" sz="1800" spc="-1" strike="noStrike">
              <a:solidFill>
                <a:srgbClr val="000000"/>
              </a:solidFill>
              <a:latin typeface="Rockwell"/>
            </a:endParaRPr>
          </a:p>
        </p:txBody>
      </p:sp>
      <p:sp>
        <p:nvSpPr>
          <p:cNvPr id="104" name="TextBox 3"/>
          <p:cNvSpPr/>
          <p:nvPr/>
        </p:nvSpPr>
        <p:spPr>
          <a:xfrm>
            <a:off x="1157040" y="3900240"/>
            <a:ext cx="8755200" cy="2009880"/>
          </a:xfrm>
          <a:prstGeom prst="rect">
            <a:avLst/>
          </a:prstGeom>
          <a:solidFill>
            <a:schemeClr val="bg1">
              <a:lumMod val="85000"/>
            </a:schemeClr>
          </a:solidFill>
          <a:ln w="0">
            <a:solidFill>
              <a:srgbClr val="000000"/>
            </a:solid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a626a4"/>
                </a:solidFill>
                <a:latin typeface="SFMono-Regular"/>
              </a:rPr>
              <a:t>POST</a:t>
            </a:r>
            <a:r>
              <a:rPr b="0" lang="en-IE" sz="1800" spc="-1" strike="noStrike">
                <a:solidFill>
                  <a:srgbClr val="383a42"/>
                </a:solidFill>
                <a:latin typeface="SFMono-Regular"/>
              </a:rPr>
              <a:t> </a:t>
            </a:r>
            <a:r>
              <a:rPr b="0" lang="en-IE" sz="1800" spc="-1" strike="noStrike">
                <a:solidFill>
                  <a:srgbClr val="50a14f"/>
                </a:solidFill>
                <a:latin typeface="SFMono-Regular"/>
              </a:rPr>
              <a:t>/echo/post/json</a:t>
            </a:r>
            <a:r>
              <a:rPr b="0" lang="en-IE" sz="1800" spc="-1" strike="noStrike">
                <a:solidFill>
                  <a:srgbClr val="383a42"/>
                </a:solidFill>
                <a:latin typeface="SFMono-Regular"/>
              </a:rPr>
              <a:t> HTTP/1.1 </a:t>
            </a:r>
            <a:endParaRPr b="0" lang="en-IE" sz="1800" spc="-1" strike="noStrike">
              <a:latin typeface="Arial"/>
            </a:endParaRPr>
          </a:p>
          <a:p>
            <a:pPr>
              <a:lnSpc>
                <a:spcPct val="100000"/>
              </a:lnSpc>
              <a:buNone/>
            </a:pPr>
            <a:r>
              <a:rPr b="0" lang="en-IE" sz="1800" spc="-1" strike="noStrike">
                <a:solidFill>
                  <a:srgbClr val="50a14f"/>
                </a:solidFill>
                <a:latin typeface="SFMono-Regular"/>
              </a:rPr>
              <a:t>Authorization</a:t>
            </a:r>
            <a:r>
              <a:rPr b="0" lang="en-IE" sz="1800" spc="-1" strike="noStrike">
                <a:solidFill>
                  <a:srgbClr val="383a42"/>
                </a:solidFill>
                <a:latin typeface="SFMono-Regular"/>
              </a:rPr>
              <a:t>: Bearer mt0dgHmLJMVQhvjpNXDyA83vA_Pxh33Y </a:t>
            </a:r>
            <a:endParaRPr b="0" lang="en-IE" sz="1800" spc="-1" strike="noStrike">
              <a:latin typeface="Arial"/>
            </a:endParaRPr>
          </a:p>
          <a:p>
            <a:pPr>
              <a:lnSpc>
                <a:spcPct val="100000"/>
              </a:lnSpc>
              <a:buNone/>
            </a:pPr>
            <a:r>
              <a:rPr b="0" lang="en-IE" sz="1800" spc="-1" strike="noStrike">
                <a:solidFill>
                  <a:srgbClr val="50a14f"/>
                </a:solidFill>
                <a:latin typeface="SFMono-Regular"/>
              </a:rPr>
              <a:t>Accept</a:t>
            </a:r>
            <a:r>
              <a:rPr b="0" lang="en-IE" sz="1800" spc="-1" strike="noStrike">
                <a:solidFill>
                  <a:srgbClr val="383a42"/>
                </a:solidFill>
                <a:latin typeface="SFMono-Regular"/>
              </a:rPr>
              <a:t>: application/json </a:t>
            </a:r>
            <a:endParaRPr b="0" lang="en-IE" sz="1800" spc="-1" strike="noStrike">
              <a:latin typeface="Arial"/>
            </a:endParaRPr>
          </a:p>
          <a:p>
            <a:pPr>
              <a:lnSpc>
                <a:spcPct val="100000"/>
              </a:lnSpc>
              <a:buNone/>
            </a:pPr>
            <a:r>
              <a:rPr b="0" lang="en-IE" sz="1800" spc="-1" strike="noStrike">
                <a:solidFill>
                  <a:srgbClr val="50a14f"/>
                </a:solidFill>
                <a:latin typeface="SFMono-Regular"/>
              </a:rPr>
              <a:t>Content-Type</a:t>
            </a:r>
            <a:r>
              <a:rPr b="0" lang="en-IE" sz="1800" spc="-1" strike="noStrike">
                <a:solidFill>
                  <a:srgbClr val="383a42"/>
                </a:solidFill>
                <a:latin typeface="SFMono-Regular"/>
              </a:rPr>
              <a:t>: application/json </a:t>
            </a:r>
            <a:endParaRPr b="0" lang="en-IE" sz="1800" spc="-1" strike="noStrike">
              <a:latin typeface="Arial"/>
            </a:endParaRPr>
          </a:p>
          <a:p>
            <a:pPr>
              <a:lnSpc>
                <a:spcPct val="100000"/>
              </a:lnSpc>
              <a:buNone/>
            </a:pPr>
            <a:r>
              <a:rPr b="0" lang="en-IE" sz="1800" spc="-1" strike="noStrike">
                <a:solidFill>
                  <a:srgbClr val="50a14f"/>
                </a:solidFill>
                <a:latin typeface="SFMono-Regular"/>
              </a:rPr>
              <a:t>Content-Length</a:t>
            </a:r>
            <a:r>
              <a:rPr b="0" lang="en-IE" sz="1800" spc="-1" strike="noStrike">
                <a:solidFill>
                  <a:srgbClr val="383a42"/>
                </a:solidFill>
                <a:latin typeface="SFMono-Regular"/>
              </a:rPr>
              <a:t>: 85 </a:t>
            </a:r>
            <a:endParaRPr b="0" lang="en-IE" sz="1800" spc="-1" strike="noStrike">
              <a:latin typeface="Arial"/>
            </a:endParaRPr>
          </a:p>
          <a:p>
            <a:pPr>
              <a:lnSpc>
                <a:spcPct val="100000"/>
              </a:lnSpc>
              <a:buNone/>
            </a:pPr>
            <a:r>
              <a:rPr b="0" lang="en-IE" sz="1800" spc="-1" strike="noStrike">
                <a:solidFill>
                  <a:srgbClr val="50a14f"/>
                </a:solidFill>
                <a:latin typeface="SFMono-Regular"/>
              </a:rPr>
              <a:t>Host</a:t>
            </a:r>
            <a:r>
              <a:rPr b="0" lang="en-IE" sz="1800" spc="-1" strike="noStrike">
                <a:solidFill>
                  <a:srgbClr val="383a42"/>
                </a:solidFill>
                <a:latin typeface="SFMono-Regular"/>
              </a:rPr>
              <a:t>: reqbin.com </a:t>
            </a:r>
            <a:endParaRPr b="0" lang="en-IE" sz="1800" spc="-1" strike="noStrike">
              <a:latin typeface="Arial"/>
            </a:endParaRPr>
          </a:p>
          <a:p>
            <a:pPr>
              <a:lnSpc>
                <a:spcPct val="100000"/>
              </a:lnSpc>
              <a:buNone/>
            </a:pPr>
            <a:r>
              <a:rPr b="0" lang="en-IE" sz="1800" spc="-1" strike="noStrike">
                <a:solidFill>
                  <a:srgbClr val="383a42"/>
                </a:solidFill>
                <a:latin typeface="SFMono-Regular"/>
              </a:rPr>
              <a:t>{ </a:t>
            </a:r>
            <a:r>
              <a:rPr b="0" lang="en-IE" sz="1800" spc="-1" strike="noStrike">
                <a:solidFill>
                  <a:srgbClr val="50a14f"/>
                </a:solidFill>
                <a:latin typeface="SFMono-Regular"/>
              </a:rPr>
              <a:t>"Id"</a:t>
            </a:r>
            <a:r>
              <a:rPr b="0" lang="en-IE" sz="1800" spc="-1" strike="noStrike">
                <a:solidFill>
                  <a:srgbClr val="383a42"/>
                </a:solidFill>
                <a:latin typeface="SFMono-Regular"/>
              </a:rPr>
              <a:t>: </a:t>
            </a:r>
            <a:r>
              <a:rPr b="0" lang="en-IE" sz="1800" spc="-1" strike="noStrike">
                <a:solidFill>
                  <a:srgbClr val="986801"/>
                </a:solidFill>
                <a:latin typeface="SFMono-Regular"/>
              </a:rPr>
              <a:t>12345</a:t>
            </a:r>
            <a:r>
              <a:rPr b="0" lang="en-IE" sz="1800" spc="-1" strike="noStrike">
                <a:solidFill>
                  <a:srgbClr val="383a42"/>
                </a:solidFill>
                <a:latin typeface="SFMono-Regular"/>
              </a:rPr>
              <a:t>, </a:t>
            </a:r>
            <a:r>
              <a:rPr b="0" lang="en-IE" sz="1800" spc="-1" strike="noStrike">
                <a:solidFill>
                  <a:srgbClr val="50a14f"/>
                </a:solidFill>
                <a:latin typeface="SFMono-Regular"/>
              </a:rPr>
              <a:t>"Customer"</a:t>
            </a:r>
            <a:r>
              <a:rPr b="0" lang="en-IE" sz="1800" spc="-1" strike="noStrike">
                <a:solidFill>
                  <a:srgbClr val="383a42"/>
                </a:solidFill>
                <a:latin typeface="SFMono-Regular"/>
              </a:rPr>
              <a:t>: </a:t>
            </a:r>
            <a:r>
              <a:rPr b="0" lang="en-IE" sz="1800" spc="-1" strike="noStrike">
                <a:solidFill>
                  <a:srgbClr val="50a14f"/>
                </a:solidFill>
                <a:latin typeface="SFMono-Regular"/>
              </a:rPr>
              <a:t>"John Smith"</a:t>
            </a:r>
            <a:r>
              <a:rPr b="0" lang="en-IE" sz="1800" spc="-1" strike="noStrike">
                <a:solidFill>
                  <a:srgbClr val="383a42"/>
                </a:solidFill>
                <a:latin typeface="SFMono-Regular"/>
              </a:rPr>
              <a:t>, </a:t>
            </a:r>
            <a:r>
              <a:rPr b="0" lang="en-IE" sz="1800" spc="-1" strike="noStrike">
                <a:solidFill>
                  <a:srgbClr val="50a14f"/>
                </a:solidFill>
                <a:latin typeface="SFMono-Regular"/>
              </a:rPr>
              <a:t>"Quantity"</a:t>
            </a:r>
            <a:r>
              <a:rPr b="0" lang="en-IE" sz="1800" spc="-1" strike="noStrike">
                <a:solidFill>
                  <a:srgbClr val="383a42"/>
                </a:solidFill>
                <a:latin typeface="SFMono-Regular"/>
              </a:rPr>
              <a:t>: </a:t>
            </a:r>
            <a:r>
              <a:rPr b="0" lang="en-IE" sz="1800" spc="-1" strike="noStrike">
                <a:solidFill>
                  <a:srgbClr val="986801"/>
                </a:solidFill>
                <a:latin typeface="SFMono-Regular"/>
              </a:rPr>
              <a:t>1</a:t>
            </a:r>
            <a:r>
              <a:rPr b="0" lang="en-IE" sz="1800" spc="-1" strike="noStrike">
                <a:solidFill>
                  <a:srgbClr val="383a42"/>
                </a:solidFill>
                <a:latin typeface="SFMono-Regular"/>
              </a:rPr>
              <a:t>, </a:t>
            </a:r>
            <a:r>
              <a:rPr b="0" lang="en-IE" sz="1800" spc="-1" strike="noStrike">
                <a:solidFill>
                  <a:srgbClr val="50a14f"/>
                </a:solidFill>
                <a:latin typeface="SFMono-Regular"/>
              </a:rPr>
              <a:t>"Price"</a:t>
            </a:r>
            <a:r>
              <a:rPr b="0" lang="en-IE" sz="1800" spc="-1" strike="noStrike">
                <a:solidFill>
                  <a:srgbClr val="383a42"/>
                </a:solidFill>
                <a:latin typeface="SFMono-Regular"/>
              </a:rPr>
              <a:t>: </a:t>
            </a:r>
            <a:r>
              <a:rPr b="0" lang="en-IE" sz="1800" spc="-1" strike="noStrike">
                <a:solidFill>
                  <a:srgbClr val="986801"/>
                </a:solidFill>
                <a:latin typeface="SFMono-Regular"/>
              </a:rPr>
              <a:t>10.00</a:t>
            </a:r>
            <a:r>
              <a:rPr b="0" lang="en-IE" sz="1800" spc="-1" strike="noStrike">
                <a:solidFill>
                  <a:srgbClr val="383a42"/>
                </a:solidFill>
                <a:latin typeface="SFMono-Regular"/>
              </a:rPr>
              <a:t>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Flask</a:t>
            </a:r>
            <a:endParaRPr b="0" lang="en-US" sz="5400" spc="-1" strike="noStrike">
              <a:solidFill>
                <a:srgbClr val="000000"/>
              </a:solidFill>
              <a:latin typeface="Rockwell"/>
            </a:endParaRPr>
          </a:p>
        </p:txBody>
      </p:sp>
      <p:sp>
        <p:nvSpPr>
          <p:cNvPr id="106"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To access request data import request object</a:t>
            </a:r>
            <a:endParaRPr b="0" lang="en-US" sz="20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Depending on how the data we sent</a:t>
            </a:r>
            <a:endParaRPr b="0" lang="en-US" sz="20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data you can get </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request.path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e.g. /user</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request.method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e.g. GET</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request.form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form data</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request.json</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json data in the http request body</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request.args  </a:t>
            </a:r>
            <a:r>
              <a:rPr b="0" lang="en-US" sz="1800" spc="-1" strike="noStrike">
                <a:solidFill>
                  <a:srgbClr val="000000"/>
                </a:solidFill>
                <a:latin typeface="Rockwell"/>
              </a:rPr>
              <a:t>	</a:t>
            </a:r>
            <a:r>
              <a:rPr b="0" lang="en-US" sz="1800" spc="-1" strike="noStrike">
                <a:solidFill>
                  <a:srgbClr val="000000"/>
                </a:solidFill>
                <a:latin typeface="Rockwell"/>
              </a:rPr>
              <a:t>	</a:t>
            </a:r>
            <a:r>
              <a:rPr b="0" lang="en-US" sz="1800" spc="-1" strike="noStrike">
                <a:solidFill>
                  <a:srgbClr val="000000"/>
                </a:solidFill>
                <a:latin typeface="Rockwell"/>
              </a:rPr>
              <a:t>=&gt; arguments from the URL</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request.files[‘fileparam’] </a:t>
            </a:r>
            <a:r>
              <a:rPr b="0" lang="en-US" sz="1800" spc="-1" strike="noStrike">
                <a:solidFill>
                  <a:srgbClr val="000000"/>
                </a:solidFill>
                <a:latin typeface="Rockwell"/>
              </a:rPr>
              <a:t>	</a:t>
            </a:r>
            <a:r>
              <a:rPr b="0" lang="en-US" sz="1800" spc="-1" strike="noStrike">
                <a:solidFill>
                  <a:srgbClr val="000000"/>
                </a:solidFill>
                <a:latin typeface="Rockwell"/>
              </a:rPr>
              <a:t>=&gt; an uploaded file</a:t>
            </a:r>
            <a:endParaRPr b="0" lang="en-US" sz="18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p:txBody>
      </p:sp>
      <p:sp>
        <p:nvSpPr>
          <p:cNvPr id="107" name="TextBox 3"/>
          <p:cNvSpPr/>
          <p:nvPr/>
        </p:nvSpPr>
        <p:spPr>
          <a:xfrm>
            <a:off x="1152720" y="2561400"/>
            <a:ext cx="3745800" cy="33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rPr>
              <a:t>from flask import request</a:t>
            </a:r>
            <a:endParaRPr b="0" lang="en-IE" sz="1600" spc="-1" strike="noStrike">
              <a:latin typeface="Arial"/>
            </a:endParaRPr>
          </a:p>
        </p:txBody>
      </p:sp>
      <p:sp>
        <p:nvSpPr>
          <p:cNvPr id="108" name="TextBox 4"/>
          <p:cNvSpPr/>
          <p:nvPr/>
        </p:nvSpPr>
        <p:spPr>
          <a:xfrm>
            <a:off x="1152720" y="3447000"/>
            <a:ext cx="4087080" cy="33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rPr>
              <a:t>reg =  request.json['reg'],</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Flask returning data</a:t>
            </a:r>
            <a:endParaRPr b="0" lang="en-US" sz="5400" spc="-1" strike="noStrike">
              <a:solidFill>
                <a:srgbClr val="000000"/>
              </a:solidFill>
              <a:latin typeface="Rockwell"/>
            </a:endParaRPr>
          </a:p>
        </p:txBody>
      </p:sp>
      <p:sp>
        <p:nvSpPr>
          <p:cNvPr id="110"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Rendering Templates vs JSON</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Flask can be used to create html pages on the fly (templates)</a:t>
            </a:r>
            <a:endParaRPr b="0" lang="en-US" sz="1800" spc="-1" strike="noStrike">
              <a:solidFill>
                <a:srgbClr val="000000"/>
              </a:solidFill>
              <a:latin typeface="Rockwell"/>
            </a:endParaRPr>
          </a:p>
          <a:p>
            <a:pPr>
              <a:lnSpc>
                <a:spcPct val="90000"/>
              </a:lnSpc>
              <a:spcBef>
                <a:spcPts val="1417"/>
              </a:spcBef>
              <a:buNone/>
            </a:pPr>
            <a:endParaRPr b="0" lang="en-US" sz="1800" spc="-1" strike="noStrike">
              <a:solidFill>
                <a:srgbClr val="000000"/>
              </a:solidFill>
              <a:latin typeface="Rockwell"/>
            </a:endParaRPr>
          </a:p>
          <a:p>
            <a:pPr marL="274320">
              <a:lnSpc>
                <a:spcPct val="90000"/>
              </a:lnSpc>
              <a:spcBef>
                <a:spcPts val="400"/>
              </a:spcBef>
              <a:spcAft>
                <a:spcPts val="201"/>
              </a:spcAft>
              <a:buNone/>
              <a:tabLst>
                <a:tab algn="l" pos="0"/>
              </a:tabLst>
            </a:pPr>
            <a:r>
              <a:rPr b="0" lang="en-US" sz="1800" spc="-1" strike="noStrike">
                <a:solidFill>
                  <a:srgbClr val="000000"/>
                </a:solidFill>
                <a:latin typeface="Rockwell"/>
              </a:rPr>
              <a:t>As opposed to </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Just returning the data and allowing the static web pages use AJAX to get that data.</a:t>
            </a:r>
            <a:endParaRPr b="0" lang="en-US" sz="1800" spc="-1" strike="noStrike">
              <a:solidFill>
                <a:srgbClr val="000000"/>
              </a:solidFill>
              <a:latin typeface="Rockwell"/>
            </a:endParaRPr>
          </a:p>
          <a:p>
            <a:pPr marL="274320">
              <a:lnSpc>
                <a:spcPct val="90000"/>
              </a:lnSpc>
              <a:spcBef>
                <a:spcPts val="400"/>
              </a:spcBef>
              <a:spcAft>
                <a:spcPts val="201"/>
              </a:spcAft>
              <a:buNone/>
              <a:tabLst>
                <a:tab algn="l" pos="0"/>
              </a:tabLst>
            </a:pPr>
            <a:r>
              <a:rPr b="0" lang="en-US" sz="1800" spc="-1" strike="noStrike">
                <a:solidFill>
                  <a:srgbClr val="ffffff"/>
                </a:solidFill>
                <a:highlight>
                  <a:srgbClr val="000000"/>
                </a:highlight>
                <a:latin typeface="Rockwell"/>
              </a:rPr>
              <a:t>jsonify()</a:t>
            </a:r>
            <a:endParaRPr b="0" lang="en-US" sz="1800" spc="-1" strike="noStrike">
              <a:solidFill>
                <a:srgbClr val="000000"/>
              </a:solidFill>
              <a:latin typeface="Rockwell"/>
            </a:endParaRPr>
          </a:p>
          <a:p>
            <a:pPr>
              <a:lnSpc>
                <a:spcPct val="90000"/>
              </a:lnSpc>
              <a:spcBef>
                <a:spcPts val="1417"/>
              </a:spcBef>
              <a:buNone/>
              <a:tabLst>
                <a:tab algn="l" pos="0"/>
              </a:tabLst>
            </a:pPr>
            <a:endParaRPr b="0" lang="en-US" sz="18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We use the latter method.</a:t>
            </a:r>
            <a:endParaRPr b="0" lang="en-US" sz="2000" spc="-1" strike="noStrike">
              <a:solidFill>
                <a:srgbClr val="000000"/>
              </a:solidFill>
              <a:latin typeface="Rockwell"/>
            </a:endParaRPr>
          </a:p>
          <a:p>
            <a:pPr>
              <a:lnSpc>
                <a:spcPct val="90000"/>
              </a:lnSpc>
              <a:spcBef>
                <a:spcPts val="1199"/>
              </a:spcBef>
              <a:buNone/>
              <a:tabLst>
                <a:tab algn="l" pos="0"/>
              </a:tabLst>
            </a:pP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Note returning a file is a little more involved and beyond the scope of this lecture, ask me if you would like me to go through how to do it.</a:t>
            </a:r>
            <a:endParaRPr b="0" lang="en-US" sz="2000" spc="-1" strike="noStrike">
              <a:solidFill>
                <a:srgbClr val="000000"/>
              </a:solidFill>
              <a:latin typeface="Rockwell"/>
            </a:endParaRPr>
          </a:p>
          <a:p>
            <a:pPr>
              <a:lnSpc>
                <a:spcPct val="90000"/>
              </a:lnSpc>
              <a:spcBef>
                <a:spcPts val="1199"/>
              </a:spcBef>
              <a:buNone/>
              <a:tabLst>
                <a:tab algn="l" pos="0"/>
              </a:tabLst>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Flask</a:t>
            </a:r>
            <a:endParaRPr b="0" lang="en-US" sz="5400" spc="-1" strike="noStrike">
              <a:solidFill>
                <a:srgbClr val="000000"/>
              </a:solidFill>
              <a:latin typeface="Rockwell"/>
            </a:endParaRPr>
          </a:p>
        </p:txBody>
      </p:sp>
      <p:sp>
        <p:nvSpPr>
          <p:cNvPr id="112"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Aborts and redirects</a:t>
            </a:r>
            <a:endParaRPr b="0" lang="en-US" sz="20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p:txBody>
      </p:sp>
      <p:sp>
        <p:nvSpPr>
          <p:cNvPr id="113" name="TextBox 3"/>
          <p:cNvSpPr/>
          <p:nvPr/>
        </p:nvSpPr>
        <p:spPr>
          <a:xfrm>
            <a:off x="1152720" y="2561400"/>
            <a:ext cx="7449120" cy="25232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rPr>
              <a:t>from flask import abort, redirect, url_for </a:t>
            </a:r>
            <a:endParaRPr b="0" lang="en-IE" sz="1600" spc="-1" strike="noStrike">
              <a:latin typeface="Arial"/>
            </a:endParaRPr>
          </a:p>
          <a:p>
            <a:pPr>
              <a:lnSpc>
                <a:spcPct val="100000"/>
              </a:lnSpc>
              <a:buNone/>
            </a:pPr>
            <a:endParaRPr b="0" lang="en-IE" sz="1600" spc="-1" strike="noStrike">
              <a:latin typeface="Arial"/>
            </a:endParaRPr>
          </a:p>
          <a:p>
            <a:pPr>
              <a:lnSpc>
                <a:spcPct val="100000"/>
              </a:lnSpc>
              <a:buNone/>
            </a:pPr>
            <a:r>
              <a:rPr b="0" lang="en-US" sz="1600" spc="-1" strike="noStrike">
                <a:solidFill>
                  <a:srgbClr val="ffffff"/>
                </a:solidFill>
                <a:latin typeface="Courier New"/>
              </a:rPr>
              <a:t>@app.route('/') </a:t>
            </a:r>
            <a:endParaRPr b="0" lang="en-IE" sz="1600" spc="-1" strike="noStrike">
              <a:latin typeface="Arial"/>
            </a:endParaRPr>
          </a:p>
          <a:p>
            <a:pPr>
              <a:lnSpc>
                <a:spcPct val="100000"/>
              </a:lnSpc>
              <a:buNone/>
            </a:pPr>
            <a:r>
              <a:rPr b="0" lang="en-US" sz="1600" spc="-1" strike="noStrike">
                <a:solidFill>
                  <a:srgbClr val="ffffff"/>
                </a:solidFill>
                <a:latin typeface="Courier New"/>
              </a:rPr>
              <a:t>def index():</a:t>
            </a:r>
            <a:endParaRPr b="0" lang="en-IE" sz="1600" spc="-1" strike="noStrike">
              <a:latin typeface="Arial"/>
            </a:endParaRPr>
          </a:p>
          <a:p>
            <a:pPr>
              <a:lnSpc>
                <a:spcPct val="100000"/>
              </a:lnSpc>
              <a:buNone/>
            </a:pPr>
            <a:r>
              <a:rPr b="0" lang="en-US" sz="1600" spc="-1" strike="noStrike">
                <a:solidFill>
                  <a:srgbClr val="ffffff"/>
                </a:solidFill>
                <a:latin typeface="Courier New"/>
              </a:rPr>
              <a:t>	</a:t>
            </a:r>
            <a:r>
              <a:rPr b="0" lang="en-US" sz="1600" spc="-1" strike="noStrike">
                <a:solidFill>
                  <a:srgbClr val="ffffff"/>
                </a:solidFill>
                <a:latin typeface="Courier New"/>
              </a:rPr>
              <a:t> </a:t>
            </a:r>
            <a:r>
              <a:rPr b="0" lang="en-US" sz="1600" spc="-1" strike="noStrike">
                <a:solidFill>
                  <a:srgbClr val="ffffff"/>
                </a:solidFill>
                <a:latin typeface="Courier New"/>
              </a:rPr>
              <a:t>return redirect(url_for('login')) </a:t>
            </a:r>
            <a:endParaRPr b="0" lang="en-IE" sz="1600" spc="-1" strike="noStrike">
              <a:latin typeface="Arial"/>
            </a:endParaRPr>
          </a:p>
          <a:p>
            <a:pPr>
              <a:lnSpc>
                <a:spcPct val="100000"/>
              </a:lnSpc>
              <a:buNone/>
            </a:pPr>
            <a:endParaRPr b="0" lang="en-IE" sz="1600" spc="-1" strike="noStrike">
              <a:latin typeface="Arial"/>
            </a:endParaRPr>
          </a:p>
          <a:p>
            <a:pPr>
              <a:lnSpc>
                <a:spcPct val="100000"/>
              </a:lnSpc>
              <a:buNone/>
            </a:pPr>
            <a:r>
              <a:rPr b="0" lang="en-US" sz="1600" spc="-1" strike="noStrike">
                <a:solidFill>
                  <a:srgbClr val="ffffff"/>
                </a:solidFill>
                <a:latin typeface="Courier New"/>
              </a:rPr>
              <a:t>@app.route('/login') </a:t>
            </a:r>
            <a:endParaRPr b="0" lang="en-IE" sz="1600" spc="-1" strike="noStrike">
              <a:latin typeface="Arial"/>
            </a:endParaRPr>
          </a:p>
          <a:p>
            <a:pPr>
              <a:lnSpc>
                <a:spcPct val="100000"/>
              </a:lnSpc>
              <a:buNone/>
            </a:pPr>
            <a:r>
              <a:rPr b="0" lang="en-US" sz="1600" spc="-1" strike="noStrike">
                <a:solidFill>
                  <a:srgbClr val="ffffff"/>
                </a:solidFill>
                <a:latin typeface="Courier New"/>
              </a:rPr>
              <a:t>def login(): </a:t>
            </a:r>
            <a:endParaRPr b="0" lang="en-IE" sz="1600" spc="-1" strike="noStrike">
              <a:latin typeface="Arial"/>
            </a:endParaRPr>
          </a:p>
          <a:p>
            <a:pPr>
              <a:lnSpc>
                <a:spcPct val="100000"/>
              </a:lnSpc>
              <a:buNone/>
            </a:pPr>
            <a:r>
              <a:rPr b="0" lang="en-US" sz="1600" spc="-1" strike="noStrike">
                <a:solidFill>
                  <a:srgbClr val="ffffff"/>
                </a:solidFill>
                <a:latin typeface="Courier New"/>
              </a:rPr>
              <a:t>	</a:t>
            </a:r>
            <a:r>
              <a:rPr b="0" lang="en-US" sz="1600" spc="-1" strike="noStrike">
                <a:solidFill>
                  <a:srgbClr val="ffffff"/>
                </a:solidFill>
                <a:latin typeface="Courier New"/>
              </a:rPr>
              <a:t>abort(401) </a:t>
            </a:r>
            <a:endParaRPr b="0" lang="en-IE" sz="1600" spc="-1" strike="noStrike">
              <a:latin typeface="Arial"/>
            </a:endParaRPr>
          </a:p>
          <a:p>
            <a:pPr>
              <a:lnSpc>
                <a:spcPct val="100000"/>
              </a:lnSpc>
              <a:buNone/>
            </a:pPr>
            <a:r>
              <a:rPr b="0" lang="en-US" sz="1600" spc="-1" strike="noStrike">
                <a:solidFill>
                  <a:srgbClr val="ffffff"/>
                </a:solidFill>
                <a:latin typeface="Courier New"/>
              </a:rPr>
              <a:t>	</a:t>
            </a:r>
            <a:r>
              <a:rPr b="0" lang="en-US" sz="1600" spc="-1" strike="noStrike">
                <a:solidFill>
                  <a:srgbClr val="ffffff"/>
                </a:solidFill>
                <a:latin typeface="Courier New"/>
              </a:rPr>
              <a:t>this_is_never_executed()</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FLASK</a:t>
            </a:r>
            <a:endParaRPr b="0" lang="en-US" sz="5400" spc="-1" strike="noStrike">
              <a:solidFill>
                <a:srgbClr val="000000"/>
              </a:solidFill>
              <a:latin typeface="Rockwell"/>
            </a:endParaRPr>
          </a:p>
        </p:txBody>
      </p:sp>
      <p:sp>
        <p:nvSpPr>
          <p:cNvPr id="115"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Sessions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Allow data to be stored between requests (e.g is a user is logged in)</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I will go through this in week 10 when I go through authorisation (login)</a:t>
            </a:r>
            <a:endParaRPr b="0" lang="en-US" sz="18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Flashing</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Logging</a:t>
            </a:r>
            <a:endParaRPr b="0" lang="en-US" sz="2000" spc="-1" strike="noStrike">
              <a:solidFill>
                <a:srgbClr val="000000"/>
              </a:solidFill>
              <a:latin typeface="Rockwell"/>
            </a:endParaRPr>
          </a:p>
          <a:p>
            <a:pPr>
              <a:lnSpc>
                <a:spcPct val="90000"/>
              </a:lnSpc>
              <a:spcBef>
                <a:spcPts val="1199"/>
              </a:spcBef>
              <a:buNone/>
            </a:pP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More data (link in references)</a:t>
            </a:r>
            <a:endParaRPr b="0" lang="en-US" sz="2000" spc="-1" strike="noStrike">
              <a:solidFill>
                <a:srgbClr val="000000"/>
              </a:solidFill>
              <a:latin typeface="Rockwell"/>
            </a:endParaRPr>
          </a:p>
          <a:p>
            <a:pPr>
              <a:lnSpc>
                <a:spcPct val="90000"/>
              </a:lnSpc>
              <a:spcBef>
                <a:spcPts val="1199"/>
              </a:spcBef>
              <a:buNone/>
              <a:tabLst>
                <a:tab algn="l" pos="0"/>
              </a:tabLst>
            </a:pPr>
            <a:r>
              <a:rPr b="0" lang="en-US" sz="2000" spc="-1" strike="noStrike" u="sng">
                <a:solidFill>
                  <a:srgbClr val="000000"/>
                </a:solidFill>
                <a:uFillTx/>
                <a:latin typeface="Rockwell"/>
              </a:rPr>
              <a:t>https://buildmedia.readthedocs.org/media/pdf/flask/latest/flask.pdf</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Conclusion</a:t>
            </a:r>
            <a:endParaRPr b="0" lang="en-US" sz="5400" spc="-1" strike="noStrike">
              <a:solidFill>
                <a:srgbClr val="000000"/>
              </a:solidFill>
              <a:latin typeface="Rockwell"/>
            </a:endParaRPr>
          </a:p>
        </p:txBody>
      </p:sp>
      <p:sp>
        <p:nvSpPr>
          <p:cNvPr id="117"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Basics of a Flask server</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More information in the documentation</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 next lecture I will go through implementing a REST API you have designed.</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Useful for the project</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6811</TotalTime>
  <Application>LibreOffice/7.3.7.2$Linux_X86_64 LibreOffice_project/30$Build-2</Application>
  <AppVersion>15.0000</AppVersion>
  <Words>449</Words>
  <Paragraphs>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2024-03-11T16:48:04Z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