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move the slide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latin typeface="Times New Roman"/>
              </a:rPr>
              <a:t>&lt;header&gt;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82B13CE-8E56-4157-82A7-EA75FF404A78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martin-thoma.com/configuration-files-in-python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180000" y="4400640"/>
            <a:ext cx="6569640" cy="464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600" spc="-1" strike="noStrike">
                <a:latin typeface="Arial"/>
              </a:rPr>
              <a:t>Mysql-connector sample code,</a:t>
            </a:r>
            <a:endParaRPr b="0" lang="en-I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600" spc="-1" strike="noStrike">
                <a:latin typeface="Arial"/>
              </a:rPr>
              <a:t>https://dev.mysql.com/doc/connector-python/en/connector-python-examples.html</a:t>
            </a:r>
            <a:endParaRPr b="0" lang="en-I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600" spc="-1" strike="noStrike">
                <a:latin typeface="Arial"/>
              </a:rPr>
              <a:t>Configuration files,</a:t>
            </a:r>
            <a:endParaRPr b="0" lang="en-I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6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https://martin-thoma.com/configuration-files-in-python/</a:t>
            </a:r>
            <a:endParaRPr b="0" lang="en-I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600" spc="-1" strike="noStrike">
                <a:latin typeface="Arial"/>
              </a:rPr>
              <a:t>Databases and how you interact with data that's outside of let's say a flash server or any application that </a:t>
            </a:r>
            <a:r>
              <a:rPr b="0" lang="en-IE" sz="1600" spc="-1" strike="noStrike">
                <a:latin typeface="Arial"/>
              </a:rPr>
              <a:t>you're writing. DAO and how you can run SQL in your Python.</a:t>
            </a:r>
            <a:endParaRPr b="0" lang="en-I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600" spc="-1" strike="noStrike">
                <a:latin typeface="Arial"/>
              </a:rPr>
              <a:t>If you already have a server and MySQL client on your machine, you should not install WAMP </a:t>
            </a:r>
            <a:endParaRPr b="0" lang="en-I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600" spc="-1" strike="noStrike">
                <a:latin typeface="Arial"/>
              </a:rPr>
              <a:t>In this lecture we go through creating an internal API for dealing with data sources. </a:t>
            </a:r>
            <a:endParaRPr b="0" lang="en-I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600" spc="-1" strike="noStrike">
                <a:latin typeface="Arial"/>
              </a:rPr>
              <a:t>In practice, this means creating a separate file that has functions that can be called (e.g. from your flask </a:t>
            </a:r>
            <a:r>
              <a:rPr b="0" lang="en-IE" sz="1600" spc="-1" strike="noStrike">
                <a:latin typeface="Arial"/>
              </a:rPr>
              <a:t>server)</a:t>
            </a:r>
            <a:endParaRPr b="0" lang="en-I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IE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67E8E7-1A4A-481A-AEF9-D7B82F3D97C5}" type="slidenum">
              <a:rPr b="0" lang="en-IE" sz="1200" spc="-1" strike="noStrike">
                <a:latin typeface="Times New Roman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-107280" y="18000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36360" y="4365000"/>
            <a:ext cx="666828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IE" sz="2000" spc="-1" strike="noStrike">
                <a:latin typeface="Arial"/>
              </a:rPr>
              <a:t>In this lecture we go through creating an internal API for dealing with data sources. In practice, this means creating a separate file that has functions that can be called (e.g. from your flask server)</a:t>
            </a: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I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3AD4DB-7019-41C1-B5CF-3C8FC445E5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94F4AF-11FA-4ECA-B67B-5421EAF8CB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27A7ED-24DB-4D6A-9538-58651C0AC7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025613-BAD5-48B2-AFB3-44F6353C9E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5072AA-55F0-4FE6-A7AB-8F335D6F4F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0CD644-26FD-4892-ABCE-3E3AEC188A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D0E5D4-8759-4151-AA54-3A14B96811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35E0CF-0024-4447-9BC5-480FB2EED0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7C4C31-8E62-4712-AC7B-88BB71A4C9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5B212E-5C70-42B6-AD83-272CB8F37F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3DD24F-470F-46F5-B7CD-3E7A3AA3E9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19545E-CF9E-458B-9B51-C1FB346250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520818-3882-4E01-82FF-2C85A88C13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EE6081-20DB-45ED-BF7E-B784F3E7E7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83364F-9AAA-442D-B753-4F5AF6A7FF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C9E2D3-2EE5-4D11-928D-B849EEC490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ECF841-8757-4881-A254-E4E53B772B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BA38DA-9CBC-4E21-93B8-86FDF2FF6A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1EE54F-75FC-4CB7-9792-1E6DDC92F7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F9E323-C8DB-4BFE-BE65-2F0848B623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0098FE-A4DE-4F43-808C-C0F1FE9C31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5D2069-A0E7-4524-9457-18F3AF41AD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E3E1AA-738C-4D89-A99B-26530D673A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00AF7A-7FBE-45D3-B165-315D8CBE82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1560" y="6229800"/>
            <a:ext cx="456120" cy="456120"/>
            <a:chOff x="11401560" y="6229800"/>
            <a:chExt cx="456120" cy="456120"/>
          </a:xfrm>
        </p:grpSpPr>
        <p:sp>
          <p:nvSpPr>
            <p:cNvPr id="1" name="Oval 7"/>
            <p:cNvSpPr/>
            <p:nvPr/>
          </p:nvSpPr>
          <p:spPr>
            <a:xfrm>
              <a:off x="11401560" y="6229800"/>
              <a:ext cx="456120" cy="45612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7800" cy="39780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1840" cy="7956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20880" y="4299840"/>
            <a:ext cx="10221840" cy="7956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20880" y="1484640"/>
            <a:ext cx="10221840" cy="274212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9649080" y="4069080"/>
            <a:ext cx="1080000" cy="1080000"/>
            <a:chOff x="9649080" y="4069080"/>
            <a:chExt cx="1080000" cy="108000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000" cy="108000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3640" cy="86364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Click to edit the outline text format</a:t>
            </a:r>
            <a:endParaRPr b="0" lang="en-I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Second Outline Level</a:t>
            </a:r>
            <a:endParaRPr b="0" lang="en-I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Third Outline Level</a:t>
            </a:r>
            <a:endParaRPr b="0" lang="en-I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Fourth Outline Level</a:t>
            </a:r>
            <a:endParaRPr b="0" lang="en-I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Fifth Outline Level</a:t>
            </a:r>
            <a:endParaRPr b="0" lang="en-I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Sixth Outline Level</a:t>
            </a:r>
            <a:endParaRPr b="0" lang="en-I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Seventh Outline Level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1"/>
          </p:nvPr>
        </p:nvSpPr>
        <p:spPr>
          <a:xfrm>
            <a:off x="1088280" y="6272640"/>
            <a:ext cx="6326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2"/>
          </p:nvPr>
        </p:nvSpPr>
        <p:spPr>
          <a:xfrm>
            <a:off x="9592560" y="4289400"/>
            <a:ext cx="1192680" cy="63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CAE7C77C-4F8B-4207-8D8F-795FA39E6F56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28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dt" idx="3"/>
          </p:nvPr>
        </p:nvSpPr>
        <p:spPr>
          <a:xfrm>
            <a:off x="7964280" y="6272640"/>
            <a:ext cx="3272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"/>
          <p:cNvGrpSpPr/>
          <p:nvPr/>
        </p:nvGrpSpPr>
        <p:grpSpPr>
          <a:xfrm>
            <a:off x="11401560" y="6229800"/>
            <a:ext cx="456120" cy="456120"/>
            <a:chOff x="11401560" y="6229800"/>
            <a:chExt cx="456120" cy="456120"/>
          </a:xfrm>
        </p:grpSpPr>
        <p:sp>
          <p:nvSpPr>
            <p:cNvPr id="51" name="Oval 7"/>
            <p:cNvSpPr/>
            <p:nvPr/>
          </p:nvSpPr>
          <p:spPr>
            <a:xfrm>
              <a:off x="11401560" y="6229800"/>
              <a:ext cx="456120" cy="45612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Oval 8"/>
            <p:cNvSpPr/>
            <p:nvPr/>
          </p:nvSpPr>
          <p:spPr>
            <a:xfrm>
              <a:off x="11431080" y="6258960"/>
              <a:ext cx="397800" cy="39780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1088280" y="6272640"/>
            <a:ext cx="6326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11311200" y="6272640"/>
            <a:ext cx="6390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71CB06F-2F87-436E-9B6A-1A4A21B9A072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7964280" y="6272640"/>
            <a:ext cx="3272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ndrew.Beatty@atu.i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5880" cy="303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IE" sz="9600" spc="-1" strike="noStrike" cap="all">
                <a:latin typeface="Rockwell Condensed"/>
              </a:rPr>
              <a:t>Data Layer</a:t>
            </a:r>
            <a:endParaRPr b="0" lang="en-IE" sz="96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069920" y="4389120"/>
            <a:ext cx="7890120" cy="106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>
                <a:solidFill>
                  <a:srgbClr val="000000"/>
                </a:solidFill>
                <a:latin typeface="Rockwell"/>
              </a:rPr>
              <a:t>Web Services and Applications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Andrew.Beatty@atu.ie</a:t>
            </a:r>
            <a:endParaRPr b="0" lang="en-IE" sz="2200" spc="-1" strike="noStrike">
              <a:latin typeface="Arial"/>
            </a:endParaRPr>
          </a:p>
        </p:txBody>
      </p:sp>
      <p:sp>
        <p:nvSpPr>
          <p:cNvPr id="102" name="TextBox 3"/>
          <p:cNvSpPr/>
          <p:nvPr/>
        </p:nvSpPr>
        <p:spPr>
          <a:xfrm>
            <a:off x="9906120" y="4389120"/>
            <a:ext cx="503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7.1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Conclusion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7320" cy="404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This is just skeleton code, the implementation should connect to the data source</a:t>
            </a:r>
            <a:endParaRPr b="0" lang="en-IE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This separates the retrieval of information from the rest of the code</a:t>
            </a:r>
            <a:endParaRPr b="0" lang="en-I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What is an app-server? </a:t>
            </a:r>
            <a:br>
              <a:rPr sz="5400"/>
            </a:br>
            <a:r>
              <a:rPr b="0" lang="en-IE" sz="1800" spc="-1" strike="noStrike" cap="all">
                <a:latin typeface="Rockwell Condensed"/>
              </a:rPr>
              <a:t>And what is a web-server?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4" name="AutoShape 4"/>
          <p:cNvSpPr/>
          <p:nvPr/>
        </p:nvSpPr>
        <p:spPr>
          <a:xfrm>
            <a:off x="2172600" y="2432880"/>
            <a:ext cx="7045560" cy="41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Rectangle 6"/>
          <p:cNvSpPr/>
          <p:nvPr/>
        </p:nvSpPr>
        <p:spPr>
          <a:xfrm>
            <a:off x="2122560" y="2114280"/>
            <a:ext cx="9280440" cy="2243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7"/>
          <p:cNvSpPr/>
          <p:nvPr/>
        </p:nvSpPr>
        <p:spPr>
          <a:xfrm>
            <a:off x="3481560" y="5512320"/>
            <a:ext cx="3505680" cy="1199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loud 8"/>
          <p:cNvSpPr/>
          <p:nvPr/>
        </p:nvSpPr>
        <p:spPr>
          <a:xfrm>
            <a:off x="3731040" y="4659840"/>
            <a:ext cx="2884680" cy="648360"/>
          </a:xfrm>
          <a:prstGeom prst="cloud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Box 14"/>
          <p:cNvSpPr/>
          <p:nvPr/>
        </p:nvSpPr>
        <p:spPr>
          <a:xfrm>
            <a:off x="4591440" y="4799880"/>
            <a:ext cx="1715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internet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9" name="TextBox 15"/>
          <p:cNvSpPr/>
          <p:nvPr/>
        </p:nvSpPr>
        <p:spPr>
          <a:xfrm>
            <a:off x="2847960" y="5172840"/>
            <a:ext cx="199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HTTP request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0" name="TextBox 16"/>
          <p:cNvSpPr/>
          <p:nvPr/>
        </p:nvSpPr>
        <p:spPr>
          <a:xfrm>
            <a:off x="5731920" y="5169240"/>
            <a:ext cx="1785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HTTP response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1" name="TextBox 17"/>
          <p:cNvSpPr/>
          <p:nvPr/>
        </p:nvSpPr>
        <p:spPr>
          <a:xfrm>
            <a:off x="2256840" y="2126880"/>
            <a:ext cx="93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Server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2" name="Rectangle 18"/>
          <p:cNvSpPr/>
          <p:nvPr/>
        </p:nvSpPr>
        <p:spPr>
          <a:xfrm>
            <a:off x="3624120" y="3703320"/>
            <a:ext cx="2809080" cy="49428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9"/>
          <p:cNvSpPr/>
          <p:nvPr/>
        </p:nvSpPr>
        <p:spPr>
          <a:xfrm>
            <a:off x="3825360" y="3759120"/>
            <a:ext cx="254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App server (eg flask)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4" name="Rectangle 21"/>
          <p:cNvSpPr/>
          <p:nvPr/>
        </p:nvSpPr>
        <p:spPr>
          <a:xfrm>
            <a:off x="2676240" y="2632320"/>
            <a:ext cx="2171520" cy="909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Box 20"/>
          <p:cNvSpPr/>
          <p:nvPr/>
        </p:nvSpPr>
        <p:spPr>
          <a:xfrm>
            <a:off x="2608920" y="2621520"/>
            <a:ext cx="22388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Directory with static pages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16" name="Rectangle 22"/>
          <p:cNvSpPr/>
          <p:nvPr/>
        </p:nvSpPr>
        <p:spPr>
          <a:xfrm>
            <a:off x="2801880" y="3056760"/>
            <a:ext cx="821160" cy="3448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TextBox 23"/>
          <p:cNvSpPr/>
          <p:nvPr/>
        </p:nvSpPr>
        <p:spPr>
          <a:xfrm>
            <a:off x="2801880" y="30776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  <a:ea typeface="DejaVu Sans"/>
              </a:rPr>
              <a:t>Index.html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118" name="Rectangle 24"/>
          <p:cNvSpPr/>
          <p:nvPr/>
        </p:nvSpPr>
        <p:spPr>
          <a:xfrm>
            <a:off x="3871440" y="3042000"/>
            <a:ext cx="821160" cy="3448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25"/>
          <p:cNvSpPr/>
          <p:nvPr/>
        </p:nvSpPr>
        <p:spPr>
          <a:xfrm>
            <a:off x="3947040" y="3070080"/>
            <a:ext cx="720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  <a:ea typeface="DejaVu Sans"/>
              </a:rPr>
              <a:t>File.jpg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120" name="Rectangle 26"/>
          <p:cNvSpPr/>
          <p:nvPr/>
        </p:nvSpPr>
        <p:spPr>
          <a:xfrm>
            <a:off x="5721120" y="2611800"/>
            <a:ext cx="1756080" cy="114336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extBox 27"/>
          <p:cNvSpPr/>
          <p:nvPr/>
        </p:nvSpPr>
        <p:spPr>
          <a:xfrm>
            <a:off x="5897520" y="2740320"/>
            <a:ext cx="12740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Functions in the app server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22" name="Straight Arrow Connector 29"/>
          <p:cNvSpPr/>
          <p:nvPr/>
        </p:nvSpPr>
        <p:spPr>
          <a:xfrm>
            <a:off x="3213000" y="3402360"/>
            <a:ext cx="2507400" cy="93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Straight Arrow Connector 31"/>
          <p:cNvSpPr/>
          <p:nvPr/>
        </p:nvSpPr>
        <p:spPr>
          <a:xfrm flipH="1">
            <a:off x="5736600" y="3767040"/>
            <a:ext cx="1248840" cy="59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ylinder 28"/>
          <p:cNvSpPr/>
          <p:nvPr/>
        </p:nvSpPr>
        <p:spPr>
          <a:xfrm>
            <a:off x="9219600" y="2374200"/>
            <a:ext cx="1894680" cy="189468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TextBox 30"/>
          <p:cNvSpPr/>
          <p:nvPr/>
        </p:nvSpPr>
        <p:spPr>
          <a:xfrm>
            <a:off x="9576000" y="3285720"/>
            <a:ext cx="145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Database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26" name="Straight Arrow Connector 33"/>
          <p:cNvSpPr/>
          <p:nvPr/>
        </p:nvSpPr>
        <p:spPr>
          <a:xfrm>
            <a:off x="7478640" y="2888640"/>
            <a:ext cx="173988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Straight Arrow Connector 35"/>
          <p:cNvSpPr/>
          <p:nvPr/>
        </p:nvSpPr>
        <p:spPr>
          <a:xfrm flipH="1" flipV="1">
            <a:off x="7477200" y="3183120"/>
            <a:ext cx="173988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TextBox 2"/>
          <p:cNvSpPr/>
          <p:nvPr/>
        </p:nvSpPr>
        <p:spPr>
          <a:xfrm>
            <a:off x="8659080" y="4624200"/>
            <a:ext cx="913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Flask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29" name="Straight Arrow Connector 5"/>
          <p:cNvSpPr/>
          <p:nvPr/>
        </p:nvSpPr>
        <p:spPr>
          <a:xfrm flipH="1" flipV="1">
            <a:off x="6520320" y="4197960"/>
            <a:ext cx="213696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Box 38"/>
          <p:cNvSpPr/>
          <p:nvPr/>
        </p:nvSpPr>
        <p:spPr>
          <a:xfrm>
            <a:off x="3515040" y="5512320"/>
            <a:ext cx="96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Client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31" name="Straight Arrow Connector 39"/>
          <p:cNvSpPr/>
          <p:nvPr/>
        </p:nvSpPr>
        <p:spPr>
          <a:xfrm flipV="1">
            <a:off x="4525200" y="4141800"/>
            <a:ext cx="360" cy="155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Straight Arrow Connector 40"/>
          <p:cNvSpPr/>
          <p:nvPr/>
        </p:nvSpPr>
        <p:spPr>
          <a:xfrm>
            <a:off x="5738040" y="4338720"/>
            <a:ext cx="360" cy="135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Box 41"/>
          <p:cNvSpPr/>
          <p:nvPr/>
        </p:nvSpPr>
        <p:spPr>
          <a:xfrm>
            <a:off x="4402440" y="5695560"/>
            <a:ext cx="1387080" cy="912600"/>
          </a:xfrm>
          <a:prstGeom prst="rect">
            <a:avLst/>
          </a:prstGeom>
          <a:solidFill>
            <a:srgbClr val="00b0f0">
              <a:alpha val="30000"/>
            </a:srgbClr>
          </a:solidFill>
          <a:ln w="0">
            <a:solidFill>
              <a:srgbClr val="9c3510">
                <a:alpha val="38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a6a6a6"/>
                </a:solidFill>
                <a:latin typeface="Rockwell"/>
                <a:ea typeface="DejaVu Sans"/>
              </a:rPr>
              <a:t>Browser/ postmaster/curl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34" name="Cylinder 3"/>
          <p:cNvSpPr/>
          <p:nvPr/>
        </p:nvSpPr>
        <p:spPr>
          <a:xfrm>
            <a:off x="9219600" y="955440"/>
            <a:ext cx="1894680" cy="73728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Box 10"/>
          <p:cNvSpPr/>
          <p:nvPr/>
        </p:nvSpPr>
        <p:spPr>
          <a:xfrm>
            <a:off x="9367200" y="1139400"/>
            <a:ext cx="1699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Outside data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ylinder 3"/>
          <p:cNvSpPr/>
          <p:nvPr/>
        </p:nvSpPr>
        <p:spPr>
          <a:xfrm>
            <a:off x="9219600" y="955440"/>
            <a:ext cx="1894680" cy="73728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What is an app-server? </a:t>
            </a:r>
            <a:br>
              <a:rPr sz="5400"/>
            </a:br>
            <a:r>
              <a:rPr b="0" lang="en-IE" sz="1800" spc="-1" strike="noStrike" cap="all">
                <a:latin typeface="Rockwell Condensed"/>
              </a:rPr>
              <a:t>And what is a web-server?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38" name="AutoShape 4"/>
          <p:cNvSpPr/>
          <p:nvPr/>
        </p:nvSpPr>
        <p:spPr>
          <a:xfrm>
            <a:off x="2172600" y="2432880"/>
            <a:ext cx="7045560" cy="41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Rectangle 6"/>
          <p:cNvSpPr/>
          <p:nvPr/>
        </p:nvSpPr>
        <p:spPr>
          <a:xfrm>
            <a:off x="2122560" y="2114280"/>
            <a:ext cx="9280440" cy="2243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7"/>
          <p:cNvSpPr/>
          <p:nvPr/>
        </p:nvSpPr>
        <p:spPr>
          <a:xfrm>
            <a:off x="3481560" y="5512320"/>
            <a:ext cx="3505680" cy="1199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loud 8"/>
          <p:cNvSpPr/>
          <p:nvPr/>
        </p:nvSpPr>
        <p:spPr>
          <a:xfrm>
            <a:off x="3731040" y="4659840"/>
            <a:ext cx="2884680" cy="648360"/>
          </a:xfrm>
          <a:prstGeom prst="cloud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TextBox 14"/>
          <p:cNvSpPr/>
          <p:nvPr/>
        </p:nvSpPr>
        <p:spPr>
          <a:xfrm>
            <a:off x="4591440" y="4799880"/>
            <a:ext cx="1715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internet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43" name="TextBox 15"/>
          <p:cNvSpPr/>
          <p:nvPr/>
        </p:nvSpPr>
        <p:spPr>
          <a:xfrm>
            <a:off x="2847960" y="5172840"/>
            <a:ext cx="199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HTTP request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44" name="TextBox 16"/>
          <p:cNvSpPr/>
          <p:nvPr/>
        </p:nvSpPr>
        <p:spPr>
          <a:xfrm>
            <a:off x="5731920" y="5169240"/>
            <a:ext cx="1785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HTTP response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45" name="TextBox 17"/>
          <p:cNvSpPr/>
          <p:nvPr/>
        </p:nvSpPr>
        <p:spPr>
          <a:xfrm>
            <a:off x="2256840" y="2126880"/>
            <a:ext cx="93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Server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46" name="Rectangle 18"/>
          <p:cNvSpPr/>
          <p:nvPr/>
        </p:nvSpPr>
        <p:spPr>
          <a:xfrm>
            <a:off x="3624120" y="3703320"/>
            <a:ext cx="2809080" cy="49428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TextBox 19"/>
          <p:cNvSpPr/>
          <p:nvPr/>
        </p:nvSpPr>
        <p:spPr>
          <a:xfrm>
            <a:off x="3825360" y="3759120"/>
            <a:ext cx="254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App server (eg flask)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48" name="Rectangle 21"/>
          <p:cNvSpPr/>
          <p:nvPr/>
        </p:nvSpPr>
        <p:spPr>
          <a:xfrm>
            <a:off x="2676240" y="2632320"/>
            <a:ext cx="2171520" cy="909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TextBox 20"/>
          <p:cNvSpPr/>
          <p:nvPr/>
        </p:nvSpPr>
        <p:spPr>
          <a:xfrm>
            <a:off x="2608920" y="2621520"/>
            <a:ext cx="22388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Directory with static pages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50" name="Rectangle 22"/>
          <p:cNvSpPr/>
          <p:nvPr/>
        </p:nvSpPr>
        <p:spPr>
          <a:xfrm>
            <a:off x="2801880" y="3056760"/>
            <a:ext cx="821160" cy="3448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23"/>
          <p:cNvSpPr/>
          <p:nvPr/>
        </p:nvSpPr>
        <p:spPr>
          <a:xfrm>
            <a:off x="2801880" y="30776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  <a:ea typeface="DejaVu Sans"/>
              </a:rPr>
              <a:t>Index.html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152" name="Rectangle 24"/>
          <p:cNvSpPr/>
          <p:nvPr/>
        </p:nvSpPr>
        <p:spPr>
          <a:xfrm>
            <a:off x="3871440" y="3042000"/>
            <a:ext cx="821160" cy="3448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TextBox 25"/>
          <p:cNvSpPr/>
          <p:nvPr/>
        </p:nvSpPr>
        <p:spPr>
          <a:xfrm>
            <a:off x="3947040" y="3070080"/>
            <a:ext cx="720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  <a:ea typeface="DejaVu Sans"/>
              </a:rPr>
              <a:t>File.jpg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154" name="Rectangle 26"/>
          <p:cNvSpPr/>
          <p:nvPr/>
        </p:nvSpPr>
        <p:spPr>
          <a:xfrm>
            <a:off x="5721120" y="2611800"/>
            <a:ext cx="1756080" cy="114336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27"/>
          <p:cNvSpPr/>
          <p:nvPr/>
        </p:nvSpPr>
        <p:spPr>
          <a:xfrm>
            <a:off x="5897520" y="2740320"/>
            <a:ext cx="12740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Functions in the app server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56" name="Straight Arrow Connector 29"/>
          <p:cNvSpPr/>
          <p:nvPr/>
        </p:nvSpPr>
        <p:spPr>
          <a:xfrm>
            <a:off x="3213000" y="3402360"/>
            <a:ext cx="2507400" cy="93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Straight Arrow Connector 31"/>
          <p:cNvSpPr/>
          <p:nvPr/>
        </p:nvSpPr>
        <p:spPr>
          <a:xfrm flipH="1">
            <a:off x="5736600" y="3767040"/>
            <a:ext cx="1248840" cy="59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ylinder 28"/>
          <p:cNvSpPr/>
          <p:nvPr/>
        </p:nvSpPr>
        <p:spPr>
          <a:xfrm>
            <a:off x="9219600" y="2374200"/>
            <a:ext cx="1894680" cy="189468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Box 30"/>
          <p:cNvSpPr/>
          <p:nvPr/>
        </p:nvSpPr>
        <p:spPr>
          <a:xfrm>
            <a:off x="9576000" y="3285720"/>
            <a:ext cx="145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Database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60" name="Straight Arrow Connector 33"/>
          <p:cNvSpPr/>
          <p:nvPr/>
        </p:nvSpPr>
        <p:spPr>
          <a:xfrm>
            <a:off x="7478640" y="2888640"/>
            <a:ext cx="173988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Straight Arrow Connector 35"/>
          <p:cNvSpPr/>
          <p:nvPr/>
        </p:nvSpPr>
        <p:spPr>
          <a:xfrm flipH="1" flipV="1">
            <a:off x="7477200" y="3183120"/>
            <a:ext cx="173988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TextBox 2"/>
          <p:cNvSpPr/>
          <p:nvPr/>
        </p:nvSpPr>
        <p:spPr>
          <a:xfrm>
            <a:off x="8659080" y="4624200"/>
            <a:ext cx="913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Flask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63" name="Straight Arrow Connector 5"/>
          <p:cNvSpPr/>
          <p:nvPr/>
        </p:nvSpPr>
        <p:spPr>
          <a:xfrm flipH="1" flipV="1">
            <a:off x="6520320" y="4197960"/>
            <a:ext cx="213696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Box 38"/>
          <p:cNvSpPr/>
          <p:nvPr/>
        </p:nvSpPr>
        <p:spPr>
          <a:xfrm>
            <a:off x="3515040" y="5512320"/>
            <a:ext cx="96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Client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65" name="Straight Arrow Connector 39"/>
          <p:cNvSpPr/>
          <p:nvPr/>
        </p:nvSpPr>
        <p:spPr>
          <a:xfrm flipV="1">
            <a:off x="4525200" y="4141800"/>
            <a:ext cx="360" cy="155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Straight Arrow Connector 40"/>
          <p:cNvSpPr/>
          <p:nvPr/>
        </p:nvSpPr>
        <p:spPr>
          <a:xfrm>
            <a:off x="5738040" y="4338720"/>
            <a:ext cx="360" cy="135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TextBox 41"/>
          <p:cNvSpPr/>
          <p:nvPr/>
        </p:nvSpPr>
        <p:spPr>
          <a:xfrm>
            <a:off x="4402440" y="5695560"/>
            <a:ext cx="1387080" cy="912600"/>
          </a:xfrm>
          <a:prstGeom prst="rect">
            <a:avLst/>
          </a:prstGeom>
          <a:solidFill>
            <a:srgbClr val="00b0f0">
              <a:alpha val="30000"/>
            </a:srgbClr>
          </a:solidFill>
          <a:ln w="0">
            <a:solidFill>
              <a:srgbClr val="9c3510">
                <a:alpha val="38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a6a6a6"/>
                </a:solidFill>
                <a:latin typeface="Rockwell"/>
                <a:ea typeface="DejaVu Sans"/>
              </a:rPr>
              <a:t>Browser/ postmaster/curl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68" name="Free-form: Shape 13"/>
          <p:cNvSpPr/>
          <p:nvPr/>
        </p:nvSpPr>
        <p:spPr>
          <a:xfrm>
            <a:off x="-30141360" y="-40160520"/>
            <a:ext cx="82196640" cy="83337480"/>
          </a:xfrm>
          <a:custGeom>
            <a:avLst/>
            <a:gdLst/>
            <a:ahLst/>
            <a:rect l="l" t="t" r="r" b="b"/>
            <a:pathLst>
              <a:path w="38345808" h="21945600">
                <a:moveTo>
                  <a:pt x="18221835" y="10714703"/>
                </a:moveTo>
                <a:cubicBezTo>
                  <a:pt x="17265097" y="10714703"/>
                  <a:pt x="16489508" y="10970172"/>
                  <a:pt x="16489508" y="11285308"/>
                </a:cubicBezTo>
                <a:cubicBezTo>
                  <a:pt x="16489508" y="11600444"/>
                  <a:pt x="17265097" y="11855913"/>
                  <a:pt x="18221835" y="11855913"/>
                </a:cubicBezTo>
                <a:cubicBezTo>
                  <a:pt x="19178572" y="11855913"/>
                  <a:pt x="19954161" y="11600444"/>
                  <a:pt x="19954161" y="11285308"/>
                </a:cubicBezTo>
                <a:cubicBezTo>
                  <a:pt x="19954161" y="10970172"/>
                  <a:pt x="19178572" y="10714703"/>
                  <a:pt x="18221835" y="10714703"/>
                </a:cubicBezTo>
                <a:close/>
                <a:moveTo>
                  <a:pt x="0" y="0"/>
                </a:moveTo>
                <a:lnTo>
                  <a:pt x="38345808" y="0"/>
                </a:lnTo>
                <a:lnTo>
                  <a:pt x="38345808" y="21945600"/>
                </a:lnTo>
                <a:lnTo>
                  <a:pt x="0" y="2194560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  <a:ln>
            <a:solidFill>
              <a:srgbClr val="5c1f0a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TextBox 9"/>
          <p:cNvSpPr/>
          <p:nvPr/>
        </p:nvSpPr>
        <p:spPr>
          <a:xfrm>
            <a:off x="9367200" y="1139400"/>
            <a:ext cx="1699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Outside data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ylinder 3"/>
          <p:cNvSpPr/>
          <p:nvPr/>
        </p:nvSpPr>
        <p:spPr>
          <a:xfrm>
            <a:off x="9219600" y="955440"/>
            <a:ext cx="1894680" cy="73728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What is an app-server? </a:t>
            </a:r>
            <a:br>
              <a:rPr sz="5400"/>
            </a:br>
            <a:r>
              <a:rPr b="0" lang="en-IE" sz="1800" spc="-1" strike="noStrike" cap="all">
                <a:latin typeface="Rockwell Condensed"/>
              </a:rPr>
              <a:t>And what is a web-server?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72" name="AutoShape 4"/>
          <p:cNvSpPr/>
          <p:nvPr/>
        </p:nvSpPr>
        <p:spPr>
          <a:xfrm>
            <a:off x="2172600" y="2432880"/>
            <a:ext cx="7045560" cy="41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Rectangle 6"/>
          <p:cNvSpPr/>
          <p:nvPr/>
        </p:nvSpPr>
        <p:spPr>
          <a:xfrm>
            <a:off x="2122560" y="2114280"/>
            <a:ext cx="9280440" cy="2243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Rectangle 7"/>
          <p:cNvSpPr/>
          <p:nvPr/>
        </p:nvSpPr>
        <p:spPr>
          <a:xfrm>
            <a:off x="3481560" y="5512320"/>
            <a:ext cx="3505680" cy="1199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loud 8"/>
          <p:cNvSpPr/>
          <p:nvPr/>
        </p:nvSpPr>
        <p:spPr>
          <a:xfrm>
            <a:off x="3731040" y="4659840"/>
            <a:ext cx="2884680" cy="648360"/>
          </a:xfrm>
          <a:prstGeom prst="cloud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TextBox 14"/>
          <p:cNvSpPr/>
          <p:nvPr/>
        </p:nvSpPr>
        <p:spPr>
          <a:xfrm>
            <a:off x="4591440" y="4799880"/>
            <a:ext cx="1715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internet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77" name="TextBox 15"/>
          <p:cNvSpPr/>
          <p:nvPr/>
        </p:nvSpPr>
        <p:spPr>
          <a:xfrm>
            <a:off x="2847960" y="5172840"/>
            <a:ext cx="199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HTTP request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78" name="TextBox 16"/>
          <p:cNvSpPr/>
          <p:nvPr/>
        </p:nvSpPr>
        <p:spPr>
          <a:xfrm>
            <a:off x="5731920" y="5169240"/>
            <a:ext cx="1785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HTTP response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79" name="TextBox 17"/>
          <p:cNvSpPr/>
          <p:nvPr/>
        </p:nvSpPr>
        <p:spPr>
          <a:xfrm>
            <a:off x="2256840" y="2126880"/>
            <a:ext cx="93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Server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80" name="Rectangle 18"/>
          <p:cNvSpPr/>
          <p:nvPr/>
        </p:nvSpPr>
        <p:spPr>
          <a:xfrm>
            <a:off x="3624120" y="3703320"/>
            <a:ext cx="2809080" cy="49428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TextBox 19"/>
          <p:cNvSpPr/>
          <p:nvPr/>
        </p:nvSpPr>
        <p:spPr>
          <a:xfrm>
            <a:off x="3825360" y="3759120"/>
            <a:ext cx="254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App server (eg flask)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82" name="Rectangle 21"/>
          <p:cNvSpPr/>
          <p:nvPr/>
        </p:nvSpPr>
        <p:spPr>
          <a:xfrm>
            <a:off x="2676240" y="2632320"/>
            <a:ext cx="2171520" cy="909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TextBox 20"/>
          <p:cNvSpPr/>
          <p:nvPr/>
        </p:nvSpPr>
        <p:spPr>
          <a:xfrm>
            <a:off x="2608920" y="2621520"/>
            <a:ext cx="22388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Directory with static pages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84" name="Rectangle 22"/>
          <p:cNvSpPr/>
          <p:nvPr/>
        </p:nvSpPr>
        <p:spPr>
          <a:xfrm>
            <a:off x="2801880" y="3056760"/>
            <a:ext cx="821160" cy="3448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TextBox 23"/>
          <p:cNvSpPr/>
          <p:nvPr/>
        </p:nvSpPr>
        <p:spPr>
          <a:xfrm>
            <a:off x="2801880" y="30776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  <a:ea typeface="DejaVu Sans"/>
              </a:rPr>
              <a:t>Index.html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186" name="Rectangle 24"/>
          <p:cNvSpPr/>
          <p:nvPr/>
        </p:nvSpPr>
        <p:spPr>
          <a:xfrm>
            <a:off x="3871440" y="3042000"/>
            <a:ext cx="821160" cy="3448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TextBox 25"/>
          <p:cNvSpPr/>
          <p:nvPr/>
        </p:nvSpPr>
        <p:spPr>
          <a:xfrm>
            <a:off x="3947040" y="3070080"/>
            <a:ext cx="720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  <a:ea typeface="DejaVu Sans"/>
              </a:rPr>
              <a:t>File.jpg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188" name="Rectangle 26"/>
          <p:cNvSpPr/>
          <p:nvPr/>
        </p:nvSpPr>
        <p:spPr>
          <a:xfrm>
            <a:off x="5721120" y="2611800"/>
            <a:ext cx="1756080" cy="114336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TextBox 27"/>
          <p:cNvSpPr/>
          <p:nvPr/>
        </p:nvSpPr>
        <p:spPr>
          <a:xfrm>
            <a:off x="5897520" y="2740320"/>
            <a:ext cx="12740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Functions in the app server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90" name="Straight Arrow Connector 29"/>
          <p:cNvSpPr/>
          <p:nvPr/>
        </p:nvSpPr>
        <p:spPr>
          <a:xfrm>
            <a:off x="3213000" y="3402360"/>
            <a:ext cx="2507400" cy="93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Straight Arrow Connector 31"/>
          <p:cNvSpPr/>
          <p:nvPr/>
        </p:nvSpPr>
        <p:spPr>
          <a:xfrm flipH="1">
            <a:off x="5736600" y="3767040"/>
            <a:ext cx="1248840" cy="59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ylinder 28"/>
          <p:cNvSpPr/>
          <p:nvPr/>
        </p:nvSpPr>
        <p:spPr>
          <a:xfrm>
            <a:off x="9219600" y="2374200"/>
            <a:ext cx="1894680" cy="189468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TextBox 30"/>
          <p:cNvSpPr/>
          <p:nvPr/>
        </p:nvSpPr>
        <p:spPr>
          <a:xfrm>
            <a:off x="9576000" y="3285720"/>
            <a:ext cx="145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Database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94" name="Straight Arrow Connector 33"/>
          <p:cNvSpPr/>
          <p:nvPr/>
        </p:nvSpPr>
        <p:spPr>
          <a:xfrm>
            <a:off x="7478640" y="2888640"/>
            <a:ext cx="173988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Straight Arrow Connector 35"/>
          <p:cNvSpPr/>
          <p:nvPr/>
        </p:nvSpPr>
        <p:spPr>
          <a:xfrm flipH="1" flipV="1">
            <a:off x="7477200" y="3183120"/>
            <a:ext cx="173988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TextBox 2"/>
          <p:cNvSpPr/>
          <p:nvPr/>
        </p:nvSpPr>
        <p:spPr>
          <a:xfrm>
            <a:off x="8659080" y="4624200"/>
            <a:ext cx="913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Flask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97" name="Straight Arrow Connector 5"/>
          <p:cNvSpPr/>
          <p:nvPr/>
        </p:nvSpPr>
        <p:spPr>
          <a:xfrm flipH="1" flipV="1">
            <a:off x="6520320" y="4197960"/>
            <a:ext cx="213696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Box 38"/>
          <p:cNvSpPr/>
          <p:nvPr/>
        </p:nvSpPr>
        <p:spPr>
          <a:xfrm>
            <a:off x="3515040" y="5512320"/>
            <a:ext cx="96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Client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99" name="Straight Arrow Connector 39"/>
          <p:cNvSpPr/>
          <p:nvPr/>
        </p:nvSpPr>
        <p:spPr>
          <a:xfrm flipV="1">
            <a:off x="4525200" y="4141800"/>
            <a:ext cx="360" cy="155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Straight Arrow Connector 40"/>
          <p:cNvSpPr/>
          <p:nvPr/>
        </p:nvSpPr>
        <p:spPr>
          <a:xfrm>
            <a:off x="5738040" y="4338720"/>
            <a:ext cx="360" cy="135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TextBox 41"/>
          <p:cNvSpPr/>
          <p:nvPr/>
        </p:nvSpPr>
        <p:spPr>
          <a:xfrm>
            <a:off x="4402440" y="5695560"/>
            <a:ext cx="1387080" cy="912600"/>
          </a:xfrm>
          <a:prstGeom prst="rect">
            <a:avLst/>
          </a:prstGeom>
          <a:solidFill>
            <a:srgbClr val="00b0f0">
              <a:alpha val="30000"/>
            </a:srgbClr>
          </a:solidFill>
          <a:ln w="0">
            <a:solidFill>
              <a:srgbClr val="9c3510">
                <a:alpha val="38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a6a6a6"/>
                </a:solidFill>
                <a:latin typeface="Rockwell"/>
                <a:ea typeface="DejaVu Sans"/>
              </a:rPr>
              <a:t>Browser/ postmaster/curl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02" name="Free-form: Shape 13"/>
          <p:cNvSpPr/>
          <p:nvPr/>
        </p:nvSpPr>
        <p:spPr>
          <a:xfrm>
            <a:off x="-30141360" y="-40160520"/>
            <a:ext cx="82196640" cy="83337480"/>
          </a:xfrm>
          <a:custGeom>
            <a:avLst/>
            <a:gdLst/>
            <a:ahLst/>
            <a:rect l="l" t="t" r="r" b="b"/>
            <a:pathLst>
              <a:path w="38345808" h="21945600">
                <a:moveTo>
                  <a:pt x="18221835" y="10714703"/>
                </a:moveTo>
                <a:cubicBezTo>
                  <a:pt x="17265097" y="10714703"/>
                  <a:pt x="16489508" y="10970172"/>
                  <a:pt x="16489508" y="11285308"/>
                </a:cubicBezTo>
                <a:cubicBezTo>
                  <a:pt x="16489508" y="11600444"/>
                  <a:pt x="17265097" y="11855913"/>
                  <a:pt x="18221835" y="11855913"/>
                </a:cubicBezTo>
                <a:cubicBezTo>
                  <a:pt x="19178572" y="11855913"/>
                  <a:pt x="19954161" y="11600444"/>
                  <a:pt x="19954161" y="11285308"/>
                </a:cubicBezTo>
                <a:cubicBezTo>
                  <a:pt x="19954161" y="10970172"/>
                  <a:pt x="19178572" y="10714703"/>
                  <a:pt x="18221835" y="10714703"/>
                </a:cubicBezTo>
                <a:close/>
                <a:moveTo>
                  <a:pt x="0" y="0"/>
                </a:moveTo>
                <a:lnTo>
                  <a:pt x="38345808" y="0"/>
                </a:lnTo>
                <a:lnTo>
                  <a:pt x="38345808" y="21945600"/>
                </a:lnTo>
                <a:lnTo>
                  <a:pt x="0" y="2194560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  <a:ln>
            <a:solidFill>
              <a:srgbClr val="5c1f0a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TextBox 9"/>
          <p:cNvSpPr/>
          <p:nvPr/>
        </p:nvSpPr>
        <p:spPr>
          <a:xfrm>
            <a:off x="9367200" y="1139400"/>
            <a:ext cx="1699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Outside data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04" name="Rectangle 10"/>
          <p:cNvSpPr/>
          <p:nvPr/>
        </p:nvSpPr>
        <p:spPr>
          <a:xfrm>
            <a:off x="8088480" y="2558160"/>
            <a:ext cx="617040" cy="1197000"/>
          </a:xfrm>
          <a:prstGeom prst="rect">
            <a:avLst/>
          </a:prstGeom>
          <a:solidFill>
            <a:srgbClr val="dec27c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TextBox 11"/>
          <p:cNvSpPr/>
          <p:nvPr/>
        </p:nvSpPr>
        <p:spPr>
          <a:xfrm>
            <a:off x="8176680" y="2963880"/>
            <a:ext cx="4701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DAO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06" name="Rectangle 12"/>
          <p:cNvSpPr/>
          <p:nvPr/>
        </p:nvSpPr>
        <p:spPr>
          <a:xfrm>
            <a:off x="6627600" y="2170800"/>
            <a:ext cx="849960" cy="280800"/>
          </a:xfrm>
          <a:prstGeom prst="rect">
            <a:avLst/>
          </a:prstGeom>
          <a:solidFill>
            <a:srgbClr val="dec27c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2"/>
          <p:cNvSpPr/>
          <p:nvPr/>
        </p:nvSpPr>
        <p:spPr>
          <a:xfrm>
            <a:off x="6839280" y="2198880"/>
            <a:ext cx="7149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DAO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08" name="Straight Arrow Connector 34"/>
          <p:cNvSpPr/>
          <p:nvPr/>
        </p:nvSpPr>
        <p:spPr>
          <a:xfrm flipV="1">
            <a:off x="6859800" y="1179000"/>
            <a:ext cx="2358720" cy="98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Straight Arrow Connector 43"/>
          <p:cNvSpPr/>
          <p:nvPr/>
        </p:nvSpPr>
        <p:spPr>
          <a:xfrm flipH="1">
            <a:off x="7238160" y="1324800"/>
            <a:ext cx="1979280" cy="85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Straight Arrow Connector 46"/>
          <p:cNvSpPr/>
          <p:nvPr/>
        </p:nvSpPr>
        <p:spPr>
          <a:xfrm flipV="1">
            <a:off x="6859800" y="2444400"/>
            <a:ext cx="360" cy="15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Straight Arrow Connector 53"/>
          <p:cNvSpPr/>
          <p:nvPr/>
        </p:nvSpPr>
        <p:spPr>
          <a:xfrm>
            <a:off x="7197480" y="2452680"/>
            <a:ext cx="360" cy="20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ylinder 3"/>
          <p:cNvSpPr/>
          <p:nvPr/>
        </p:nvSpPr>
        <p:spPr>
          <a:xfrm>
            <a:off x="9219600" y="955440"/>
            <a:ext cx="1894680" cy="73728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What is an app-server? </a:t>
            </a:r>
            <a:br>
              <a:rPr sz="5400"/>
            </a:br>
            <a:r>
              <a:rPr b="0" lang="en-IE" sz="1800" spc="-1" strike="noStrike" cap="all">
                <a:latin typeface="Rockwell Condensed"/>
              </a:rPr>
              <a:t>And what is a web-server?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14" name="AutoShape 4"/>
          <p:cNvSpPr/>
          <p:nvPr/>
        </p:nvSpPr>
        <p:spPr>
          <a:xfrm>
            <a:off x="2172600" y="2432880"/>
            <a:ext cx="7045560" cy="41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Rectangle 6"/>
          <p:cNvSpPr/>
          <p:nvPr/>
        </p:nvSpPr>
        <p:spPr>
          <a:xfrm>
            <a:off x="2122560" y="2114280"/>
            <a:ext cx="9280440" cy="2243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Rectangle 7"/>
          <p:cNvSpPr/>
          <p:nvPr/>
        </p:nvSpPr>
        <p:spPr>
          <a:xfrm>
            <a:off x="3481560" y="5512320"/>
            <a:ext cx="3505680" cy="1199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loud 8"/>
          <p:cNvSpPr/>
          <p:nvPr/>
        </p:nvSpPr>
        <p:spPr>
          <a:xfrm>
            <a:off x="3731040" y="4659840"/>
            <a:ext cx="2884680" cy="648360"/>
          </a:xfrm>
          <a:prstGeom prst="cloud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TextBox 14"/>
          <p:cNvSpPr/>
          <p:nvPr/>
        </p:nvSpPr>
        <p:spPr>
          <a:xfrm>
            <a:off x="4591440" y="4799880"/>
            <a:ext cx="1715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internet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19" name="TextBox 15"/>
          <p:cNvSpPr/>
          <p:nvPr/>
        </p:nvSpPr>
        <p:spPr>
          <a:xfrm>
            <a:off x="2847960" y="5172840"/>
            <a:ext cx="199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HTTP request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20" name="TextBox 16"/>
          <p:cNvSpPr/>
          <p:nvPr/>
        </p:nvSpPr>
        <p:spPr>
          <a:xfrm>
            <a:off x="5731920" y="5169240"/>
            <a:ext cx="1785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HTTP response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21" name="TextBox 17"/>
          <p:cNvSpPr/>
          <p:nvPr/>
        </p:nvSpPr>
        <p:spPr>
          <a:xfrm>
            <a:off x="2256840" y="2126880"/>
            <a:ext cx="93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Server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22" name="Rectangle 18"/>
          <p:cNvSpPr/>
          <p:nvPr/>
        </p:nvSpPr>
        <p:spPr>
          <a:xfrm>
            <a:off x="3624120" y="3703320"/>
            <a:ext cx="2809080" cy="49428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TextBox 19"/>
          <p:cNvSpPr/>
          <p:nvPr/>
        </p:nvSpPr>
        <p:spPr>
          <a:xfrm>
            <a:off x="3825360" y="3759120"/>
            <a:ext cx="254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App server (eg flask)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24" name="Rectangle 21"/>
          <p:cNvSpPr/>
          <p:nvPr/>
        </p:nvSpPr>
        <p:spPr>
          <a:xfrm>
            <a:off x="2676240" y="2632320"/>
            <a:ext cx="2171520" cy="909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TextBox 20"/>
          <p:cNvSpPr/>
          <p:nvPr/>
        </p:nvSpPr>
        <p:spPr>
          <a:xfrm>
            <a:off x="2608920" y="2621520"/>
            <a:ext cx="22388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Directory with static pages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26" name="Rectangle 22"/>
          <p:cNvSpPr/>
          <p:nvPr/>
        </p:nvSpPr>
        <p:spPr>
          <a:xfrm>
            <a:off x="2801880" y="3056760"/>
            <a:ext cx="821160" cy="3448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TextBox 23"/>
          <p:cNvSpPr/>
          <p:nvPr/>
        </p:nvSpPr>
        <p:spPr>
          <a:xfrm>
            <a:off x="2801880" y="30776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  <a:ea typeface="DejaVu Sans"/>
              </a:rPr>
              <a:t>Index.html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228" name="Rectangle 24"/>
          <p:cNvSpPr/>
          <p:nvPr/>
        </p:nvSpPr>
        <p:spPr>
          <a:xfrm>
            <a:off x="3871440" y="3042000"/>
            <a:ext cx="821160" cy="3448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TextBox 25"/>
          <p:cNvSpPr/>
          <p:nvPr/>
        </p:nvSpPr>
        <p:spPr>
          <a:xfrm>
            <a:off x="3947040" y="3070080"/>
            <a:ext cx="720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  <a:ea typeface="DejaVu Sans"/>
              </a:rPr>
              <a:t>File.jpg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230" name="Rectangle 26"/>
          <p:cNvSpPr/>
          <p:nvPr/>
        </p:nvSpPr>
        <p:spPr>
          <a:xfrm>
            <a:off x="5721120" y="2611800"/>
            <a:ext cx="1756080" cy="114336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Box 27"/>
          <p:cNvSpPr/>
          <p:nvPr/>
        </p:nvSpPr>
        <p:spPr>
          <a:xfrm>
            <a:off x="5897520" y="2740320"/>
            <a:ext cx="12740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Functions in the app server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32" name="Straight Arrow Connector 29"/>
          <p:cNvSpPr/>
          <p:nvPr/>
        </p:nvSpPr>
        <p:spPr>
          <a:xfrm>
            <a:off x="3213000" y="3402360"/>
            <a:ext cx="2507400" cy="93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Straight Arrow Connector 31"/>
          <p:cNvSpPr/>
          <p:nvPr/>
        </p:nvSpPr>
        <p:spPr>
          <a:xfrm flipH="1">
            <a:off x="5736600" y="3767040"/>
            <a:ext cx="1248840" cy="59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ylinder 28"/>
          <p:cNvSpPr/>
          <p:nvPr/>
        </p:nvSpPr>
        <p:spPr>
          <a:xfrm>
            <a:off x="9219600" y="2374200"/>
            <a:ext cx="1894680" cy="189468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TextBox 30"/>
          <p:cNvSpPr/>
          <p:nvPr/>
        </p:nvSpPr>
        <p:spPr>
          <a:xfrm>
            <a:off x="9576000" y="3285720"/>
            <a:ext cx="145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Database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36" name="Straight Arrow Connector 33"/>
          <p:cNvSpPr/>
          <p:nvPr/>
        </p:nvSpPr>
        <p:spPr>
          <a:xfrm>
            <a:off x="7478640" y="2888640"/>
            <a:ext cx="173988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Straight Arrow Connector 35"/>
          <p:cNvSpPr/>
          <p:nvPr/>
        </p:nvSpPr>
        <p:spPr>
          <a:xfrm flipH="1" flipV="1">
            <a:off x="7477200" y="3183120"/>
            <a:ext cx="173988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TextBox 2"/>
          <p:cNvSpPr/>
          <p:nvPr/>
        </p:nvSpPr>
        <p:spPr>
          <a:xfrm>
            <a:off x="8659080" y="4624200"/>
            <a:ext cx="913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Flask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39" name="Straight Arrow Connector 5"/>
          <p:cNvSpPr/>
          <p:nvPr/>
        </p:nvSpPr>
        <p:spPr>
          <a:xfrm flipH="1" flipV="1">
            <a:off x="6520320" y="4197960"/>
            <a:ext cx="213696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TextBox 38"/>
          <p:cNvSpPr/>
          <p:nvPr/>
        </p:nvSpPr>
        <p:spPr>
          <a:xfrm>
            <a:off x="3515040" y="5512320"/>
            <a:ext cx="96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Client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41" name="Straight Arrow Connector 39"/>
          <p:cNvSpPr/>
          <p:nvPr/>
        </p:nvSpPr>
        <p:spPr>
          <a:xfrm flipV="1">
            <a:off x="4525200" y="4141800"/>
            <a:ext cx="360" cy="155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Straight Arrow Connector 40"/>
          <p:cNvSpPr/>
          <p:nvPr/>
        </p:nvSpPr>
        <p:spPr>
          <a:xfrm>
            <a:off x="5738040" y="4338720"/>
            <a:ext cx="360" cy="135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TextBox 41"/>
          <p:cNvSpPr/>
          <p:nvPr/>
        </p:nvSpPr>
        <p:spPr>
          <a:xfrm>
            <a:off x="4402440" y="5695560"/>
            <a:ext cx="1387080" cy="912600"/>
          </a:xfrm>
          <a:prstGeom prst="rect">
            <a:avLst/>
          </a:prstGeom>
          <a:solidFill>
            <a:srgbClr val="00b0f0">
              <a:alpha val="30000"/>
            </a:srgbClr>
          </a:solidFill>
          <a:ln w="0">
            <a:solidFill>
              <a:srgbClr val="9c3510">
                <a:alpha val="38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a6a6a6"/>
                </a:solidFill>
                <a:latin typeface="Rockwell"/>
                <a:ea typeface="DejaVu Sans"/>
              </a:rPr>
              <a:t>Browser/ postmaster/curl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44" name="Free-form: Shape 13"/>
          <p:cNvSpPr/>
          <p:nvPr/>
        </p:nvSpPr>
        <p:spPr>
          <a:xfrm>
            <a:off x="-30141360" y="-40160520"/>
            <a:ext cx="82196640" cy="83337480"/>
          </a:xfrm>
          <a:custGeom>
            <a:avLst/>
            <a:gdLst/>
            <a:ahLst/>
            <a:rect l="l" t="t" r="r" b="b"/>
            <a:pathLst>
              <a:path w="38345808" h="21945600">
                <a:moveTo>
                  <a:pt x="18221835" y="10714703"/>
                </a:moveTo>
                <a:cubicBezTo>
                  <a:pt x="17265097" y="10714703"/>
                  <a:pt x="16489508" y="10970172"/>
                  <a:pt x="16489508" y="11285308"/>
                </a:cubicBezTo>
                <a:cubicBezTo>
                  <a:pt x="16489508" y="11600444"/>
                  <a:pt x="17265097" y="11855913"/>
                  <a:pt x="18221835" y="11855913"/>
                </a:cubicBezTo>
                <a:cubicBezTo>
                  <a:pt x="19178572" y="11855913"/>
                  <a:pt x="19954161" y="11600444"/>
                  <a:pt x="19954161" y="11285308"/>
                </a:cubicBezTo>
                <a:cubicBezTo>
                  <a:pt x="19954161" y="10970172"/>
                  <a:pt x="19178572" y="10714703"/>
                  <a:pt x="18221835" y="10714703"/>
                </a:cubicBezTo>
                <a:close/>
                <a:moveTo>
                  <a:pt x="0" y="0"/>
                </a:moveTo>
                <a:lnTo>
                  <a:pt x="38345808" y="0"/>
                </a:lnTo>
                <a:lnTo>
                  <a:pt x="38345808" y="21945600"/>
                </a:lnTo>
                <a:lnTo>
                  <a:pt x="0" y="2194560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  <a:ln>
            <a:solidFill>
              <a:srgbClr val="5c1f0a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TextBox 9"/>
          <p:cNvSpPr/>
          <p:nvPr/>
        </p:nvSpPr>
        <p:spPr>
          <a:xfrm>
            <a:off x="9367200" y="1139400"/>
            <a:ext cx="1699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Outside data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46" name="Rectangle 10"/>
          <p:cNvSpPr/>
          <p:nvPr/>
        </p:nvSpPr>
        <p:spPr>
          <a:xfrm>
            <a:off x="8088480" y="2558160"/>
            <a:ext cx="617040" cy="1197000"/>
          </a:xfrm>
          <a:prstGeom prst="rect">
            <a:avLst/>
          </a:prstGeom>
          <a:solidFill>
            <a:srgbClr val="dec27c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TextBox 11"/>
          <p:cNvSpPr/>
          <p:nvPr/>
        </p:nvSpPr>
        <p:spPr>
          <a:xfrm>
            <a:off x="8176680" y="2963880"/>
            <a:ext cx="4701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DAO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48" name="Rectangle 12"/>
          <p:cNvSpPr/>
          <p:nvPr/>
        </p:nvSpPr>
        <p:spPr>
          <a:xfrm>
            <a:off x="6627600" y="2170800"/>
            <a:ext cx="849960" cy="280800"/>
          </a:xfrm>
          <a:prstGeom prst="rect">
            <a:avLst/>
          </a:prstGeom>
          <a:solidFill>
            <a:srgbClr val="dec27c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TextBox 32"/>
          <p:cNvSpPr/>
          <p:nvPr/>
        </p:nvSpPr>
        <p:spPr>
          <a:xfrm>
            <a:off x="6839280" y="2198880"/>
            <a:ext cx="7149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DAO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50" name="Straight Arrow Connector 34"/>
          <p:cNvSpPr/>
          <p:nvPr/>
        </p:nvSpPr>
        <p:spPr>
          <a:xfrm flipV="1">
            <a:off x="6859800" y="1179000"/>
            <a:ext cx="2358720" cy="98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Straight Arrow Connector 43"/>
          <p:cNvSpPr/>
          <p:nvPr/>
        </p:nvSpPr>
        <p:spPr>
          <a:xfrm flipH="1">
            <a:off x="7238160" y="1324800"/>
            <a:ext cx="1979280" cy="85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Straight Arrow Connector 46"/>
          <p:cNvSpPr/>
          <p:nvPr/>
        </p:nvSpPr>
        <p:spPr>
          <a:xfrm flipV="1">
            <a:off x="6859800" y="2444400"/>
            <a:ext cx="360" cy="15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Straight Arrow Connector 53"/>
          <p:cNvSpPr/>
          <p:nvPr/>
        </p:nvSpPr>
        <p:spPr>
          <a:xfrm>
            <a:off x="7197480" y="2452680"/>
            <a:ext cx="360" cy="20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Rectangle 37"/>
          <p:cNvSpPr/>
          <p:nvPr/>
        </p:nvSpPr>
        <p:spPr>
          <a:xfrm>
            <a:off x="8088480" y="2740320"/>
            <a:ext cx="127800" cy="660960"/>
          </a:xfrm>
          <a:prstGeom prst="rect">
            <a:avLst/>
          </a:prstGeom>
          <a:solidFill>
            <a:srgbClr val="ffff00"/>
          </a:solidFill>
          <a:ln>
            <a:solidFill>
              <a:srgbClr val="5c1f0a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Another CRUD API</a:t>
            </a:r>
            <a:r>
              <a:rPr b="0" lang="en-IE" sz="2000" spc="-1" strike="noStrike" cap="all">
                <a:latin typeface="Rockwell Condensed"/>
              </a:rPr>
              <a:t> (for book)</a:t>
            </a:r>
            <a:endParaRPr b="0" lang="en-IE" sz="2000" spc="-1" strike="noStrike">
              <a:latin typeface="Arial"/>
            </a:endParaRPr>
          </a:p>
        </p:txBody>
      </p:sp>
      <p:graphicFrame>
        <p:nvGraphicFramePr>
          <p:cNvPr id="256" name="Table 4"/>
          <p:cNvGraphicFramePr/>
          <p:nvPr/>
        </p:nvGraphicFramePr>
        <p:xfrm>
          <a:off x="1069920" y="2120760"/>
          <a:ext cx="10057680" cy="2846880"/>
        </p:xfrm>
        <a:graphic>
          <a:graphicData uri="http://schemas.openxmlformats.org/drawingml/2006/table">
            <a:tbl>
              <a:tblPr/>
              <a:tblGrid>
                <a:gridCol w="1954440"/>
                <a:gridCol w="4343400"/>
                <a:gridCol w="37602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CRUD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function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returns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Get all books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def getall():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All the books in a list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Find by id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def findbyid(id):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One book as a dict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create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def create(book):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The book just created as a dict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update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def update(id,partialbook)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The book just updated as a dict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delete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def delete(id)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True or false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other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ylinder 3"/>
          <p:cNvSpPr/>
          <p:nvPr/>
        </p:nvSpPr>
        <p:spPr>
          <a:xfrm>
            <a:off x="9219600" y="955440"/>
            <a:ext cx="1894680" cy="73728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What is an app-server? </a:t>
            </a:r>
            <a:br>
              <a:rPr sz="5400"/>
            </a:br>
            <a:r>
              <a:rPr b="0" lang="en-IE" sz="1800" spc="-1" strike="noStrike" cap="all">
                <a:latin typeface="Rockwell Condensed"/>
              </a:rPr>
              <a:t>And what is a web-server?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59" name="AutoShape 4"/>
          <p:cNvSpPr/>
          <p:nvPr/>
        </p:nvSpPr>
        <p:spPr>
          <a:xfrm>
            <a:off x="2172600" y="2432880"/>
            <a:ext cx="7045560" cy="41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Rectangle 6"/>
          <p:cNvSpPr/>
          <p:nvPr/>
        </p:nvSpPr>
        <p:spPr>
          <a:xfrm>
            <a:off x="2122560" y="2114280"/>
            <a:ext cx="9280440" cy="2243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Rectangle 7"/>
          <p:cNvSpPr/>
          <p:nvPr/>
        </p:nvSpPr>
        <p:spPr>
          <a:xfrm>
            <a:off x="3481560" y="5512320"/>
            <a:ext cx="3505680" cy="1199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loud 8"/>
          <p:cNvSpPr/>
          <p:nvPr/>
        </p:nvSpPr>
        <p:spPr>
          <a:xfrm>
            <a:off x="3731040" y="4659840"/>
            <a:ext cx="2884680" cy="648360"/>
          </a:xfrm>
          <a:prstGeom prst="cloud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TextBox 14"/>
          <p:cNvSpPr/>
          <p:nvPr/>
        </p:nvSpPr>
        <p:spPr>
          <a:xfrm>
            <a:off x="4591440" y="4799880"/>
            <a:ext cx="1715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internet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64" name="TextBox 15"/>
          <p:cNvSpPr/>
          <p:nvPr/>
        </p:nvSpPr>
        <p:spPr>
          <a:xfrm>
            <a:off x="2847960" y="5172840"/>
            <a:ext cx="199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HTTP request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65" name="TextBox 16"/>
          <p:cNvSpPr/>
          <p:nvPr/>
        </p:nvSpPr>
        <p:spPr>
          <a:xfrm>
            <a:off x="5731920" y="5169240"/>
            <a:ext cx="1785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HTTP response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66" name="TextBox 17"/>
          <p:cNvSpPr/>
          <p:nvPr/>
        </p:nvSpPr>
        <p:spPr>
          <a:xfrm>
            <a:off x="2256840" y="2126880"/>
            <a:ext cx="93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Server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67" name="Rectangle 18"/>
          <p:cNvSpPr/>
          <p:nvPr/>
        </p:nvSpPr>
        <p:spPr>
          <a:xfrm>
            <a:off x="3624120" y="3703320"/>
            <a:ext cx="2809080" cy="49428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TextBox 19"/>
          <p:cNvSpPr/>
          <p:nvPr/>
        </p:nvSpPr>
        <p:spPr>
          <a:xfrm>
            <a:off x="3825360" y="3759120"/>
            <a:ext cx="254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App server (eg flask)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69" name="Rectangle 21"/>
          <p:cNvSpPr/>
          <p:nvPr/>
        </p:nvSpPr>
        <p:spPr>
          <a:xfrm>
            <a:off x="2676240" y="2632320"/>
            <a:ext cx="2171520" cy="909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TextBox 20"/>
          <p:cNvSpPr/>
          <p:nvPr/>
        </p:nvSpPr>
        <p:spPr>
          <a:xfrm>
            <a:off x="2608920" y="2621520"/>
            <a:ext cx="22388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Directory with static pages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71" name="Rectangle 22"/>
          <p:cNvSpPr/>
          <p:nvPr/>
        </p:nvSpPr>
        <p:spPr>
          <a:xfrm>
            <a:off x="2801880" y="3056760"/>
            <a:ext cx="821160" cy="3448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TextBox 23"/>
          <p:cNvSpPr/>
          <p:nvPr/>
        </p:nvSpPr>
        <p:spPr>
          <a:xfrm>
            <a:off x="2801880" y="30776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  <a:ea typeface="DejaVu Sans"/>
              </a:rPr>
              <a:t>Index.html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273" name="Rectangle 24"/>
          <p:cNvSpPr/>
          <p:nvPr/>
        </p:nvSpPr>
        <p:spPr>
          <a:xfrm>
            <a:off x="3871440" y="3042000"/>
            <a:ext cx="821160" cy="3448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TextBox 25"/>
          <p:cNvSpPr/>
          <p:nvPr/>
        </p:nvSpPr>
        <p:spPr>
          <a:xfrm>
            <a:off x="3947040" y="3070080"/>
            <a:ext cx="720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  <a:ea typeface="DejaVu Sans"/>
              </a:rPr>
              <a:t>File.jpg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275" name="Rectangle 26"/>
          <p:cNvSpPr/>
          <p:nvPr/>
        </p:nvSpPr>
        <p:spPr>
          <a:xfrm>
            <a:off x="5721120" y="2611800"/>
            <a:ext cx="1756080" cy="114336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TextBox 27"/>
          <p:cNvSpPr/>
          <p:nvPr/>
        </p:nvSpPr>
        <p:spPr>
          <a:xfrm>
            <a:off x="5897520" y="2740320"/>
            <a:ext cx="12740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Functions in the app server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77" name="Straight Arrow Connector 29"/>
          <p:cNvSpPr/>
          <p:nvPr/>
        </p:nvSpPr>
        <p:spPr>
          <a:xfrm>
            <a:off x="3213000" y="3402360"/>
            <a:ext cx="2507400" cy="93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Straight Arrow Connector 31"/>
          <p:cNvSpPr/>
          <p:nvPr/>
        </p:nvSpPr>
        <p:spPr>
          <a:xfrm flipH="1">
            <a:off x="5736600" y="3767040"/>
            <a:ext cx="1248840" cy="59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ylinder 28"/>
          <p:cNvSpPr/>
          <p:nvPr/>
        </p:nvSpPr>
        <p:spPr>
          <a:xfrm>
            <a:off x="9219600" y="2374200"/>
            <a:ext cx="1894680" cy="189468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TextBox 30"/>
          <p:cNvSpPr/>
          <p:nvPr/>
        </p:nvSpPr>
        <p:spPr>
          <a:xfrm>
            <a:off x="9576000" y="3285720"/>
            <a:ext cx="145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Database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81" name="Straight Arrow Connector 33"/>
          <p:cNvSpPr/>
          <p:nvPr/>
        </p:nvSpPr>
        <p:spPr>
          <a:xfrm>
            <a:off x="7478640" y="2888640"/>
            <a:ext cx="173988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Straight Arrow Connector 35"/>
          <p:cNvSpPr/>
          <p:nvPr/>
        </p:nvSpPr>
        <p:spPr>
          <a:xfrm flipH="1" flipV="1">
            <a:off x="7477200" y="3183120"/>
            <a:ext cx="173988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TextBox 2"/>
          <p:cNvSpPr/>
          <p:nvPr/>
        </p:nvSpPr>
        <p:spPr>
          <a:xfrm>
            <a:off x="8659080" y="4624200"/>
            <a:ext cx="913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Flask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84" name="Straight Arrow Connector 5"/>
          <p:cNvSpPr/>
          <p:nvPr/>
        </p:nvSpPr>
        <p:spPr>
          <a:xfrm flipH="1" flipV="1">
            <a:off x="6520320" y="4197960"/>
            <a:ext cx="213696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TextBox 38"/>
          <p:cNvSpPr/>
          <p:nvPr/>
        </p:nvSpPr>
        <p:spPr>
          <a:xfrm>
            <a:off x="3515040" y="5512320"/>
            <a:ext cx="96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Client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86" name="Straight Arrow Connector 39"/>
          <p:cNvSpPr/>
          <p:nvPr/>
        </p:nvSpPr>
        <p:spPr>
          <a:xfrm flipV="1">
            <a:off x="4525200" y="4141800"/>
            <a:ext cx="360" cy="155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Straight Arrow Connector 40"/>
          <p:cNvSpPr/>
          <p:nvPr/>
        </p:nvSpPr>
        <p:spPr>
          <a:xfrm>
            <a:off x="5738040" y="4338720"/>
            <a:ext cx="360" cy="135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TextBox 41"/>
          <p:cNvSpPr/>
          <p:nvPr/>
        </p:nvSpPr>
        <p:spPr>
          <a:xfrm>
            <a:off x="4402440" y="5695560"/>
            <a:ext cx="1387080" cy="912600"/>
          </a:xfrm>
          <a:prstGeom prst="rect">
            <a:avLst/>
          </a:prstGeom>
          <a:solidFill>
            <a:srgbClr val="00b0f0">
              <a:alpha val="30000"/>
            </a:srgbClr>
          </a:solidFill>
          <a:ln w="0">
            <a:solidFill>
              <a:srgbClr val="9c3510">
                <a:alpha val="38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a6a6a6"/>
                </a:solidFill>
                <a:latin typeface="Rockwell"/>
                <a:ea typeface="DejaVu Sans"/>
              </a:rPr>
              <a:t>Browser/ postmaster/curl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89" name="Free-form: Shape 13"/>
          <p:cNvSpPr/>
          <p:nvPr/>
        </p:nvSpPr>
        <p:spPr>
          <a:xfrm>
            <a:off x="-30141360" y="-40160520"/>
            <a:ext cx="82196640" cy="83337480"/>
          </a:xfrm>
          <a:custGeom>
            <a:avLst/>
            <a:gdLst/>
            <a:ahLst/>
            <a:rect l="l" t="t" r="r" b="b"/>
            <a:pathLst>
              <a:path w="38345808" h="21945600">
                <a:moveTo>
                  <a:pt x="18221835" y="10714703"/>
                </a:moveTo>
                <a:cubicBezTo>
                  <a:pt x="17265097" y="10714703"/>
                  <a:pt x="16489508" y="10970172"/>
                  <a:pt x="16489508" y="11285308"/>
                </a:cubicBezTo>
                <a:cubicBezTo>
                  <a:pt x="16489508" y="11600444"/>
                  <a:pt x="17265097" y="11855913"/>
                  <a:pt x="18221835" y="11855913"/>
                </a:cubicBezTo>
                <a:cubicBezTo>
                  <a:pt x="19178572" y="11855913"/>
                  <a:pt x="19954161" y="11600444"/>
                  <a:pt x="19954161" y="11285308"/>
                </a:cubicBezTo>
                <a:cubicBezTo>
                  <a:pt x="19954161" y="10970172"/>
                  <a:pt x="19178572" y="10714703"/>
                  <a:pt x="18221835" y="10714703"/>
                </a:cubicBezTo>
                <a:close/>
                <a:moveTo>
                  <a:pt x="0" y="0"/>
                </a:moveTo>
                <a:lnTo>
                  <a:pt x="38345808" y="0"/>
                </a:lnTo>
                <a:lnTo>
                  <a:pt x="38345808" y="21945600"/>
                </a:lnTo>
                <a:lnTo>
                  <a:pt x="0" y="2194560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  <a:ln>
            <a:solidFill>
              <a:srgbClr val="5c1f0a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TextBox 9"/>
          <p:cNvSpPr/>
          <p:nvPr/>
        </p:nvSpPr>
        <p:spPr>
          <a:xfrm>
            <a:off x="9367200" y="1139400"/>
            <a:ext cx="1699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Outside data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91" name="Rectangle 10"/>
          <p:cNvSpPr/>
          <p:nvPr/>
        </p:nvSpPr>
        <p:spPr>
          <a:xfrm>
            <a:off x="8088480" y="2558160"/>
            <a:ext cx="617040" cy="1197000"/>
          </a:xfrm>
          <a:prstGeom prst="rect">
            <a:avLst/>
          </a:prstGeom>
          <a:solidFill>
            <a:srgbClr val="dec27c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TextBox 11"/>
          <p:cNvSpPr/>
          <p:nvPr/>
        </p:nvSpPr>
        <p:spPr>
          <a:xfrm>
            <a:off x="8176680" y="2963880"/>
            <a:ext cx="4701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DAO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93" name="Rectangle 12"/>
          <p:cNvSpPr/>
          <p:nvPr/>
        </p:nvSpPr>
        <p:spPr>
          <a:xfrm>
            <a:off x="6627600" y="2170800"/>
            <a:ext cx="849960" cy="280800"/>
          </a:xfrm>
          <a:prstGeom prst="rect">
            <a:avLst/>
          </a:prstGeom>
          <a:solidFill>
            <a:srgbClr val="dec27c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TextBox 32"/>
          <p:cNvSpPr/>
          <p:nvPr/>
        </p:nvSpPr>
        <p:spPr>
          <a:xfrm>
            <a:off x="6839280" y="2198880"/>
            <a:ext cx="7149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DAO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95" name="Straight Arrow Connector 34"/>
          <p:cNvSpPr/>
          <p:nvPr/>
        </p:nvSpPr>
        <p:spPr>
          <a:xfrm flipV="1">
            <a:off x="6859800" y="1179000"/>
            <a:ext cx="2358720" cy="98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Straight Arrow Connector 43"/>
          <p:cNvSpPr/>
          <p:nvPr/>
        </p:nvSpPr>
        <p:spPr>
          <a:xfrm flipH="1">
            <a:off x="7238160" y="1324800"/>
            <a:ext cx="1979280" cy="85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Straight Arrow Connector 46"/>
          <p:cNvSpPr/>
          <p:nvPr/>
        </p:nvSpPr>
        <p:spPr>
          <a:xfrm flipV="1">
            <a:off x="6859800" y="2444400"/>
            <a:ext cx="360" cy="15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Straight Arrow Connector 53"/>
          <p:cNvSpPr/>
          <p:nvPr/>
        </p:nvSpPr>
        <p:spPr>
          <a:xfrm>
            <a:off x="7197480" y="2452680"/>
            <a:ext cx="360" cy="20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ylinder 3"/>
          <p:cNvSpPr/>
          <p:nvPr/>
        </p:nvSpPr>
        <p:spPr>
          <a:xfrm>
            <a:off x="9219600" y="955440"/>
            <a:ext cx="1894680" cy="73728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What is an app-server? </a:t>
            </a:r>
            <a:br>
              <a:rPr sz="5400"/>
            </a:br>
            <a:r>
              <a:rPr b="0" lang="en-IE" sz="1800" spc="-1" strike="noStrike" cap="all">
                <a:latin typeface="Rockwell Condensed"/>
              </a:rPr>
              <a:t>And what is a web-server?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01" name="AutoShape 4"/>
          <p:cNvSpPr/>
          <p:nvPr/>
        </p:nvSpPr>
        <p:spPr>
          <a:xfrm>
            <a:off x="2172600" y="2432880"/>
            <a:ext cx="7045560" cy="41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Rectangle 6"/>
          <p:cNvSpPr/>
          <p:nvPr/>
        </p:nvSpPr>
        <p:spPr>
          <a:xfrm>
            <a:off x="2122560" y="2114280"/>
            <a:ext cx="9280440" cy="2243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Rectangle 7"/>
          <p:cNvSpPr/>
          <p:nvPr/>
        </p:nvSpPr>
        <p:spPr>
          <a:xfrm>
            <a:off x="3481560" y="5512320"/>
            <a:ext cx="3505680" cy="1199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loud 8"/>
          <p:cNvSpPr/>
          <p:nvPr/>
        </p:nvSpPr>
        <p:spPr>
          <a:xfrm>
            <a:off x="3731040" y="4659840"/>
            <a:ext cx="2884680" cy="648360"/>
          </a:xfrm>
          <a:prstGeom prst="cloud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14"/>
          <p:cNvSpPr/>
          <p:nvPr/>
        </p:nvSpPr>
        <p:spPr>
          <a:xfrm>
            <a:off x="4591440" y="4799880"/>
            <a:ext cx="1715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internet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06" name="TextBox 15"/>
          <p:cNvSpPr/>
          <p:nvPr/>
        </p:nvSpPr>
        <p:spPr>
          <a:xfrm>
            <a:off x="2847960" y="5172840"/>
            <a:ext cx="199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HTTP request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07" name="TextBox 16"/>
          <p:cNvSpPr/>
          <p:nvPr/>
        </p:nvSpPr>
        <p:spPr>
          <a:xfrm>
            <a:off x="5731920" y="5169240"/>
            <a:ext cx="1785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HTTP response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08" name="TextBox 17"/>
          <p:cNvSpPr/>
          <p:nvPr/>
        </p:nvSpPr>
        <p:spPr>
          <a:xfrm>
            <a:off x="2256840" y="2126880"/>
            <a:ext cx="93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Server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09" name="Rectangle 18"/>
          <p:cNvSpPr/>
          <p:nvPr/>
        </p:nvSpPr>
        <p:spPr>
          <a:xfrm>
            <a:off x="3624120" y="3703320"/>
            <a:ext cx="2809080" cy="49428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TextBox 19"/>
          <p:cNvSpPr/>
          <p:nvPr/>
        </p:nvSpPr>
        <p:spPr>
          <a:xfrm>
            <a:off x="3825360" y="3759120"/>
            <a:ext cx="254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App server (eg flask)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11" name="Rectangle 21"/>
          <p:cNvSpPr/>
          <p:nvPr/>
        </p:nvSpPr>
        <p:spPr>
          <a:xfrm>
            <a:off x="2676240" y="2632320"/>
            <a:ext cx="2171520" cy="909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TextBox 20"/>
          <p:cNvSpPr/>
          <p:nvPr/>
        </p:nvSpPr>
        <p:spPr>
          <a:xfrm>
            <a:off x="2608920" y="2621520"/>
            <a:ext cx="22388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Directory with static pages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313" name="Rectangle 22"/>
          <p:cNvSpPr/>
          <p:nvPr/>
        </p:nvSpPr>
        <p:spPr>
          <a:xfrm>
            <a:off x="2801880" y="3056760"/>
            <a:ext cx="821160" cy="3448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TextBox 23"/>
          <p:cNvSpPr/>
          <p:nvPr/>
        </p:nvSpPr>
        <p:spPr>
          <a:xfrm>
            <a:off x="2801880" y="30776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  <a:ea typeface="DejaVu Sans"/>
              </a:rPr>
              <a:t>Index.html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315" name="Rectangle 24"/>
          <p:cNvSpPr/>
          <p:nvPr/>
        </p:nvSpPr>
        <p:spPr>
          <a:xfrm>
            <a:off x="3871440" y="3042000"/>
            <a:ext cx="821160" cy="3448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TextBox 25"/>
          <p:cNvSpPr/>
          <p:nvPr/>
        </p:nvSpPr>
        <p:spPr>
          <a:xfrm>
            <a:off x="3947040" y="3070080"/>
            <a:ext cx="720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  <a:ea typeface="DejaVu Sans"/>
              </a:rPr>
              <a:t>File.jpg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317" name="Rectangle 26"/>
          <p:cNvSpPr/>
          <p:nvPr/>
        </p:nvSpPr>
        <p:spPr>
          <a:xfrm>
            <a:off x="5721120" y="2611800"/>
            <a:ext cx="1756080" cy="114336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TextBox 27"/>
          <p:cNvSpPr/>
          <p:nvPr/>
        </p:nvSpPr>
        <p:spPr>
          <a:xfrm>
            <a:off x="5897520" y="2740320"/>
            <a:ext cx="12740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Functions in the app server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319" name="Straight Arrow Connector 29"/>
          <p:cNvSpPr/>
          <p:nvPr/>
        </p:nvSpPr>
        <p:spPr>
          <a:xfrm>
            <a:off x="3213000" y="3402360"/>
            <a:ext cx="2507400" cy="93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Straight Arrow Connector 31"/>
          <p:cNvSpPr/>
          <p:nvPr/>
        </p:nvSpPr>
        <p:spPr>
          <a:xfrm flipH="1">
            <a:off x="5736600" y="3767040"/>
            <a:ext cx="1248840" cy="59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ylinder 28"/>
          <p:cNvSpPr/>
          <p:nvPr/>
        </p:nvSpPr>
        <p:spPr>
          <a:xfrm>
            <a:off x="9219600" y="2374200"/>
            <a:ext cx="1894680" cy="189468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TextBox 30"/>
          <p:cNvSpPr/>
          <p:nvPr/>
        </p:nvSpPr>
        <p:spPr>
          <a:xfrm>
            <a:off x="9576000" y="3285720"/>
            <a:ext cx="145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Database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23" name="Straight Arrow Connector 33"/>
          <p:cNvSpPr/>
          <p:nvPr/>
        </p:nvSpPr>
        <p:spPr>
          <a:xfrm>
            <a:off x="7478640" y="2888640"/>
            <a:ext cx="173988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Straight Arrow Connector 35"/>
          <p:cNvSpPr/>
          <p:nvPr/>
        </p:nvSpPr>
        <p:spPr>
          <a:xfrm flipH="1" flipV="1">
            <a:off x="7477200" y="3183120"/>
            <a:ext cx="173988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TextBox 2"/>
          <p:cNvSpPr/>
          <p:nvPr/>
        </p:nvSpPr>
        <p:spPr>
          <a:xfrm>
            <a:off x="8659080" y="4624200"/>
            <a:ext cx="913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Flask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26" name="Straight Arrow Connector 5"/>
          <p:cNvSpPr/>
          <p:nvPr/>
        </p:nvSpPr>
        <p:spPr>
          <a:xfrm flipH="1" flipV="1">
            <a:off x="6520320" y="4197960"/>
            <a:ext cx="213696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TextBox 38"/>
          <p:cNvSpPr/>
          <p:nvPr/>
        </p:nvSpPr>
        <p:spPr>
          <a:xfrm>
            <a:off x="3515040" y="5512320"/>
            <a:ext cx="96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Client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28" name="Straight Arrow Connector 39"/>
          <p:cNvSpPr/>
          <p:nvPr/>
        </p:nvSpPr>
        <p:spPr>
          <a:xfrm flipV="1">
            <a:off x="4525200" y="4141800"/>
            <a:ext cx="360" cy="155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Straight Arrow Connector 40"/>
          <p:cNvSpPr/>
          <p:nvPr/>
        </p:nvSpPr>
        <p:spPr>
          <a:xfrm>
            <a:off x="5738040" y="4338720"/>
            <a:ext cx="360" cy="135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TextBox 41"/>
          <p:cNvSpPr/>
          <p:nvPr/>
        </p:nvSpPr>
        <p:spPr>
          <a:xfrm>
            <a:off x="4402440" y="5695560"/>
            <a:ext cx="1387080" cy="912600"/>
          </a:xfrm>
          <a:prstGeom prst="rect">
            <a:avLst/>
          </a:prstGeom>
          <a:solidFill>
            <a:srgbClr val="00b0f0">
              <a:alpha val="30000"/>
            </a:srgbClr>
          </a:solidFill>
          <a:ln w="0">
            <a:solidFill>
              <a:srgbClr val="9c3510">
                <a:alpha val="38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a6a6a6"/>
                </a:solidFill>
                <a:latin typeface="Rockwell"/>
                <a:ea typeface="DejaVu Sans"/>
              </a:rPr>
              <a:t>Browser/ postmaster/curl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31" name="Free-form: Shape 13"/>
          <p:cNvSpPr/>
          <p:nvPr/>
        </p:nvSpPr>
        <p:spPr>
          <a:xfrm>
            <a:off x="-30141360" y="-40160520"/>
            <a:ext cx="82196640" cy="83337480"/>
          </a:xfrm>
          <a:custGeom>
            <a:avLst/>
            <a:gdLst/>
            <a:ahLst/>
            <a:rect l="l" t="t" r="r" b="b"/>
            <a:pathLst>
              <a:path w="38345808" h="21945600">
                <a:moveTo>
                  <a:pt x="18221835" y="10714703"/>
                </a:moveTo>
                <a:cubicBezTo>
                  <a:pt x="17265097" y="10714703"/>
                  <a:pt x="16489508" y="10970172"/>
                  <a:pt x="16489508" y="11285308"/>
                </a:cubicBezTo>
                <a:cubicBezTo>
                  <a:pt x="16489508" y="11600444"/>
                  <a:pt x="17265097" y="11855913"/>
                  <a:pt x="18221835" y="11855913"/>
                </a:cubicBezTo>
                <a:cubicBezTo>
                  <a:pt x="19178572" y="11855913"/>
                  <a:pt x="19954161" y="11600444"/>
                  <a:pt x="19954161" y="11285308"/>
                </a:cubicBezTo>
                <a:cubicBezTo>
                  <a:pt x="19954161" y="10970172"/>
                  <a:pt x="19178572" y="10714703"/>
                  <a:pt x="18221835" y="10714703"/>
                </a:cubicBezTo>
                <a:close/>
                <a:moveTo>
                  <a:pt x="0" y="0"/>
                </a:moveTo>
                <a:lnTo>
                  <a:pt x="38345808" y="0"/>
                </a:lnTo>
                <a:lnTo>
                  <a:pt x="38345808" y="21945600"/>
                </a:lnTo>
                <a:lnTo>
                  <a:pt x="0" y="2194560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  <a:ln>
            <a:solidFill>
              <a:srgbClr val="5c1f0a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TextBox 9"/>
          <p:cNvSpPr/>
          <p:nvPr/>
        </p:nvSpPr>
        <p:spPr>
          <a:xfrm>
            <a:off x="9367200" y="1139400"/>
            <a:ext cx="1699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Outside data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33" name="Rectangle 10"/>
          <p:cNvSpPr/>
          <p:nvPr/>
        </p:nvSpPr>
        <p:spPr>
          <a:xfrm>
            <a:off x="8088480" y="2558160"/>
            <a:ext cx="617040" cy="1197000"/>
          </a:xfrm>
          <a:prstGeom prst="rect">
            <a:avLst/>
          </a:prstGeom>
          <a:solidFill>
            <a:srgbClr val="dec27c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TextBox 11"/>
          <p:cNvSpPr/>
          <p:nvPr/>
        </p:nvSpPr>
        <p:spPr>
          <a:xfrm>
            <a:off x="8176680" y="2963880"/>
            <a:ext cx="4701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DAO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335" name="Rectangle 12"/>
          <p:cNvSpPr/>
          <p:nvPr/>
        </p:nvSpPr>
        <p:spPr>
          <a:xfrm>
            <a:off x="6627600" y="2170800"/>
            <a:ext cx="849960" cy="280800"/>
          </a:xfrm>
          <a:prstGeom prst="rect">
            <a:avLst/>
          </a:prstGeom>
          <a:solidFill>
            <a:srgbClr val="dec27c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TextBox 32"/>
          <p:cNvSpPr/>
          <p:nvPr/>
        </p:nvSpPr>
        <p:spPr>
          <a:xfrm>
            <a:off x="6839280" y="2198880"/>
            <a:ext cx="7149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  <a:ea typeface="DejaVu Sans"/>
              </a:rPr>
              <a:t>DAO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337" name="Straight Arrow Connector 34"/>
          <p:cNvSpPr/>
          <p:nvPr/>
        </p:nvSpPr>
        <p:spPr>
          <a:xfrm flipV="1">
            <a:off x="6859800" y="1179000"/>
            <a:ext cx="2358720" cy="98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Straight Arrow Connector 43"/>
          <p:cNvSpPr/>
          <p:nvPr/>
        </p:nvSpPr>
        <p:spPr>
          <a:xfrm flipH="1">
            <a:off x="7238160" y="1324800"/>
            <a:ext cx="1979280" cy="85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Straight Arrow Connector 46"/>
          <p:cNvSpPr/>
          <p:nvPr/>
        </p:nvSpPr>
        <p:spPr>
          <a:xfrm flipV="1">
            <a:off x="6859800" y="2444400"/>
            <a:ext cx="360" cy="15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Straight Arrow Connector 53"/>
          <p:cNvSpPr/>
          <p:nvPr/>
        </p:nvSpPr>
        <p:spPr>
          <a:xfrm>
            <a:off x="7197480" y="2452680"/>
            <a:ext cx="360" cy="20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Rectangle 37"/>
          <p:cNvSpPr/>
          <p:nvPr/>
        </p:nvSpPr>
        <p:spPr>
          <a:xfrm>
            <a:off x="6616800" y="2377080"/>
            <a:ext cx="860760" cy="74160"/>
          </a:xfrm>
          <a:prstGeom prst="rect">
            <a:avLst/>
          </a:prstGeom>
          <a:solidFill>
            <a:srgbClr val="ffff00"/>
          </a:solidFill>
          <a:ln>
            <a:solidFill>
              <a:srgbClr val="5c1f0a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Another API</a:t>
            </a:r>
            <a:r>
              <a:rPr b="0" lang="en-IE" sz="2000" spc="-1" strike="noStrike" cap="all">
                <a:latin typeface="Rockwell Condensed"/>
              </a:rPr>
              <a:t> (for outside data)</a:t>
            </a:r>
            <a:endParaRPr b="0" lang="en-IE" sz="2000" spc="-1" strike="noStrike">
              <a:latin typeface="Arial"/>
            </a:endParaRPr>
          </a:p>
        </p:txBody>
      </p:sp>
      <p:graphicFrame>
        <p:nvGraphicFramePr>
          <p:cNvPr id="343" name="Table 4"/>
          <p:cNvGraphicFramePr/>
          <p:nvPr/>
        </p:nvGraphicFramePr>
        <p:xfrm>
          <a:off x="1069920" y="2120760"/>
          <a:ext cx="10057680" cy="3363840"/>
        </p:xfrm>
        <a:graphic>
          <a:graphicData uri="http://schemas.openxmlformats.org/drawingml/2006/table">
            <a:tbl>
              <a:tblPr/>
              <a:tblGrid>
                <a:gridCol w="1954440"/>
                <a:gridCol w="4343400"/>
                <a:gridCol w="37602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description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function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returns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</a:tr>
              <a:tr h="887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Get all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def getall():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Well this really depends on what you want to do with the data.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Retrieve into database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Retrieve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Nothing, or depends what you want to do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7208</TotalTime>
  <Application>LibreOffice/7.3.7.2$Linux_X86_64 LibreOffice_project/30$Build-2</Application>
  <AppVersion>15.0000</AppVersion>
  <Words>473</Words>
  <Paragraphs>150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2019-11-13T10:44:00Z</dcterms:created>
  <dc:creator>Andrew Beatty</dc:creator>
  <dc:description/>
  <dc:language>en-IE</dc:language>
  <cp:lastModifiedBy/>
  <dcterms:modified xsi:type="dcterms:W3CDTF">2024-03-16T13:19:03Z</dcterms:modified>
  <cp:revision>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