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drawing1.xml" ContentType="application/vnd.ms-office.drawingml.diagramDrawing+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10.png" ContentType="image/png"/>
  <Override PartName="/ppt/media/image35.jpeg" ContentType="image/jpeg"/>
  <Override PartName="/ppt/media/image47.png" ContentType="image/png"/>
  <Override PartName="/ppt/media/image17.png" ContentType="image/png"/>
  <Override PartName="/ppt/media/image5.png" ContentType="image/png"/>
  <Override PartName="/ppt/media/image28.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26.png" ContentType="image/png"/>
  <Override PartName="/ppt/media/image32.png" ContentType="image/png"/>
  <Override PartName="/ppt/media/image2.png" ContentType="image/png"/>
  <Override PartName="/ppt/media/image14.png" ContentType="image/png"/>
  <Override PartName="/ppt/media/image25.png" ContentType="image/png"/>
  <Override PartName="/ppt/media/image62.png" ContentType="image/png"/>
  <Override PartName="/ppt/media/OOXDiagramDrawingRels1_0.jpeg" ContentType="image/jpeg"/>
  <Override PartName="/ppt/media/image57.png" ContentType="image/png"/>
  <Override PartName="/ppt/media/image20.png" ContentType="image/png"/>
  <Override PartName="/ppt/media/image60.png" ContentType="image/png"/>
  <Override PartName="/ppt/media/image23.png" ContentType="image/png"/>
  <Override PartName="/ppt/media/image58.png" ContentType="image/png"/>
  <Override PartName="/ppt/media/image21.png" ContentType="image/png"/>
  <Override PartName="/ppt/media/image22.png" ContentType="image/png"/>
  <Override PartName="/ppt/media/image59.png" ContentType="image/png"/>
  <Override PartName="/ppt/media/image61.png" ContentType="image/png"/>
  <Override PartName="/ppt/media/image24.png" ContentType="image/png"/>
  <Override PartName="/ppt/media/image31.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jpeg"/>
</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252C4-E46C-4FE4-8B21-A48B2E35E5F4}"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06DB4194-6319-4135-8552-D393F68294FF}">
      <dgm:prSet/>
      <dgm:spPr/>
      <dgm:t>
        <a:bodyPr/>
        <a:lstStyle/>
        <a:p>
          <a:r>
            <a:rPr lang="en-IE" dirty="0"/>
            <a:t>Human Readable </a:t>
          </a:r>
          <a:endParaRPr lang="en-US" dirty="0"/>
        </a:p>
      </dgm:t>
    </dgm:pt>
    <dgm:pt modelId="{C98B7D6D-11A9-4853-B5C0-7EECD10279F5}" type="parTrans" cxnId="{AB5C2315-E683-4030-9EA9-E045BA0D5B88}">
      <dgm:prSet/>
      <dgm:spPr/>
      <dgm:t>
        <a:bodyPr/>
        <a:lstStyle/>
        <a:p>
          <a:endParaRPr lang="en-US"/>
        </a:p>
      </dgm:t>
    </dgm:pt>
    <dgm:pt modelId="{A79C5C82-8DDF-4626-93C4-4C43ABBC6A39}" type="sibTrans" cxnId="{AB5C2315-E683-4030-9EA9-E045BA0D5B88}">
      <dgm:prSet/>
      <dgm:spPr/>
      <dgm:t>
        <a:bodyPr/>
        <a:lstStyle/>
        <a:p>
          <a:endParaRPr lang="en-US"/>
        </a:p>
      </dgm:t>
    </dgm:pt>
    <dgm:pt modelId="{BBAE1F23-8C0E-4C2E-A932-443CCB7DB421}">
      <dgm:prSet/>
      <dgm:spPr/>
      <dgm:t>
        <a:bodyPr/>
        <a:lstStyle/>
        <a:p>
          <a:r>
            <a:rPr lang="en-IE" dirty="0"/>
            <a:t>Simple</a:t>
          </a:r>
          <a:endParaRPr lang="en-US" dirty="0"/>
        </a:p>
      </dgm:t>
    </dgm:pt>
    <dgm:pt modelId="{4900BF9C-7EB5-4504-B246-36F1B2DF5CC0}" type="parTrans" cxnId="{7AB0DC38-F0A4-4C8B-9D97-5AC8AA009F09}">
      <dgm:prSet/>
      <dgm:spPr/>
      <dgm:t>
        <a:bodyPr/>
        <a:lstStyle/>
        <a:p>
          <a:endParaRPr lang="en-US"/>
        </a:p>
      </dgm:t>
    </dgm:pt>
    <dgm:pt modelId="{8D6B1DEC-F096-478F-B21B-3C43084B17E9}" type="sibTrans" cxnId="{7AB0DC38-F0A4-4C8B-9D97-5AC8AA009F09}">
      <dgm:prSet/>
      <dgm:spPr/>
      <dgm:t>
        <a:bodyPr/>
        <a:lstStyle/>
        <a:p>
          <a:endParaRPr lang="en-US"/>
        </a:p>
      </dgm:t>
    </dgm:pt>
    <dgm:pt modelId="{F7A1A362-6378-4742-AA3D-48A72F2A60C0}">
      <dgm:prSet/>
      <dgm:spPr/>
      <dgm:t>
        <a:bodyPr/>
        <a:lstStyle/>
        <a:p>
          <a:r>
            <a:rPr lang="en-IE"/>
            <a:t>Compact </a:t>
          </a:r>
          <a:endParaRPr lang="en-US"/>
        </a:p>
      </dgm:t>
    </dgm:pt>
    <dgm:pt modelId="{26567343-A23E-4AEA-BF57-BC214E014756}" type="parTrans" cxnId="{9AB45654-BE99-40F8-AE0D-5BF6B80649A4}">
      <dgm:prSet/>
      <dgm:spPr/>
      <dgm:t>
        <a:bodyPr/>
        <a:lstStyle/>
        <a:p>
          <a:endParaRPr lang="en-US"/>
        </a:p>
      </dgm:t>
    </dgm:pt>
    <dgm:pt modelId="{939699B5-FA4A-41DF-B98C-FD01DA761B8F}" type="sibTrans" cxnId="{9AB45654-BE99-40F8-AE0D-5BF6B80649A4}">
      <dgm:prSet/>
      <dgm:spPr/>
      <dgm:t>
        <a:bodyPr/>
        <a:lstStyle/>
        <a:p>
          <a:endParaRPr lang="en-US"/>
        </a:p>
      </dgm:t>
    </dgm:pt>
    <dgm:pt modelId="{57F18F30-0145-4824-8581-FA20CE83D3DF}">
      <dgm:prSet/>
      <dgm:spPr/>
      <dgm:t>
        <a:bodyPr/>
        <a:lstStyle/>
        <a:p>
          <a:r>
            <a:rPr lang="en-IE"/>
            <a:t>Nested </a:t>
          </a:r>
          <a:endParaRPr lang="en-US"/>
        </a:p>
      </dgm:t>
    </dgm:pt>
    <dgm:pt modelId="{27066DBE-ED55-4AAD-9410-14B3E9A1FBDA}" type="parTrans" cxnId="{B8E0E3D8-9EE7-4843-B31F-91E20117D6AB}">
      <dgm:prSet/>
      <dgm:spPr/>
      <dgm:t>
        <a:bodyPr/>
        <a:lstStyle/>
        <a:p>
          <a:endParaRPr lang="en-US"/>
        </a:p>
      </dgm:t>
    </dgm:pt>
    <dgm:pt modelId="{A3065A5D-AA01-4D1B-9DA8-8DE0A56DF2E1}" type="sibTrans" cxnId="{B8E0E3D8-9EE7-4843-B31F-91E20117D6AB}">
      <dgm:prSet/>
      <dgm:spPr/>
      <dgm:t>
        <a:bodyPr/>
        <a:lstStyle/>
        <a:p>
          <a:endParaRPr lang="en-US"/>
        </a:p>
      </dgm:t>
    </dgm:pt>
    <dgm:pt modelId="{00BD6928-E3D3-4F2D-8B62-B68915796587}">
      <dgm:prSet/>
      <dgm:spPr/>
      <dgm:t>
        <a:bodyPr/>
        <a:lstStyle/>
        <a:p>
          <a:r>
            <a:rPr lang="en-IE"/>
            <a:t>Well standardised</a:t>
          </a:r>
          <a:endParaRPr lang="en-US"/>
        </a:p>
      </dgm:t>
    </dgm:pt>
    <dgm:pt modelId="{7785F0F8-D45D-47AE-97D0-B6D26FAAE80F}" type="parTrans" cxnId="{CC2EA4F1-3CDC-417F-AE69-E90ED16D7260}">
      <dgm:prSet/>
      <dgm:spPr/>
      <dgm:t>
        <a:bodyPr/>
        <a:lstStyle/>
        <a:p>
          <a:endParaRPr lang="en-US"/>
        </a:p>
      </dgm:t>
    </dgm:pt>
    <dgm:pt modelId="{7E264D49-5EA3-4AB9-A9C0-9ABFF5D7B9A1}" type="sibTrans" cxnId="{CC2EA4F1-3CDC-417F-AE69-E90ED16D7260}">
      <dgm:prSet/>
      <dgm:spPr/>
      <dgm:t>
        <a:bodyPr/>
        <a:lstStyle/>
        <a:p>
          <a:endParaRPr lang="en-US"/>
        </a:p>
      </dgm:t>
    </dgm:pt>
    <dgm:pt modelId="{08D290AF-BF19-4B1A-97C1-A94AD0B8CEE3}" type="pres">
      <dgm:prSet presAssocID="{773252C4-E46C-4FE4-8B21-A48B2E35E5F4}" presName="vert0" presStyleCnt="0">
        <dgm:presLayoutVars>
          <dgm:dir/>
          <dgm:animOne val="branch"/>
          <dgm:animLvl val="lvl"/>
        </dgm:presLayoutVars>
      </dgm:prSet>
      <dgm:spPr/>
    </dgm:pt>
    <dgm:pt modelId="{EE523289-AAD5-4726-938E-39E93BDEA12C}" type="pres">
      <dgm:prSet presAssocID="{06DB4194-6319-4135-8552-D393F68294FF}" presName="thickLine" presStyleLbl="alignNode1" presStyleIdx="0" presStyleCnt="5"/>
      <dgm:spPr/>
    </dgm:pt>
    <dgm:pt modelId="{E4C24775-81BF-4753-A39D-96F2999A8944}" type="pres">
      <dgm:prSet presAssocID="{06DB4194-6319-4135-8552-D393F68294FF}" presName="horz1" presStyleCnt="0"/>
      <dgm:spPr/>
    </dgm:pt>
    <dgm:pt modelId="{B12E79A1-8121-4E87-B8E5-41057808C6AE}" type="pres">
      <dgm:prSet presAssocID="{06DB4194-6319-4135-8552-D393F68294FF}" presName="tx1" presStyleLbl="revTx" presStyleIdx="0" presStyleCnt="5"/>
      <dgm:spPr/>
    </dgm:pt>
    <dgm:pt modelId="{675FB8B9-37FE-41D1-AA29-5F5605BDED95}" type="pres">
      <dgm:prSet presAssocID="{06DB4194-6319-4135-8552-D393F68294FF}" presName="vert1" presStyleCnt="0"/>
      <dgm:spPr/>
    </dgm:pt>
    <dgm:pt modelId="{AB9367AC-FB96-49B8-822C-C0A1C3341D90}" type="pres">
      <dgm:prSet presAssocID="{BBAE1F23-8C0E-4C2E-A932-443CCB7DB421}" presName="thickLine" presStyleLbl="alignNode1" presStyleIdx="1" presStyleCnt="5"/>
      <dgm:spPr/>
    </dgm:pt>
    <dgm:pt modelId="{07034422-86A9-415E-B229-666D0045056D}" type="pres">
      <dgm:prSet presAssocID="{BBAE1F23-8C0E-4C2E-A932-443CCB7DB421}" presName="horz1" presStyleCnt="0"/>
      <dgm:spPr/>
    </dgm:pt>
    <dgm:pt modelId="{77105776-7E24-45C1-AE7E-0797C32107CB}" type="pres">
      <dgm:prSet presAssocID="{BBAE1F23-8C0E-4C2E-A932-443CCB7DB421}" presName="tx1" presStyleLbl="revTx" presStyleIdx="1" presStyleCnt="5"/>
      <dgm:spPr/>
    </dgm:pt>
    <dgm:pt modelId="{0359854F-222F-4C69-B010-72FA5772711A}" type="pres">
      <dgm:prSet presAssocID="{BBAE1F23-8C0E-4C2E-A932-443CCB7DB421}" presName="vert1" presStyleCnt="0"/>
      <dgm:spPr/>
    </dgm:pt>
    <dgm:pt modelId="{8C1183DB-B44C-4008-93D5-96DA2BFD2725}" type="pres">
      <dgm:prSet presAssocID="{F7A1A362-6378-4742-AA3D-48A72F2A60C0}" presName="thickLine" presStyleLbl="alignNode1" presStyleIdx="2" presStyleCnt="5"/>
      <dgm:spPr/>
    </dgm:pt>
    <dgm:pt modelId="{8F0103CD-5ABB-45C3-8318-0B470A3BE53E}" type="pres">
      <dgm:prSet presAssocID="{F7A1A362-6378-4742-AA3D-48A72F2A60C0}" presName="horz1" presStyleCnt="0"/>
      <dgm:spPr/>
    </dgm:pt>
    <dgm:pt modelId="{28555252-1991-47EF-9A83-95DA6CE8E7A9}" type="pres">
      <dgm:prSet presAssocID="{F7A1A362-6378-4742-AA3D-48A72F2A60C0}" presName="tx1" presStyleLbl="revTx" presStyleIdx="2" presStyleCnt="5"/>
      <dgm:spPr/>
    </dgm:pt>
    <dgm:pt modelId="{AE72D3BD-B433-4BC6-B28C-7E3ACE0BF3EF}" type="pres">
      <dgm:prSet presAssocID="{F7A1A362-6378-4742-AA3D-48A72F2A60C0}" presName="vert1" presStyleCnt="0"/>
      <dgm:spPr/>
    </dgm:pt>
    <dgm:pt modelId="{290075D4-E517-4373-936C-77D8279B0BE7}" type="pres">
      <dgm:prSet presAssocID="{57F18F30-0145-4824-8581-FA20CE83D3DF}" presName="thickLine" presStyleLbl="alignNode1" presStyleIdx="3" presStyleCnt="5"/>
      <dgm:spPr/>
    </dgm:pt>
    <dgm:pt modelId="{6D2C82E6-855F-41F1-B090-71807EF7885D}" type="pres">
      <dgm:prSet presAssocID="{57F18F30-0145-4824-8581-FA20CE83D3DF}" presName="horz1" presStyleCnt="0"/>
      <dgm:spPr/>
    </dgm:pt>
    <dgm:pt modelId="{25E06128-052C-4A7F-B54A-2CF7577CE447}" type="pres">
      <dgm:prSet presAssocID="{57F18F30-0145-4824-8581-FA20CE83D3DF}" presName="tx1" presStyleLbl="revTx" presStyleIdx="3" presStyleCnt="5"/>
      <dgm:spPr/>
    </dgm:pt>
    <dgm:pt modelId="{4D374710-1AD3-42BE-A618-1A80A7DB5C66}" type="pres">
      <dgm:prSet presAssocID="{57F18F30-0145-4824-8581-FA20CE83D3DF}" presName="vert1" presStyleCnt="0"/>
      <dgm:spPr/>
    </dgm:pt>
    <dgm:pt modelId="{8CDED2DF-913F-4660-9035-17AC43B0C3F4}" type="pres">
      <dgm:prSet presAssocID="{00BD6928-E3D3-4F2D-8B62-B68915796587}" presName="thickLine" presStyleLbl="alignNode1" presStyleIdx="4" presStyleCnt="5"/>
      <dgm:spPr/>
    </dgm:pt>
    <dgm:pt modelId="{68BA4E84-EEEF-4C8E-B237-4DCD8FDDF5D5}" type="pres">
      <dgm:prSet presAssocID="{00BD6928-E3D3-4F2D-8B62-B68915796587}" presName="horz1" presStyleCnt="0"/>
      <dgm:spPr/>
    </dgm:pt>
    <dgm:pt modelId="{5CED305D-CB85-45DA-A00A-BE053FFD56A7}" type="pres">
      <dgm:prSet presAssocID="{00BD6928-E3D3-4F2D-8B62-B68915796587}" presName="tx1" presStyleLbl="revTx" presStyleIdx="4" presStyleCnt="5"/>
      <dgm:spPr/>
    </dgm:pt>
    <dgm:pt modelId="{72DEF9D8-5FC9-4D84-A2A0-22378EBE236A}" type="pres">
      <dgm:prSet presAssocID="{00BD6928-E3D3-4F2D-8B62-B68915796587}" presName="vert1" presStyleCnt="0"/>
      <dgm:spPr/>
    </dgm:pt>
  </dgm:ptLst>
  <dgm:cxnLst>
    <dgm:cxn modelId="{AB5C2315-E683-4030-9EA9-E045BA0D5B88}" srcId="{773252C4-E46C-4FE4-8B21-A48B2E35E5F4}" destId="{06DB4194-6319-4135-8552-D393F68294FF}" srcOrd="0" destOrd="0" parTransId="{C98B7D6D-11A9-4853-B5C0-7EECD10279F5}" sibTransId="{A79C5C82-8DDF-4626-93C4-4C43ABBC6A39}"/>
    <dgm:cxn modelId="{7AB0DC38-F0A4-4C8B-9D97-5AC8AA009F09}" srcId="{773252C4-E46C-4FE4-8B21-A48B2E35E5F4}" destId="{BBAE1F23-8C0E-4C2E-A932-443CCB7DB421}" srcOrd="1" destOrd="0" parTransId="{4900BF9C-7EB5-4504-B246-36F1B2DF5CC0}" sibTransId="{8D6B1DEC-F096-478F-B21B-3C43084B17E9}"/>
    <dgm:cxn modelId="{72A16045-364F-460E-B1A3-57E8272DF647}" type="presOf" srcId="{00BD6928-E3D3-4F2D-8B62-B68915796587}" destId="{5CED305D-CB85-45DA-A00A-BE053FFD56A7}" srcOrd="0" destOrd="0" presId="urn:microsoft.com/office/officeart/2008/layout/LinedList"/>
    <dgm:cxn modelId="{85A8594E-824C-4EB9-B385-1E9649E154CC}" type="presOf" srcId="{773252C4-E46C-4FE4-8B21-A48B2E35E5F4}" destId="{08D290AF-BF19-4B1A-97C1-A94AD0B8CEE3}" srcOrd="0" destOrd="0" presId="urn:microsoft.com/office/officeart/2008/layout/LinedList"/>
    <dgm:cxn modelId="{9AB45654-BE99-40F8-AE0D-5BF6B80649A4}" srcId="{773252C4-E46C-4FE4-8B21-A48B2E35E5F4}" destId="{F7A1A362-6378-4742-AA3D-48A72F2A60C0}" srcOrd="2" destOrd="0" parTransId="{26567343-A23E-4AEA-BF57-BC214E014756}" sibTransId="{939699B5-FA4A-41DF-B98C-FD01DA761B8F}"/>
    <dgm:cxn modelId="{399C1588-629D-43ED-B65E-50CE0DD76D32}" type="presOf" srcId="{F7A1A362-6378-4742-AA3D-48A72F2A60C0}" destId="{28555252-1991-47EF-9A83-95DA6CE8E7A9}" srcOrd="0" destOrd="0" presId="urn:microsoft.com/office/officeart/2008/layout/LinedList"/>
    <dgm:cxn modelId="{A7C8CFA3-5796-4921-8F8B-21BD78549339}" type="presOf" srcId="{BBAE1F23-8C0E-4C2E-A932-443CCB7DB421}" destId="{77105776-7E24-45C1-AE7E-0797C32107CB}" srcOrd="0" destOrd="0" presId="urn:microsoft.com/office/officeart/2008/layout/LinedList"/>
    <dgm:cxn modelId="{2F3A9CAA-752C-4F9D-9461-DCFEE10D7637}" type="presOf" srcId="{06DB4194-6319-4135-8552-D393F68294FF}" destId="{B12E79A1-8121-4E87-B8E5-41057808C6AE}" srcOrd="0" destOrd="0" presId="urn:microsoft.com/office/officeart/2008/layout/LinedList"/>
    <dgm:cxn modelId="{B8E0E3D8-9EE7-4843-B31F-91E20117D6AB}" srcId="{773252C4-E46C-4FE4-8B21-A48B2E35E5F4}" destId="{57F18F30-0145-4824-8581-FA20CE83D3DF}" srcOrd="3" destOrd="0" parTransId="{27066DBE-ED55-4AAD-9410-14B3E9A1FBDA}" sibTransId="{A3065A5D-AA01-4D1B-9DA8-8DE0A56DF2E1}"/>
    <dgm:cxn modelId="{906A00E9-5834-4B37-AC97-D6AC9D645C5A}" type="presOf" srcId="{57F18F30-0145-4824-8581-FA20CE83D3DF}" destId="{25E06128-052C-4A7F-B54A-2CF7577CE447}" srcOrd="0" destOrd="0" presId="urn:microsoft.com/office/officeart/2008/layout/LinedList"/>
    <dgm:cxn modelId="{CC2EA4F1-3CDC-417F-AE69-E90ED16D7260}" srcId="{773252C4-E46C-4FE4-8B21-A48B2E35E5F4}" destId="{00BD6928-E3D3-4F2D-8B62-B68915796587}" srcOrd="4" destOrd="0" parTransId="{7785F0F8-D45D-47AE-97D0-B6D26FAAE80F}" sibTransId="{7E264D49-5EA3-4AB9-A9C0-9ABFF5D7B9A1}"/>
    <dgm:cxn modelId="{F965A36E-8C6D-4EE7-9FCE-88F80D991BD6}" type="presParOf" srcId="{08D290AF-BF19-4B1A-97C1-A94AD0B8CEE3}" destId="{EE523289-AAD5-4726-938E-39E93BDEA12C}" srcOrd="0" destOrd="0" presId="urn:microsoft.com/office/officeart/2008/layout/LinedList"/>
    <dgm:cxn modelId="{5F1C4B0D-3137-45D6-AF9B-654448DF1621}" type="presParOf" srcId="{08D290AF-BF19-4B1A-97C1-A94AD0B8CEE3}" destId="{E4C24775-81BF-4753-A39D-96F2999A8944}" srcOrd="1" destOrd="0" presId="urn:microsoft.com/office/officeart/2008/layout/LinedList"/>
    <dgm:cxn modelId="{4B218AB8-58CB-4931-90BD-BE5435EEDE32}" type="presParOf" srcId="{E4C24775-81BF-4753-A39D-96F2999A8944}" destId="{B12E79A1-8121-4E87-B8E5-41057808C6AE}" srcOrd="0" destOrd="0" presId="urn:microsoft.com/office/officeart/2008/layout/LinedList"/>
    <dgm:cxn modelId="{3706765A-A2B2-42DA-8FDF-D330AE554570}" type="presParOf" srcId="{E4C24775-81BF-4753-A39D-96F2999A8944}" destId="{675FB8B9-37FE-41D1-AA29-5F5605BDED95}" srcOrd="1" destOrd="0" presId="urn:microsoft.com/office/officeart/2008/layout/LinedList"/>
    <dgm:cxn modelId="{003DAA8E-C808-48B2-8267-4EDBE5055AE1}" type="presParOf" srcId="{08D290AF-BF19-4B1A-97C1-A94AD0B8CEE3}" destId="{AB9367AC-FB96-49B8-822C-C0A1C3341D90}" srcOrd="2" destOrd="0" presId="urn:microsoft.com/office/officeart/2008/layout/LinedList"/>
    <dgm:cxn modelId="{78E48FED-E803-4330-A0B5-EFAA23C1CF81}" type="presParOf" srcId="{08D290AF-BF19-4B1A-97C1-A94AD0B8CEE3}" destId="{07034422-86A9-415E-B229-666D0045056D}" srcOrd="3" destOrd="0" presId="urn:microsoft.com/office/officeart/2008/layout/LinedList"/>
    <dgm:cxn modelId="{48F2BEA5-3EDF-4C6C-A1B7-0D66C8B4CC74}" type="presParOf" srcId="{07034422-86A9-415E-B229-666D0045056D}" destId="{77105776-7E24-45C1-AE7E-0797C32107CB}" srcOrd="0" destOrd="0" presId="urn:microsoft.com/office/officeart/2008/layout/LinedList"/>
    <dgm:cxn modelId="{55D08850-4C62-40F6-9F71-A770CEC4D8C7}" type="presParOf" srcId="{07034422-86A9-415E-B229-666D0045056D}" destId="{0359854F-222F-4C69-B010-72FA5772711A}" srcOrd="1" destOrd="0" presId="urn:microsoft.com/office/officeart/2008/layout/LinedList"/>
    <dgm:cxn modelId="{71CEECA8-C460-4178-BE2E-968F9D4007AC}" type="presParOf" srcId="{08D290AF-BF19-4B1A-97C1-A94AD0B8CEE3}" destId="{8C1183DB-B44C-4008-93D5-96DA2BFD2725}" srcOrd="4" destOrd="0" presId="urn:microsoft.com/office/officeart/2008/layout/LinedList"/>
    <dgm:cxn modelId="{7344E8AE-7139-4FF8-85C6-B60DD2A3CBDE}" type="presParOf" srcId="{08D290AF-BF19-4B1A-97C1-A94AD0B8CEE3}" destId="{8F0103CD-5ABB-45C3-8318-0B470A3BE53E}" srcOrd="5" destOrd="0" presId="urn:microsoft.com/office/officeart/2008/layout/LinedList"/>
    <dgm:cxn modelId="{8FE356AD-4271-4964-A391-7D0684247204}" type="presParOf" srcId="{8F0103CD-5ABB-45C3-8318-0B470A3BE53E}" destId="{28555252-1991-47EF-9A83-95DA6CE8E7A9}" srcOrd="0" destOrd="0" presId="urn:microsoft.com/office/officeart/2008/layout/LinedList"/>
    <dgm:cxn modelId="{3B1A381D-07FD-4435-B1C2-C63820FE4D8B}" type="presParOf" srcId="{8F0103CD-5ABB-45C3-8318-0B470A3BE53E}" destId="{AE72D3BD-B433-4BC6-B28C-7E3ACE0BF3EF}" srcOrd="1" destOrd="0" presId="urn:microsoft.com/office/officeart/2008/layout/LinedList"/>
    <dgm:cxn modelId="{C5153635-AA81-41D6-8875-7848EBE1AD1D}" type="presParOf" srcId="{08D290AF-BF19-4B1A-97C1-A94AD0B8CEE3}" destId="{290075D4-E517-4373-936C-77D8279B0BE7}" srcOrd="6" destOrd="0" presId="urn:microsoft.com/office/officeart/2008/layout/LinedList"/>
    <dgm:cxn modelId="{7E1C2A16-CA22-4362-AA77-2EF5B06DADE5}" type="presParOf" srcId="{08D290AF-BF19-4B1A-97C1-A94AD0B8CEE3}" destId="{6D2C82E6-855F-41F1-B090-71807EF7885D}" srcOrd="7" destOrd="0" presId="urn:microsoft.com/office/officeart/2008/layout/LinedList"/>
    <dgm:cxn modelId="{CDBFF76F-2859-494F-B5D1-099721DEA398}" type="presParOf" srcId="{6D2C82E6-855F-41F1-B090-71807EF7885D}" destId="{25E06128-052C-4A7F-B54A-2CF7577CE447}" srcOrd="0" destOrd="0" presId="urn:microsoft.com/office/officeart/2008/layout/LinedList"/>
    <dgm:cxn modelId="{190732B5-1EF5-4DB5-A493-997B479D9B12}" type="presParOf" srcId="{6D2C82E6-855F-41F1-B090-71807EF7885D}" destId="{4D374710-1AD3-42BE-A618-1A80A7DB5C66}" srcOrd="1" destOrd="0" presId="urn:microsoft.com/office/officeart/2008/layout/LinedList"/>
    <dgm:cxn modelId="{970372FF-538F-483E-B397-1D897CDAD0B6}" type="presParOf" srcId="{08D290AF-BF19-4B1A-97C1-A94AD0B8CEE3}" destId="{8CDED2DF-913F-4660-9035-17AC43B0C3F4}" srcOrd="8" destOrd="0" presId="urn:microsoft.com/office/officeart/2008/layout/LinedList"/>
    <dgm:cxn modelId="{FF02E169-C981-419E-AD97-BF7079C9EF99}" type="presParOf" srcId="{08D290AF-BF19-4B1A-97C1-A94AD0B8CEE3}" destId="{68BA4E84-EEEF-4C8E-B237-4DCD8FDDF5D5}" srcOrd="9" destOrd="0" presId="urn:microsoft.com/office/officeart/2008/layout/LinedList"/>
    <dgm:cxn modelId="{051F87EA-C1FF-4147-8D78-26FFAE9DE9C5}" type="presParOf" srcId="{68BA4E84-EEEF-4C8E-B237-4DCD8FDDF5D5}" destId="{5CED305D-CB85-45DA-A00A-BE053FFD56A7}" srcOrd="0" destOrd="0" presId="urn:microsoft.com/office/officeart/2008/layout/LinedList"/>
    <dgm:cxn modelId="{DC026816-29D3-4576-9D0B-5C6050263A45}" type="presParOf" srcId="{68BA4E84-EEEF-4C8E-B237-4DCD8FDDF5D5}" destId="{72DEF9D8-5FC9-4D84-A2A0-22378EBE236A}"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23289-AAD5-4726-938E-39E93BDEA12C}">
      <dsp:nvSpPr>
        <dsp:cNvPr id="0" name=""/>
        <dsp:cNvSpPr/>
      </dsp:nvSpPr>
      <dsp:spPr>
        <a:xfrm>
          <a:off x="0" y="470"/>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B12E79A1-8121-4E87-B8E5-41057808C6AE}">
      <dsp:nvSpPr>
        <dsp:cNvPr id="0" name=""/>
        <dsp:cNvSpPr/>
      </dsp:nvSpPr>
      <dsp:spPr>
        <a:xfrm>
          <a:off x="0" y="470"/>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dirty="0"/>
            <a:t>Human Readable </a:t>
          </a:r>
          <a:endParaRPr lang="en-US" sz="3600" kern="1200" dirty="0"/>
        </a:p>
      </dsp:txBody>
      <dsp:txXfrm>
        <a:off x="0" y="470"/>
        <a:ext cx="4632030" cy="770169"/>
      </dsp:txXfrm>
    </dsp:sp>
    <dsp:sp modelId="{AB9367AC-FB96-49B8-822C-C0A1C3341D90}">
      <dsp:nvSpPr>
        <dsp:cNvPr id="0" name=""/>
        <dsp:cNvSpPr/>
      </dsp:nvSpPr>
      <dsp:spPr>
        <a:xfrm>
          <a:off x="0" y="770639"/>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77105776-7E24-45C1-AE7E-0797C32107CB}">
      <dsp:nvSpPr>
        <dsp:cNvPr id="0" name=""/>
        <dsp:cNvSpPr/>
      </dsp:nvSpPr>
      <dsp:spPr>
        <a:xfrm>
          <a:off x="0" y="770639"/>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dirty="0"/>
            <a:t>Simple</a:t>
          </a:r>
          <a:endParaRPr lang="en-US" sz="3600" kern="1200" dirty="0"/>
        </a:p>
      </dsp:txBody>
      <dsp:txXfrm>
        <a:off x="0" y="770639"/>
        <a:ext cx="4632030" cy="770169"/>
      </dsp:txXfrm>
    </dsp:sp>
    <dsp:sp modelId="{8C1183DB-B44C-4008-93D5-96DA2BFD2725}">
      <dsp:nvSpPr>
        <dsp:cNvPr id="0" name=""/>
        <dsp:cNvSpPr/>
      </dsp:nvSpPr>
      <dsp:spPr>
        <a:xfrm>
          <a:off x="0" y="1540808"/>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28555252-1991-47EF-9A83-95DA6CE8E7A9}">
      <dsp:nvSpPr>
        <dsp:cNvPr id="0" name=""/>
        <dsp:cNvSpPr/>
      </dsp:nvSpPr>
      <dsp:spPr>
        <a:xfrm>
          <a:off x="0" y="1540808"/>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Compact </a:t>
          </a:r>
          <a:endParaRPr lang="en-US" sz="3600" kern="1200"/>
        </a:p>
      </dsp:txBody>
      <dsp:txXfrm>
        <a:off x="0" y="1540808"/>
        <a:ext cx="4632030" cy="770169"/>
      </dsp:txXfrm>
    </dsp:sp>
    <dsp:sp modelId="{290075D4-E517-4373-936C-77D8279B0BE7}">
      <dsp:nvSpPr>
        <dsp:cNvPr id="0" name=""/>
        <dsp:cNvSpPr/>
      </dsp:nvSpPr>
      <dsp:spPr>
        <a:xfrm>
          <a:off x="0" y="2310978"/>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25E06128-052C-4A7F-B54A-2CF7577CE447}">
      <dsp:nvSpPr>
        <dsp:cNvPr id="0" name=""/>
        <dsp:cNvSpPr/>
      </dsp:nvSpPr>
      <dsp:spPr>
        <a:xfrm>
          <a:off x="0" y="2310978"/>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Nested </a:t>
          </a:r>
          <a:endParaRPr lang="en-US" sz="3600" kern="1200"/>
        </a:p>
      </dsp:txBody>
      <dsp:txXfrm>
        <a:off x="0" y="2310978"/>
        <a:ext cx="4632030" cy="770169"/>
      </dsp:txXfrm>
    </dsp:sp>
    <dsp:sp modelId="{8CDED2DF-913F-4660-9035-17AC43B0C3F4}">
      <dsp:nvSpPr>
        <dsp:cNvPr id="0" name=""/>
        <dsp:cNvSpPr/>
      </dsp:nvSpPr>
      <dsp:spPr>
        <a:xfrm>
          <a:off x="0" y="3081147"/>
          <a:ext cx="4632030" cy="0"/>
        </a:xfrm>
        <a:prstGeom prst="line">
          <a:avLst/>
        </a:prstGeom>
        <a:blipFill rotWithShape="1">
          <a:blip xmlns:r="http://schemas.openxmlformats.org/officeDocument/2006/relationships" r:embed="rId1">
            <a:duotone>
              <a:schemeClr val="accent3">
                <a:hueOff val="0"/>
                <a:satOff val="0"/>
                <a:lumOff val="0"/>
                <a:alphaOff val="0"/>
                <a:shade val="36000"/>
                <a:satMod val="120000"/>
              </a:schemeClr>
              <a:schemeClr val="accent3">
                <a:hueOff val="0"/>
                <a:satOff val="0"/>
                <a:lumOff val="0"/>
                <a:alphaOff val="0"/>
                <a:tint val="40000"/>
              </a:schemeClr>
            </a:duotone>
          </a:blip>
          <a:tile tx="0" ty="0" sx="60000" sy="59000" flip="none" algn="tl"/>
        </a:blipFill>
        <a:ln w="6350" cap="flat" cmpd="sng" algn="ctr">
          <a:solidFill>
            <a:schemeClr val="accent3">
              <a:hueOff val="0"/>
              <a:satOff val="0"/>
              <a:lumOff val="0"/>
              <a:alphaOff val="0"/>
            </a:schemeClr>
          </a:solidFill>
          <a:prstDash val="solid"/>
        </a:ln>
        <a:effectLst>
          <a:outerShdw blurRad="50800" dist="19050" dir="5400000" algn="tl" rotWithShape="0">
            <a:srgbClr val="000000">
              <a:alpha val="60000"/>
            </a:srgbClr>
          </a:outerShdw>
          <a:softEdge rad="12700"/>
        </a:effectLst>
      </dsp:spPr>
      <dsp:style>
        <a:lnRef idx="1">
          <a:scrgbClr r="0" g="0" b="0"/>
        </a:lnRef>
        <a:fillRef idx="3">
          <a:scrgbClr r="0" g="0" b="0"/>
        </a:fillRef>
        <a:effectRef idx="3">
          <a:scrgbClr r="0" g="0" b="0"/>
        </a:effectRef>
        <a:fontRef idx="minor">
          <a:schemeClr val="lt1"/>
        </a:fontRef>
      </dsp:style>
    </dsp:sp>
    <dsp:sp modelId="{5CED305D-CB85-45DA-A00A-BE053FFD56A7}">
      <dsp:nvSpPr>
        <dsp:cNvPr id="0" name=""/>
        <dsp:cNvSpPr/>
      </dsp:nvSpPr>
      <dsp:spPr>
        <a:xfrm>
          <a:off x="0" y="3081147"/>
          <a:ext cx="4632030" cy="770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E" sz="3600" kern="1200"/>
            <a:t>Well standardised</a:t>
          </a:r>
          <a:endParaRPr lang="en-US" sz="3600" kern="1200"/>
        </a:p>
      </dsp:txBody>
      <dsp:txXfrm>
        <a:off x="0" y="3081147"/>
        <a:ext cx="4632030" cy="7701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B86BC4D5-9B3B-44F6-A142-550C0ADA113F}"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docs.python.org/3/library/xml.dom.html" TargetMode="External"/><Relationship Id="rId2" Type="http://schemas.openxmlformats.org/officeDocument/2006/relationships/hyperlink" Target="https://docs.python.org/3/library/xml.dom.minidom.html" TargetMode="External"/><Relationship Id="rId3" Type="http://schemas.openxmlformats.org/officeDocument/2006/relationships/hyperlink" Target="https://realpython.com/python-xml-parser/#xmldomminidom-minimal-dom-implementation" TargetMode="External"/><Relationship Id="rId4" Type="http://schemas.openxmlformats.org/officeDocument/2006/relationships/hyperlink" Target="https://www.w3schools.com/js/js_json_intro.asp" TargetMode="External"/><Relationship Id="rId5" Type="http://schemas.openxmlformats.org/officeDocument/2006/relationships/hyperlink" Target="https://www.w3schools.com/python/python_json.asp" TargetMode="External"/><Relationship Id="rId6" Type="http://schemas.openxmlformats.org/officeDocument/2006/relationships/slide" Target="../slides/slide1.xml"/><Relationship Id="rId7"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hyperlink" Target="http://api.irishrail.ie/realtime/realtime.asmx/getCurrentTrainsXML" TargetMode="External"/><Relationship Id="rId2" Type="http://schemas.openxmlformats.org/officeDocument/2006/relationships/hyperlink" Target="https://cryptocointracker.com/api/coindesk/get/v1-bpi-currentprice-json" TargetMode="External"/><Relationship Id="rId3" Type="http://schemas.openxmlformats.org/officeDocument/2006/relationships/hyperlink" Target="https://api.coindesk.com/v1/bpi/currentprice.json" TargetMode="External"/><Relationship Id="rId4" Type="http://schemas.openxmlformats.org/officeDocument/2006/relationships/slide" Target="../slides/slide9.xml"/><Relationship Id="rId5"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6560" cy="4008240"/>
          </a:xfrm>
          <a:prstGeom prst="rect">
            <a:avLst/>
          </a:prstGeom>
          <a:ln w="0">
            <a:noFill/>
          </a:ln>
        </p:spPr>
      </p:sp>
      <p:sp>
        <p:nvSpPr>
          <p:cNvPr id="22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XML</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1"/>
              </a:rPr>
              <a:t>https://docs.python.org/3/library/xml.dom.html</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2"/>
              </a:rPr>
              <a:t>https://docs.python.org/3/library/xml.dom.minidom.html</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3"/>
              </a:rPr>
              <a:t>https://realpython.com/python-xml-parser/#xmldomminidom-minimal-dom-implementation</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JSON</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4"/>
              </a:rPr>
              <a:t>https://www.w3schools.com/js/js_json_intro.asp</a:t>
            </a: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5"/>
              </a:rPr>
              <a:t>https://www.w3schools.com/python/python_json.asp</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XML(older) is how web services used to serve data across the cloud. There's still a </a:t>
            </a:r>
            <a:r>
              <a:rPr b="0" lang="en-IE" sz="2000" spc="-1" strike="noStrike">
                <a:solidFill>
                  <a:srgbClr val="000000"/>
                </a:solidFill>
                <a:latin typeface="Arial"/>
              </a:rPr>
              <a:t>few web services that still give XML, so it's worth looking at and JSON is a more </a:t>
            </a:r>
            <a:r>
              <a:rPr b="0" lang="en-IE" sz="2000" spc="-1" strike="noStrike">
                <a:solidFill>
                  <a:srgbClr val="000000"/>
                </a:solidFill>
                <a:latin typeface="Arial"/>
              </a:rPr>
              <a:t>modern way, especially with Restful APIs.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solidFill>
                  <a:srgbClr val="000000"/>
                </a:solidFill>
                <a:latin typeface="Arial"/>
              </a:rPr>
              <a:t>Lecture on different ways of representing data. </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216000" y="812520"/>
            <a:ext cx="7126920" cy="4008600"/>
          </a:xfrm>
          <a:prstGeom prst="rect">
            <a:avLst/>
          </a:prstGeom>
          <a:ln w="0">
            <a:noFill/>
          </a:ln>
        </p:spPr>
      </p:sp>
      <p:sp>
        <p:nvSpPr>
          <p:cNvPr id="245"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when you've got two entities, they can have one of four different types of relationships. They could be 1 to one or many to one or they could be one to many or many to many.</a:t>
            </a: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If one person has one address and only one person can stay in each address, that's a one to one relationship. So you could just embed the address into the person.</a:t>
            </a:r>
            <a:endParaRPr b="0" lang="en-IE" sz="2000" spc="-1" strike="noStrike">
              <a:latin typeface="Arial"/>
            </a:endParaRPr>
          </a:p>
          <a:p>
            <a:pPr marL="216000" indent="-216000">
              <a:lnSpc>
                <a:spcPct val="100000"/>
              </a:lnSpc>
              <a:buNone/>
            </a:pPr>
            <a:r>
              <a:rPr b="0" lang="en-IE" sz="2000" spc="-1" strike="noStrike">
                <a:latin typeface="Arial"/>
              </a:rPr>
              <a:t>If two people could be staying at the same address, IE it's a many to one IE two people going to 1 address. Then you do things with a foreign key</a:t>
            </a:r>
            <a:endParaRPr b="0" lang="en-I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6920" cy="4008600"/>
          </a:xfrm>
          <a:prstGeom prst="rect">
            <a:avLst/>
          </a:prstGeom>
          <a:ln w="0">
            <a:noFill/>
          </a:ln>
        </p:spPr>
      </p:sp>
      <p:sp>
        <p:nvSpPr>
          <p:cNvPr id="247"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Andrew is staying at address one. And then if you look at the addresses, that's for Crescent, Dr made-up address in Westport,  Joe is it addressed 2, ID 2, which is 20, Snowdrop Hill, Darndale. And Mary who's just moved from Dalkey, she's staying in with Andrew, UH, she is in address one as well. So that's how you would do a many to 1. So many people could be staying at 1 address or primary address.</a:t>
            </a:r>
            <a:endParaRPr b="0" lang="en-I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6920" cy="4008600"/>
          </a:xfrm>
          <a:prstGeom prst="rect">
            <a:avLst/>
          </a:prstGeom>
          <a:ln w="0">
            <a:noFill/>
          </a:ln>
        </p:spPr>
      </p:sp>
      <p:sp>
        <p:nvSpPr>
          <p:cNvPr id="249"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For example, students can have many modules.</a:t>
            </a:r>
            <a:endParaRPr b="0" lang="en-IE" sz="2000" spc="-1" strike="noStrike">
              <a:latin typeface="Arial"/>
            </a:endParaRPr>
          </a:p>
          <a:p>
            <a:pPr marL="216000" indent="-216000">
              <a:lnSpc>
                <a:spcPct val="100000"/>
              </a:lnSpc>
              <a:buNone/>
            </a:pPr>
            <a:r>
              <a:rPr b="0" lang="en-IE" sz="2000" spc="-1" strike="noStrike">
                <a:latin typeface="Arial"/>
              </a:rPr>
              <a:t>In theory you could reverse it and sort of say well we'll put the following key into module and say module is doing, taught by this person, let's say a teacher, so the teacher. You could put the ID of the teacher into the module. So actually kind of reverse it.</a:t>
            </a:r>
            <a:endParaRPr b="0" lang="en-IE" sz="2000" spc="-1" strike="noStrike">
              <a:latin typeface="Arial"/>
            </a:endParaRPr>
          </a:p>
          <a:p>
            <a:pPr marL="216000" indent="-216000">
              <a:lnSpc>
                <a:spcPct val="100000"/>
              </a:lnSpc>
              <a:buNone/>
            </a:pPr>
            <a:r>
              <a:rPr b="0" lang="en-IE" sz="2000" spc="-1" strike="noStrike">
                <a:latin typeface="Arial"/>
              </a:rPr>
              <a:t>So you're probably going to have many students in many modules. And for that you need a bridging table. </a:t>
            </a:r>
            <a:endParaRPr b="0" lang="en-IE"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216000" y="812520"/>
            <a:ext cx="7126920" cy="4008600"/>
          </a:xfrm>
          <a:prstGeom prst="rect">
            <a:avLst/>
          </a:prstGeom>
          <a:ln w="0">
            <a:noFill/>
          </a:ln>
        </p:spPr>
      </p:sp>
      <p:sp>
        <p:nvSpPr>
          <p:cNvPr id="251"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instead of it being a one to many, you make it a many to one, you reverse it.So Andrew, Joe and Mary are three different lecturers, let's say, and maths is taught by Andrew. Daily representations taught by Andrew in Physics is taught by Mary.</a:t>
            </a:r>
            <a:endParaRPr b="0" lang="en-IE" sz="2000" spc="-1" strike="noStrike">
              <a:latin typeface="Arial"/>
            </a:endParaRPr>
          </a:p>
          <a:p>
            <a:pPr marL="216000" indent="-216000">
              <a:lnSpc>
                <a:spcPct val="100000"/>
              </a:lnSpc>
              <a:buNone/>
            </a:pPr>
            <a:r>
              <a:rPr b="0" lang="en-IE" sz="2000" spc="-1" strike="noStrike">
                <a:latin typeface="Arial"/>
              </a:rPr>
              <a:t>That won't work for students of course, because you will have many students in a module, so that's a many to many relationship.</a:t>
            </a:r>
            <a:endParaRPr b="0" lang="en-IE" sz="2000" spc="-1" strike="noStrike">
              <a:latin typeface="Arial"/>
            </a:endParaRPr>
          </a:p>
          <a:p>
            <a:pPr marL="216000" indent="-216000">
              <a:lnSpc>
                <a:spcPct val="100000"/>
              </a:lnSpc>
              <a:buNone/>
            </a:pPr>
            <a:r>
              <a:rPr b="0" lang="en-IE" sz="2000" spc="-1" strike="noStrike">
                <a:latin typeface="Arial"/>
              </a:rPr>
              <a:t>bridging table where you have the module Maths is taught is got Andrew in it, the module data representation has got Andrew in it, the module Maths has got Mary in it and the module Physics is Mary in it. So as you can see Maths has two people in it and Mary is doing 2 modules.</a:t>
            </a:r>
            <a:endParaRPr b="0" lang="en-IE"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6920" cy="4008600"/>
          </a:xfrm>
          <a:prstGeom prst="rect">
            <a:avLst/>
          </a:prstGeom>
          <a:ln w="0">
            <a:noFill/>
          </a:ln>
        </p:spPr>
      </p:sp>
      <p:sp>
        <p:nvSpPr>
          <p:cNvPr id="253"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if we're doing this in Python, 19 minutes 33 seconds</a:t>
            </a:r>
            <a:endParaRPr b="0" lang="en-IE" sz="2000" spc="-1" strike="noStrike">
              <a:latin typeface="Arial"/>
            </a:endParaRPr>
          </a:p>
          <a:p>
            <a:pPr marL="216000" indent="-216000">
              <a:lnSpc>
                <a:spcPct val="100000"/>
              </a:lnSpc>
              <a:buNone/>
            </a:pPr>
            <a:r>
              <a:rPr b="0" lang="en-IE" sz="2000" spc="-1" strike="noStrike">
                <a:latin typeface="Arial"/>
              </a:rPr>
              <a:t>then you would have to have modules with some kind of primary key. So I've just made an object called modules, and the names are the primary key and they'll have objects associated with them that have data. So maths credits, data representation and physics.And then students would have the modules would be an array and they would link to the keys of the different modules And then if you printed that out.</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6920" cy="4008600"/>
          </a:xfrm>
          <a:prstGeom prst="rect">
            <a:avLst/>
          </a:prstGeom>
          <a:ln w="0">
            <a:noFill/>
          </a:ln>
        </p:spPr>
      </p:sp>
      <p:sp>
        <p:nvSpPr>
          <p:cNvPr id="231"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basically all data, no matter what format it is, whether it's JSON, CSV, can all be put into a table and then from that table can always be put back out into another format. SQL, GBQ, HTML or whatever.</a:t>
            </a:r>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216000" y="812520"/>
            <a:ext cx="7126920" cy="4008600"/>
          </a:xfrm>
          <a:prstGeom prst="rect">
            <a:avLst/>
          </a:prstGeom>
          <a:ln w="0">
            <a:noFill/>
          </a:ln>
        </p:spPr>
      </p:sp>
      <p:sp>
        <p:nvSpPr>
          <p:cNvPr id="233"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CSV files look like this. I mean this is of course is a semicolon separated file, not a comma separated file, but whether it's tab, or; Or they get just put in the same number CSV because it doesn't matter what the limit is.</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216000" y="812520"/>
            <a:ext cx="7126920" cy="4008600"/>
          </a:xfrm>
          <a:prstGeom prst="rect">
            <a:avLst/>
          </a:prstGeom>
          <a:ln w="0">
            <a:noFill/>
          </a:ln>
        </p:spPr>
      </p:sp>
      <p:sp>
        <p:nvSpPr>
          <p:cNvPr id="235"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SQL would go into a SQL database. The only thing about SQL tables is they must have a primary key, some unique, one column that's unique identifier,and then they are put into various columns that have various types. So you can't put text into a column that's designed for integers, or you can't put a float into something designed for integers. And you can't put too much too many characters into calling that's only supposed to have 250 characters, SQL is stored in a binary file, and it's optimised so that you can make updates and you can make changes to it as quickly as possible.</a:t>
            </a:r>
            <a:endParaRPr b="0" lang="en-I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6000" y="812520"/>
            <a:ext cx="7126920" cy="4008600"/>
          </a:xfrm>
          <a:prstGeom prst="rect">
            <a:avLst/>
          </a:prstGeom>
          <a:ln w="0">
            <a:noFill/>
          </a:ln>
        </p:spPr>
      </p:sp>
      <p:sp>
        <p:nvSpPr>
          <p:cNvPr id="237"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XML has tags where they start with an &lt;and they close it A&gt;. In an XML file there's always one root tag. In this case it's books, and then in books, as you can see, there's an array of book. So there's many different book. If this was taken into software, the first one would be element 0 and then element one, element 2 and element 3.</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216000" y="812520"/>
            <a:ext cx="7126920" cy="4008600"/>
          </a:xfrm>
          <a:prstGeom prst="rect">
            <a:avLst/>
          </a:prstGeom>
          <a:ln w="0">
            <a:noFill/>
          </a:ln>
        </p:spPr>
      </p:sp>
      <p:sp>
        <p:nvSpPr>
          <p:cNvPr id="239"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Json is very similar to XML.It's also very similar to your dictionary objects that dictor objects we looked at in programming and scripting. In this case I have books and they're an array and the array of objects and the objects of each of the objects have 4 attributes, title, authorised and price.</a:t>
            </a:r>
            <a:endParaRPr b="0" lang="en-IE" sz="2000" spc="-1" strike="noStrike">
              <a:latin typeface="Arial"/>
            </a:endParaRPr>
          </a:p>
          <a:p>
            <a:pPr marL="216000" indent="-216000">
              <a:lnSpc>
                <a:spcPct val="100000"/>
              </a:lnSpc>
              <a:buNone/>
            </a:pPr>
            <a:r>
              <a:rPr b="0" lang="en-IE" sz="2000" spc="-1" strike="noStrike">
                <a:latin typeface="Arial"/>
              </a:rPr>
              <a:t> </a:t>
            </a:r>
            <a:r>
              <a:rPr b="0" lang="en-IE" sz="2000" spc="-1" strike="noStrike">
                <a:latin typeface="Arial"/>
              </a:rPr>
              <a:t>in this there's nothing to stop you putting in text in for price or not putting in ISBN. There's nothing to control what data goes in this. There is ways in XML are doing it, Data description tables, which I'm not going to go into.But generally there's no way of controlling what goes into this. So you could put anything in like really</a:t>
            </a:r>
            <a:endParaRPr b="0" lang="en-IE"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216000" y="812520"/>
            <a:ext cx="7126920" cy="4008600"/>
          </a:xfrm>
          <a:prstGeom prst="rect">
            <a:avLst/>
          </a:prstGeom>
          <a:ln w="0">
            <a:noFill/>
          </a:ln>
        </p:spPr>
      </p:sp>
      <p:sp>
        <p:nvSpPr>
          <p:cNvPr id="241" name="PlaceHolder 2"/>
          <p:cNvSpPr>
            <a:spLocks noGrp="1"/>
          </p:cNvSpPr>
          <p:nvPr>
            <p:ph type="body"/>
          </p:nvPr>
        </p:nvSpPr>
        <p:spPr>
          <a:xfrm>
            <a:off x="0" y="5078520"/>
            <a:ext cx="7559280" cy="5080320"/>
          </a:xfrm>
          <a:prstGeom prst="rect">
            <a:avLst/>
          </a:prstGeom>
          <a:noFill/>
          <a:ln w="0">
            <a:noFill/>
          </a:ln>
        </p:spPr>
        <p:txBody>
          <a:bodyPr lIns="0" rIns="0" tIns="0" bIns="0" anchor="t">
            <a:noAutofit/>
          </a:bodyPr>
          <a:p>
            <a:pPr marL="216000" indent="-216000">
              <a:lnSpc>
                <a:spcPct val="100000"/>
              </a:lnSpc>
              <a:buNone/>
            </a:pPr>
            <a:r>
              <a:rPr b="0" lang="en-IE" sz="1500" spc="-1" strike="noStrike">
                <a:latin typeface="Arial"/>
              </a:rPr>
              <a:t> </a:t>
            </a:r>
            <a:r>
              <a:rPr b="0" lang="en-IE" sz="1500" spc="-1" strike="noStrike">
                <a:latin typeface="Arial"/>
              </a:rPr>
              <a:t>Excel and SQL store things is binary files. Pickle store things as binary files. You can't read that. While XML and JSON they are human readable,you can actually find the data in there. Makes it much easier to debug and also search out the data that you want.</a:t>
            </a:r>
            <a:endParaRPr b="0" lang="en-IE" sz="1500" spc="-1" strike="noStrike">
              <a:latin typeface="Arial"/>
            </a:endParaRPr>
          </a:p>
          <a:p>
            <a:pPr marL="216000" indent="-216000">
              <a:lnSpc>
                <a:spcPct val="100000"/>
              </a:lnSpc>
              <a:buNone/>
            </a:pPr>
            <a:r>
              <a:rPr b="0" lang="en-IE" sz="1500" spc="-1" strike="noStrike">
                <a:latin typeface="Arial"/>
              </a:rPr>
              <a:t>How is the data organised? Is it a flat table like CVS, Excel and SQL or can you nest things in it like we're going to show you later on XML and JSON? You can have arrays inside there.</a:t>
            </a:r>
            <a:endParaRPr b="0" lang="en-IE" sz="1500" spc="-1" strike="noStrike">
              <a:latin typeface="Arial"/>
            </a:endParaRPr>
          </a:p>
          <a:p>
            <a:pPr marL="216000" indent="-216000">
              <a:lnSpc>
                <a:spcPct val="100000"/>
              </a:lnSpc>
              <a:buNone/>
            </a:pPr>
            <a:r>
              <a:rPr b="0" lang="en-IE" sz="1500" spc="-1" strike="noStrike">
                <a:latin typeface="Arial"/>
              </a:rPr>
              <a:t>And how is it to modify SQL? The binary files in SQL are designed to be easily modifiable without having to rewrite the whole file out again. Well, if you modified something in a CSV file, you would have to write out the entire file again. So you could read in an entire CSV file, change something in, and then rewrite the entire file back out again. It's not very efficient for really large bits of data.</a:t>
            </a:r>
            <a:endParaRPr b="0" lang="en-IE" sz="1500" spc="-1" strike="noStrike">
              <a:latin typeface="Arial"/>
            </a:endParaRPr>
          </a:p>
          <a:p>
            <a:pPr marL="216000" indent="-216000">
              <a:lnSpc>
                <a:spcPct val="100000"/>
              </a:lnSpc>
              <a:buNone/>
            </a:pPr>
            <a:r>
              <a:rPr b="0" lang="en-IE" sz="1500" spc="-1" strike="noStrike">
                <a:latin typeface="Arial"/>
              </a:rPr>
              <a:t>there's a lot more characters to store things in an XML site in an XML file than there is in JSON. This is why JSON is used NA lot more for transmission on the networks because it uses far less characters, far less Megabytes store the same amount of data and robustness is just how strong are the data types. can you put wrong data? How easy to put the wrong data into particular column or not have a column? SQL has a whole pile of cheques in that you can put in not null you can There's a whole pile of stuff in databases to make sure the data you put in is correctly. XML has DTDS which I'm not going to look at. JSON doesn't really, so you can put anything you like into JSON.</a:t>
            </a:r>
            <a:endParaRPr b="0" lang="en-IE" sz="15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6000" y="812520"/>
            <a:ext cx="7126920" cy="4008600"/>
          </a:xfrm>
          <a:prstGeom prst="rect">
            <a:avLst/>
          </a:prstGeom>
          <a:ln w="0">
            <a:noFill/>
          </a:ln>
        </p:spPr>
      </p:sp>
      <p:sp>
        <p:nvSpPr>
          <p:cNvPr id="243" name="PlaceHolder 2"/>
          <p:cNvSpPr>
            <a:spLocks noGrp="1"/>
          </p:cNvSpPr>
          <p:nvPr>
            <p:ph type="body"/>
          </p:nvPr>
        </p:nvSpPr>
        <p:spPr>
          <a:xfrm>
            <a:off x="755640" y="5078520"/>
            <a:ext cx="6046920" cy="481032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nested data structure. So you can put arrays of of data into another into another entity. So array of entities into another entity. And they're very well standardised. So pretty much most computing languages have applications or modules that will read in JSON and read in XML and allow you to manipulate them and write them back out again.</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Get Current Trains - usage </a:t>
            </a:r>
            <a:r>
              <a:rPr b="0" lang="en-IE" sz="2000" spc="-1" strike="noStrike" u="sng">
                <a:solidFill>
                  <a:srgbClr val="000000"/>
                </a:solidFill>
                <a:uFillTx/>
                <a:latin typeface="Arial"/>
                <a:hlinkClick r:id="rId1"/>
              </a:rPr>
              <a:t>http://api.irishrail.ie/realtime/realtime.asmx/getCurrentTrainsXML</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2"/>
              </a:rPr>
              <a:t>https://cryptocointracker.com/api/coindesk/get/v1-bpi-currentprice-json</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3"/>
              </a:rPr>
              <a:t>https://api.coindesk.com/v1/bpi/currentprice.json</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B112985-F150-4DC0-83CD-D941DA768A40}"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0061450-8D5A-40D0-A83F-6543E0002D5D}"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A7AF31F-C8B3-4C2E-AF77-54A5FDD0586F}"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4AB6B0A-49E8-44CB-81FB-9CD2A5AD8493}"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25DEF2F-E7F4-455B-A3B2-300514BBB04A}"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FD2C41A-310C-42E6-B0CD-B034CA8075FE}"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BB6DC11-8E39-488B-8153-599C3FA6642B}"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5A85CE3-684B-4A2B-9524-584BE0B5D13F}"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08EA81-2BD9-4F86-A145-2F13148CAB0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78F31B-1D53-497C-835D-DC80EA3A1E6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63B6B0-507B-4B42-BA22-BA28B3732149}"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FF5152-9103-4305-9952-0FFD3C6B419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B71D8CB-A535-471E-94C6-6EAE65B7B1B1}"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DEAD4A-CC4D-4B26-957E-A27254CA602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90C2478-28AE-43C4-B7A0-D087878504AA}"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CC0D39E-318A-4226-922A-956C0BA554CA}"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154344F-54ED-4907-B6E7-2CB118AE54B3}"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BA01522-F0EC-41B8-B0F0-B6B8E44DA074}"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2E4F4EA-399B-48CE-9FDD-48517871B2C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3BB5F3B-8643-4AE4-B194-F7E7E5A48B3D}"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515A07A-0D6C-44E0-AFB5-26F82486CE8C}"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59DA01-545C-4A64-997A-886530626D7F}"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F7AAB0-FB15-4D6B-96A2-E847CE862F4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1CF08E0-CFA2-491E-80F9-EFB3D9DB656B}"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48B42534-70B3-4989-A582-76E232989EE7}"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BC2A5C46-7C1B-4CEF-AC8D-847EBD2A81FE}"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1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slideLayout" Target="../slideLayouts/slideLayout13.xml"/><Relationship Id="rId11"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jpe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slideLayout" Target="../slideLayouts/slideLayout13.xml"/><Relationship Id="rId11"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slideLayout" Target="../slideLayouts/slideLayout13.xml"/><Relationship Id="rId10"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slideLayout" Target="../slideLayouts/slideLayout13.xml"/><Relationship Id="rId1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Representing DAta</a:t>
            </a:r>
            <a:endParaRPr b="0" lang="en-IE" sz="9600" spc="-1" strike="noStrike">
              <a:latin typeface="Arial"/>
            </a:endParaRPr>
          </a:p>
        </p:txBody>
      </p:sp>
      <p:sp>
        <p:nvSpPr>
          <p:cNvPr id="101" name="PlaceHolder 2"/>
          <p:cNvSpPr>
            <a:spLocks noGrp="1"/>
          </p:cNvSpPr>
          <p:nvPr>
            <p:ph type="subTitle"/>
          </p:nvPr>
        </p:nvSpPr>
        <p:spPr>
          <a:xfrm>
            <a:off x="1051560" y="4467960"/>
            <a:ext cx="7890120" cy="699480"/>
          </a:xfrm>
          <a:prstGeom prst="rect">
            <a:avLst/>
          </a:prstGeom>
          <a:noFill/>
          <a:ln w="0">
            <a:noFill/>
          </a:ln>
        </p:spPr>
        <p:txBody>
          <a:bodyPr lIns="0" rIns="0" tIns="0" bIns="0" anchor="t">
            <a:normAutofit fontScale="92000"/>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a:solidFill>
                  <a:srgbClr val="000000"/>
                </a:solidFill>
                <a:latin typeface="Rockwell"/>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69920" y="484560"/>
            <a:ext cx="10057320" cy="1360440"/>
          </a:xfrm>
          <a:prstGeom prst="rect">
            <a:avLst/>
          </a:prstGeom>
          <a:noFill/>
          <a:ln w="0">
            <a:noFill/>
          </a:ln>
        </p:spPr>
        <p:txBody>
          <a:bodyPr lIns="90000" rIns="90000" tIns="45000" bIns="45000" anchor="ctr">
            <a:normAutofit fontScale="96000"/>
          </a:bodyPr>
          <a:p>
            <a:pPr>
              <a:lnSpc>
                <a:spcPct val="90000"/>
              </a:lnSpc>
              <a:buNone/>
            </a:pPr>
            <a:r>
              <a:rPr b="0" lang="en-GB" sz="4800" spc="-1" strike="noStrike" cap="all">
                <a:latin typeface="Rockwell Condensed"/>
              </a:rPr>
              <a:t>One (MANY) to One….. One (MANY) to Many</a:t>
            </a:r>
            <a:endParaRPr b="0" lang="en-IE" sz="4800" spc="-1" strike="noStrike">
              <a:latin typeface="Arial"/>
            </a:endParaRPr>
          </a:p>
        </p:txBody>
      </p:sp>
      <p:sp>
        <p:nvSpPr>
          <p:cNvPr id="199" name="PlaceHolder 2"/>
          <p:cNvSpPr>
            <a:spLocks noGrp="1"/>
          </p:cNvSpPr>
          <p:nvPr>
            <p:ph/>
          </p:nvPr>
        </p:nvSpPr>
        <p:spPr>
          <a:xfrm>
            <a:off x="1063800" y="1621080"/>
            <a:ext cx="10057320" cy="4613400"/>
          </a:xfrm>
          <a:prstGeom prst="rect">
            <a:avLst/>
          </a:prstGeom>
          <a:noFill/>
          <a:ln w="0">
            <a:noFill/>
          </a:ln>
        </p:spPr>
        <p:txBody>
          <a:bodyPr lIns="90000" rIns="90000" tIns="45000" bIns="45000" anchor="t">
            <a:normAutofit fontScale="98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Think about how you store many entities that have relationships in a CSV, Excel table or SQL table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1" lang="en-GB" sz="2000" spc="-1" strike="noStrike">
                <a:solidFill>
                  <a:srgbClr val="000000"/>
                </a:solidFill>
                <a:latin typeface="Rockwell"/>
              </a:rPr>
              <a:t>One (Many) to one</a:t>
            </a:r>
            <a:r>
              <a:rPr b="0" lang="en-GB" sz="2000" spc="-1" strike="noStrike">
                <a:solidFill>
                  <a:srgbClr val="000000"/>
                </a:solidFill>
                <a:latin typeface="Rockwell"/>
              </a:rPr>
              <a:t>: Store a person and address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Person</a:t>
            </a:r>
            <a:r>
              <a:rPr b="1" lang="en-IE" sz="1800" spc="-1" strike="noStrike">
                <a:solidFill>
                  <a:srgbClr val="ffffff"/>
                </a:solidFill>
                <a:latin typeface="Rockwell"/>
              </a:rPr>
              <a:t>her</a:t>
            </a:r>
            <a:endParaRPr b="0" lang="en-IE" sz="18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Address</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How</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Embed (one to one)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Foreign key (many to one)</a:t>
            </a:r>
            <a:endParaRPr b="0" lang="en-IE" sz="1800" spc="-1" strike="noStrike">
              <a:latin typeface="Arial"/>
            </a:endParaRPr>
          </a:p>
        </p:txBody>
      </p:sp>
      <p:graphicFrame>
        <p:nvGraphicFramePr>
          <p:cNvPr id="200" name="Table 5"/>
          <p:cNvGraphicFramePr/>
          <p:nvPr/>
        </p:nvGraphicFramePr>
        <p:xfrm>
          <a:off x="1166400" y="3017520"/>
          <a:ext cx="3505320" cy="1078200"/>
        </p:xfrm>
        <a:graphic>
          <a:graphicData uri="http://schemas.openxmlformats.org/drawingml/2006/table">
            <a:tbl>
              <a:tblPr/>
              <a:tblGrid>
                <a:gridCol w="1185480"/>
                <a:gridCol w="830880"/>
                <a:gridCol w="724320"/>
                <a:gridCol w="76500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100" spc="-1" strike="noStrike">
                          <a:solidFill>
                            <a:srgbClr val="ffffff"/>
                          </a:solidFill>
                          <a:latin typeface="Rockwell"/>
                        </a:rPr>
                        <a:t>(Primary Key)</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Date of Birth</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60360">
                <a:tc>
                  <a:txBody>
                    <a:bodyPr anchor="t">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900" spc="-1" strike="noStrike">
                          <a:solidFill>
                            <a:srgbClr val="000000"/>
                          </a:solidFill>
                          <a:latin typeface="Rockwell"/>
                        </a:rPr>
                        <a:t>01/01/1970</a:t>
                      </a:r>
                      <a:endParaRPr b="0" lang="en-IE" sz="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graphicFrame>
        <p:nvGraphicFramePr>
          <p:cNvPr id="201" name="Table 5"/>
          <p:cNvGraphicFramePr/>
          <p:nvPr/>
        </p:nvGraphicFramePr>
        <p:xfrm>
          <a:off x="1166400" y="4201200"/>
          <a:ext cx="3505320" cy="927000"/>
        </p:xfrm>
        <a:graphic>
          <a:graphicData uri="http://schemas.openxmlformats.org/drawingml/2006/table">
            <a:tbl>
              <a:tblPr/>
              <a:tblGrid>
                <a:gridCol w="1185480"/>
                <a:gridCol w="802080"/>
                <a:gridCol w="689760"/>
                <a:gridCol w="828360"/>
              </a:tblGrid>
              <a:tr h="509400">
                <a:tc>
                  <a:txBody>
                    <a:bodyPr anchor="t">
                      <a:noAutofit/>
                    </a:bodyPr>
                    <a:p>
                      <a:pPr>
                        <a:lnSpc>
                          <a:spcPct val="100000"/>
                        </a:lnSpc>
                        <a:buNone/>
                      </a:pPr>
                      <a:r>
                        <a:rPr b="1" lang="en-IE" sz="1400" spc="-1" strike="noStrike">
                          <a:solidFill>
                            <a:srgbClr val="ffffff"/>
                          </a:solidFill>
                          <a:latin typeface="Rockwell"/>
                        </a:rPr>
                        <a:t>Address_id</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line1</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city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17960">
                <a:tc>
                  <a:txBody>
                    <a:bodyPr anchor="t">
                      <a:noAutofit/>
                    </a:bodyPr>
                    <a:p>
                      <a:pP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3 hillside</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Gort</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f278832</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2" name="Group 8"/>
          <p:cNvGrpSpPr/>
          <p:nvPr/>
        </p:nvGrpSpPr>
        <p:grpSpPr>
          <a:xfrm>
            <a:off x="11401560" y="6229800"/>
            <a:ext cx="456120" cy="456120"/>
            <a:chOff x="11401560" y="6229800"/>
            <a:chExt cx="456120" cy="456120"/>
          </a:xfrm>
        </p:grpSpPr>
        <p:sp>
          <p:nvSpPr>
            <p:cNvPr id="203" name="Oval 9"/>
            <p:cNvSpPr/>
            <p:nvPr/>
          </p:nvSpPr>
          <p:spPr>
            <a:xfrm>
              <a:off x="11401560" y="6229800"/>
              <a:ext cx="456120" cy="456120"/>
            </a:xfrm>
            <a:prstGeom prst="ellipse">
              <a:avLst/>
            </a:prstGeom>
            <a:blipFill rotWithShape="0">
              <a:blip r:embed="rId1"/>
              <a:srcRect/>
              <a:tile/>
            </a:blipFill>
            <a:ln w="25400">
              <a:noFill/>
            </a:ln>
          </p:spPr>
          <p:style>
            <a:lnRef idx="0"/>
            <a:fillRef idx="0"/>
            <a:effectRef idx="0"/>
            <a:fontRef idx="minor"/>
          </p:style>
        </p:sp>
        <p:sp>
          <p:nvSpPr>
            <p:cNvPr id="204" name="Oval 10"/>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205" name="Rectangle 12"/>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6" name="Rectangle 14"/>
          <p:cNvSpPr/>
          <p:nvPr/>
        </p:nvSpPr>
        <p:spPr>
          <a:xfrm>
            <a:off x="0" y="0"/>
            <a:ext cx="12191040" cy="6856920"/>
          </a:xfrm>
          <a:prstGeom prst="rect">
            <a:avLst/>
          </a:prstGeom>
          <a:blipFill rotWithShape="0">
            <a:blip r:embed="rId2">
              <a:alphaModFix amt="60000"/>
            </a:blip>
            <a:srcRect/>
            <a:tile/>
          </a:blipFill>
          <a:ln>
            <a:noFill/>
          </a:ln>
        </p:spPr>
        <p:style>
          <a:lnRef idx="2">
            <a:schemeClr val="accent1">
              <a:shade val="50000"/>
            </a:schemeClr>
          </a:lnRef>
          <a:fillRef idx="1">
            <a:schemeClr val="accent1"/>
          </a:fillRef>
          <a:effectRef idx="0">
            <a:schemeClr val="accent1"/>
          </a:effectRef>
          <a:fontRef idx="minor"/>
        </p:style>
      </p:sp>
      <p:sp>
        <p:nvSpPr>
          <p:cNvPr id="207" name="Rectangle 16"/>
          <p:cNvSpPr/>
          <p:nvPr/>
        </p:nvSpPr>
        <p:spPr>
          <a:xfrm>
            <a:off x="477000" y="480240"/>
            <a:ext cx="11237040" cy="5896800"/>
          </a:xfrm>
          <a:prstGeom prst="rect">
            <a:avLst/>
          </a:prstGeom>
          <a:solidFill>
            <a:schemeClr val="bg1"/>
          </a:solidFill>
          <a:ln w="22225">
            <a:solidFill>
              <a:srgbClr val="808080"/>
            </a:solidFill>
            <a:round/>
          </a:ln>
        </p:spPr>
        <p:style>
          <a:lnRef idx="2">
            <a:schemeClr val="accent1">
              <a:shade val="50000"/>
            </a:schemeClr>
          </a:lnRef>
          <a:fillRef idx="1">
            <a:schemeClr val="accent1"/>
          </a:fillRef>
          <a:effectRef idx="0">
            <a:schemeClr val="accent1"/>
          </a:effectRef>
          <a:fontRef idx="minor"/>
        </p:style>
      </p:sp>
      <p:graphicFrame>
        <p:nvGraphicFramePr>
          <p:cNvPr id="208" name="Table 5"/>
          <p:cNvGraphicFramePr/>
          <p:nvPr/>
        </p:nvGraphicFramePr>
        <p:xfrm>
          <a:off x="1684800" y="3724200"/>
          <a:ext cx="3684240" cy="1410840"/>
        </p:xfrm>
        <a:graphic>
          <a:graphicData uri="http://schemas.openxmlformats.org/drawingml/2006/table">
            <a:tbl>
              <a:tblPr/>
              <a:tblGrid>
                <a:gridCol w="1497960"/>
                <a:gridCol w="1360080"/>
                <a:gridCol w="826560"/>
              </a:tblGrid>
              <a:tr h="352800">
                <a:tc>
                  <a:txBody>
                    <a:bodyPr lIns="6120" rIns="6120" anchor="b">
                      <a:noAutofit/>
                    </a:bodyPr>
                    <a:p>
                      <a:pPr>
                        <a:lnSpc>
                          <a:spcPct val="100000"/>
                        </a:lnSpc>
                        <a:buNone/>
                      </a:pPr>
                      <a:r>
                        <a:rPr b="1" lang="en-IE" sz="1100" spc="-1" strike="noStrike">
                          <a:solidFill>
                            <a:srgbClr val="ffffff"/>
                          </a:solidFill>
                          <a:latin typeface="Rockwell"/>
                        </a:rPr>
                        <a:t>Name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Address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5280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5280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2</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5280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09" name="Table 6"/>
          <p:cNvGraphicFramePr/>
          <p:nvPr/>
        </p:nvGraphicFramePr>
        <p:xfrm>
          <a:off x="5799240" y="3724200"/>
          <a:ext cx="3779640" cy="1072800"/>
        </p:xfrm>
        <a:graphic>
          <a:graphicData uri="http://schemas.openxmlformats.org/drawingml/2006/table">
            <a:tbl>
              <a:tblPr/>
              <a:tblGrid>
                <a:gridCol w="1260000"/>
                <a:gridCol w="1260000"/>
                <a:gridCol w="1260000"/>
              </a:tblGrid>
              <a:tr h="330120">
                <a:tc>
                  <a:txBody>
                    <a:bodyPr lIns="6120" rIns="6120" anchor="b">
                      <a:noAutofit/>
                    </a:bodyPr>
                    <a:p>
                      <a:pPr>
                        <a:lnSpc>
                          <a:spcPct val="100000"/>
                        </a:lnSpc>
                        <a:buNone/>
                      </a:pPr>
                      <a:r>
                        <a:rPr b="1" lang="en-IE" sz="1100" spc="-1" strike="noStrike">
                          <a:solidFill>
                            <a:srgbClr val="ffffff"/>
                          </a:solidFill>
                          <a:latin typeface="Rockwell"/>
                        </a:rPr>
                        <a:t>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line 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City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7280">
                <a:tc>
                  <a:txBody>
                    <a:bodyPr lIns="6120" rIns="6120" anchor="b">
                      <a:noAutofit/>
                    </a:bodyPr>
                    <a:p>
                      <a:pPr algn="r">
                        <a:lnSpc>
                          <a:spcPct val="100000"/>
                        </a:lnSpc>
                        <a:buNone/>
                      </a:pPr>
                      <a:r>
                        <a:rPr b="0" lang="en-IE" sz="1100" spc="-1" strike="noStrike">
                          <a:solidFill>
                            <a:srgbClr val="000000"/>
                          </a:solidFill>
                          <a:latin typeface="Rockwell"/>
                        </a:rPr>
                        <a:t>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4 cresent drive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Westport</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65760">
                <a:tc>
                  <a:txBody>
                    <a:bodyPr lIns="6120" rIns="6120" anchor="b">
                      <a:noAutofit/>
                    </a:bodyPr>
                    <a:p>
                      <a:pPr algn="r">
                        <a:lnSpc>
                          <a:spcPct val="100000"/>
                        </a:lnSpc>
                        <a:buNone/>
                      </a:pPr>
                      <a:r>
                        <a:rPr b="0" lang="en-IE" sz="1100" spc="-1" strike="noStrike">
                          <a:solidFill>
                            <a:srgbClr val="000000"/>
                          </a:solidFill>
                          <a:latin typeface="Rockwell"/>
                        </a:rPr>
                        <a:t>2</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20 snowdrop hill </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Darndale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10" name="Table 7"/>
          <p:cNvGraphicFramePr/>
          <p:nvPr/>
        </p:nvGraphicFramePr>
        <p:xfrm>
          <a:off x="1699200" y="1813680"/>
          <a:ext cx="7954560" cy="1319400"/>
        </p:xfrm>
        <a:graphic>
          <a:graphicData uri="http://schemas.openxmlformats.org/drawingml/2006/table">
            <a:tbl>
              <a:tblPr/>
              <a:tblGrid>
                <a:gridCol w="1474200"/>
                <a:gridCol w="2057760"/>
                <a:gridCol w="2948400"/>
                <a:gridCol w="1474560"/>
              </a:tblGrid>
              <a:tr h="329760">
                <a:tc>
                  <a:txBody>
                    <a:bodyPr lIns="6120" rIns="6120" anchor="b">
                      <a:noAutofit/>
                    </a:bodyPr>
                    <a:p>
                      <a:pPr>
                        <a:lnSpc>
                          <a:spcPct val="100000"/>
                        </a:lnSpc>
                        <a:buNone/>
                      </a:pPr>
                      <a:r>
                        <a:rPr b="1" lang="en-IE" sz="1100" spc="-1" strike="noStrike">
                          <a:solidFill>
                            <a:srgbClr val="ffffff"/>
                          </a:solidFill>
                          <a:latin typeface="Rockwell"/>
                        </a:rPr>
                        <a:t>Name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line 1</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City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976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4 cresent drive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Westport</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976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20 snowdrop hill </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Darndale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3048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gn="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Cregg Manor</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Dalkey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
        <p:nvSpPr>
          <p:cNvPr id="211" name="TextBox 11"/>
          <p:cNvSpPr/>
          <p:nvPr/>
        </p:nvSpPr>
        <p:spPr>
          <a:xfrm>
            <a:off x="4520880" y="1371240"/>
            <a:ext cx="2311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One to one embed</a:t>
            </a:r>
            <a:endParaRPr b="0" lang="en-IE" sz="1800" spc="-1" strike="noStrike">
              <a:latin typeface="Arial"/>
            </a:endParaRPr>
          </a:p>
        </p:txBody>
      </p:sp>
      <p:sp>
        <p:nvSpPr>
          <p:cNvPr id="212" name="TextBox 13"/>
          <p:cNvSpPr/>
          <p:nvPr/>
        </p:nvSpPr>
        <p:spPr>
          <a:xfrm>
            <a:off x="4025520" y="3207240"/>
            <a:ext cx="33022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Many to one by foreign key</a:t>
            </a:r>
            <a:endParaRPr b="0" lang="en-IE" sz="1800" spc="-1" strike="noStrike">
              <a:latin typeface="Arial"/>
            </a:endParaRPr>
          </a:p>
          <a:p>
            <a:pPr>
              <a:lnSpc>
                <a:spcPct val="100000"/>
              </a:lnSpc>
              <a:buNone/>
            </a:pPr>
            <a:endParaRPr b="0" lang="en-IE" sz="1800" spc="-1" strike="noStrike">
              <a:latin typeface="Arial"/>
            </a:endParaRPr>
          </a:p>
        </p:txBody>
      </p:sp>
      <p:sp>
        <p:nvSpPr>
          <p:cNvPr id="213" name="TextBox 2"/>
          <p:cNvSpPr/>
          <p:nvPr/>
        </p:nvSpPr>
        <p:spPr>
          <a:xfrm>
            <a:off x="3107160" y="800640"/>
            <a:ext cx="609372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2800" spc="-1" strike="noStrike">
                <a:solidFill>
                  <a:srgbClr val="000000"/>
                </a:solidFill>
                <a:latin typeface="Rockwell"/>
                <a:ea typeface="DejaVu Sans"/>
              </a:rPr>
              <a:t>Storing a person and their address</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One (many) to many</a:t>
            </a:r>
            <a:endParaRPr b="0" lang="en-IE" sz="5400" spc="-1" strike="noStrike">
              <a:latin typeface="Arial"/>
            </a:endParaRPr>
          </a:p>
        </p:txBody>
      </p:sp>
      <p:sp>
        <p:nvSpPr>
          <p:cNvPr id="215"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rmAutofit fontScale="94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For example students and their modules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Student</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Module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How could you connect them</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Reverse the relationship and use Foreign key in the modules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Have a bridging table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GB" sz="1800" spc="-1" strike="noStrike">
                <a:solidFill>
                  <a:srgbClr val="000000"/>
                </a:solidFill>
                <a:latin typeface="Rockwell"/>
              </a:rPr>
              <a:t>In software you would use an array.. So you can with XML and JSON</a:t>
            </a:r>
            <a:endParaRPr b="0" lang="en-IE" sz="1800" spc="-1" strike="noStrike">
              <a:latin typeface="Arial"/>
            </a:endParaRPr>
          </a:p>
          <a:p>
            <a:pPr>
              <a:lnSpc>
                <a:spcPct val="90000"/>
              </a:lnSpc>
              <a:spcBef>
                <a:spcPts val="1199"/>
              </a:spcBef>
              <a:buNone/>
              <a:tabLst>
                <a:tab algn="l" pos="0"/>
              </a:tabLst>
            </a:pPr>
            <a:endParaRPr b="0" lang="en-IE" sz="2000" spc="-1" strike="noStrike">
              <a:latin typeface="Arial"/>
            </a:endParaRPr>
          </a:p>
        </p:txBody>
      </p:sp>
      <p:graphicFrame>
        <p:nvGraphicFramePr>
          <p:cNvPr id="216" name="Table 4"/>
          <p:cNvGraphicFramePr/>
          <p:nvPr/>
        </p:nvGraphicFramePr>
        <p:xfrm>
          <a:off x="1319760" y="2831040"/>
          <a:ext cx="4649040" cy="1135800"/>
        </p:xfrm>
        <a:graphic>
          <a:graphicData uri="http://schemas.openxmlformats.org/drawingml/2006/table">
            <a:tbl>
              <a:tblPr/>
              <a:tblGrid>
                <a:gridCol w="1509480"/>
                <a:gridCol w="939960"/>
                <a:gridCol w="741600"/>
                <a:gridCol w="145836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400" spc="-1" strike="noStrike">
                          <a:solidFill>
                            <a:srgbClr val="ffffff"/>
                          </a:solidFill>
                          <a:latin typeface="Rockwell"/>
                        </a:rPr>
                        <a:t>(Primary Key)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Date of Birth</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 </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17960">
                <a:tc>
                  <a:txBody>
                    <a:bodyPr anchor="t">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graphicFrame>
        <p:nvGraphicFramePr>
          <p:cNvPr id="217" name="Table 4"/>
          <p:cNvGraphicFramePr/>
          <p:nvPr/>
        </p:nvGraphicFramePr>
        <p:xfrm>
          <a:off x="1319760" y="4026960"/>
          <a:ext cx="4649040" cy="1053360"/>
        </p:xfrm>
        <a:graphic>
          <a:graphicData uri="http://schemas.openxmlformats.org/drawingml/2006/table">
            <a:tbl>
              <a:tblPr/>
              <a:tblGrid>
                <a:gridCol w="1509480"/>
                <a:gridCol w="939960"/>
                <a:gridCol w="741600"/>
                <a:gridCol w="1458360"/>
              </a:tblGrid>
              <a:tr h="718200">
                <a:tc>
                  <a:txBody>
                    <a:bodyPr anchor="t">
                      <a:noAutofit/>
                    </a:bodyPr>
                    <a:p>
                      <a:pPr>
                        <a:lnSpc>
                          <a:spcPct val="100000"/>
                        </a:lnSpc>
                        <a:buNone/>
                      </a:pPr>
                      <a:r>
                        <a:rPr b="1" lang="en-IE" sz="1400" spc="-1" strike="noStrike">
                          <a:solidFill>
                            <a:srgbClr val="ffffff"/>
                          </a:solidFill>
                          <a:latin typeface="Rockwell"/>
                        </a:rPr>
                        <a:t>Name</a:t>
                      </a:r>
                      <a:endParaRPr b="0" lang="en-IE" sz="1400" spc="-1" strike="noStrike">
                        <a:latin typeface="Arial"/>
                      </a:endParaRPr>
                    </a:p>
                    <a:p>
                      <a:pPr>
                        <a:lnSpc>
                          <a:spcPct val="100000"/>
                        </a:lnSpc>
                        <a:buNone/>
                      </a:pPr>
                      <a:r>
                        <a:rPr b="1" lang="en-IE" sz="1400" spc="-1" strike="noStrike">
                          <a:solidFill>
                            <a:srgbClr val="ffffff"/>
                          </a:solidFill>
                          <a:latin typeface="Rockwell"/>
                        </a:rPr>
                        <a:t>(Primary Key)</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Credits</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 </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400" spc="-1" strike="noStrike">
                          <a:solidFill>
                            <a:srgbClr val="ffffff"/>
                          </a:solidFill>
                          <a:latin typeface="Rockwell"/>
                        </a:rPr>
                        <a:t>Other</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35520">
                <a:tc>
                  <a:txBody>
                    <a:bodyPr anchor="t">
                      <a:noAutofit/>
                    </a:bodyPr>
                    <a:p>
                      <a:pPr>
                        <a:lnSpc>
                          <a:spcPct val="100000"/>
                        </a:lnSpc>
                        <a:buNone/>
                      </a:pPr>
                      <a:r>
                        <a:rPr b="0" lang="en-IE" sz="1100" spc="-1" strike="noStrike">
                          <a:solidFill>
                            <a:srgbClr val="000000"/>
                          </a:solidFill>
                          <a:latin typeface="Rockwell"/>
                        </a:rPr>
                        <a:t>Math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100" spc="-1" strike="noStrike">
                          <a:solidFill>
                            <a:srgbClr val="000000"/>
                          </a:solidFill>
                          <a:latin typeface="Rockwell"/>
                        </a:rPr>
                        <a:t>blah</a:t>
                      </a:r>
                      <a:endParaRPr b="0" lang="en-IE" sz="11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Box 6"/>
          <p:cNvSpPr/>
          <p:nvPr/>
        </p:nvSpPr>
        <p:spPr>
          <a:xfrm>
            <a:off x="4205520" y="1079280"/>
            <a:ext cx="2739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One to many reversed</a:t>
            </a:r>
            <a:endParaRPr b="0" lang="en-IE" sz="1800" spc="-1" strike="noStrike">
              <a:latin typeface="Arial"/>
            </a:endParaRPr>
          </a:p>
        </p:txBody>
      </p:sp>
      <p:sp>
        <p:nvSpPr>
          <p:cNvPr id="219" name="TextBox 7"/>
          <p:cNvSpPr/>
          <p:nvPr/>
        </p:nvSpPr>
        <p:spPr>
          <a:xfrm>
            <a:off x="3648240" y="3386160"/>
            <a:ext cx="3854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000000"/>
                </a:solidFill>
                <a:latin typeface="Rockwell"/>
                <a:ea typeface="DejaVu Sans"/>
              </a:rPr>
              <a:t>Many to many by Bridging table</a:t>
            </a:r>
            <a:endParaRPr b="0" lang="en-IE" sz="1800" spc="-1" strike="noStrike">
              <a:latin typeface="Arial"/>
            </a:endParaRPr>
          </a:p>
          <a:p>
            <a:pPr>
              <a:lnSpc>
                <a:spcPct val="100000"/>
              </a:lnSpc>
              <a:buNone/>
            </a:pPr>
            <a:endParaRPr b="0" lang="en-IE" sz="1800" spc="-1" strike="noStrike">
              <a:latin typeface="Arial"/>
            </a:endParaRPr>
          </a:p>
        </p:txBody>
      </p:sp>
      <p:graphicFrame>
        <p:nvGraphicFramePr>
          <p:cNvPr id="220" name="Table 8"/>
          <p:cNvGraphicFramePr/>
          <p:nvPr/>
        </p:nvGraphicFramePr>
        <p:xfrm>
          <a:off x="1992960" y="1581120"/>
          <a:ext cx="3360600" cy="1302840"/>
        </p:xfrm>
        <a:graphic>
          <a:graphicData uri="http://schemas.openxmlformats.org/drawingml/2006/table">
            <a:tbl>
              <a:tblPr/>
              <a:tblGrid>
                <a:gridCol w="2033280"/>
                <a:gridCol w="1327680"/>
              </a:tblGrid>
              <a:tr h="32580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580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580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580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1" name="Table 9"/>
          <p:cNvGraphicFramePr/>
          <p:nvPr/>
        </p:nvGraphicFramePr>
        <p:xfrm>
          <a:off x="6440040" y="1581120"/>
          <a:ext cx="4118760" cy="1566720"/>
        </p:xfrm>
        <a:graphic>
          <a:graphicData uri="http://schemas.openxmlformats.org/drawingml/2006/table">
            <a:tbl>
              <a:tblPr/>
              <a:tblGrid>
                <a:gridCol w="2168640"/>
                <a:gridCol w="1213200"/>
                <a:gridCol w="737280"/>
              </a:tblGrid>
              <a:tr h="32256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Credits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Person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22560">
                <a:tc>
                  <a:txBody>
                    <a:bodyPr lIns="6120" rIns="6120" anchor="b">
                      <a:noAutofit/>
                    </a:bodyPr>
                    <a:p>
                      <a:pPr>
                        <a:lnSpc>
                          <a:spcPct val="100000"/>
                        </a:lnSpc>
                        <a:buNone/>
                      </a:pPr>
                      <a:r>
                        <a:rPr b="0" lang="en-IE" sz="1100" spc="-1" strike="noStrike">
                          <a:solidFill>
                            <a:srgbClr val="000000"/>
                          </a:solidFill>
                          <a:latin typeface="Rockwell"/>
                        </a:rPr>
                        <a:t>Maths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98680">
                <a:tc>
                  <a:txBody>
                    <a:bodyPr lIns="6120" rIns="6120" anchor="b">
                      <a:noAutofit/>
                    </a:bodyPr>
                    <a:p>
                      <a:pPr>
                        <a:lnSpc>
                          <a:spcPct val="100000"/>
                        </a:lnSpc>
                        <a:buNone/>
                      </a:pPr>
                      <a:r>
                        <a:rPr b="0" lang="en-IE" sz="1100" spc="-1" strike="noStrike">
                          <a:solidFill>
                            <a:srgbClr val="000000"/>
                          </a:solidFill>
                          <a:latin typeface="Rockwell"/>
                        </a:rPr>
                        <a:t>Data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23280">
                <a:tc>
                  <a:txBody>
                    <a:bodyPr lIns="6120" rIns="6120" anchor="b">
                      <a:noAutofit/>
                    </a:bodyPr>
                    <a:p>
                      <a:pPr>
                        <a:lnSpc>
                          <a:spcPct val="100000"/>
                        </a:lnSpc>
                        <a:buNone/>
                      </a:pPr>
                      <a:r>
                        <a:rPr b="0" lang="en-IE" sz="1100" spc="-1" strike="noStrike">
                          <a:solidFill>
                            <a:srgbClr val="000000"/>
                          </a:solidFill>
                          <a:latin typeface="Rockwell"/>
                        </a:rPr>
                        <a:t>Physics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2" name="Table 10"/>
          <p:cNvGraphicFramePr/>
          <p:nvPr/>
        </p:nvGraphicFramePr>
        <p:xfrm>
          <a:off x="832320" y="4086000"/>
          <a:ext cx="2843640" cy="1190520"/>
        </p:xfrm>
        <a:graphic>
          <a:graphicData uri="http://schemas.openxmlformats.org/drawingml/2006/table">
            <a:tbl>
              <a:tblPr/>
              <a:tblGrid>
                <a:gridCol w="1720440"/>
                <a:gridCol w="1123560"/>
              </a:tblGrid>
              <a:tr h="29772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DOB</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297720">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01/01/1970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297720">
                <a:tc>
                  <a:txBody>
                    <a:bodyPr lIns="6120" rIns="6120" anchor="b">
                      <a:noAutofit/>
                    </a:bodyPr>
                    <a:p>
                      <a:pPr>
                        <a:lnSpc>
                          <a:spcPct val="100000"/>
                        </a:lnSpc>
                        <a:buNone/>
                      </a:pPr>
                      <a:r>
                        <a:rPr b="0" lang="en-IE" sz="1100" spc="-1" strike="noStrike">
                          <a:solidFill>
                            <a:srgbClr val="000000"/>
                          </a:solidFill>
                          <a:latin typeface="Rockwell"/>
                        </a:rPr>
                        <a:t>Joe</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02/02/1980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297720">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03/03/2000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3" name="Table 12"/>
          <p:cNvGraphicFramePr/>
          <p:nvPr/>
        </p:nvGraphicFramePr>
        <p:xfrm>
          <a:off x="4310640" y="4086000"/>
          <a:ext cx="2128680" cy="1600920"/>
        </p:xfrm>
        <a:graphic>
          <a:graphicData uri="http://schemas.openxmlformats.org/drawingml/2006/table">
            <a:tbl>
              <a:tblPr/>
              <a:tblGrid>
                <a:gridCol w="1304280"/>
                <a:gridCol w="824760"/>
              </a:tblGrid>
              <a:tr h="325800">
                <a:tc>
                  <a:txBody>
                    <a:bodyPr lIns="6120" rIns="6120" anchor="b">
                      <a:noAutofit/>
                    </a:bodyPr>
                    <a:p>
                      <a:pPr>
                        <a:lnSpc>
                          <a:spcPct val="100000"/>
                        </a:lnSpc>
                        <a:buNone/>
                      </a:pPr>
                      <a:r>
                        <a:rPr b="1" lang="en-IE" sz="1100" spc="-1" strike="noStrike">
                          <a:solidFill>
                            <a:srgbClr val="ffffff"/>
                          </a:solidFill>
                          <a:latin typeface="Rockwell"/>
                        </a:rPr>
                        <a:t>Module_id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Person_id</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11400">
                <a:tc>
                  <a:txBody>
                    <a:bodyPr lIns="6120" rIns="6120" anchor="b">
                      <a:noAutofit/>
                    </a:bodyPr>
                    <a:p>
                      <a:pPr>
                        <a:lnSpc>
                          <a:spcPct val="100000"/>
                        </a:lnSpc>
                        <a:buNone/>
                      </a:pPr>
                      <a:r>
                        <a:rPr b="1" lang="en-GB" sz="1100" spc="-1" strike="noStrike">
                          <a:solidFill>
                            <a:srgbClr val="000000"/>
                          </a:solidFill>
                          <a:latin typeface="Calibri"/>
                        </a:rPr>
                        <a:t>M</a:t>
                      </a:r>
                      <a:r>
                        <a:rPr b="1" lang="en-IE" sz="1100" spc="-1" strike="noStrike">
                          <a:solidFill>
                            <a:srgbClr val="000000"/>
                          </a:solidFill>
                          <a:latin typeface="Calibri"/>
                        </a:rPr>
                        <a:t>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41280">
                <a:tc>
                  <a:txBody>
                    <a:bodyPr lIns="6120" rIns="6120" anchor="b">
                      <a:noAutofit/>
                    </a:bodyPr>
                    <a:p>
                      <a:pPr>
                        <a:lnSpc>
                          <a:spcPct val="100000"/>
                        </a:lnSpc>
                        <a:buNone/>
                      </a:pPr>
                      <a:r>
                        <a:rPr b="1" lang="en-GB" sz="1100" spc="-1" strike="noStrike">
                          <a:solidFill>
                            <a:srgbClr val="000000"/>
                          </a:solidFill>
                          <a:latin typeface="Calibri"/>
                        </a:rPr>
                        <a:t>D</a:t>
                      </a:r>
                      <a:r>
                        <a:rPr b="1" lang="en-IE" sz="1100" spc="-1" strike="noStrike">
                          <a:solidFill>
                            <a:srgbClr val="000000"/>
                          </a:solidFill>
                          <a:latin typeface="Calibri"/>
                        </a:rPr>
                        <a:t>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Andrew</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11400">
                <a:tc>
                  <a:txBody>
                    <a:bodyPr lIns="6120" rIns="6120" anchor="b">
                      <a:noAutofit/>
                    </a:bodyPr>
                    <a:p>
                      <a:pPr>
                        <a:lnSpc>
                          <a:spcPct val="100000"/>
                        </a:lnSpc>
                        <a:buNone/>
                      </a:pPr>
                      <a:r>
                        <a:rPr b="1" lang="en-GB" sz="1100" spc="-1" strike="noStrike">
                          <a:solidFill>
                            <a:srgbClr val="000000"/>
                          </a:solidFill>
                          <a:latin typeface="Calibri"/>
                        </a:rPr>
                        <a:t>M</a:t>
                      </a:r>
                      <a:r>
                        <a:rPr b="1" lang="en-IE" sz="1100" spc="-1" strike="noStrike">
                          <a:solidFill>
                            <a:srgbClr val="000000"/>
                          </a:solidFill>
                          <a:latin typeface="Calibri"/>
                        </a:rPr>
                        <a:t>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11400">
                <a:tc>
                  <a:txBody>
                    <a:bodyPr lIns="6120" rIns="6120" anchor="b">
                      <a:noAutofit/>
                    </a:bodyPr>
                    <a:p>
                      <a:pPr>
                        <a:lnSpc>
                          <a:spcPct val="100000"/>
                        </a:lnSpc>
                        <a:buNone/>
                      </a:pPr>
                      <a:r>
                        <a:rPr b="1" lang="en-GB" sz="1100" spc="-1" strike="noStrike">
                          <a:solidFill>
                            <a:srgbClr val="000000"/>
                          </a:solidFill>
                          <a:latin typeface="Calibri"/>
                        </a:rPr>
                        <a:t>P</a:t>
                      </a:r>
                      <a:r>
                        <a:rPr b="1" lang="en-IE" sz="1100" spc="-1" strike="noStrike">
                          <a:solidFill>
                            <a:srgbClr val="000000"/>
                          </a:solidFill>
                          <a:latin typeface="Calibri"/>
                        </a:rPr>
                        <a:t>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Mary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graphicFrame>
        <p:nvGraphicFramePr>
          <p:cNvPr id="224" name="Table 13"/>
          <p:cNvGraphicFramePr/>
          <p:nvPr/>
        </p:nvGraphicFramePr>
        <p:xfrm>
          <a:off x="7198560" y="4086000"/>
          <a:ext cx="3573720" cy="1262160"/>
        </p:xfrm>
        <a:graphic>
          <a:graphicData uri="http://schemas.openxmlformats.org/drawingml/2006/table">
            <a:tbl>
              <a:tblPr/>
              <a:tblGrid>
                <a:gridCol w="1787040"/>
                <a:gridCol w="1787040"/>
              </a:tblGrid>
              <a:tr h="316440">
                <a:tc>
                  <a:txBody>
                    <a:bodyPr lIns="6120" rIns="6120" anchor="b">
                      <a:noAutofit/>
                    </a:bodyPr>
                    <a:p>
                      <a:pPr>
                        <a:lnSpc>
                          <a:spcPct val="100000"/>
                        </a:lnSpc>
                        <a:buNone/>
                      </a:pPr>
                      <a:r>
                        <a:rPr b="1" lang="en-IE" sz="1100" spc="-1" strike="noStrike">
                          <a:solidFill>
                            <a:srgbClr val="ffffff"/>
                          </a:solidFill>
                          <a:latin typeface="Rockwell"/>
                        </a:rPr>
                        <a:t>Name (primary Key</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6120" rIns="6120" anchor="b">
                      <a:noAutofit/>
                    </a:bodyPr>
                    <a:p>
                      <a:pPr>
                        <a:lnSpc>
                          <a:spcPct val="100000"/>
                        </a:lnSpc>
                        <a:buNone/>
                      </a:pPr>
                      <a:r>
                        <a:rPr b="1" lang="en-IE" sz="1100" spc="-1" strike="noStrike">
                          <a:solidFill>
                            <a:srgbClr val="ffffff"/>
                          </a:solidFill>
                          <a:latin typeface="Rockwell"/>
                        </a:rPr>
                        <a:t>Credits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05280">
                <a:tc>
                  <a:txBody>
                    <a:bodyPr lIns="6120" rIns="6120" anchor="b">
                      <a:noAutofit/>
                    </a:bodyPr>
                    <a:p>
                      <a:pPr>
                        <a:lnSpc>
                          <a:spcPct val="100000"/>
                        </a:lnSpc>
                        <a:buNone/>
                      </a:pPr>
                      <a:r>
                        <a:rPr b="0" lang="en-IE" sz="1100" spc="-1" strike="noStrike">
                          <a:solidFill>
                            <a:srgbClr val="000000"/>
                          </a:solidFill>
                          <a:latin typeface="Rockwell"/>
                        </a:rPr>
                        <a:t>Maths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10</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35520">
                <a:tc>
                  <a:txBody>
                    <a:bodyPr lIns="6120" rIns="6120" anchor="b">
                      <a:noAutofit/>
                    </a:bodyPr>
                    <a:p>
                      <a:pPr>
                        <a:lnSpc>
                          <a:spcPct val="100000"/>
                        </a:lnSpc>
                        <a:buNone/>
                      </a:pPr>
                      <a:r>
                        <a:rPr b="0" lang="en-IE" sz="1100" spc="-1" strike="noStrike">
                          <a:solidFill>
                            <a:srgbClr val="000000"/>
                          </a:solidFill>
                          <a:latin typeface="Rockwell"/>
                        </a:rPr>
                        <a:t>Data representation</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05280">
                <a:tc>
                  <a:txBody>
                    <a:bodyPr lIns="6120" rIns="6120" anchor="b">
                      <a:noAutofit/>
                    </a:bodyPr>
                    <a:p>
                      <a:pPr>
                        <a:lnSpc>
                          <a:spcPct val="100000"/>
                        </a:lnSpc>
                        <a:buNone/>
                      </a:pPr>
                      <a:r>
                        <a:rPr b="0" lang="en-IE" sz="1100" spc="-1" strike="noStrike">
                          <a:solidFill>
                            <a:srgbClr val="000000"/>
                          </a:solidFill>
                          <a:latin typeface="Rockwell"/>
                        </a:rPr>
                        <a:t>Physics</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6120" rIns="6120" anchor="b">
                      <a:noAutofit/>
                    </a:bodyPr>
                    <a:p>
                      <a:pPr>
                        <a:lnSpc>
                          <a:spcPct val="100000"/>
                        </a:lnSpc>
                        <a:buNone/>
                      </a:pPr>
                      <a:r>
                        <a:rPr b="0" lang="en-IE" sz="1100" spc="-1" strike="noStrike">
                          <a:solidFill>
                            <a:srgbClr val="000000"/>
                          </a:solidFill>
                          <a:latin typeface="Rockwell"/>
                        </a:rPr>
                        <a:t>5</a:t>
                      </a:r>
                      <a:endParaRPr b="0" lang="en-IE" sz="1100" spc="-1" strike="noStrike">
                        <a:latin typeface="Arial"/>
                      </a:endParaRPr>
                    </a:p>
                  </a:txBody>
                  <a:tcPr anchor="b" marL="6120" marR="6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In Python</a:t>
            </a:r>
            <a:endParaRPr b="0" lang="en-IE" sz="5400" spc="-1" strike="noStrike">
              <a:latin typeface="Arial"/>
            </a:endParaRPr>
          </a:p>
        </p:txBody>
      </p:sp>
      <p:sp>
        <p:nvSpPr>
          <p:cNvPr id="226" name="PlaceHolder 2"/>
          <p:cNvSpPr>
            <a:spLocks noGrp="1"/>
          </p:cNvSpPr>
          <p:nvPr>
            <p:ph/>
          </p:nvPr>
        </p:nvSpPr>
        <p:spPr>
          <a:xfrm>
            <a:off x="1069920" y="1863360"/>
            <a:ext cx="10057320" cy="4307760"/>
          </a:xfrm>
          <a:prstGeom prst="rect">
            <a:avLst/>
          </a:prstGeom>
          <a:solidFill>
            <a:srgbClr val="000000"/>
          </a:solidFill>
          <a:ln w="0">
            <a:noFill/>
          </a:ln>
        </p:spPr>
        <p:txBody>
          <a:bodyPr lIns="90000" rIns="90000" tIns="45000" bIns="45000" anchor="t">
            <a:normAutofit fontScale="90000"/>
          </a:bodyPr>
          <a:p>
            <a:pPr>
              <a:lnSpc>
                <a:spcPct val="90000"/>
              </a:lnSpc>
              <a:spcBef>
                <a:spcPts val="1199"/>
              </a:spcBef>
              <a:buNone/>
              <a:tabLst>
                <a:tab algn="l" pos="0"/>
              </a:tabLst>
            </a:pPr>
            <a:r>
              <a:rPr b="0" lang="en-IE" sz="2000" spc="-1" strike="noStrike">
                <a:solidFill>
                  <a:srgbClr val="9cdcfe"/>
                </a:solidFill>
                <a:latin typeface="Consolas"/>
              </a:rPr>
              <a:t>Modules</a:t>
            </a:r>
            <a:r>
              <a:rPr b="0" lang="en-IE" sz="2000" spc="-1" strike="noStrike">
                <a:solidFill>
                  <a:srgbClr val="ffffff"/>
                </a:solidFill>
                <a:latin typeface="Consolas"/>
              </a:rPr>
              <a:t> </a:t>
            </a:r>
            <a:r>
              <a:rPr b="0" lang="en-IE" sz="2000" spc="-1" strike="noStrike">
                <a:solidFill>
                  <a:srgbClr val="d4d4d4"/>
                </a:solidFill>
                <a:latin typeface="Consolas"/>
              </a:rPr>
              <a:t>=</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"Maths"</a:t>
            </a:r>
            <a:r>
              <a:rPr b="0" lang="en-IE" sz="2000" spc="-1" strike="noStrike">
                <a:solidFill>
                  <a:srgbClr val="ffffff"/>
                </a:solidFill>
                <a:latin typeface="Consolas"/>
              </a:rPr>
              <a:t> :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"10"</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"Data Representation"</a:t>
            </a:r>
            <a:r>
              <a:rPr b="0" lang="en-IE" sz="2000" spc="-1" strike="noStrike">
                <a:solidFill>
                  <a:srgbClr val="ffffff"/>
                </a:solidFill>
                <a:latin typeface="Consolas"/>
              </a:rPr>
              <a:t> :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"5"</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"Physics"</a:t>
            </a:r>
            <a:r>
              <a:rPr b="0" lang="en-IE" sz="2000" spc="-1" strike="noStrike">
                <a:solidFill>
                  <a:srgbClr val="ffffff"/>
                </a:solidFill>
                <a:latin typeface="Consolas"/>
              </a:rPr>
              <a:t>: {</a:t>
            </a:r>
            <a:r>
              <a:rPr b="0" lang="en-IE" sz="2000" spc="-1" strike="noStrike">
                <a:solidFill>
                  <a:srgbClr val="dcdcaa"/>
                </a:solidFill>
                <a:latin typeface="Consolas"/>
              </a:rPr>
              <a:t>credits</a:t>
            </a:r>
            <a:r>
              <a:rPr b="0" lang="en-IE" sz="2000" spc="-1" strike="noStrike">
                <a:solidFill>
                  <a:srgbClr val="ffffff"/>
                </a:solidFill>
                <a:latin typeface="Consolas"/>
              </a:rPr>
              <a:t>:</a:t>
            </a:r>
            <a:r>
              <a:rPr b="0" lang="en-IE" sz="2000" spc="-1" strike="noStrike">
                <a:solidFill>
                  <a:srgbClr val="ce9178"/>
                </a:solidFill>
                <a:latin typeface="Consolas"/>
              </a:rPr>
              <a:t>"5"</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br>
              <a:rPr sz="2000"/>
            </a:br>
            <a:r>
              <a:rPr b="0" lang="en-IE" sz="2000" spc="-1" strike="noStrike">
                <a:solidFill>
                  <a:srgbClr val="9cdcfe"/>
                </a:solidFill>
                <a:latin typeface="Consolas"/>
              </a:rPr>
              <a:t>Students</a:t>
            </a:r>
            <a:r>
              <a:rPr b="0" lang="en-IE" sz="2000" spc="-1" strike="noStrike">
                <a:solidFill>
                  <a:srgbClr val="ffffff"/>
                </a:solidFill>
                <a:latin typeface="Consolas"/>
              </a:rPr>
              <a:t> </a:t>
            </a:r>
            <a:r>
              <a:rPr b="0" lang="en-IE" sz="2000" spc="-1" strike="noStrike">
                <a:solidFill>
                  <a:srgbClr val="d4d4d4"/>
                </a:solidFill>
                <a:latin typeface="Consolas"/>
              </a:rPr>
              <a:t>=</a:t>
            </a:r>
            <a:r>
              <a:rPr b="0" lang="en-IE" sz="2000" spc="-1" strike="noStrike">
                <a:solidFill>
                  <a:srgbClr val="ffffff"/>
                </a:solidFill>
                <a:latin typeface="Consolas"/>
              </a:rPr>
              <a: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"Andrew"</a:t>
            </a:r>
            <a:r>
              <a:rPr b="0" lang="en-IE" sz="2000" spc="-1" strike="noStrike">
                <a:solidFill>
                  <a:srgbClr val="ffffff"/>
                </a:solidFill>
                <a:latin typeface="Consolas"/>
              </a:rPr>
              <a:t>:{ </a:t>
            </a:r>
            <a:r>
              <a:rPr b="0" lang="en-IE" sz="2000" spc="-1" strike="noStrike">
                <a:solidFill>
                  <a:srgbClr val="ce9178"/>
                </a:solidFill>
                <a:latin typeface="Consolas"/>
              </a:rPr>
              <a:t>"modules"</a:t>
            </a:r>
            <a:r>
              <a:rPr b="0" lang="en-IE" sz="2000" spc="-1" strike="noStrike">
                <a:solidFill>
                  <a:srgbClr val="ffffff"/>
                </a:solidFill>
                <a:latin typeface="Consolas"/>
              </a:rPr>
              <a:t> : [</a:t>
            </a:r>
            <a:r>
              <a:rPr b="0" lang="en-IE" sz="2000" spc="-1" strike="noStrike">
                <a:solidFill>
                  <a:srgbClr val="ce9178"/>
                </a:solidFill>
                <a:latin typeface="Consolas"/>
              </a:rPr>
              <a:t>"maths"</a:t>
            </a:r>
            <a:r>
              <a:rPr b="0" lang="en-IE" sz="2000" spc="-1" strike="noStrike">
                <a:solidFill>
                  <a:srgbClr val="ffffff"/>
                </a:solidFill>
                <a:latin typeface="Consolas"/>
              </a:rPr>
              <a:t>, </a:t>
            </a:r>
            <a:r>
              <a:rPr b="0" lang="en-IE" sz="2000" spc="-1" strike="noStrike">
                <a:solidFill>
                  <a:srgbClr val="ce9178"/>
                </a:solidFill>
                <a:latin typeface="Consolas"/>
              </a:rPr>
              <a:t>"Data Representation"</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    </a:t>
            </a:r>
            <a:r>
              <a:rPr b="0" lang="en-IE" sz="2000" spc="-1" strike="noStrike">
                <a:solidFill>
                  <a:srgbClr val="ce9178"/>
                </a:solidFill>
                <a:latin typeface="Consolas"/>
              </a:rPr>
              <a:t>"Mary"</a:t>
            </a:r>
            <a:r>
              <a:rPr b="0" lang="en-IE" sz="2000" spc="-1" strike="noStrike">
                <a:solidFill>
                  <a:srgbClr val="ffffff"/>
                </a:solidFill>
                <a:latin typeface="Consolas"/>
              </a:rPr>
              <a:t> : { </a:t>
            </a:r>
            <a:r>
              <a:rPr b="0" lang="en-IE" sz="2000" spc="-1" strike="noStrike">
                <a:solidFill>
                  <a:srgbClr val="ce9178"/>
                </a:solidFill>
                <a:latin typeface="Consolas"/>
              </a:rPr>
              <a:t>"modules"</a:t>
            </a:r>
            <a:r>
              <a:rPr b="0" lang="en-IE" sz="2000" spc="-1" strike="noStrike">
                <a:solidFill>
                  <a:srgbClr val="ffffff"/>
                </a:solidFill>
                <a:latin typeface="Consolas"/>
              </a:rPr>
              <a:t> : [</a:t>
            </a:r>
            <a:r>
              <a:rPr b="0" lang="en-IE" sz="2000" spc="-1" strike="noStrike">
                <a:solidFill>
                  <a:srgbClr val="ce9178"/>
                </a:solidFill>
                <a:latin typeface="Consolas"/>
              </a:rPr>
              <a:t>"maths"</a:t>
            </a:r>
            <a:r>
              <a:rPr b="0" lang="en-IE" sz="2000" spc="-1" strike="noStrike">
                <a:solidFill>
                  <a:srgbClr val="ffffff"/>
                </a:solidFill>
                <a:latin typeface="Consolas"/>
              </a:rPr>
              <a:t>, </a:t>
            </a:r>
            <a:r>
              <a:rPr b="0" lang="en-IE" sz="2000" spc="-1" strike="noStrike">
                <a:solidFill>
                  <a:srgbClr val="ce9178"/>
                </a:solidFill>
                <a:latin typeface="Consolas"/>
              </a:rPr>
              <a:t>"Physics"</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br>
              <a:rPr sz="2000"/>
            </a:br>
            <a:r>
              <a:rPr b="0" lang="en-IE" sz="2000" spc="-1" strike="noStrike">
                <a:solidFill>
                  <a:srgbClr val="dcdcaa"/>
                </a:solidFill>
                <a:latin typeface="Consolas"/>
              </a:rPr>
              <a:t>print</a:t>
            </a:r>
            <a:r>
              <a:rPr b="0" lang="en-IE" sz="2000" spc="-1" strike="noStrike">
                <a:solidFill>
                  <a:srgbClr val="ffffff"/>
                </a:solidFill>
                <a:latin typeface="Consolas"/>
              </a:rPr>
              <a:t>(</a:t>
            </a:r>
            <a:r>
              <a:rPr b="0" lang="en-IE" sz="2000" spc="-1" strike="noStrike">
                <a:solidFill>
                  <a:srgbClr val="9cdcfe"/>
                </a:solidFill>
                <a:latin typeface="Consolas"/>
              </a:rPr>
              <a:t>Students</a:t>
            </a:r>
            <a:r>
              <a:rPr b="0" lang="en-IE" sz="2000" spc="-1" strike="noStrike">
                <a:solidFill>
                  <a:srgbClr val="ffffff"/>
                </a:solidFill>
                <a:latin typeface="Consolas"/>
              </a:rPr>
              <a:t>)</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966240" y="2426400"/>
            <a:ext cx="10057320" cy="1608120"/>
          </a:xfrm>
          <a:prstGeom prst="rect">
            <a:avLst/>
          </a:prstGeom>
          <a:noFill/>
          <a:ln w="0">
            <a:noFill/>
          </a:ln>
        </p:spPr>
        <p:txBody>
          <a:bodyPr lIns="90000" rIns="90000" tIns="45000" bIns="45000" anchor="ctr">
            <a:noAutofit/>
          </a:bodyPr>
          <a:p>
            <a:pPr algn="ctr">
              <a:lnSpc>
                <a:spcPct val="90000"/>
              </a:lnSpc>
              <a:buNone/>
            </a:pPr>
            <a:r>
              <a:rPr b="0" lang="en-GB" sz="5400" spc="-1" strike="noStrike" cap="all">
                <a:latin typeface="Rockwell Condensed"/>
              </a:rPr>
              <a:t>Some things to think about.</a:t>
            </a:r>
            <a:br>
              <a:rPr sz="5400"/>
            </a:br>
            <a:r>
              <a:rPr b="0" lang="en-GB" sz="5400" spc="-1" strike="noStrike" cap="all">
                <a:latin typeface="Rockwell Condensed"/>
              </a:rPr>
              <a:t>Stand up and Stretch</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4800" spc="-1" strike="noStrike" cap="all">
                <a:latin typeface="Rockwell Condensed"/>
              </a:rPr>
              <a:t>Many ways to represent DATA</a:t>
            </a:r>
            <a:endParaRPr b="0" lang="en-IE" sz="4800" spc="-1" strike="noStrike">
              <a:latin typeface="Arial"/>
            </a:endParaRPr>
          </a:p>
        </p:txBody>
      </p:sp>
      <p:sp>
        <p:nvSpPr>
          <p:cNvPr id="107" name="PlaceHolder 2"/>
          <p:cNvSpPr>
            <a:spLocks noGrp="1"/>
          </p:cNvSpPr>
          <p:nvPr>
            <p:ph/>
          </p:nvPr>
        </p:nvSpPr>
        <p:spPr>
          <a:xfrm>
            <a:off x="1069920" y="2320560"/>
            <a:ext cx="10057320" cy="385056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In Software </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500" spc="-1" strike="noStrike">
                <a:solidFill>
                  <a:srgbClr val="000000"/>
                </a:solidFill>
                <a:latin typeface="Rockwell"/>
              </a:rPr>
              <a:t>Variables, Lists, Dicts, Numpy Arrays, etc</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Pickle (Serialised Software data structures)</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As a Table</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Excel (in a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SQL Database tables (in a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CSV file (human Readable)</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As a Text file</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Simple Text file</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JSON</a:t>
            </a:r>
            <a:endParaRPr b="0" lang="en-IE" sz="13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XML</a:t>
            </a:r>
            <a:endParaRPr b="0" lang="en-IE" sz="13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1500" spc="-1" strike="noStrike">
                <a:solidFill>
                  <a:srgbClr val="000000"/>
                </a:solidFill>
                <a:latin typeface="Rockwell"/>
              </a:rPr>
              <a:t>Lots of other</a:t>
            </a:r>
            <a:endParaRPr b="0" lang="en-IE" sz="15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300" spc="-1" strike="noStrike">
                <a:solidFill>
                  <a:srgbClr val="000000"/>
                </a:solidFill>
                <a:latin typeface="Rockwell"/>
              </a:rPr>
              <a:t>Charts (there is a whole area on Data Visualisation)</a:t>
            </a:r>
            <a:endParaRPr b="0" lang="en-IE" sz="1300" spc="-1" strike="noStrike">
              <a:latin typeface="Arial"/>
            </a:endParaRPr>
          </a:p>
          <a:p>
            <a:pPr>
              <a:lnSpc>
                <a:spcPct val="90000"/>
              </a:lnSpc>
              <a:spcBef>
                <a:spcPts val="1199"/>
              </a:spcBef>
              <a:buNone/>
            </a:pPr>
            <a:endParaRPr b="0" lang="en-IE" sz="1500" spc="-1" strike="noStrike">
              <a:latin typeface="Arial"/>
            </a:endParaRPr>
          </a:p>
        </p:txBody>
      </p:sp>
      <p:sp>
        <p:nvSpPr>
          <p:cNvPr id="108"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9"/>
          <p:cNvSpPr/>
          <p:nvPr/>
        </p:nvSpPr>
        <p:spPr>
          <a:xfrm>
            <a:off x="920880" y="134712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1" name="Rectangle 11"/>
          <p:cNvSpPr/>
          <p:nvPr/>
        </p:nvSpPr>
        <p:spPr>
          <a:xfrm>
            <a:off x="920880" y="4299840"/>
            <a:ext cx="10221840" cy="79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2" name="Rectangle 13"/>
          <p:cNvSpPr/>
          <p:nvPr/>
        </p:nvSpPr>
        <p:spPr>
          <a:xfrm>
            <a:off x="920880" y="1484640"/>
            <a:ext cx="10221840" cy="2742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13" name="Group 15"/>
          <p:cNvGrpSpPr/>
          <p:nvPr/>
        </p:nvGrpSpPr>
        <p:grpSpPr>
          <a:xfrm>
            <a:off x="9649080" y="4069080"/>
            <a:ext cx="1080000" cy="1080000"/>
            <a:chOff x="9649080" y="4069080"/>
            <a:chExt cx="1080000" cy="1080000"/>
          </a:xfrm>
        </p:grpSpPr>
        <p:sp>
          <p:nvSpPr>
            <p:cNvPr id="114" name="Oval 16"/>
            <p:cNvSpPr/>
            <p:nvPr/>
          </p:nvSpPr>
          <p:spPr>
            <a:xfrm>
              <a:off x="9649080" y="4069080"/>
              <a:ext cx="1080000" cy="1080000"/>
            </a:xfrm>
            <a:prstGeom prst="ellipse">
              <a:avLst/>
            </a:prstGeom>
            <a:blipFill rotWithShape="0">
              <a:blip r:embed="rId4"/>
              <a:srcRect/>
              <a:tile/>
            </a:blipFill>
            <a:ln w="25400">
              <a:noFill/>
            </a:ln>
          </p:spPr>
          <p:style>
            <a:lnRef idx="0"/>
            <a:fillRef idx="0"/>
            <a:effectRef idx="0"/>
            <a:fontRef idx="minor"/>
          </p:style>
        </p:sp>
        <p:sp>
          <p:nvSpPr>
            <p:cNvPr id="115" name="Oval 17"/>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116" name="Rectangle 19"/>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Rectangle 21"/>
          <p:cNvSpPr/>
          <p:nvPr/>
        </p:nvSpPr>
        <p:spPr>
          <a:xfrm>
            <a:off x="0" y="4257360"/>
            <a:ext cx="12191040" cy="26092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8" name="PlaceHolder 1"/>
          <p:cNvSpPr>
            <a:spLocks noGrp="1"/>
          </p:cNvSpPr>
          <p:nvPr>
            <p:ph type="title"/>
          </p:nvPr>
        </p:nvSpPr>
        <p:spPr>
          <a:xfrm>
            <a:off x="1051560" y="4355640"/>
            <a:ext cx="9084960" cy="1471320"/>
          </a:xfrm>
          <a:prstGeom prst="rect">
            <a:avLst/>
          </a:prstGeom>
          <a:noFill/>
          <a:ln w="0">
            <a:noFill/>
          </a:ln>
        </p:spPr>
        <p:txBody>
          <a:bodyPr lIns="90000" rIns="90000" tIns="45000" bIns="45000" anchor="b">
            <a:normAutofit/>
          </a:bodyPr>
          <a:p>
            <a:pPr>
              <a:lnSpc>
                <a:spcPct val="80000"/>
              </a:lnSpc>
              <a:buNone/>
            </a:pPr>
            <a:r>
              <a:rPr b="0" lang="en-US" sz="6600" spc="-1" strike="noStrike" cap="all">
                <a:latin typeface="Rockwell Condensed"/>
              </a:rPr>
              <a:t>Remember PANDAS</a:t>
            </a:r>
            <a:endParaRPr b="0" lang="en-IE" sz="6600" spc="-1" strike="noStrike">
              <a:latin typeface="Arial"/>
            </a:endParaRPr>
          </a:p>
        </p:txBody>
      </p:sp>
      <p:pic>
        <p:nvPicPr>
          <p:cNvPr id="119" name="Graphic 4" descr=""/>
          <p:cNvPicPr/>
          <p:nvPr/>
        </p:nvPicPr>
        <p:blipFill>
          <a:blip r:embed="rId6"/>
          <a:stretch/>
        </p:blipFill>
        <p:spPr>
          <a:xfrm>
            <a:off x="635400" y="999720"/>
            <a:ext cx="10915560" cy="2955600"/>
          </a:xfrm>
          <a:prstGeom prst="rect">
            <a:avLst/>
          </a:prstGeom>
          <a:ln w="0">
            <a:noFill/>
          </a:ln>
        </p:spPr>
      </p:pic>
      <p:grpSp>
        <p:nvGrpSpPr>
          <p:cNvPr id="120" name="Group 23"/>
          <p:cNvGrpSpPr/>
          <p:nvPr/>
        </p:nvGrpSpPr>
        <p:grpSpPr>
          <a:xfrm>
            <a:off x="10245600" y="5111640"/>
            <a:ext cx="1080000" cy="1080000"/>
            <a:chOff x="10245600" y="5111640"/>
            <a:chExt cx="1080000" cy="1080000"/>
          </a:xfrm>
        </p:grpSpPr>
        <p:sp>
          <p:nvSpPr>
            <p:cNvPr id="121" name="Oval 24"/>
            <p:cNvSpPr/>
            <p:nvPr/>
          </p:nvSpPr>
          <p:spPr>
            <a:xfrm>
              <a:off x="10245600" y="5111640"/>
              <a:ext cx="1080000" cy="1080000"/>
            </a:xfrm>
            <a:prstGeom prst="ellipse">
              <a:avLst/>
            </a:prstGeom>
            <a:blipFill rotWithShape="0">
              <a:blip r:embed="rId7"/>
              <a:srcRect/>
              <a:tile/>
            </a:blipFill>
            <a:ln w="25400">
              <a:noFill/>
            </a:ln>
          </p:spPr>
          <p:style>
            <a:lnRef idx="0"/>
            <a:fillRef idx="0"/>
            <a:effectRef idx="0"/>
            <a:fontRef idx="minor"/>
          </p:style>
        </p:sp>
        <p:sp>
          <p:nvSpPr>
            <p:cNvPr id="122" name="Oval 25"/>
            <p:cNvSpPr/>
            <p:nvPr/>
          </p:nvSpPr>
          <p:spPr>
            <a:xfrm>
              <a:off x="10353600" y="5219640"/>
              <a:ext cx="863640" cy="863640"/>
            </a:xfrm>
            <a:prstGeom prst="ellipse">
              <a:avLst/>
            </a:prstGeom>
            <a:noFill/>
            <a:ln w="25400">
              <a:solidFill>
                <a:srgbClr val="ffffff"/>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Rectangle 32"/>
          <p:cNvSpPr/>
          <p:nvPr/>
        </p:nvSpPr>
        <p:spPr>
          <a:xfrm>
            <a:off x="920880" y="134712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4" name="Rectangle 34"/>
          <p:cNvSpPr/>
          <p:nvPr/>
        </p:nvSpPr>
        <p:spPr>
          <a:xfrm>
            <a:off x="920880" y="4299840"/>
            <a:ext cx="10221840" cy="79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5" name="Rectangle 36"/>
          <p:cNvSpPr/>
          <p:nvPr/>
        </p:nvSpPr>
        <p:spPr>
          <a:xfrm>
            <a:off x="920880" y="1484640"/>
            <a:ext cx="10221840" cy="2742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26" name="Group 38"/>
          <p:cNvGrpSpPr/>
          <p:nvPr/>
        </p:nvGrpSpPr>
        <p:grpSpPr>
          <a:xfrm>
            <a:off x="9649080" y="4069080"/>
            <a:ext cx="1080000" cy="1080000"/>
            <a:chOff x="9649080" y="4069080"/>
            <a:chExt cx="1080000" cy="1080000"/>
          </a:xfrm>
        </p:grpSpPr>
        <p:sp>
          <p:nvSpPr>
            <p:cNvPr id="127" name="Oval 39"/>
            <p:cNvSpPr/>
            <p:nvPr/>
          </p:nvSpPr>
          <p:spPr>
            <a:xfrm>
              <a:off x="9649080" y="4069080"/>
              <a:ext cx="1080000" cy="1080000"/>
            </a:xfrm>
            <a:prstGeom prst="ellipse">
              <a:avLst/>
            </a:prstGeom>
            <a:blipFill rotWithShape="0">
              <a:blip r:embed="rId4"/>
              <a:srcRect/>
              <a:tile/>
            </a:blipFill>
            <a:ln w="25400">
              <a:noFill/>
            </a:ln>
          </p:spPr>
          <p:style>
            <a:lnRef idx="0"/>
            <a:fillRef idx="0"/>
            <a:effectRef idx="0"/>
            <a:fontRef idx="minor"/>
          </p:style>
        </p:sp>
        <p:sp>
          <p:nvSpPr>
            <p:cNvPr id="128" name="Oval 40"/>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129" name="Rectangle 42"/>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 name="Rectangle 44"/>
          <p:cNvSpPr/>
          <p:nvPr/>
        </p:nvSpPr>
        <p:spPr>
          <a:xfrm>
            <a:off x="920880" y="928080"/>
            <a:ext cx="10350000" cy="795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1" name="Rectangle 46"/>
          <p:cNvSpPr/>
          <p:nvPr/>
        </p:nvSpPr>
        <p:spPr>
          <a:xfrm>
            <a:off x="7885440" y="1109880"/>
            <a:ext cx="3385440" cy="457920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2" name="PlaceHolder 1"/>
          <p:cNvSpPr>
            <a:spLocks noGrp="1"/>
          </p:cNvSpPr>
          <p:nvPr>
            <p:ph type="title"/>
          </p:nvPr>
        </p:nvSpPr>
        <p:spPr>
          <a:xfrm>
            <a:off x="8200080" y="1432080"/>
            <a:ext cx="2817360" cy="335700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CSV</a:t>
            </a:r>
            <a:endParaRPr b="0" lang="en-IE" sz="6000" spc="-1" strike="noStrike">
              <a:latin typeface="Arial"/>
            </a:endParaRPr>
          </a:p>
        </p:txBody>
      </p:sp>
      <p:sp>
        <p:nvSpPr>
          <p:cNvPr id="133" name="Rectangle 48"/>
          <p:cNvSpPr/>
          <p:nvPr/>
        </p:nvSpPr>
        <p:spPr>
          <a:xfrm>
            <a:off x="920880" y="5780520"/>
            <a:ext cx="10350000" cy="7956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34" name="Group 50"/>
          <p:cNvGrpSpPr/>
          <p:nvPr/>
        </p:nvGrpSpPr>
        <p:grpSpPr>
          <a:xfrm>
            <a:off x="9646920" y="5257800"/>
            <a:ext cx="1080000" cy="1080000"/>
            <a:chOff x="9646920" y="5257800"/>
            <a:chExt cx="1080000" cy="1080000"/>
          </a:xfrm>
        </p:grpSpPr>
        <p:sp>
          <p:nvSpPr>
            <p:cNvPr id="135" name="Oval 51"/>
            <p:cNvSpPr/>
            <p:nvPr/>
          </p:nvSpPr>
          <p:spPr>
            <a:xfrm>
              <a:off x="9646920" y="5257800"/>
              <a:ext cx="1080000" cy="1080000"/>
            </a:xfrm>
            <a:prstGeom prst="ellipse">
              <a:avLst/>
            </a:prstGeom>
            <a:blipFill rotWithShape="0">
              <a:blip r:embed="rId8"/>
              <a:srcRect/>
              <a:tile/>
            </a:blipFill>
            <a:ln w="25400">
              <a:noFill/>
            </a:ln>
          </p:spPr>
          <p:style>
            <a:lnRef idx="0"/>
            <a:fillRef idx="0"/>
            <a:effectRef idx="0"/>
            <a:fontRef idx="minor"/>
          </p:style>
        </p:sp>
        <p:sp>
          <p:nvSpPr>
            <p:cNvPr id="136" name="Oval 52"/>
            <p:cNvSpPr/>
            <p:nvPr/>
          </p:nvSpPr>
          <p:spPr>
            <a:xfrm>
              <a:off x="9754920" y="5365800"/>
              <a:ext cx="863640" cy="863640"/>
            </a:xfrm>
            <a:prstGeom prst="ellipse">
              <a:avLst/>
            </a:prstGeom>
            <a:noFill/>
            <a:ln w="25400">
              <a:solidFill>
                <a:srgbClr val="ffffff"/>
              </a:solidFill>
              <a:round/>
            </a:ln>
          </p:spPr>
          <p:style>
            <a:lnRef idx="0"/>
            <a:fillRef idx="0"/>
            <a:effectRef idx="0"/>
            <a:fontRef idx="minor"/>
          </p:style>
        </p:sp>
      </p:grpSp>
      <p:pic>
        <p:nvPicPr>
          <p:cNvPr id="137" name="Picture 6" descr="Graphical user interface, text, application, table, Excel&#10;&#10;Description automatically generated"/>
          <p:cNvPicPr/>
          <p:nvPr/>
        </p:nvPicPr>
        <p:blipFill>
          <a:blip r:embed="rId9"/>
          <a:stretch/>
        </p:blipFill>
        <p:spPr>
          <a:xfrm>
            <a:off x="141840" y="504720"/>
            <a:ext cx="7686000" cy="5424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Rectangle 9"/>
          <p:cNvSpPr/>
          <p:nvPr/>
        </p:nvSpPr>
        <p:spPr>
          <a:xfrm>
            <a:off x="920880" y="134712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9" name="Rectangle 11"/>
          <p:cNvSpPr/>
          <p:nvPr/>
        </p:nvSpPr>
        <p:spPr>
          <a:xfrm>
            <a:off x="920880" y="4299840"/>
            <a:ext cx="10221840" cy="79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0" name="Rectangle 13"/>
          <p:cNvSpPr/>
          <p:nvPr/>
        </p:nvSpPr>
        <p:spPr>
          <a:xfrm>
            <a:off x="920880" y="1484640"/>
            <a:ext cx="10221840" cy="2742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41" name="Group 15"/>
          <p:cNvGrpSpPr/>
          <p:nvPr/>
        </p:nvGrpSpPr>
        <p:grpSpPr>
          <a:xfrm>
            <a:off x="9649080" y="4069080"/>
            <a:ext cx="1080000" cy="1080000"/>
            <a:chOff x="9649080" y="4069080"/>
            <a:chExt cx="1080000" cy="1080000"/>
          </a:xfrm>
        </p:grpSpPr>
        <p:sp>
          <p:nvSpPr>
            <p:cNvPr id="142" name="Oval 16"/>
            <p:cNvSpPr/>
            <p:nvPr/>
          </p:nvSpPr>
          <p:spPr>
            <a:xfrm>
              <a:off x="9649080" y="4069080"/>
              <a:ext cx="1080000" cy="1080000"/>
            </a:xfrm>
            <a:prstGeom prst="ellipse">
              <a:avLst/>
            </a:prstGeom>
            <a:blipFill rotWithShape="0">
              <a:blip r:embed="rId4"/>
              <a:srcRect/>
              <a:tile/>
            </a:blipFill>
            <a:ln w="25400">
              <a:noFill/>
            </a:ln>
          </p:spPr>
          <p:style>
            <a:lnRef idx="0"/>
            <a:fillRef idx="0"/>
            <a:effectRef idx="0"/>
            <a:fontRef idx="minor"/>
          </p:style>
        </p:sp>
        <p:sp>
          <p:nvSpPr>
            <p:cNvPr id="143" name="Oval 17"/>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144" name="Rectangle 19"/>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 name="Rectangle 21"/>
          <p:cNvSpPr/>
          <p:nvPr/>
        </p:nvSpPr>
        <p:spPr>
          <a:xfrm>
            <a:off x="920880" y="928080"/>
            <a:ext cx="10350000" cy="795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6" name="Rectangle 23"/>
          <p:cNvSpPr/>
          <p:nvPr/>
        </p:nvSpPr>
        <p:spPr>
          <a:xfrm>
            <a:off x="7885440" y="1109880"/>
            <a:ext cx="3385440" cy="457920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8200080" y="1432080"/>
            <a:ext cx="2817360" cy="335700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SQL</a:t>
            </a:r>
            <a:endParaRPr b="0" lang="en-IE" sz="6000" spc="-1" strike="noStrike">
              <a:latin typeface="Arial"/>
            </a:endParaRPr>
          </a:p>
        </p:txBody>
      </p:sp>
      <p:sp>
        <p:nvSpPr>
          <p:cNvPr id="148" name="Rectangle 25"/>
          <p:cNvSpPr/>
          <p:nvPr/>
        </p:nvSpPr>
        <p:spPr>
          <a:xfrm>
            <a:off x="920880" y="5780520"/>
            <a:ext cx="10350000" cy="7956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49" name="Group 27"/>
          <p:cNvGrpSpPr/>
          <p:nvPr/>
        </p:nvGrpSpPr>
        <p:grpSpPr>
          <a:xfrm>
            <a:off x="9646920" y="5257800"/>
            <a:ext cx="1080000" cy="1080000"/>
            <a:chOff x="9646920" y="5257800"/>
            <a:chExt cx="1080000" cy="1080000"/>
          </a:xfrm>
        </p:grpSpPr>
        <p:sp>
          <p:nvSpPr>
            <p:cNvPr id="150" name="Oval 28"/>
            <p:cNvSpPr/>
            <p:nvPr/>
          </p:nvSpPr>
          <p:spPr>
            <a:xfrm>
              <a:off x="9646920" y="5257800"/>
              <a:ext cx="1080000" cy="1080000"/>
            </a:xfrm>
            <a:prstGeom prst="ellipse">
              <a:avLst/>
            </a:prstGeom>
            <a:blipFill rotWithShape="0">
              <a:blip r:embed="rId8"/>
              <a:srcRect/>
              <a:tile/>
            </a:blipFill>
            <a:ln w="25400">
              <a:noFill/>
            </a:ln>
          </p:spPr>
          <p:style>
            <a:lnRef idx="0"/>
            <a:fillRef idx="0"/>
            <a:effectRef idx="0"/>
            <a:fontRef idx="minor"/>
          </p:style>
        </p:sp>
        <p:sp>
          <p:nvSpPr>
            <p:cNvPr id="151" name="Oval 29"/>
            <p:cNvSpPr/>
            <p:nvPr/>
          </p:nvSpPr>
          <p:spPr>
            <a:xfrm>
              <a:off x="9754920" y="5365800"/>
              <a:ext cx="863640" cy="863640"/>
            </a:xfrm>
            <a:prstGeom prst="ellipse">
              <a:avLst/>
            </a:prstGeom>
            <a:noFill/>
            <a:ln w="25400">
              <a:solidFill>
                <a:srgbClr val="ffffff"/>
              </a:solidFill>
              <a:round/>
            </a:ln>
          </p:spPr>
          <p:style>
            <a:lnRef idx="0"/>
            <a:fillRef idx="0"/>
            <a:effectRef idx="0"/>
            <a:fontRef idx="minor"/>
          </p:style>
        </p:sp>
      </p:grpSp>
      <p:pic>
        <p:nvPicPr>
          <p:cNvPr id="152" name="Picture 4" descr="Table&#10;&#10;Description automatically generated with medium confidence"/>
          <p:cNvPicPr/>
          <p:nvPr/>
        </p:nvPicPr>
        <p:blipFill>
          <a:blip r:embed="rId9"/>
          <a:stretch/>
        </p:blipFill>
        <p:spPr>
          <a:xfrm>
            <a:off x="516240" y="1664640"/>
            <a:ext cx="7261200" cy="3376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Rectangle 9"/>
          <p:cNvSpPr/>
          <p:nvPr/>
        </p:nvSpPr>
        <p:spPr>
          <a:xfrm>
            <a:off x="920880" y="134712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54" name="Rectangle 11"/>
          <p:cNvSpPr/>
          <p:nvPr/>
        </p:nvSpPr>
        <p:spPr>
          <a:xfrm>
            <a:off x="920880" y="4299840"/>
            <a:ext cx="10221840" cy="79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55" name="Rectangle 13"/>
          <p:cNvSpPr/>
          <p:nvPr/>
        </p:nvSpPr>
        <p:spPr>
          <a:xfrm>
            <a:off x="920880" y="1484640"/>
            <a:ext cx="10221840" cy="2742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56" name="Group 15"/>
          <p:cNvGrpSpPr/>
          <p:nvPr/>
        </p:nvGrpSpPr>
        <p:grpSpPr>
          <a:xfrm>
            <a:off x="9649080" y="4069080"/>
            <a:ext cx="1080000" cy="1080000"/>
            <a:chOff x="9649080" y="4069080"/>
            <a:chExt cx="1080000" cy="1080000"/>
          </a:xfrm>
        </p:grpSpPr>
        <p:sp>
          <p:nvSpPr>
            <p:cNvPr id="157" name="Oval 16"/>
            <p:cNvSpPr/>
            <p:nvPr/>
          </p:nvSpPr>
          <p:spPr>
            <a:xfrm>
              <a:off x="9649080" y="4069080"/>
              <a:ext cx="1080000" cy="1080000"/>
            </a:xfrm>
            <a:prstGeom prst="ellipse">
              <a:avLst/>
            </a:prstGeom>
            <a:blipFill rotWithShape="0">
              <a:blip r:embed="rId4"/>
              <a:srcRect/>
              <a:tile/>
            </a:blipFill>
            <a:ln w="25400">
              <a:noFill/>
            </a:ln>
          </p:spPr>
          <p:style>
            <a:lnRef idx="0"/>
            <a:fillRef idx="0"/>
            <a:effectRef idx="0"/>
            <a:fontRef idx="minor"/>
          </p:style>
        </p:sp>
        <p:sp>
          <p:nvSpPr>
            <p:cNvPr id="158" name="Oval 17"/>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159" name="Rectangle 19"/>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0" name="Rectangle 21"/>
          <p:cNvSpPr/>
          <p:nvPr/>
        </p:nvSpPr>
        <p:spPr>
          <a:xfrm>
            <a:off x="920880" y="928080"/>
            <a:ext cx="10350000" cy="795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1" name="Rectangle 23"/>
          <p:cNvSpPr/>
          <p:nvPr/>
        </p:nvSpPr>
        <p:spPr>
          <a:xfrm>
            <a:off x="7885440" y="1109880"/>
            <a:ext cx="3385440" cy="457920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2" name="PlaceHolder 1"/>
          <p:cNvSpPr>
            <a:spLocks noGrp="1"/>
          </p:cNvSpPr>
          <p:nvPr>
            <p:ph type="title"/>
          </p:nvPr>
        </p:nvSpPr>
        <p:spPr>
          <a:xfrm>
            <a:off x="8200080" y="1432080"/>
            <a:ext cx="2817360" cy="335700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XML</a:t>
            </a:r>
            <a:endParaRPr b="0" lang="en-IE" sz="6000" spc="-1" strike="noStrike">
              <a:latin typeface="Arial"/>
            </a:endParaRPr>
          </a:p>
        </p:txBody>
      </p:sp>
      <p:sp>
        <p:nvSpPr>
          <p:cNvPr id="163" name="Rectangle 25"/>
          <p:cNvSpPr/>
          <p:nvPr/>
        </p:nvSpPr>
        <p:spPr>
          <a:xfrm>
            <a:off x="920880" y="5780520"/>
            <a:ext cx="10350000" cy="7956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64" name="Group 27"/>
          <p:cNvGrpSpPr/>
          <p:nvPr/>
        </p:nvGrpSpPr>
        <p:grpSpPr>
          <a:xfrm>
            <a:off x="9646920" y="5257800"/>
            <a:ext cx="1080000" cy="1080000"/>
            <a:chOff x="9646920" y="5257800"/>
            <a:chExt cx="1080000" cy="1080000"/>
          </a:xfrm>
        </p:grpSpPr>
        <p:sp>
          <p:nvSpPr>
            <p:cNvPr id="165" name="Oval 28"/>
            <p:cNvSpPr/>
            <p:nvPr/>
          </p:nvSpPr>
          <p:spPr>
            <a:xfrm>
              <a:off x="9646920" y="5257800"/>
              <a:ext cx="1080000" cy="1080000"/>
            </a:xfrm>
            <a:prstGeom prst="ellipse">
              <a:avLst/>
            </a:prstGeom>
            <a:blipFill rotWithShape="0">
              <a:blip r:embed="rId8"/>
              <a:srcRect/>
              <a:tile/>
            </a:blipFill>
            <a:ln w="25400">
              <a:noFill/>
            </a:ln>
          </p:spPr>
          <p:style>
            <a:lnRef idx="0"/>
            <a:fillRef idx="0"/>
            <a:effectRef idx="0"/>
            <a:fontRef idx="minor"/>
          </p:style>
        </p:sp>
        <p:sp>
          <p:nvSpPr>
            <p:cNvPr id="166" name="Oval 29"/>
            <p:cNvSpPr/>
            <p:nvPr/>
          </p:nvSpPr>
          <p:spPr>
            <a:xfrm>
              <a:off x="9754920" y="5365800"/>
              <a:ext cx="863640" cy="863640"/>
            </a:xfrm>
            <a:prstGeom prst="ellipse">
              <a:avLst/>
            </a:prstGeom>
            <a:noFill/>
            <a:ln w="25400">
              <a:solidFill>
                <a:srgbClr val="ffffff"/>
              </a:solidFill>
              <a:round/>
            </a:ln>
          </p:spPr>
          <p:style>
            <a:lnRef idx="0"/>
            <a:fillRef idx="0"/>
            <a:effectRef idx="0"/>
            <a:fontRef idx="minor"/>
          </p:style>
        </p:sp>
      </p:grpSp>
      <p:pic>
        <p:nvPicPr>
          <p:cNvPr id="167" name="Picture 4" descr="A screenshot of a computer screen&#10;&#10;Description automatically generated with medium confidence"/>
          <p:cNvPicPr/>
          <p:nvPr/>
        </p:nvPicPr>
        <p:blipFill>
          <a:blip r:embed="rId9"/>
          <a:stretch/>
        </p:blipFill>
        <p:spPr>
          <a:xfrm>
            <a:off x="1173600" y="1082520"/>
            <a:ext cx="6067080" cy="4579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Rectangle 9"/>
          <p:cNvSpPr/>
          <p:nvPr/>
        </p:nvSpPr>
        <p:spPr>
          <a:xfrm>
            <a:off x="920880" y="134712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69" name="Rectangle 11"/>
          <p:cNvSpPr/>
          <p:nvPr/>
        </p:nvSpPr>
        <p:spPr>
          <a:xfrm>
            <a:off x="920880" y="4299840"/>
            <a:ext cx="10221840" cy="7956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0" name="Rectangle 13"/>
          <p:cNvSpPr/>
          <p:nvPr/>
        </p:nvSpPr>
        <p:spPr>
          <a:xfrm>
            <a:off x="920880" y="1484640"/>
            <a:ext cx="10221840" cy="27421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71" name="Group 15"/>
          <p:cNvGrpSpPr/>
          <p:nvPr/>
        </p:nvGrpSpPr>
        <p:grpSpPr>
          <a:xfrm>
            <a:off x="9649080" y="4069080"/>
            <a:ext cx="1080000" cy="1080000"/>
            <a:chOff x="9649080" y="4069080"/>
            <a:chExt cx="1080000" cy="1080000"/>
          </a:xfrm>
        </p:grpSpPr>
        <p:sp>
          <p:nvSpPr>
            <p:cNvPr id="172" name="Oval 16"/>
            <p:cNvSpPr/>
            <p:nvPr/>
          </p:nvSpPr>
          <p:spPr>
            <a:xfrm>
              <a:off x="9649080" y="4069080"/>
              <a:ext cx="1080000" cy="1080000"/>
            </a:xfrm>
            <a:prstGeom prst="ellipse">
              <a:avLst/>
            </a:prstGeom>
            <a:blipFill rotWithShape="0">
              <a:blip r:embed="rId4"/>
              <a:srcRect/>
              <a:tile/>
            </a:blipFill>
            <a:ln w="25400">
              <a:noFill/>
            </a:ln>
          </p:spPr>
          <p:style>
            <a:lnRef idx="0"/>
            <a:fillRef idx="0"/>
            <a:effectRef idx="0"/>
            <a:fontRef idx="minor"/>
          </p:style>
        </p:sp>
        <p:sp>
          <p:nvSpPr>
            <p:cNvPr id="173" name="Oval 17"/>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174" name="Rectangle 19"/>
          <p:cNvSpPr/>
          <p:nvPr/>
        </p:nvSpPr>
        <p:spPr>
          <a:xfrm>
            <a:off x="0" y="0"/>
            <a:ext cx="1218780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5" name="Rectangle 21"/>
          <p:cNvSpPr/>
          <p:nvPr/>
        </p:nvSpPr>
        <p:spPr>
          <a:xfrm>
            <a:off x="920880" y="928080"/>
            <a:ext cx="10350000" cy="795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6" name="Rectangle 23"/>
          <p:cNvSpPr/>
          <p:nvPr/>
        </p:nvSpPr>
        <p:spPr>
          <a:xfrm>
            <a:off x="7885440" y="1109880"/>
            <a:ext cx="3385440" cy="4579200"/>
          </a:xfrm>
          <a:prstGeom prst="rect">
            <a:avLst/>
          </a:prstGeom>
          <a:blipFill rotWithShape="0">
            <a:blip r:embed="rId6">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77" name="PlaceHolder 1"/>
          <p:cNvSpPr>
            <a:spLocks noGrp="1"/>
          </p:cNvSpPr>
          <p:nvPr>
            <p:ph type="title"/>
          </p:nvPr>
        </p:nvSpPr>
        <p:spPr>
          <a:xfrm>
            <a:off x="8200080" y="1432080"/>
            <a:ext cx="2817360" cy="3357000"/>
          </a:xfrm>
          <a:prstGeom prst="rect">
            <a:avLst/>
          </a:prstGeom>
          <a:noFill/>
          <a:ln w="0">
            <a:noFill/>
          </a:ln>
        </p:spPr>
        <p:txBody>
          <a:bodyPr lIns="90000" rIns="90000" tIns="45000" bIns="45000" anchor="ctr">
            <a:normAutofit/>
          </a:bodyPr>
          <a:p>
            <a:pPr>
              <a:lnSpc>
                <a:spcPct val="80000"/>
              </a:lnSpc>
              <a:buNone/>
            </a:pPr>
            <a:r>
              <a:rPr b="0" lang="en-US" sz="6000" spc="-1" strike="noStrike" cap="all">
                <a:latin typeface="Rockwell Condensed"/>
              </a:rPr>
              <a:t>JSON</a:t>
            </a:r>
            <a:endParaRPr b="0" lang="en-IE" sz="6000" spc="-1" strike="noStrike">
              <a:latin typeface="Arial"/>
            </a:endParaRPr>
          </a:p>
        </p:txBody>
      </p:sp>
      <p:sp>
        <p:nvSpPr>
          <p:cNvPr id="178" name="Rectangle 25"/>
          <p:cNvSpPr/>
          <p:nvPr/>
        </p:nvSpPr>
        <p:spPr>
          <a:xfrm>
            <a:off x="920880" y="5780520"/>
            <a:ext cx="10350000" cy="79560"/>
          </a:xfrm>
          <a:prstGeom prst="rect">
            <a:avLst/>
          </a:prstGeom>
          <a:blipFill rotWithShape="0">
            <a:blip r:embed="rId7">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179" name="Group 27"/>
          <p:cNvGrpSpPr/>
          <p:nvPr/>
        </p:nvGrpSpPr>
        <p:grpSpPr>
          <a:xfrm>
            <a:off x="9646920" y="5257800"/>
            <a:ext cx="1080000" cy="1080000"/>
            <a:chOff x="9646920" y="5257800"/>
            <a:chExt cx="1080000" cy="1080000"/>
          </a:xfrm>
        </p:grpSpPr>
        <p:sp>
          <p:nvSpPr>
            <p:cNvPr id="180" name="Oval 28"/>
            <p:cNvSpPr/>
            <p:nvPr/>
          </p:nvSpPr>
          <p:spPr>
            <a:xfrm>
              <a:off x="9646920" y="5257800"/>
              <a:ext cx="1080000" cy="1080000"/>
            </a:xfrm>
            <a:prstGeom prst="ellipse">
              <a:avLst/>
            </a:prstGeom>
            <a:blipFill rotWithShape="0">
              <a:blip r:embed="rId8"/>
              <a:srcRect/>
              <a:tile/>
            </a:blipFill>
            <a:ln w="25400">
              <a:noFill/>
            </a:ln>
          </p:spPr>
          <p:style>
            <a:lnRef idx="0"/>
            <a:fillRef idx="0"/>
            <a:effectRef idx="0"/>
            <a:fontRef idx="minor"/>
          </p:style>
        </p:sp>
        <p:sp>
          <p:nvSpPr>
            <p:cNvPr id="181" name="Oval 29"/>
            <p:cNvSpPr/>
            <p:nvPr/>
          </p:nvSpPr>
          <p:spPr>
            <a:xfrm>
              <a:off x="9754920" y="5365800"/>
              <a:ext cx="863640" cy="863640"/>
            </a:xfrm>
            <a:prstGeom prst="ellipse">
              <a:avLst/>
            </a:prstGeom>
            <a:noFill/>
            <a:ln w="25400">
              <a:solidFill>
                <a:srgbClr val="ffffff"/>
              </a:solidFill>
              <a:round/>
            </a:ln>
          </p:spPr>
          <p:style>
            <a:lnRef idx="0"/>
            <a:fillRef idx="0"/>
            <a:effectRef idx="0"/>
            <a:fontRef idx="minor"/>
          </p:style>
        </p:sp>
      </p:grpSp>
      <p:sp>
        <p:nvSpPr>
          <p:cNvPr id="182" name="TextBox 5"/>
          <p:cNvSpPr/>
          <p:nvPr/>
        </p:nvSpPr>
        <p:spPr>
          <a:xfrm>
            <a:off x="887400" y="540720"/>
            <a:ext cx="6963480" cy="547884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"Books"</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"the order of the pheonix"</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"JK Rowling"</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"1234556677"</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"The Goblet of Fire"</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"JK Rowling"</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"1234556678"</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"Title"</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"Data representation course"</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"Author"</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"Andrew Beatty"</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"ISBN"</a:t>
            </a:r>
            <a:r>
              <a:rPr b="0" lang="en-IE" sz="1400" spc="-1" strike="noStrike">
                <a:solidFill>
                  <a:srgbClr val="ffffff"/>
                </a:solidFill>
                <a:latin typeface="Consolas"/>
                <a:ea typeface="DejaVu Sans"/>
              </a:rPr>
              <a:t>:</a:t>
            </a:r>
            <a:r>
              <a:rPr b="0" lang="en-IE" sz="1400" spc="-1" strike="noStrike">
                <a:solidFill>
                  <a:srgbClr val="ce9178"/>
                </a:solidFill>
                <a:latin typeface="Consolas"/>
                <a:ea typeface="DejaVu Sans"/>
              </a:rPr>
              <a:t>"1234556679"</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"Price"</a:t>
            </a:r>
            <a:r>
              <a:rPr b="0" lang="en-IE" sz="1400" spc="-1" strike="noStrike">
                <a:solidFill>
                  <a:srgbClr val="ffffff"/>
                </a:solidFill>
                <a:latin typeface="Consolas"/>
                <a:ea typeface="DejaVu Sans"/>
              </a:rPr>
              <a:t>: </a:t>
            </a:r>
            <a:r>
              <a:rPr b="0" lang="en-IE" sz="1400" spc="-1" strike="noStrike">
                <a:solidFill>
                  <a:srgbClr val="b5cea8"/>
                </a:solidFill>
                <a:latin typeface="Consolas"/>
                <a:ea typeface="DejaVu Sans"/>
              </a:rPr>
              <a:t>10000099</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    </a:t>
            </a:r>
            <a:endParaRPr b="0" lang="en-IE" sz="1400" spc="-1" strike="noStrike">
              <a:latin typeface="Arial"/>
            </a:endParaRPr>
          </a:p>
          <a:p>
            <a:pPr>
              <a:lnSpc>
                <a:spcPct val="100000"/>
              </a:lnSpc>
              <a:buNone/>
            </a:pPr>
            <a:r>
              <a:rPr b="0" lang="en-IE" sz="1400" spc="-1" strike="noStrike">
                <a:solidFill>
                  <a:srgbClr val="ffffff"/>
                </a:solidFill>
                <a:latin typeface="Consolas"/>
                <a:ea typeface="DejaVu Sans"/>
              </a:rPr>
              <a:t>}</a:t>
            </a:r>
            <a:endParaRPr b="0" lang="en-IE" sz="14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Rectangle 7"/>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Rectangle 9"/>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5" name="Rectangle 11"/>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6" name="Rectangle 13"/>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87"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Some Attributes to think about</a:t>
            </a:r>
            <a:endParaRPr b="0" lang="en-IE" sz="5400" spc="-1" strike="noStrike">
              <a:latin typeface="Arial"/>
            </a:endParaRPr>
          </a:p>
        </p:txBody>
      </p:sp>
      <p:sp>
        <p:nvSpPr>
          <p:cNvPr id="188" name="PlaceHolder 2"/>
          <p:cNvSpPr>
            <a:spLocks noGrp="1"/>
          </p:cNvSpPr>
          <p:nvPr>
            <p:ph/>
          </p:nvPr>
        </p:nvSpPr>
        <p:spPr>
          <a:xfrm>
            <a:off x="1069920" y="2320560"/>
            <a:ext cx="10057320" cy="385056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Human readable or not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How is the data organised (e.g. flat-table vs nested)</a:t>
            </a:r>
            <a:endParaRPr b="0" lang="en-IE" sz="20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This matters when you are storing more than one entity type</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Ease of modification (updating)</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Efficiency of space (especially for transmission on a network)</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Robustness </a:t>
            </a:r>
            <a:endParaRPr b="0" lang="en-IE" sz="2000" spc="-1" strike="noStrike">
              <a:latin typeface="Arial"/>
            </a:endParaRPr>
          </a:p>
        </p:txBody>
      </p:sp>
      <p:sp>
        <p:nvSpPr>
          <p:cNvPr id="189" name="Oval 15"/>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90" name="Oval 17"/>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Rectangle 9"/>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2" name="Rectangle 11"/>
          <p:cNvSpPr/>
          <p:nvPr/>
        </p:nvSpPr>
        <p:spPr>
          <a:xfrm>
            <a:off x="984600" y="464040"/>
            <a:ext cx="1022184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3" name="Rectangle 13"/>
          <p:cNvSpPr/>
          <p:nvPr/>
        </p:nvSpPr>
        <p:spPr>
          <a:xfrm>
            <a:off x="984600" y="601920"/>
            <a:ext cx="10221840" cy="138492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4" name="Rectangle 15"/>
          <p:cNvSpPr/>
          <p:nvPr/>
        </p:nvSpPr>
        <p:spPr>
          <a:xfrm>
            <a:off x="984600" y="203868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9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We will be looking at XML and JSON</a:t>
            </a:r>
            <a:endParaRPr b="0" lang="en-IE" sz="5400" spc="-1" strike="noStrike">
              <a:latin typeface="Arial"/>
            </a:endParaRPr>
          </a:p>
        </p:txBody>
      </p:sp>
      <p:sp>
        <p:nvSpPr>
          <p:cNvPr id="196" name="Oval 17"/>
          <p:cNvSpPr/>
          <p:nvPr/>
        </p:nvSpPr>
        <p:spPr>
          <a:xfrm>
            <a:off x="11401560" y="6229800"/>
            <a:ext cx="456120" cy="456120"/>
          </a:xfrm>
          <a:prstGeom prst="ellipse">
            <a:avLst/>
          </a:prstGeom>
          <a:blipFill rotWithShape="0">
            <a:blip r:embed="rId4"/>
            <a:srcRect/>
            <a:tile/>
          </a:blipFill>
          <a:ln w="25400">
            <a:noFill/>
          </a:ln>
        </p:spPr>
        <p:style>
          <a:lnRef idx="0"/>
          <a:fillRef idx="0"/>
          <a:effectRef idx="0"/>
          <a:fontRef idx="minor"/>
        </p:style>
      </p:sp>
      <p:sp>
        <p:nvSpPr>
          <p:cNvPr id="197" name="Oval 19"/>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aphicFrame>
        <p:nvGraphicFramePr>
          <p:cNvPr id="1" name="Diagram1"/>
          <p:cNvGraphicFramePr/>
          <p:nvPr>
            <p:extLst>
              <p:ext uri="{D42A27DB-BD31-4B8C-83A1-F6EECF244321}">
                <p14:modId xmlns:p14="http://schemas.microsoft.com/office/powerpoint/2010/main" val="2935504265"/>
              </p:ext>
            </p:extLst>
          </p:nvPr>
        </p:nvGraphicFramePr>
        <p:xfrm>
          <a:off x="917280" y="2300040"/>
          <a:ext cx="4631040" cy="38505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376</TotalTime>
  <Application>LibreOffice/7.3.7.2$Linux_X86_64 LibreOffice_project/30$Build-2</Application>
  <AppVersion>15.0000</AppVersion>
  <Words>656</Words>
  <Paragraphs>218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2022-09-21T09:40:35Z</dcterms:created>
  <dc:creator>Andrew Beatty</dc:creator>
  <dc:description/>
  <dc:language>en-IE</dc:language>
  <cp:lastModifiedBy/>
  <dcterms:modified xsi:type="dcterms:W3CDTF">2024-03-16T13:11:27Z</dcterms:modified>
  <cp:revision>13</cp:revision>
  <dc:subject/>
  <dc:title>DR2.1 Representing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