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CC4E7886-2F79-4F80-83BB-E2AC0FDDDE1F}"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216000" y="812520"/>
            <a:ext cx="7127280" cy="4008960"/>
          </a:xfrm>
          <a:prstGeom prst="rect">
            <a:avLst/>
          </a:prstGeom>
          <a:ln w="0">
            <a:noFill/>
          </a:ln>
        </p:spPr>
      </p:sp>
      <p:sp>
        <p:nvSpPr>
          <p:cNvPr id="26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Reading xml from files and the cloud</a:t>
            </a: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216000" y="812520"/>
            <a:ext cx="7126560" cy="4008240"/>
          </a:xfrm>
          <a:prstGeom prst="rect">
            <a:avLst/>
          </a:prstGeom>
          <a:ln w="0">
            <a:noFill/>
          </a:ln>
        </p:spPr>
      </p:sp>
      <p:sp>
        <p:nvSpPr>
          <p:cNvPr id="268"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Just as the sanity check, I did a a print of the length of the employee node list just so I can see what the length is.Now you could go through each of these individually one at a time by using 4 loop SO4 employee node in employee node list and then we can do things with each of those elements.</a:t>
            </a:r>
            <a:endParaRPr b="0" lang="en-IE"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216000" y="812520"/>
            <a:ext cx="7126560" cy="4008240"/>
          </a:xfrm>
          <a:prstGeom prst="rect">
            <a:avLst/>
          </a:prstGeom>
          <a:ln w="0">
            <a:noFill/>
          </a:ln>
        </p:spPr>
      </p:sp>
      <p:sp>
        <p:nvSpPr>
          <p:cNvPr id="270"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So in this example, from each employee I want to get the element's first name. Now there's two ways I could do this.</a:t>
            </a:r>
            <a:endParaRPr b="0" lang="en-IE" sz="2000" spc="-1" strike="noStrike">
              <a:latin typeface="Arial"/>
            </a:endParaRPr>
          </a:p>
          <a:p>
            <a:pPr marL="216000" indent="-216000">
              <a:lnSpc>
                <a:spcPct val="100000"/>
              </a:lnSpc>
              <a:buNone/>
              <a:tabLst>
                <a:tab algn="l" pos="0"/>
              </a:tabLst>
            </a:pPr>
            <a:r>
              <a:rPr b="0" lang="en-IE" sz="2000" spc="-1" strike="noStrike">
                <a:latin typeface="Arial"/>
              </a:rPr>
              <a:t>I could just get the first child out of the employee node.Of course somebody put the last name in front of the first name. That wouldn't work. Or I could get the element by ID by tag name, which is first name. Now of course, first name returns back a list, so I'd want to because there's only one first name in this employee. I know it because I've looked at the XML. I'd want to get the first element out of that list. </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216000" y="812520"/>
            <a:ext cx="7126560" cy="4008240"/>
          </a:xfrm>
          <a:prstGeom prst="rect">
            <a:avLst/>
          </a:prstGeom>
          <a:ln w="0">
            <a:noFill/>
          </a:ln>
        </p:spPr>
      </p:sp>
      <p:sp>
        <p:nvSpPr>
          <p:cNvPr id="272"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So here is the Python code. So from that employee node and get the elements by tag name first name. So that would get me a list which only contains one element or one node of all the elements that have A tag or first name and so from that I want to get the first one out of it, item 0. So that would get me the first name node.</a:t>
            </a:r>
            <a:endParaRPr b="0" lang="en-IE"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216000" y="812520"/>
            <a:ext cx="7126560" cy="4008240"/>
          </a:xfrm>
          <a:prstGeom prst="rect">
            <a:avLst/>
          </a:prstGeom>
          <a:ln w="0">
            <a:noFill/>
          </a:ln>
        </p:spPr>
      </p:sp>
      <p:sp>
        <p:nvSpPr>
          <p:cNvPr id="274"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So from that first name node I need to get its child node which is the text node which contains the value Joe.So I'm going to have to go into get the first child from that first name node.</a:t>
            </a:r>
            <a:endParaRPr b="0" lang="en-IE"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216000" y="812520"/>
            <a:ext cx="7126560" cy="4008240"/>
          </a:xfrm>
          <a:prstGeom prst="rect">
            <a:avLst/>
          </a:prstGeom>
          <a:ln w="0">
            <a:noFill/>
          </a:ln>
        </p:spPr>
      </p:sp>
      <p:sp>
        <p:nvSpPr>
          <p:cNvPr id="276"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So the way I do that is from the first name name I get the first child and then I get its value, which is the value of the string or the text that's inside it. And for good measure I'm going to strip it and get rid of any of the spaces and the carriage returns at the beginning of the end of it and that's how I would get the first name out.</a:t>
            </a:r>
            <a:endParaRPr b="0" lang="en-IE"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216000" y="812520"/>
            <a:ext cx="7126560" cy="4008240"/>
          </a:xfrm>
          <a:prstGeom prst="rect">
            <a:avLst/>
          </a:prstGeom>
          <a:ln w="0">
            <a:noFill/>
          </a:ln>
        </p:spPr>
      </p:sp>
      <p:sp>
        <p:nvSpPr>
          <p:cNvPr id="278" name="PlaceHolder 2"/>
          <p:cNvSpPr>
            <a:spLocks noGrp="1"/>
          </p:cNvSpPr>
          <p:nvPr>
            <p:ph type="body"/>
          </p:nvPr>
        </p:nvSpPr>
        <p:spPr>
          <a:xfrm>
            <a:off x="756000" y="5078520"/>
            <a:ext cx="6046920" cy="481608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So putting that all together, here is the code that would get me all the first names out of all the employees from that XML.</a:t>
            </a:r>
            <a:endParaRPr b="0" lang="en-IE" sz="2000" spc="-1" strike="noStrike">
              <a:latin typeface="Arial"/>
            </a:endParaRPr>
          </a:p>
          <a:p>
            <a:pPr marL="216000" indent="-216000">
              <a:lnSpc>
                <a:spcPct val="100000"/>
              </a:lnSpc>
              <a:buNone/>
              <a:tabLst>
                <a:tab algn="l" pos="0"/>
              </a:tabLst>
            </a:pPr>
            <a:r>
              <a:rPr b="0" lang="en-IE" sz="2000" spc="-1" strike="noStrike">
                <a:latin typeface="Arial"/>
              </a:rPr>
              <a:t>import pass from mini Dom the final name is called employees at XML I pass in that file name. I then get a list of all the employees by get elements by tag name employee and that will get me all the employee nodes. All those elements. do a sanity check just in the length, which would give me two in this case and. Then for each of the elements in the node list, I get the employee node.I then go and get the first name node and then from there I get its child which is the text node and I extract out the first name from that node value and then I print it out.</a:t>
            </a:r>
            <a:endParaRPr b="0" lang="en-IE" sz="2000" spc="-1" strike="noStrike">
              <a:latin typeface="Arial"/>
            </a:endParaRPr>
          </a:p>
          <a:p>
            <a:pPr marL="216000" indent="-216000">
              <a:lnSpc>
                <a:spcPct val="100000"/>
              </a:lnSpc>
              <a:buNone/>
              <a:tabLst>
                <a:tab algn="l" pos="0"/>
              </a:tabLst>
            </a:pPr>
            <a:r>
              <a:rPr b="0" lang="en-IE" sz="2000" spc="-1" strike="noStrike">
                <a:latin typeface="Arial"/>
              </a:rPr>
              <a:t>To run, in terminal:</a:t>
            </a:r>
            <a:endParaRPr b="0" lang="en-IE" sz="2000" spc="-1" strike="noStrike">
              <a:latin typeface="Arial"/>
            </a:endParaRPr>
          </a:p>
          <a:p>
            <a:pPr marL="216000" indent="-216000">
              <a:lnSpc>
                <a:spcPct val="100000"/>
              </a:lnSpc>
              <a:buNone/>
              <a:tabLst>
                <a:tab algn="l" pos="0"/>
              </a:tabLst>
            </a:pPr>
            <a:r>
              <a:rPr b="0" lang="en-IE" sz="2000" spc="-1" strike="noStrike">
                <a:latin typeface="Arial"/>
              </a:rPr>
              <a:t>python wsaa2.3-xmlfromfile.py</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216000" y="812520"/>
            <a:ext cx="7126560" cy="4008240"/>
          </a:xfrm>
          <a:prstGeom prst="rect">
            <a:avLst/>
          </a:prstGeom>
          <a:ln w="0">
            <a:noFill/>
          </a:ln>
        </p:spPr>
      </p:sp>
      <p:sp>
        <p:nvSpPr>
          <p:cNvPr id="264" name="PlaceHolder 2"/>
          <p:cNvSpPr>
            <a:spLocks noGrp="1"/>
          </p:cNvSpPr>
          <p:nvPr>
            <p:ph type="body"/>
          </p:nvPr>
        </p:nvSpPr>
        <p:spPr>
          <a:xfrm>
            <a:off x="135000" y="5078520"/>
            <a:ext cx="7469280" cy="5586120"/>
          </a:xfrm>
          <a:prstGeom prst="rect">
            <a:avLst/>
          </a:prstGeom>
          <a:noFill/>
          <a:ln w="0">
            <a:noFill/>
          </a:ln>
        </p:spPr>
        <p:txBody>
          <a:bodyPr lIns="0" rIns="0" tIns="0" bIns="0" anchor="t">
            <a:noAutofit/>
          </a:bodyPr>
          <a:p>
            <a:pPr marL="216000" indent="-216000">
              <a:lnSpc>
                <a:spcPct val="100000"/>
              </a:lnSpc>
              <a:buNone/>
              <a:tabLst>
                <a:tab algn="l" pos="0"/>
              </a:tabLst>
            </a:pPr>
            <a:r>
              <a:rPr b="0" lang="en-IE" sz="1050" spc="-1" strike="noStrike">
                <a:latin typeface="Arial"/>
              </a:rPr>
              <a:t>you can check if it works by printing out the doc to pretty XML and the only problem I found with this is it kept putting in blank lines because the IT puts in carriage returns so it should really put in a is it Sep no it's end of line isn't it? End blank and that and that would stop that happening. </a:t>
            </a:r>
            <a:endParaRPr b="0" lang="en-IE" sz="1050" spc="-1" strike="noStrike">
              <a:latin typeface="Arial"/>
            </a:endParaRPr>
          </a:p>
          <a:p>
            <a:pPr marL="216000" indent="-216000">
              <a:lnSpc>
                <a:spcPct val="100000"/>
              </a:lnSpc>
              <a:buNone/>
              <a:tabLst>
                <a:tab algn="l" pos="0"/>
              </a:tabLst>
            </a:pPr>
            <a:endParaRPr b="0" lang="en-IE" sz="1050" spc="-1" strike="noStrike">
              <a:latin typeface="Arial"/>
            </a:endParaRPr>
          </a:p>
          <a:p>
            <a:pPr marL="216000" indent="-216000">
              <a:lnSpc>
                <a:spcPct val="100000"/>
              </a:lnSpc>
              <a:buNone/>
              <a:tabLst>
                <a:tab algn="l" pos="0"/>
              </a:tabLst>
            </a:pPr>
            <a:r>
              <a:rPr b="0" lang="en-IE" sz="1050" spc="-1" strike="noStrike">
                <a:latin typeface="Arial"/>
              </a:rPr>
              <a:t>Use print (doc.toprettyxml(newl='')) </a:t>
            </a:r>
            <a:endParaRPr b="0" lang="en-IE" sz="1050" spc="-1" strike="noStrike">
              <a:latin typeface="Arial"/>
            </a:endParaRPr>
          </a:p>
          <a:p>
            <a:pPr marL="216000" indent="-216000">
              <a:lnSpc>
                <a:spcPct val="100000"/>
              </a:lnSpc>
              <a:buNone/>
              <a:tabLst>
                <a:tab algn="l" pos="0"/>
              </a:tabLst>
            </a:pPr>
            <a:endParaRPr b="0" lang="en-IE" sz="600" spc="-1" strike="noStrike">
              <a:latin typeface="Arial"/>
            </a:endParaRPr>
          </a:p>
          <a:p>
            <a:pPr marL="216000" indent="-216000">
              <a:lnSpc>
                <a:spcPct val="100000"/>
              </a:lnSpc>
              <a:buNone/>
              <a:tabLst>
                <a:tab algn="l" pos="0"/>
              </a:tabLst>
            </a:pPr>
            <a:r>
              <a:rPr b="0" lang="en-IE" sz="1000" spc="-1" strike="noStrike">
                <a:latin typeface="Arial"/>
              </a:rPr>
              <a:t>python myxmlfromfile.py</a:t>
            </a:r>
            <a:endParaRPr b="0" lang="en-IE" sz="1000" spc="-1" strike="noStrike">
              <a:latin typeface="Arial"/>
            </a:endParaRPr>
          </a:p>
          <a:p>
            <a:pPr marL="216000" indent="-216000">
              <a:lnSpc>
                <a:spcPct val="100000"/>
              </a:lnSpc>
              <a:buNone/>
              <a:tabLst>
                <a:tab algn="l" pos="0"/>
              </a:tabLst>
            </a:pPr>
            <a:r>
              <a:rPr b="0" lang="en-IE" sz="1000" spc="-1" strike="noStrike">
                <a:latin typeface="Arial"/>
              </a:rPr>
              <a:t>&lt;?xml version="1.0" ?&gt;&lt;Company&gt;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&lt;Employee category="Technical"&gt;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Joe</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Murphy</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1234567890</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&lt;/Employee&gt;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&lt;Employee category="Non-Technical"&gt;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Mary</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Martin</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1234667898</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tabLst>
                <a:tab algn="l" pos="0"/>
              </a:tabLst>
            </a:pPr>
            <a:r>
              <a:rPr b="0" lang="en-IE" sz="1000" spc="-1" strike="noStrike">
                <a:latin typeface="Arial"/>
              </a:rPr>
              <a:t>                </a:t>
            </a:r>
            <a:r>
              <a:rPr b="0" lang="en-IE" sz="1000" spc="-1" strike="noStrike">
                <a:latin typeface="Arial"/>
              </a:rPr>
              <a:t>&lt;/Employee&gt;</a:t>
            </a:r>
            <a:endParaRPr b="0" lang="en-IE" sz="1000" spc="-1" strike="noStrike">
              <a:latin typeface="Arial"/>
            </a:endParaRPr>
          </a:p>
          <a:p>
            <a:pPr marL="216000" indent="-216000">
              <a:lnSpc>
                <a:spcPct val="100000"/>
              </a:lnSpc>
              <a:buNone/>
              <a:tabLst>
                <a:tab algn="l" pos="0"/>
              </a:tabLst>
            </a:pPr>
            <a:r>
              <a:rPr b="0" lang="en-IE" sz="1000" spc="-1" strike="noStrike">
                <a:latin typeface="Arial"/>
              </a:rPr>
              <a:t>&lt;/Company&gt;</a:t>
            </a:r>
            <a:endParaRPr b="0" lang="en-IE" sz="1000" spc="-1" strike="noStrike">
              <a:latin typeface="Arial"/>
            </a:endParaRPr>
          </a:p>
          <a:p>
            <a:pPr marL="216000" indent="-216000">
              <a:lnSpc>
                <a:spcPct val="100000"/>
              </a:lnSpc>
              <a:buNone/>
              <a:tabLst>
                <a:tab algn="l" pos="0"/>
              </a:tabLst>
            </a:pPr>
            <a:r>
              <a:rPr b="0" lang="en-IE" sz="1000" spc="-1" strike="noStrike">
                <a:latin typeface="Arial"/>
              </a:rPr>
              <a:t>2</a:t>
            </a:r>
            <a:endParaRPr b="0" lang="en-IE" sz="1000" spc="-1" strike="noStrike">
              <a:latin typeface="Arial"/>
            </a:endParaRPr>
          </a:p>
          <a:p>
            <a:pPr marL="216000" indent="-216000">
              <a:lnSpc>
                <a:spcPct val="100000"/>
              </a:lnSpc>
              <a:buNone/>
              <a:tabLst>
                <a:tab algn="l" pos="0"/>
              </a:tabLst>
            </a:pPr>
            <a:r>
              <a:rPr b="0" lang="en-IE" sz="1000" spc="-1" strike="noStrike">
                <a:latin typeface="Arial"/>
              </a:rPr>
              <a:t>Joe</a:t>
            </a:r>
            <a:endParaRPr b="0" lang="en-IE" sz="1000" spc="-1" strike="noStrike">
              <a:latin typeface="Arial"/>
            </a:endParaRPr>
          </a:p>
          <a:p>
            <a:pPr marL="216000" indent="-216000">
              <a:lnSpc>
                <a:spcPct val="100000"/>
              </a:lnSpc>
              <a:buNone/>
              <a:tabLst>
                <a:tab algn="l" pos="0"/>
              </a:tabLst>
            </a:pPr>
            <a:r>
              <a:rPr b="0" lang="en-IE" sz="1000" spc="-1" strike="noStrike">
                <a:latin typeface="Arial"/>
              </a:rPr>
              <a:t>Mary</a:t>
            </a:r>
            <a:endParaRPr b="0" lang="en-IE" sz="1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216000" y="812520"/>
            <a:ext cx="7126560" cy="4008240"/>
          </a:xfrm>
          <a:prstGeom prst="rect">
            <a:avLst/>
          </a:prstGeom>
          <a:ln w="0">
            <a:noFill/>
          </a:ln>
        </p:spPr>
      </p:sp>
      <p:sp>
        <p:nvSpPr>
          <p:cNvPr id="266"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 </a:t>
            </a:r>
            <a:r>
              <a:rPr b="0" lang="en-IE" sz="2000" spc="-1" strike="noStrike">
                <a:latin typeface="Arial"/>
              </a:rPr>
              <a:t>There's also document object called text which allows you just get text. Element also has everything that document has, like for example get elements by tag name.</a:t>
            </a:r>
            <a:endParaRPr b="0" lang="en-IE" sz="2000" spc="-1" strike="noStrike">
              <a:latin typeface="Arial"/>
            </a:endParaRPr>
          </a:p>
          <a:p>
            <a:pPr marL="216000" indent="-216000">
              <a:lnSpc>
                <a:spcPct val="100000"/>
              </a:lnSpc>
              <a:buNone/>
              <a:tabLst>
                <a:tab algn="l" pos="0"/>
              </a:tabLst>
            </a:pPr>
            <a:r>
              <a:rPr b="0" lang="en-IE" sz="2000" spc="-1" strike="noStrike">
                <a:latin typeface="Arial"/>
              </a:rPr>
              <a:t>You can also manipulate up and down the Dom tree. I'm not going to get too bogged down that at the moment.</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138A0F2-6094-4B72-93DD-BA7734572E4F}"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BBB5A03-CFE0-4727-BCD6-008806C226B0}"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9BE7A9F-5819-48BA-8BA5-79BD1F0A1441}"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AC13CB4-6DEB-4CA2-852C-5C5280114062}"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C762DD6-CEFF-449A-A1C0-3D0B233C513D}"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107B7A2-86F6-451C-A6CA-37EA4E33A16F}"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8CD9E54-761B-4821-95A4-F43D9D7FB7BF}"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B27C90E-67CB-4A12-BCA3-5C52B34A4174}"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287AAA7-DA1D-4605-B368-37EC6CEC9A53}"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424197B-67BA-4678-A009-84AB2D2FC3CE}"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7628CFC-4A70-46D4-B5F6-C32CB4ED38C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B044866-8053-4CFE-A00E-43B33758B055}"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173D890-972B-47A3-BBB9-27C7E4134E5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F24E36D-20CC-4005-B913-6B3428C05D5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C1554EE-3CCB-4C10-A2BB-97B2BAFB261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C797DEC-616E-4170-8832-E31816264817}"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DBE34D9-7EE7-4B74-BAED-32B9AC230FB7}"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190C4B2-AB3F-4099-A43B-6FB1352B5C10}"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C6344AA-2480-46D0-B5BD-131BAB33DAEE}"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04AF4FF-E33C-431B-AEDC-BF82806E37B8}"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2D1D3B2-BD76-4D1B-9D52-FAEFEAEB33B0}"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736BBB-961C-4D14-937E-EBD47DDCAA8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54EF430-7102-4FC9-BA2E-8AF47C18F7EE}"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0080AD6-C0E9-43E1-9F8D-FBBDC37E59A1}"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5760" cy="455760"/>
            <a:chOff x="11401560" y="6229800"/>
            <a:chExt cx="455760" cy="455760"/>
          </a:xfrm>
        </p:grpSpPr>
        <p:sp>
          <p:nvSpPr>
            <p:cNvPr id="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480" cy="7920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480" cy="7920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480" cy="27417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9640" cy="1079640"/>
            <a:chOff x="9649080" y="4069080"/>
            <a:chExt cx="1079640" cy="1079640"/>
          </a:xfrm>
        </p:grpSpPr>
        <p:sp>
          <p:nvSpPr>
            <p:cNvPr id="7" name="Oval 10"/>
            <p:cNvSpPr/>
            <p:nvPr/>
          </p:nvSpPr>
          <p:spPr>
            <a:xfrm>
              <a:off x="9649080" y="4069080"/>
              <a:ext cx="1079640" cy="107964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280" cy="86328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2320" cy="63864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EDF5F8FE-B31B-42C6-B3B7-FFABAB13404F}"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5760" cy="455760"/>
            <a:chOff x="11401560" y="6229800"/>
            <a:chExt cx="455760" cy="455760"/>
          </a:xfrm>
        </p:grpSpPr>
        <p:sp>
          <p:nvSpPr>
            <p:cNvPr id="5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8640" cy="36360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40B5A71B-5078-429C-8E1E-E02C7606F749}"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docs.python.org/3/library/xml.dom.minidom.html" TargetMode="External"/><Relationship Id="rId2" Type="http://schemas.openxmlformats.org/officeDocument/2006/relationships/hyperlink" Target="https://docs.python.org/3/library/xml.dom.html#xml.dom.Document.getElementsByTagName" TargetMode="External"/><Relationship Id="rId3" Type="http://schemas.openxmlformats.org/officeDocument/2006/relationships/hyperlink" Target="https://docs.python.org/3/library/xml.dom.html#xml.dom.Document.getElementsByTagName"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docs.python.org/3/library/xml.dom.html#dom-implementation-objects" TargetMode="External"/><Relationship Id="rId2" Type="http://schemas.openxmlformats.org/officeDocument/2006/relationships/hyperlink" Target="https://docs.python.org/3/library/xml.dom.html#dom-node-objects" TargetMode="External"/><Relationship Id="rId3" Type="http://schemas.openxmlformats.org/officeDocument/2006/relationships/hyperlink" Target="https://docs.python.org/3/library/xml.dom.html#dom-nodelist-objects" TargetMode="External"/><Relationship Id="rId4" Type="http://schemas.openxmlformats.org/officeDocument/2006/relationships/hyperlink" Target="https://docs.python.org/3/library/xml.dom.html#dom-documenttype-objects" TargetMode="External"/><Relationship Id="rId5" Type="http://schemas.openxmlformats.org/officeDocument/2006/relationships/hyperlink" Target="https://docs.python.org/3/library/xml.dom.html#dom-document-objects" TargetMode="External"/><Relationship Id="rId6" Type="http://schemas.openxmlformats.org/officeDocument/2006/relationships/hyperlink" Target="https://docs.python.org/3/library/xml.dom.html#dom-element-objects" TargetMode="External"/><Relationship Id="rId7" Type="http://schemas.openxmlformats.org/officeDocument/2006/relationships/hyperlink" Target="https://docs.python.org/3/library/xml.dom.html#dom-attr-objects" TargetMode="External"/><Relationship Id="rId8" Type="http://schemas.openxmlformats.org/officeDocument/2006/relationships/hyperlink" Target="https://docs.python.org/3/library/xml.dom.html#dom-comment-objects" TargetMode="External"/><Relationship Id="rId9" Type="http://schemas.openxmlformats.org/officeDocument/2006/relationships/hyperlink" Target="https://docs.python.org/3/library/xml.dom.html#dom-text-objects" TargetMode="External"/><Relationship Id="rId10" Type="http://schemas.openxmlformats.org/officeDocument/2006/relationships/hyperlink" Target="https://docs.python.org/3/library/xml.dom.html#dom-pi-objects" TargetMode="External"/><Relationship Id="rId1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520" cy="3034440"/>
          </a:xfrm>
          <a:prstGeom prst="rect">
            <a:avLst/>
          </a:prstGeom>
          <a:noFill/>
          <a:ln w="0">
            <a:noFill/>
          </a:ln>
        </p:spPr>
        <p:txBody>
          <a:bodyPr lIns="0" rIns="0" tIns="0" bIns="0" anchor="ctr">
            <a:noAutofit/>
          </a:bodyPr>
          <a:p>
            <a:pPr>
              <a:lnSpc>
                <a:spcPct val="80000"/>
              </a:lnSpc>
              <a:buNone/>
            </a:pPr>
            <a:r>
              <a:rPr b="0" lang="en-IE" sz="7200" spc="-1" strike="noStrike" cap="all">
                <a:latin typeface="Rockwell Condensed"/>
              </a:rPr>
              <a:t>Consuming XML With Python</a:t>
            </a:r>
            <a:endParaRPr b="0" lang="en-IE" sz="7200" spc="-1" strike="noStrike">
              <a:latin typeface="Arial"/>
            </a:endParaRPr>
          </a:p>
        </p:txBody>
      </p:sp>
      <p:sp>
        <p:nvSpPr>
          <p:cNvPr id="101" name="PlaceHolder 2"/>
          <p:cNvSpPr>
            <a:spLocks noGrp="1"/>
          </p:cNvSpPr>
          <p:nvPr>
            <p:ph type="subTitle"/>
          </p:nvPr>
        </p:nvSpPr>
        <p:spPr>
          <a:xfrm>
            <a:off x="1069920" y="4389120"/>
            <a:ext cx="7889760" cy="106848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a:p>
            <a:pPr>
              <a:lnSpc>
                <a:spcPct val="90000"/>
              </a:lnSpc>
              <a:spcBef>
                <a:spcPts val="1199"/>
              </a:spcBef>
              <a:buNone/>
              <a:tabLst>
                <a:tab algn="l" pos="0"/>
              </a:tabLst>
            </a:pP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the employee elements as a list</a:t>
            </a:r>
            <a:endParaRPr b="0" lang="en-IE" sz="5400" spc="-1" strike="noStrike">
              <a:latin typeface="Arial"/>
            </a:endParaRPr>
          </a:p>
        </p:txBody>
      </p:sp>
      <p:sp>
        <p:nvSpPr>
          <p:cNvPr id="165"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endParaRPr b="0" lang="en-IE" sz="3200" spc="-1" strike="noStrike">
              <a:latin typeface="Arial"/>
            </a:endParaRPr>
          </a:p>
        </p:txBody>
      </p:sp>
      <p:sp>
        <p:nvSpPr>
          <p:cNvPr id="166" name="Text Box 2"/>
          <p:cNvSpPr/>
          <p:nvPr/>
        </p:nvSpPr>
        <p:spPr>
          <a:xfrm>
            <a:off x="1534320" y="2611800"/>
            <a:ext cx="8324280" cy="1665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IE" sz="1800" spc="-1" strike="noStrike">
                <a:solidFill>
                  <a:srgbClr val="9cdcfe"/>
                </a:solidFill>
                <a:latin typeface="Consolas"/>
                <a:ea typeface="DejaVu Sans"/>
              </a:rPr>
              <a:t>emloyeeNodeList</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doc</a:t>
            </a:r>
            <a:r>
              <a:rPr b="0" lang="en-IE" sz="1800" spc="-1" strike="noStrike">
                <a:solidFill>
                  <a:srgbClr val="ffffff"/>
                </a:solidFill>
                <a:latin typeface="Consolas"/>
                <a:ea typeface="DejaVu Sans"/>
              </a:rPr>
              <a:t>.getElementsByTagName(</a:t>
            </a:r>
            <a:r>
              <a:rPr b="0" lang="en-IE" sz="1800" spc="-1" strike="noStrike">
                <a:solidFill>
                  <a:srgbClr val="ce9178"/>
                </a:solidFill>
                <a:latin typeface="Consolas"/>
                <a:ea typeface="DejaVu Sans"/>
              </a:rPr>
              <a:t>"Employee"</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len</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emloyeeNodeList</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c586c0"/>
                </a:solidFill>
                <a:latin typeface="Consolas"/>
                <a:ea typeface="DejaVu Sans"/>
              </a:rPr>
              <a:t>for</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employeeNode</a:t>
            </a:r>
            <a:r>
              <a:rPr b="0" lang="en-IE" sz="1800" spc="-1" strike="noStrike">
                <a:solidFill>
                  <a:srgbClr val="ffffff"/>
                </a:solidFill>
                <a:latin typeface="Consolas"/>
                <a:ea typeface="DejaVu Sans"/>
              </a:rPr>
              <a:t> </a:t>
            </a:r>
            <a:r>
              <a:rPr b="0" lang="en-IE" sz="1800" spc="-1" strike="noStrike">
                <a:solidFill>
                  <a:srgbClr val="c586c0"/>
                </a:solidFill>
                <a:latin typeface="Consolas"/>
                <a:ea typeface="DejaVu Sans"/>
              </a:rPr>
              <a:t>in</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emloyeeNodeList</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ffffff"/>
                </a:solidFill>
                <a:latin typeface="Consolas"/>
                <a:ea typeface="DejaVu Sans"/>
              </a:rPr>
              <a:t># we will deal with each one here</a:t>
            </a:r>
            <a:endParaRPr b="0" lang="en-IE" sz="1800" spc="-1" strike="noStrike">
              <a:latin typeface="Arial"/>
            </a:endParaRPr>
          </a:p>
          <a:p>
            <a:pPr>
              <a:lnSpc>
                <a:spcPts val="1426"/>
              </a:lnSpc>
              <a:buNone/>
            </a:pPr>
            <a:r>
              <a:rPr b="0" lang="en-IE" sz="1400" spc="-1" strike="noStrike">
                <a:solidFill>
                  <a:srgbClr val="d4d4d4"/>
                </a:solidFill>
                <a:latin typeface="Consolas"/>
                <a:ea typeface="Times New Roman"/>
              </a:rPr>
              <a:t> </a:t>
            </a:r>
            <a:endParaRPr b="0" lang="en-IE" sz="140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p:nvPr>
        </p:nvSpPr>
        <p:spPr>
          <a:xfrm>
            <a:off x="824760" y="525600"/>
            <a:ext cx="10056960" cy="55584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As DOM</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68" name="Rectangle 3"/>
          <p:cNvSpPr/>
          <p:nvPr/>
        </p:nvSpPr>
        <p:spPr>
          <a:xfrm>
            <a:off x="4899240" y="1166040"/>
            <a:ext cx="2104200" cy="518760"/>
          </a:xfrm>
          <a:prstGeom prst="rect">
            <a:avLst/>
          </a:prstGeom>
          <a:solidFill>
            <a:srgbClr val="0070c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 (root)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Company</a:t>
            </a:r>
            <a:endParaRPr b="0" lang="en-IE" sz="1400" spc="-1" strike="noStrike">
              <a:latin typeface="Arial"/>
            </a:endParaRPr>
          </a:p>
        </p:txBody>
      </p:sp>
      <p:sp>
        <p:nvSpPr>
          <p:cNvPr id="169" name="Rectangle 6"/>
          <p:cNvSpPr/>
          <p:nvPr/>
        </p:nvSpPr>
        <p:spPr>
          <a:xfrm>
            <a:off x="2434320" y="2242800"/>
            <a:ext cx="2104200" cy="5187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70" name="Rectangle 12"/>
          <p:cNvSpPr/>
          <p:nvPr/>
        </p:nvSpPr>
        <p:spPr>
          <a:xfrm>
            <a:off x="790560" y="33055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71" name="Rectangle 14"/>
          <p:cNvSpPr/>
          <p:nvPr/>
        </p:nvSpPr>
        <p:spPr>
          <a:xfrm>
            <a:off x="79056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Joe</a:t>
            </a:r>
            <a:endParaRPr b="0" lang="en-IE" sz="1400" spc="-1" strike="noStrike">
              <a:latin typeface="Arial"/>
            </a:endParaRPr>
          </a:p>
        </p:txBody>
      </p:sp>
      <p:sp>
        <p:nvSpPr>
          <p:cNvPr id="172" name="Rectangle 15"/>
          <p:cNvSpPr/>
          <p:nvPr/>
        </p:nvSpPr>
        <p:spPr>
          <a:xfrm>
            <a:off x="26359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Murphy</a:t>
            </a:r>
            <a:endParaRPr b="0" lang="en-IE" sz="1400" spc="-1" strike="noStrike">
              <a:latin typeface="Arial"/>
            </a:endParaRPr>
          </a:p>
        </p:txBody>
      </p:sp>
      <p:sp>
        <p:nvSpPr>
          <p:cNvPr id="173" name="Rectangle 16"/>
          <p:cNvSpPr/>
          <p:nvPr/>
        </p:nvSpPr>
        <p:spPr>
          <a:xfrm>
            <a:off x="2643480" y="33163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74" name="Rectangle 17"/>
          <p:cNvSpPr/>
          <p:nvPr/>
        </p:nvSpPr>
        <p:spPr>
          <a:xfrm>
            <a:off x="46771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75" name="Rectangle 18"/>
          <p:cNvSpPr/>
          <p:nvPr/>
        </p:nvSpPr>
        <p:spPr>
          <a:xfrm>
            <a:off x="7004880" y="430128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Mary</a:t>
            </a:r>
            <a:endParaRPr b="0" lang="en-IE" sz="1400" spc="-1" strike="noStrike">
              <a:latin typeface="Arial"/>
            </a:endParaRPr>
          </a:p>
        </p:txBody>
      </p:sp>
      <p:sp>
        <p:nvSpPr>
          <p:cNvPr id="176" name="Rectangle 19"/>
          <p:cNvSpPr/>
          <p:nvPr/>
        </p:nvSpPr>
        <p:spPr>
          <a:xfrm>
            <a:off x="87091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Martin</a:t>
            </a:r>
            <a:endParaRPr b="0" lang="en-IE" sz="1400" spc="-1" strike="noStrike">
              <a:latin typeface="Arial"/>
            </a:endParaRPr>
          </a:p>
        </p:txBody>
      </p:sp>
      <p:sp>
        <p:nvSpPr>
          <p:cNvPr id="177" name="Rectangle 20"/>
          <p:cNvSpPr/>
          <p:nvPr/>
        </p:nvSpPr>
        <p:spPr>
          <a:xfrm>
            <a:off x="1056204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78" name="Rectangle 21"/>
          <p:cNvSpPr/>
          <p:nvPr/>
        </p:nvSpPr>
        <p:spPr>
          <a:xfrm>
            <a:off x="4677120" y="33163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79" name="Rectangle: Rounded Corners 25"/>
          <p:cNvSpPr/>
          <p:nvPr/>
        </p:nvSpPr>
        <p:spPr>
          <a:xfrm>
            <a:off x="1308600" y="1425960"/>
            <a:ext cx="1331640" cy="41796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Technical</a:t>
            </a:r>
            <a:endParaRPr b="0" lang="en-IE" sz="1000" spc="-1" strike="noStrike">
              <a:latin typeface="Arial"/>
            </a:endParaRPr>
          </a:p>
        </p:txBody>
      </p:sp>
      <p:sp>
        <p:nvSpPr>
          <p:cNvPr id="180" name="Rectangle: Rounded Corners 28"/>
          <p:cNvSpPr/>
          <p:nvPr/>
        </p:nvSpPr>
        <p:spPr>
          <a:xfrm>
            <a:off x="9955440" y="1425960"/>
            <a:ext cx="1331640" cy="41796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Non-Technical</a:t>
            </a:r>
            <a:endParaRPr b="0" lang="en-IE" sz="1000" spc="-1" strike="noStrike">
              <a:latin typeface="Arial"/>
            </a:endParaRPr>
          </a:p>
        </p:txBody>
      </p:sp>
      <p:sp>
        <p:nvSpPr>
          <p:cNvPr id="181" name="Rectangle 29"/>
          <p:cNvSpPr/>
          <p:nvPr/>
        </p:nvSpPr>
        <p:spPr>
          <a:xfrm>
            <a:off x="7997400" y="2238480"/>
            <a:ext cx="2104200" cy="5187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82" name="Rectangle 30"/>
          <p:cNvSpPr/>
          <p:nvPr/>
        </p:nvSpPr>
        <p:spPr>
          <a:xfrm>
            <a:off x="7004880" y="32904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83" name="Rectangle 31"/>
          <p:cNvSpPr/>
          <p:nvPr/>
        </p:nvSpPr>
        <p:spPr>
          <a:xfrm>
            <a:off x="8709120" y="33055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84" name="Rectangle 34"/>
          <p:cNvSpPr/>
          <p:nvPr/>
        </p:nvSpPr>
        <p:spPr>
          <a:xfrm>
            <a:off x="10562040" y="32904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85" name="Connector: Elbow 36"/>
          <p:cNvSpPr/>
          <p:nvPr/>
        </p:nvSpPr>
        <p:spPr>
          <a:xfrm rot="5400000">
            <a:off x="4625640" y="618480"/>
            <a:ext cx="258480" cy="239364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86" name="Straight Connector 38"/>
          <p:cNvSpPr/>
          <p:nvPr/>
        </p:nvSpPr>
        <p:spPr>
          <a:xfrm>
            <a:off x="3556800" y="1937520"/>
            <a:ext cx="360" cy="30060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87" name="Connector: Elbow 40"/>
          <p:cNvSpPr/>
          <p:nvPr/>
        </p:nvSpPr>
        <p:spPr>
          <a:xfrm flipH="1" rot="16200000">
            <a:off x="7409520" y="228600"/>
            <a:ext cx="258480" cy="31737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88" name="Straight Connector 42"/>
          <p:cNvSpPr/>
          <p:nvPr/>
        </p:nvSpPr>
        <p:spPr>
          <a:xfrm>
            <a:off x="9118800" y="1946160"/>
            <a:ext cx="360" cy="2919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89" name="Straight Connector 44"/>
          <p:cNvSpPr/>
          <p:nvPr/>
        </p:nvSpPr>
        <p:spPr>
          <a:xfrm flipH="1" flipV="1">
            <a:off x="2357280" y="1845360"/>
            <a:ext cx="2782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0" name="Straight Connector 46"/>
          <p:cNvSpPr/>
          <p:nvPr/>
        </p:nvSpPr>
        <p:spPr>
          <a:xfrm flipV="1">
            <a:off x="9955440" y="1845360"/>
            <a:ext cx="3124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1" name="Connector: Elbow 48"/>
          <p:cNvSpPr/>
          <p:nvPr/>
        </p:nvSpPr>
        <p:spPr>
          <a:xfrm rot="5400000">
            <a:off x="2352960" y="1850760"/>
            <a:ext cx="222120" cy="20455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2" name="Connector: Elbow 50"/>
          <p:cNvSpPr/>
          <p:nvPr/>
        </p:nvSpPr>
        <p:spPr>
          <a:xfrm flipH="1" rot="16200000">
            <a:off x="4294800" y="1954440"/>
            <a:ext cx="222120" cy="18381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3" name="Connector: Elbow 52"/>
          <p:cNvSpPr/>
          <p:nvPr/>
        </p:nvSpPr>
        <p:spPr>
          <a:xfrm rot="5400000">
            <a:off x="8238600" y="2173320"/>
            <a:ext cx="226440" cy="13968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4" name="Connector: Elbow 54"/>
          <p:cNvSpPr/>
          <p:nvPr/>
        </p:nvSpPr>
        <p:spPr>
          <a:xfrm flipH="1" rot="16200000">
            <a:off x="10010880" y="1798200"/>
            <a:ext cx="226440" cy="21474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5" name="Straight Connector 56"/>
          <p:cNvSpPr/>
          <p:nvPr/>
        </p:nvSpPr>
        <p:spPr>
          <a:xfrm>
            <a:off x="1440000" y="2986200"/>
            <a:ext cx="36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6" name="Straight Connector 59"/>
          <p:cNvSpPr/>
          <p:nvPr/>
        </p:nvSpPr>
        <p:spPr>
          <a:xfrm flipV="1">
            <a:off x="3292920" y="2986200"/>
            <a:ext cx="360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7" name="Straight Connector 61"/>
          <p:cNvSpPr/>
          <p:nvPr/>
        </p:nvSpPr>
        <p:spPr>
          <a:xfrm flipV="1">
            <a:off x="5326200" y="2986200"/>
            <a:ext cx="36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8" name="Straight Connector 66"/>
          <p:cNvSpPr/>
          <p:nvPr/>
        </p:nvSpPr>
        <p:spPr>
          <a:xfrm flipH="1" flipV="1">
            <a:off x="7652160" y="2986200"/>
            <a:ext cx="180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9" name="Straight Connector 68"/>
          <p:cNvSpPr/>
          <p:nvPr/>
        </p:nvSpPr>
        <p:spPr>
          <a:xfrm flipV="1">
            <a:off x="9358560" y="2986200"/>
            <a:ext cx="324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0" name="Straight Connector 70"/>
          <p:cNvSpPr/>
          <p:nvPr/>
        </p:nvSpPr>
        <p:spPr>
          <a:xfrm flipH="1" flipV="1">
            <a:off x="11199240" y="2986200"/>
            <a:ext cx="1188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1" name="Straight Connector 72"/>
          <p:cNvSpPr/>
          <p:nvPr/>
        </p:nvSpPr>
        <p:spPr>
          <a:xfrm>
            <a:off x="144000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2" name="Straight Connector 74"/>
          <p:cNvSpPr/>
          <p:nvPr/>
        </p:nvSpPr>
        <p:spPr>
          <a:xfrm flipH="1">
            <a:off x="3285000" y="3794400"/>
            <a:ext cx="792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3" name="Straight Connector 76"/>
          <p:cNvSpPr/>
          <p:nvPr/>
        </p:nvSpPr>
        <p:spPr>
          <a:xfrm>
            <a:off x="5326200" y="3794400"/>
            <a:ext cx="36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4" name="Straight Connector 78"/>
          <p:cNvSpPr/>
          <p:nvPr/>
        </p:nvSpPr>
        <p:spPr>
          <a:xfrm>
            <a:off x="7653960" y="3768120"/>
            <a:ext cx="360" cy="5331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5" name="Straight Connector 80"/>
          <p:cNvSpPr/>
          <p:nvPr/>
        </p:nvSpPr>
        <p:spPr>
          <a:xfrm>
            <a:off x="935856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6" name="Straight Connector 82"/>
          <p:cNvSpPr/>
          <p:nvPr/>
        </p:nvSpPr>
        <p:spPr>
          <a:xfrm>
            <a:off x="11211120" y="3768120"/>
            <a:ext cx="360" cy="5317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7" name="TextBox 83"/>
          <p:cNvSpPr/>
          <p:nvPr/>
        </p:nvSpPr>
        <p:spPr>
          <a:xfrm>
            <a:off x="241200" y="2311560"/>
            <a:ext cx="5958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parent</a:t>
            </a:r>
            <a:endParaRPr b="0" lang="en-IE" sz="1000" spc="-1" strike="noStrike">
              <a:latin typeface="Arial"/>
            </a:endParaRPr>
          </a:p>
        </p:txBody>
      </p:sp>
      <p:sp>
        <p:nvSpPr>
          <p:cNvPr id="208" name="TextBox 84"/>
          <p:cNvSpPr/>
          <p:nvPr/>
        </p:nvSpPr>
        <p:spPr>
          <a:xfrm>
            <a:off x="268200" y="3432600"/>
            <a:ext cx="4813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child</a:t>
            </a:r>
            <a:endParaRPr b="0" lang="en-IE" sz="1000" spc="-1" strike="noStrike">
              <a:latin typeface="Arial"/>
            </a:endParaRPr>
          </a:p>
        </p:txBody>
      </p:sp>
      <p:sp>
        <p:nvSpPr>
          <p:cNvPr id="209" name="Free-form: Shape 1"/>
          <p:cNvSpPr/>
          <p:nvPr/>
        </p:nvSpPr>
        <p:spPr>
          <a:xfrm>
            <a:off x="-10845720" y="-2735280"/>
            <a:ext cx="24307560" cy="14068800"/>
          </a:xfrm>
          <a:custGeom>
            <a:avLst/>
            <a:gdLst/>
            <a:ahLst/>
            <a:rect l="l" t="t" r="r" b="b"/>
            <a:pathLst>
              <a:path w="48404208" h="23184464">
                <a:moveTo>
                  <a:pt x="24568941" y="8972592"/>
                </a:moveTo>
                <a:cubicBezTo>
                  <a:pt x="22327776" y="8972592"/>
                  <a:pt x="20510952" y="9567272"/>
                  <a:pt x="20510952" y="10300848"/>
                </a:cubicBezTo>
                <a:cubicBezTo>
                  <a:pt x="20510952" y="11034424"/>
                  <a:pt x="22327776" y="11629104"/>
                  <a:pt x="24568941" y="11629104"/>
                </a:cubicBezTo>
                <a:cubicBezTo>
                  <a:pt x="26810107" y="11629104"/>
                  <a:pt x="28626931" y="11034424"/>
                  <a:pt x="28626931" y="10300848"/>
                </a:cubicBezTo>
                <a:cubicBezTo>
                  <a:pt x="28626931" y="9567272"/>
                  <a:pt x="26810107" y="8972592"/>
                  <a:pt x="24568941" y="8972592"/>
                </a:cubicBezTo>
                <a:close/>
                <a:moveTo>
                  <a:pt x="0" y="0"/>
                </a:moveTo>
                <a:lnTo>
                  <a:pt x="48404208" y="0"/>
                </a:lnTo>
                <a:lnTo>
                  <a:pt x="48404208" y="23184464"/>
                </a:lnTo>
                <a:lnTo>
                  <a:pt x="0" y="23184464"/>
                </a:lnTo>
                <a:close/>
              </a:path>
            </a:pathLst>
          </a:custGeom>
          <a:solidFill>
            <a:srgbClr val="949190">
              <a:alpha val="43000"/>
            </a:srgbClr>
          </a:solidFill>
          <a:ln>
            <a:solidFill>
              <a:srgbClr val="9c351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the First name</a:t>
            </a:r>
            <a:endParaRPr b="0" lang="en-IE" sz="5400" spc="-1" strike="noStrike">
              <a:latin typeface="Arial"/>
            </a:endParaRPr>
          </a:p>
        </p:txBody>
      </p:sp>
      <p:sp>
        <p:nvSpPr>
          <p:cNvPr id="211" name="Text Box 2"/>
          <p:cNvSpPr/>
          <p:nvPr/>
        </p:nvSpPr>
        <p:spPr>
          <a:xfrm>
            <a:off x="1173240" y="2611800"/>
            <a:ext cx="9884520" cy="1665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IE" sz="1800" spc="-1" strike="noStrike">
                <a:solidFill>
                  <a:srgbClr val="9cdcfe"/>
                </a:solidFill>
                <a:latin typeface="Consolas"/>
                <a:ea typeface="DejaVu Sans"/>
              </a:rPr>
              <a:t>firstNameNode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employeeNode</a:t>
            </a:r>
            <a:r>
              <a:rPr b="0" lang="en-IE" sz="1800" spc="-1" strike="noStrike">
                <a:solidFill>
                  <a:srgbClr val="ffffff"/>
                </a:solidFill>
                <a:latin typeface="Consolas"/>
                <a:ea typeface="DejaVu Sans"/>
              </a:rPr>
              <a:t>.getElementsByTagName(</a:t>
            </a:r>
            <a:r>
              <a:rPr b="0" lang="en-IE" sz="1800" spc="-1" strike="noStrike">
                <a:solidFill>
                  <a:srgbClr val="ce9178"/>
                </a:solidFill>
                <a:latin typeface="Consolas"/>
                <a:ea typeface="DejaVu Sans"/>
              </a:rPr>
              <a:t>"FirstName"</a:t>
            </a:r>
            <a:r>
              <a:rPr b="0" lang="en-IE" sz="1800" spc="-1" strike="noStrike">
                <a:solidFill>
                  <a:srgbClr val="ffffff"/>
                </a:solidFill>
                <a:latin typeface="Consolas"/>
                <a:ea typeface="DejaVu Sans"/>
              </a:rPr>
              <a:t>).item(</a:t>
            </a:r>
            <a:r>
              <a:rPr b="0" lang="en-IE" sz="1800" spc="-1" strike="noStrike">
                <a:solidFill>
                  <a:srgbClr val="b5cea8"/>
                </a:solidFill>
                <a:latin typeface="Consolas"/>
                <a:ea typeface="DejaVu Sans"/>
              </a:rPr>
              <a:t>0</a:t>
            </a:r>
            <a:r>
              <a:rPr b="0" lang="en-IE" sz="1800" spc="-1" strike="noStrike">
                <a:solidFill>
                  <a:srgbClr val="ffffff"/>
                </a:solidFill>
                <a:latin typeface="Consolas"/>
                <a:ea typeface="DejaVu Sans"/>
              </a:rPr>
              <a:t>)</a:t>
            </a:r>
            <a:endParaRPr b="0" lang="en-IE" sz="1800" spc="-1" strike="noStrike">
              <a:latin typeface="Arial"/>
            </a:endParaRPr>
          </a:p>
          <a:p>
            <a:pPr>
              <a:lnSpc>
                <a:spcPts val="1426"/>
              </a:lnSpc>
              <a:buNone/>
            </a:pPr>
            <a:r>
              <a:rPr b="0" lang="en-IE" sz="1400" spc="-1" strike="noStrike">
                <a:solidFill>
                  <a:srgbClr val="d4d4d4"/>
                </a:solidFill>
                <a:latin typeface="Consolas"/>
                <a:ea typeface="Times New Roman"/>
              </a:rPr>
              <a:t> </a:t>
            </a:r>
            <a:endParaRPr b="0" lang="en-IE" sz="140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p:nvPr>
        </p:nvSpPr>
        <p:spPr>
          <a:xfrm>
            <a:off x="824760" y="525600"/>
            <a:ext cx="10056960" cy="55584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As DOM</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213" name="Rectangle 3"/>
          <p:cNvSpPr/>
          <p:nvPr/>
        </p:nvSpPr>
        <p:spPr>
          <a:xfrm>
            <a:off x="4899240" y="1166040"/>
            <a:ext cx="2104200" cy="518760"/>
          </a:xfrm>
          <a:prstGeom prst="rect">
            <a:avLst/>
          </a:prstGeom>
          <a:solidFill>
            <a:srgbClr val="0070c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 (root)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Company</a:t>
            </a:r>
            <a:endParaRPr b="0" lang="en-IE" sz="1400" spc="-1" strike="noStrike">
              <a:latin typeface="Arial"/>
            </a:endParaRPr>
          </a:p>
        </p:txBody>
      </p:sp>
      <p:sp>
        <p:nvSpPr>
          <p:cNvPr id="214" name="Rectangle 6"/>
          <p:cNvSpPr/>
          <p:nvPr/>
        </p:nvSpPr>
        <p:spPr>
          <a:xfrm>
            <a:off x="2434320" y="2242800"/>
            <a:ext cx="2104200" cy="5187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215" name="Rectangle 12"/>
          <p:cNvSpPr/>
          <p:nvPr/>
        </p:nvSpPr>
        <p:spPr>
          <a:xfrm>
            <a:off x="790560" y="33055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216" name="Rectangle 14"/>
          <p:cNvSpPr/>
          <p:nvPr/>
        </p:nvSpPr>
        <p:spPr>
          <a:xfrm>
            <a:off x="79056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Joe</a:t>
            </a:r>
            <a:endParaRPr b="0" lang="en-IE" sz="1400" spc="-1" strike="noStrike">
              <a:latin typeface="Arial"/>
            </a:endParaRPr>
          </a:p>
        </p:txBody>
      </p:sp>
      <p:sp>
        <p:nvSpPr>
          <p:cNvPr id="217" name="Rectangle 15"/>
          <p:cNvSpPr/>
          <p:nvPr/>
        </p:nvSpPr>
        <p:spPr>
          <a:xfrm>
            <a:off x="26359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Murphy</a:t>
            </a:r>
            <a:endParaRPr b="0" lang="en-IE" sz="1400" spc="-1" strike="noStrike">
              <a:latin typeface="Arial"/>
            </a:endParaRPr>
          </a:p>
        </p:txBody>
      </p:sp>
      <p:sp>
        <p:nvSpPr>
          <p:cNvPr id="218" name="Rectangle 16"/>
          <p:cNvSpPr/>
          <p:nvPr/>
        </p:nvSpPr>
        <p:spPr>
          <a:xfrm>
            <a:off x="2643480" y="33163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219" name="Rectangle 17"/>
          <p:cNvSpPr/>
          <p:nvPr/>
        </p:nvSpPr>
        <p:spPr>
          <a:xfrm>
            <a:off x="46771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220" name="Rectangle 18"/>
          <p:cNvSpPr/>
          <p:nvPr/>
        </p:nvSpPr>
        <p:spPr>
          <a:xfrm>
            <a:off x="7004880" y="430128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Mary</a:t>
            </a:r>
            <a:endParaRPr b="0" lang="en-IE" sz="1400" spc="-1" strike="noStrike">
              <a:latin typeface="Arial"/>
            </a:endParaRPr>
          </a:p>
        </p:txBody>
      </p:sp>
      <p:sp>
        <p:nvSpPr>
          <p:cNvPr id="221" name="Rectangle 19"/>
          <p:cNvSpPr/>
          <p:nvPr/>
        </p:nvSpPr>
        <p:spPr>
          <a:xfrm>
            <a:off x="87091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Martin</a:t>
            </a:r>
            <a:endParaRPr b="0" lang="en-IE" sz="1400" spc="-1" strike="noStrike">
              <a:latin typeface="Arial"/>
            </a:endParaRPr>
          </a:p>
        </p:txBody>
      </p:sp>
      <p:sp>
        <p:nvSpPr>
          <p:cNvPr id="222" name="Rectangle 20"/>
          <p:cNvSpPr/>
          <p:nvPr/>
        </p:nvSpPr>
        <p:spPr>
          <a:xfrm>
            <a:off x="1056204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223" name="Rectangle 21"/>
          <p:cNvSpPr/>
          <p:nvPr/>
        </p:nvSpPr>
        <p:spPr>
          <a:xfrm>
            <a:off x="4677120" y="33163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224" name="Rectangle: Rounded Corners 25"/>
          <p:cNvSpPr/>
          <p:nvPr/>
        </p:nvSpPr>
        <p:spPr>
          <a:xfrm>
            <a:off x="1308600" y="1425960"/>
            <a:ext cx="1331640" cy="41796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Technical</a:t>
            </a:r>
            <a:endParaRPr b="0" lang="en-IE" sz="1000" spc="-1" strike="noStrike">
              <a:latin typeface="Arial"/>
            </a:endParaRPr>
          </a:p>
        </p:txBody>
      </p:sp>
      <p:sp>
        <p:nvSpPr>
          <p:cNvPr id="225" name="Rectangle: Rounded Corners 28"/>
          <p:cNvSpPr/>
          <p:nvPr/>
        </p:nvSpPr>
        <p:spPr>
          <a:xfrm>
            <a:off x="9955440" y="1425960"/>
            <a:ext cx="1331640" cy="41796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Non-Technical</a:t>
            </a:r>
            <a:endParaRPr b="0" lang="en-IE" sz="1000" spc="-1" strike="noStrike">
              <a:latin typeface="Arial"/>
            </a:endParaRPr>
          </a:p>
        </p:txBody>
      </p:sp>
      <p:sp>
        <p:nvSpPr>
          <p:cNvPr id="226" name="Rectangle 29"/>
          <p:cNvSpPr/>
          <p:nvPr/>
        </p:nvSpPr>
        <p:spPr>
          <a:xfrm>
            <a:off x="7997400" y="2238480"/>
            <a:ext cx="2104200" cy="5187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227" name="Rectangle 30"/>
          <p:cNvSpPr/>
          <p:nvPr/>
        </p:nvSpPr>
        <p:spPr>
          <a:xfrm>
            <a:off x="7004880" y="32904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228" name="Rectangle 31"/>
          <p:cNvSpPr/>
          <p:nvPr/>
        </p:nvSpPr>
        <p:spPr>
          <a:xfrm>
            <a:off x="8709120" y="33055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229" name="Rectangle 34"/>
          <p:cNvSpPr/>
          <p:nvPr/>
        </p:nvSpPr>
        <p:spPr>
          <a:xfrm>
            <a:off x="10562040" y="32904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230" name="Connector: Elbow 36"/>
          <p:cNvSpPr/>
          <p:nvPr/>
        </p:nvSpPr>
        <p:spPr>
          <a:xfrm rot="5400000">
            <a:off x="4625640" y="618480"/>
            <a:ext cx="258480" cy="239364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1" name="Straight Connector 38"/>
          <p:cNvSpPr/>
          <p:nvPr/>
        </p:nvSpPr>
        <p:spPr>
          <a:xfrm>
            <a:off x="3556800" y="1937520"/>
            <a:ext cx="360" cy="30060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2" name="Connector: Elbow 40"/>
          <p:cNvSpPr/>
          <p:nvPr/>
        </p:nvSpPr>
        <p:spPr>
          <a:xfrm flipH="1" rot="16200000">
            <a:off x="7409520" y="228600"/>
            <a:ext cx="258480" cy="31737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3" name="Straight Connector 42"/>
          <p:cNvSpPr/>
          <p:nvPr/>
        </p:nvSpPr>
        <p:spPr>
          <a:xfrm>
            <a:off x="9118800" y="1946160"/>
            <a:ext cx="360" cy="2919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4" name="Straight Connector 44"/>
          <p:cNvSpPr/>
          <p:nvPr/>
        </p:nvSpPr>
        <p:spPr>
          <a:xfrm flipH="1" flipV="1">
            <a:off x="2357280" y="1845360"/>
            <a:ext cx="2782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5" name="Straight Connector 46"/>
          <p:cNvSpPr/>
          <p:nvPr/>
        </p:nvSpPr>
        <p:spPr>
          <a:xfrm flipV="1">
            <a:off x="9955440" y="1845360"/>
            <a:ext cx="3124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6" name="Connector: Elbow 48"/>
          <p:cNvSpPr/>
          <p:nvPr/>
        </p:nvSpPr>
        <p:spPr>
          <a:xfrm rot="5400000">
            <a:off x="2352960" y="1850760"/>
            <a:ext cx="222120" cy="20455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7" name="Connector: Elbow 50"/>
          <p:cNvSpPr/>
          <p:nvPr/>
        </p:nvSpPr>
        <p:spPr>
          <a:xfrm flipH="1" rot="16200000">
            <a:off x="4294800" y="1954440"/>
            <a:ext cx="222120" cy="18381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8" name="Connector: Elbow 52"/>
          <p:cNvSpPr/>
          <p:nvPr/>
        </p:nvSpPr>
        <p:spPr>
          <a:xfrm rot="5400000">
            <a:off x="8238600" y="2173320"/>
            <a:ext cx="226440" cy="13968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9" name="Connector: Elbow 54"/>
          <p:cNvSpPr/>
          <p:nvPr/>
        </p:nvSpPr>
        <p:spPr>
          <a:xfrm flipH="1" rot="16200000">
            <a:off x="10010880" y="1798200"/>
            <a:ext cx="226440" cy="21474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40" name="Straight Connector 56"/>
          <p:cNvSpPr/>
          <p:nvPr/>
        </p:nvSpPr>
        <p:spPr>
          <a:xfrm>
            <a:off x="1440000" y="2986200"/>
            <a:ext cx="36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1" name="Straight Connector 59"/>
          <p:cNvSpPr/>
          <p:nvPr/>
        </p:nvSpPr>
        <p:spPr>
          <a:xfrm flipV="1">
            <a:off x="3292920" y="2986200"/>
            <a:ext cx="360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2" name="Straight Connector 61"/>
          <p:cNvSpPr/>
          <p:nvPr/>
        </p:nvSpPr>
        <p:spPr>
          <a:xfrm flipV="1">
            <a:off x="5326200" y="2986200"/>
            <a:ext cx="36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3" name="Straight Connector 66"/>
          <p:cNvSpPr/>
          <p:nvPr/>
        </p:nvSpPr>
        <p:spPr>
          <a:xfrm flipH="1" flipV="1">
            <a:off x="7652160" y="2986200"/>
            <a:ext cx="180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4" name="Straight Connector 68"/>
          <p:cNvSpPr/>
          <p:nvPr/>
        </p:nvSpPr>
        <p:spPr>
          <a:xfrm flipV="1">
            <a:off x="9358560" y="2986200"/>
            <a:ext cx="324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5" name="Straight Connector 70"/>
          <p:cNvSpPr/>
          <p:nvPr/>
        </p:nvSpPr>
        <p:spPr>
          <a:xfrm flipH="1" flipV="1">
            <a:off x="11199240" y="2986200"/>
            <a:ext cx="1188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6" name="Straight Connector 72"/>
          <p:cNvSpPr/>
          <p:nvPr/>
        </p:nvSpPr>
        <p:spPr>
          <a:xfrm>
            <a:off x="144000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7" name="Straight Connector 74"/>
          <p:cNvSpPr/>
          <p:nvPr/>
        </p:nvSpPr>
        <p:spPr>
          <a:xfrm flipH="1">
            <a:off x="3285000" y="3794400"/>
            <a:ext cx="792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8" name="Straight Connector 76"/>
          <p:cNvSpPr/>
          <p:nvPr/>
        </p:nvSpPr>
        <p:spPr>
          <a:xfrm>
            <a:off x="5326200" y="3794400"/>
            <a:ext cx="36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9" name="Straight Connector 78"/>
          <p:cNvSpPr/>
          <p:nvPr/>
        </p:nvSpPr>
        <p:spPr>
          <a:xfrm>
            <a:off x="7653960" y="3768120"/>
            <a:ext cx="360" cy="5331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50" name="Straight Connector 80"/>
          <p:cNvSpPr/>
          <p:nvPr/>
        </p:nvSpPr>
        <p:spPr>
          <a:xfrm>
            <a:off x="935856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51" name="Straight Connector 82"/>
          <p:cNvSpPr/>
          <p:nvPr/>
        </p:nvSpPr>
        <p:spPr>
          <a:xfrm>
            <a:off x="11211120" y="3768120"/>
            <a:ext cx="360" cy="5317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52" name="TextBox 83"/>
          <p:cNvSpPr/>
          <p:nvPr/>
        </p:nvSpPr>
        <p:spPr>
          <a:xfrm>
            <a:off x="241200" y="2311560"/>
            <a:ext cx="5958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parent</a:t>
            </a:r>
            <a:endParaRPr b="0" lang="en-IE" sz="1000" spc="-1" strike="noStrike">
              <a:latin typeface="Arial"/>
            </a:endParaRPr>
          </a:p>
        </p:txBody>
      </p:sp>
      <p:sp>
        <p:nvSpPr>
          <p:cNvPr id="253" name="TextBox 84"/>
          <p:cNvSpPr/>
          <p:nvPr/>
        </p:nvSpPr>
        <p:spPr>
          <a:xfrm>
            <a:off x="268200" y="3432600"/>
            <a:ext cx="4813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child</a:t>
            </a:r>
            <a:endParaRPr b="0" lang="en-IE" sz="1000" spc="-1" strike="noStrike">
              <a:latin typeface="Arial"/>
            </a:endParaRPr>
          </a:p>
        </p:txBody>
      </p:sp>
      <p:sp>
        <p:nvSpPr>
          <p:cNvPr id="254" name="Free-form: Shape 1"/>
          <p:cNvSpPr/>
          <p:nvPr/>
        </p:nvSpPr>
        <p:spPr>
          <a:xfrm>
            <a:off x="-11876400" y="-5740560"/>
            <a:ext cx="26368560" cy="23182920"/>
          </a:xfrm>
          <a:custGeom>
            <a:avLst/>
            <a:gdLst/>
            <a:ahLst/>
            <a:rect l="l" t="t" r="r" b="b"/>
            <a:pathLst>
              <a:path w="48404208" h="23184464">
                <a:moveTo>
                  <a:pt x="24568941" y="8972592"/>
                </a:moveTo>
                <a:cubicBezTo>
                  <a:pt x="22327776" y="8972592"/>
                  <a:pt x="20510952" y="9567272"/>
                  <a:pt x="20510952" y="10300848"/>
                </a:cubicBezTo>
                <a:cubicBezTo>
                  <a:pt x="20510952" y="11034424"/>
                  <a:pt x="22327776" y="11629104"/>
                  <a:pt x="24568941" y="11629104"/>
                </a:cubicBezTo>
                <a:cubicBezTo>
                  <a:pt x="26810107" y="11629104"/>
                  <a:pt x="28626931" y="11034424"/>
                  <a:pt x="28626931" y="10300848"/>
                </a:cubicBezTo>
                <a:cubicBezTo>
                  <a:pt x="28626931" y="9567272"/>
                  <a:pt x="26810107" y="8972592"/>
                  <a:pt x="24568941" y="8972592"/>
                </a:cubicBezTo>
                <a:close/>
                <a:moveTo>
                  <a:pt x="0" y="0"/>
                </a:moveTo>
                <a:lnTo>
                  <a:pt x="48404208" y="0"/>
                </a:lnTo>
                <a:lnTo>
                  <a:pt x="48404208" y="23184464"/>
                </a:lnTo>
                <a:lnTo>
                  <a:pt x="0" y="23184464"/>
                </a:lnTo>
                <a:close/>
              </a:path>
            </a:pathLst>
          </a:custGeom>
          <a:solidFill>
            <a:srgbClr val="949190">
              <a:alpha val="43000"/>
            </a:srgbClr>
          </a:solidFill>
          <a:ln>
            <a:solidFill>
              <a:srgbClr val="9c351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the text node and its value</a:t>
            </a:r>
            <a:endParaRPr b="0" lang="en-IE" sz="5400" spc="-1" strike="noStrike">
              <a:latin typeface="Arial"/>
            </a:endParaRPr>
          </a:p>
        </p:txBody>
      </p:sp>
      <p:sp>
        <p:nvSpPr>
          <p:cNvPr id="256" name="Text Box 2"/>
          <p:cNvSpPr/>
          <p:nvPr/>
        </p:nvSpPr>
        <p:spPr>
          <a:xfrm>
            <a:off x="1173240" y="2611800"/>
            <a:ext cx="9884520" cy="8978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GB" sz="1800" spc="-1" strike="noStrike">
                <a:solidFill>
                  <a:srgbClr val="9cdcfe"/>
                </a:solidFill>
                <a:latin typeface="Consolas"/>
                <a:ea typeface="DejaVu Sans"/>
              </a:rPr>
              <a:t>firstName</a:t>
            </a:r>
            <a:r>
              <a:rPr b="0" lang="en-GB" sz="1800" spc="-1" strike="noStrike">
                <a:solidFill>
                  <a:srgbClr val="ffffff"/>
                </a:solidFill>
                <a:latin typeface="Consolas"/>
                <a:ea typeface="DejaVu Sans"/>
              </a:rPr>
              <a:t> </a:t>
            </a:r>
            <a:r>
              <a:rPr b="0" lang="en-GB" sz="1800" spc="-1" strike="noStrike">
                <a:solidFill>
                  <a:srgbClr val="d4d4d4"/>
                </a:solidFill>
                <a:latin typeface="Consolas"/>
                <a:ea typeface="DejaVu Sans"/>
              </a:rPr>
              <a:t>=</a:t>
            </a:r>
            <a:r>
              <a:rPr b="0" lang="en-GB" sz="1800" spc="-1" strike="noStrike">
                <a:solidFill>
                  <a:srgbClr val="ffffff"/>
                </a:solidFill>
                <a:latin typeface="Consolas"/>
                <a:ea typeface="DejaVu Sans"/>
              </a:rPr>
              <a:t> </a:t>
            </a:r>
            <a:r>
              <a:rPr b="0" lang="en-GB" sz="1800" spc="-1" strike="noStrike">
                <a:solidFill>
                  <a:srgbClr val="9cdcfe"/>
                </a:solidFill>
                <a:latin typeface="Consolas"/>
                <a:ea typeface="DejaVu Sans"/>
              </a:rPr>
              <a:t>firstNameNode</a:t>
            </a:r>
            <a:r>
              <a:rPr b="0" lang="en-GB" sz="1800" spc="-1" strike="noStrike">
                <a:solidFill>
                  <a:srgbClr val="ffffff"/>
                </a:solidFill>
                <a:latin typeface="Consolas"/>
                <a:ea typeface="DejaVu Sans"/>
              </a:rPr>
              <a:t>.firstChild.nodeValue.strip()</a:t>
            </a:r>
            <a:endParaRPr b="0" lang="en-IE" sz="1800" spc="-1" strike="noStrike">
              <a:latin typeface="Arial"/>
            </a:endParaRPr>
          </a:p>
          <a:p>
            <a:pPr>
              <a:lnSpc>
                <a:spcPts val="1426"/>
              </a:lnSpc>
              <a:buNone/>
            </a:pPr>
            <a:r>
              <a:rPr b="0" lang="en-IE" sz="1400" spc="-1" strike="noStrike">
                <a:solidFill>
                  <a:srgbClr val="d4d4d4"/>
                </a:solidFill>
                <a:latin typeface="Consolas"/>
                <a:ea typeface="Times New Roman"/>
              </a:rPr>
              <a:t> </a:t>
            </a:r>
            <a:endParaRPr b="0" lang="en-IE" sz="140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The Whole thing</a:t>
            </a:r>
            <a:endParaRPr b="0" lang="en-IE" sz="5400" spc="-1" strike="noStrike">
              <a:latin typeface="Arial"/>
            </a:endParaRPr>
          </a:p>
        </p:txBody>
      </p:sp>
      <p:sp>
        <p:nvSpPr>
          <p:cNvPr id="258" name="Text Box 2"/>
          <p:cNvSpPr/>
          <p:nvPr/>
        </p:nvSpPr>
        <p:spPr>
          <a:xfrm>
            <a:off x="1173240" y="1768320"/>
            <a:ext cx="8676720" cy="46656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IE" sz="1600" spc="-1" strike="noStrike">
                <a:solidFill>
                  <a:srgbClr val="c586c0"/>
                </a:solidFill>
                <a:latin typeface="Consolas"/>
                <a:ea typeface="DejaVu Sans"/>
              </a:rPr>
              <a:t>from</a:t>
            </a:r>
            <a:r>
              <a:rPr b="0" lang="en-IE" sz="1600" spc="-1" strike="noStrike">
                <a:solidFill>
                  <a:srgbClr val="ffffff"/>
                </a:solidFill>
                <a:latin typeface="Consolas"/>
                <a:ea typeface="DejaVu Sans"/>
              </a:rPr>
              <a:t> </a:t>
            </a:r>
            <a:r>
              <a:rPr b="0" lang="en-IE" sz="1600" spc="-1" strike="noStrike">
                <a:solidFill>
                  <a:srgbClr val="4ec9b0"/>
                </a:solidFill>
                <a:latin typeface="Consolas"/>
                <a:ea typeface="DejaVu Sans"/>
              </a:rPr>
              <a:t>xml</a:t>
            </a:r>
            <a:r>
              <a:rPr b="0" lang="en-IE" sz="1600" spc="-1" strike="noStrike">
                <a:solidFill>
                  <a:srgbClr val="ffffff"/>
                </a:solidFill>
                <a:latin typeface="Consolas"/>
                <a:ea typeface="DejaVu Sans"/>
              </a:rPr>
              <a:t>.</a:t>
            </a:r>
            <a:r>
              <a:rPr b="0" lang="en-IE" sz="1600" spc="-1" strike="noStrike">
                <a:solidFill>
                  <a:srgbClr val="4ec9b0"/>
                </a:solidFill>
                <a:latin typeface="Consolas"/>
                <a:ea typeface="DejaVu Sans"/>
              </a:rPr>
              <a:t>dom</a:t>
            </a:r>
            <a:r>
              <a:rPr b="0" lang="en-IE" sz="1600" spc="-1" strike="noStrike">
                <a:solidFill>
                  <a:srgbClr val="ffffff"/>
                </a:solidFill>
                <a:latin typeface="Consolas"/>
                <a:ea typeface="DejaVu Sans"/>
              </a:rPr>
              <a:t>.</a:t>
            </a:r>
            <a:r>
              <a:rPr b="0" lang="en-IE" sz="1600" spc="-1" strike="noStrike">
                <a:solidFill>
                  <a:srgbClr val="4ec9b0"/>
                </a:solidFill>
                <a:latin typeface="Consolas"/>
                <a:ea typeface="DejaVu Sans"/>
              </a:rPr>
              <a:t>minidom</a:t>
            </a:r>
            <a:r>
              <a:rPr b="0" lang="en-IE" sz="1600" spc="-1" strike="noStrike">
                <a:solidFill>
                  <a:srgbClr val="ffffff"/>
                </a:solidFill>
                <a:latin typeface="Consolas"/>
                <a:ea typeface="DejaVu Sans"/>
              </a:rPr>
              <a:t> </a:t>
            </a:r>
            <a:r>
              <a:rPr b="0" lang="en-IE" sz="1600" spc="-1" strike="noStrike">
                <a:solidFill>
                  <a:srgbClr val="c586c0"/>
                </a:solidFill>
                <a:latin typeface="Consolas"/>
                <a:ea typeface="DejaVu Sans"/>
              </a:rPr>
              <a:t>import</a:t>
            </a:r>
            <a:r>
              <a:rPr b="0" lang="en-IE" sz="1600" spc="-1" strike="noStrike">
                <a:solidFill>
                  <a:srgbClr val="ffffff"/>
                </a:solidFill>
                <a:latin typeface="Consolas"/>
                <a:ea typeface="DejaVu Sans"/>
              </a:rPr>
              <a:t> </a:t>
            </a:r>
            <a:r>
              <a:rPr b="0" lang="en-IE" sz="1600" spc="-1" strike="noStrike">
                <a:solidFill>
                  <a:srgbClr val="dcdcaa"/>
                </a:solidFill>
                <a:latin typeface="Consolas"/>
                <a:ea typeface="DejaVu Sans"/>
              </a:rPr>
              <a:t>parse</a:t>
            </a:r>
            <a:endParaRPr b="0" lang="en-IE" sz="1600" spc="-1" strike="noStrike">
              <a:latin typeface="Arial"/>
            </a:endParaRPr>
          </a:p>
          <a:p>
            <a:pPr>
              <a:lnSpc>
                <a:spcPct val="100000"/>
              </a:lnSpc>
              <a:buNone/>
            </a:pPr>
            <a:br>
              <a:rPr sz="1600"/>
            </a:br>
            <a:r>
              <a:rPr b="0" lang="en-IE" sz="1600" spc="-1" strike="noStrike">
                <a:solidFill>
                  <a:srgbClr val="9cdcfe"/>
                </a:solidFill>
                <a:latin typeface="Consolas"/>
                <a:ea typeface="DejaVu Sans"/>
              </a:rPr>
              <a:t>filename</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ce9178"/>
                </a:solidFill>
                <a:latin typeface="Consolas"/>
                <a:ea typeface="DejaVu Sans"/>
              </a:rPr>
              <a:t>"employees.xml"</a:t>
            </a:r>
            <a:endParaRPr b="0" lang="en-IE" sz="1600" spc="-1" strike="noStrike">
              <a:latin typeface="Arial"/>
            </a:endParaRPr>
          </a:p>
          <a:p>
            <a:pPr>
              <a:lnSpc>
                <a:spcPct val="100000"/>
              </a:lnSpc>
              <a:buNone/>
            </a:pPr>
            <a:br>
              <a:rPr sz="1600"/>
            </a:br>
            <a:r>
              <a:rPr b="0" lang="en-IE" sz="1600" spc="-1" strike="noStrike">
                <a:solidFill>
                  <a:srgbClr val="7ca668"/>
                </a:solidFill>
                <a:latin typeface="Consolas"/>
                <a:ea typeface="DejaVu Sans"/>
              </a:rPr>
              <a:t># read file in two ways</a:t>
            </a:r>
            <a:endParaRPr b="0" lang="en-IE" sz="1600" spc="-1" strike="noStrike">
              <a:latin typeface="Arial"/>
            </a:endParaRPr>
          </a:p>
          <a:p>
            <a:pPr>
              <a:lnSpc>
                <a:spcPct val="100000"/>
              </a:lnSpc>
              <a:buNone/>
            </a:pPr>
            <a:r>
              <a:rPr b="0" lang="en-IE" sz="1600" spc="-1" strike="noStrike">
                <a:solidFill>
                  <a:srgbClr val="9cdcfe"/>
                </a:solidFill>
                <a:latin typeface="Consolas"/>
                <a:ea typeface="DejaVu Sans"/>
              </a:rPr>
              <a:t>doc</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dcdcaa"/>
                </a:solidFill>
                <a:latin typeface="Consolas"/>
                <a:ea typeface="DejaVu Sans"/>
              </a:rPr>
              <a:t>parse</a:t>
            </a:r>
            <a:r>
              <a:rPr b="0" lang="en-IE" sz="1600" spc="-1" strike="noStrike">
                <a:solidFill>
                  <a:srgbClr val="ffffff"/>
                </a:solidFill>
                <a:latin typeface="Consolas"/>
                <a:ea typeface="DejaVu Sans"/>
              </a:rPr>
              <a:t>(</a:t>
            </a:r>
            <a:r>
              <a:rPr b="0" lang="en-IE" sz="1600" spc="-1" strike="noStrike">
                <a:solidFill>
                  <a:srgbClr val="9cdcfe"/>
                </a:solidFill>
                <a:latin typeface="Consolas"/>
                <a:ea typeface="DejaVu Sans"/>
              </a:rPr>
              <a:t>filename</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br>
              <a:rPr sz="1600"/>
            </a:br>
            <a:r>
              <a:rPr b="0" lang="en-IE" sz="1600" spc="-1" strike="noStrike">
                <a:solidFill>
                  <a:srgbClr val="9cdcfe"/>
                </a:solidFill>
                <a:latin typeface="Consolas"/>
                <a:ea typeface="DejaVu Sans"/>
              </a:rPr>
              <a:t>emloyeeNodeList</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doc</a:t>
            </a:r>
            <a:r>
              <a:rPr b="0" lang="en-IE" sz="1600" spc="-1" strike="noStrike">
                <a:solidFill>
                  <a:srgbClr val="ffffff"/>
                </a:solidFill>
                <a:latin typeface="Consolas"/>
                <a:ea typeface="DejaVu Sans"/>
              </a:rPr>
              <a:t>.getElementsByTagName(</a:t>
            </a:r>
            <a:r>
              <a:rPr b="0" lang="en-IE" sz="1600" spc="-1" strike="noStrike">
                <a:solidFill>
                  <a:srgbClr val="ce9178"/>
                </a:solidFill>
                <a:latin typeface="Consolas"/>
                <a:ea typeface="DejaVu Sans"/>
              </a:rPr>
              <a:t>"Employee"</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dcdcaa"/>
                </a:solidFill>
                <a:latin typeface="Consolas"/>
                <a:ea typeface="DejaVu Sans"/>
              </a:rPr>
              <a:t>print</a:t>
            </a:r>
            <a:r>
              <a:rPr b="0" lang="en-IE" sz="1600" spc="-1" strike="noStrike">
                <a:solidFill>
                  <a:srgbClr val="ffffff"/>
                </a:solidFill>
                <a:latin typeface="Consolas"/>
                <a:ea typeface="DejaVu Sans"/>
              </a:rPr>
              <a:t>(</a:t>
            </a:r>
            <a:r>
              <a:rPr b="0" lang="en-IE" sz="1600" spc="-1" strike="noStrike">
                <a:solidFill>
                  <a:srgbClr val="dcdcaa"/>
                </a:solidFill>
                <a:latin typeface="Consolas"/>
                <a:ea typeface="DejaVu Sans"/>
              </a:rPr>
              <a:t>len</a:t>
            </a:r>
            <a:r>
              <a:rPr b="0" lang="en-IE" sz="1600" spc="-1" strike="noStrike">
                <a:solidFill>
                  <a:srgbClr val="ffffff"/>
                </a:solidFill>
                <a:latin typeface="Consolas"/>
                <a:ea typeface="DejaVu Sans"/>
              </a:rPr>
              <a:t>(</a:t>
            </a:r>
            <a:r>
              <a:rPr b="0" lang="en-IE" sz="1600" spc="-1" strike="noStrike">
                <a:solidFill>
                  <a:srgbClr val="9cdcfe"/>
                </a:solidFill>
                <a:latin typeface="Consolas"/>
                <a:ea typeface="DejaVu Sans"/>
              </a:rPr>
              <a:t>emloyeeNodeList</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c586c0"/>
                </a:solidFill>
                <a:latin typeface="Consolas"/>
                <a:ea typeface="DejaVu Sans"/>
              </a:rPr>
              <a:t>for</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employeeNode</a:t>
            </a:r>
            <a:r>
              <a:rPr b="0" lang="en-IE" sz="1600" spc="-1" strike="noStrike">
                <a:solidFill>
                  <a:srgbClr val="ffffff"/>
                </a:solidFill>
                <a:latin typeface="Consolas"/>
                <a:ea typeface="DejaVu Sans"/>
              </a:rPr>
              <a:t> </a:t>
            </a:r>
            <a:r>
              <a:rPr b="0" lang="en-IE" sz="1600" spc="-1" strike="noStrike">
                <a:solidFill>
                  <a:srgbClr val="c586c0"/>
                </a:solidFill>
                <a:latin typeface="Consolas"/>
                <a:ea typeface="DejaVu Sans"/>
              </a:rPr>
              <a:t>in</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emloyeeNodeList</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7ca668"/>
                </a:solidFill>
                <a:latin typeface="Consolas"/>
                <a:ea typeface="DejaVu Sans"/>
              </a:rPr>
              <a:t>#print("-&gt;")</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firstNameNode</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employeeNode</a:t>
            </a:r>
            <a:r>
              <a:rPr b="0" lang="en-IE" sz="1600" spc="-1" strike="noStrike">
                <a:solidFill>
                  <a:srgbClr val="ffffff"/>
                </a:solidFill>
                <a:latin typeface="Consolas"/>
                <a:ea typeface="DejaVu Sans"/>
              </a:rPr>
              <a:t>.getElementsByTagName(</a:t>
            </a:r>
            <a:r>
              <a:rPr b="0" lang="en-IE" sz="1600" spc="-1" strike="noStrike">
                <a:solidFill>
                  <a:srgbClr val="ce9178"/>
                </a:solidFill>
                <a:latin typeface="Consolas"/>
                <a:ea typeface="DejaVu Sans"/>
              </a:rPr>
              <a:t>"FirstName"</a:t>
            </a:r>
            <a:r>
              <a:rPr b="0" lang="en-IE" sz="1600" spc="-1" strike="noStrike">
                <a:solidFill>
                  <a:srgbClr val="ffffff"/>
                </a:solidFill>
                <a:latin typeface="Consolas"/>
                <a:ea typeface="DejaVu Sans"/>
              </a:rPr>
              <a:t>).item(</a:t>
            </a:r>
            <a:r>
              <a:rPr b="0" lang="en-IE" sz="1600" spc="-1" strike="noStrike">
                <a:solidFill>
                  <a:srgbClr val="b5cea8"/>
                </a:solidFill>
                <a:latin typeface="Consolas"/>
                <a:ea typeface="DejaVu Sans"/>
              </a:rPr>
              <a:t>0</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firstNameNode</a:t>
            </a:r>
            <a:r>
              <a:rPr b="0" lang="en-IE" sz="1600" spc="-1" strike="noStrike">
                <a:solidFill>
                  <a:srgbClr val="ffffff"/>
                </a:solidFill>
                <a:latin typeface="Consolas"/>
                <a:ea typeface="DejaVu Sans"/>
              </a:rPr>
              <a:t>.firstChild.nodeValue.strip()</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dcdcaa"/>
                </a:solidFill>
                <a:latin typeface="Consolas"/>
                <a:ea typeface="DejaVu Sans"/>
              </a:rPr>
              <a:t>print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rmAutofit fontScale="97000"/>
          </a:bodyPr>
          <a:p>
            <a:pPr>
              <a:lnSpc>
                <a:spcPct val="90000"/>
              </a:lnSpc>
              <a:buNone/>
            </a:pPr>
            <a:r>
              <a:rPr b="0" lang="en-IE" sz="5400" spc="-1" strike="noStrike" cap="all">
                <a:latin typeface="Rockwell Condensed"/>
              </a:rPr>
              <a:t>Take a break!</a:t>
            </a:r>
            <a:br>
              <a:rPr sz="5400"/>
            </a:br>
            <a:endParaRPr b="0" lang="en-IE" sz="5400" spc="-1" strike="noStrike">
              <a:latin typeface="Arial"/>
            </a:endParaRPr>
          </a:p>
        </p:txBody>
      </p:sp>
      <p:sp>
        <p:nvSpPr>
          <p:cNvPr id="260"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1" lang="en-IE" sz="2800" spc="-1" strike="noStrike">
                <a:solidFill>
                  <a:srgbClr val="000000"/>
                </a:solidFill>
                <a:latin typeface="Rockwell"/>
              </a:rPr>
              <a:t>After the break you can if you will do the Lab</a:t>
            </a:r>
            <a:endParaRPr b="0" lang="en-IE" sz="28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Consume the data from Irish rail API. </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This lecture</a:t>
            </a:r>
            <a:endParaRPr b="0" lang="en-IE" sz="5400" spc="-1" strike="noStrike">
              <a:latin typeface="Arial"/>
            </a:endParaRPr>
          </a:p>
        </p:txBody>
      </p:sp>
      <p:sp>
        <p:nvSpPr>
          <p:cNvPr id="103"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Read XML file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From a File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Or from the web, using request</a:t>
            </a:r>
            <a:endParaRPr b="0" lang="en-IE" sz="1800" spc="-1" strike="noStrike">
              <a:latin typeface="Arial"/>
            </a:endParaRPr>
          </a:p>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Using minidom to go through the xml</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Searching down ( you can also go up) the Dom tree</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Saving content in a CSV file</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Getting content into program</a:t>
            </a:r>
            <a:endParaRPr b="0" lang="en-IE" sz="5400" spc="-1" strike="noStrike">
              <a:latin typeface="Arial"/>
            </a:endParaRPr>
          </a:p>
        </p:txBody>
      </p:sp>
      <p:sp>
        <p:nvSpPr>
          <p:cNvPr id="105"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Read the file</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Request module</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06" name="Text Box 2"/>
          <p:cNvSpPr/>
          <p:nvPr/>
        </p:nvSpPr>
        <p:spPr>
          <a:xfrm>
            <a:off x="1516680" y="4680000"/>
            <a:ext cx="6266160" cy="135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ts val="1426"/>
              </a:lnSpc>
              <a:buNone/>
            </a:pPr>
            <a:r>
              <a:rPr b="0" lang="en-IE" sz="1050" spc="-1" strike="noStrike">
                <a:solidFill>
                  <a:srgbClr val="c586c0"/>
                </a:solidFill>
                <a:latin typeface="Consolas"/>
                <a:ea typeface="Times New Roman"/>
              </a:rPr>
              <a:t>import</a:t>
            </a:r>
            <a:r>
              <a:rPr b="0" lang="en-IE" sz="1050" spc="-1" strike="noStrike">
                <a:solidFill>
                  <a:srgbClr val="d4d4d4"/>
                </a:solidFill>
                <a:latin typeface="Consolas"/>
                <a:ea typeface="Times New Roman"/>
              </a:rPr>
              <a:t> requests</a:t>
            </a:r>
            <a:endParaRPr b="0" lang="en-IE" sz="1050" spc="-1" strike="noStrike">
              <a:latin typeface="Arial"/>
            </a:endParaRPr>
          </a:p>
          <a:p>
            <a:pPr>
              <a:lnSpc>
                <a:spcPts val="1426"/>
              </a:lnSpc>
              <a:buNone/>
            </a:pPr>
            <a:r>
              <a:rPr b="0" lang="en-IE" sz="1050" spc="-1" strike="noStrike">
                <a:solidFill>
                  <a:srgbClr val="d4d4d4"/>
                </a:solidFill>
                <a:latin typeface="Consolas"/>
                <a:ea typeface="Times New Roman"/>
              </a:rPr>
              <a:t>page = requests.get(</a:t>
            </a:r>
            <a:r>
              <a:rPr b="0" lang="en-IE" sz="1050" spc="-1" strike="noStrike">
                <a:solidFill>
                  <a:srgbClr val="ce9178"/>
                </a:solidFill>
                <a:latin typeface="Consolas"/>
                <a:ea typeface="Times New Roman"/>
              </a:rPr>
              <a:t>"http://dataquestio.github.io/web-scraping-pages/simple.html"</a:t>
            </a:r>
            <a:r>
              <a:rPr b="0" lang="en-IE" sz="1050" spc="-1" strike="noStrike">
                <a:solidFill>
                  <a:srgbClr val="d4d4d4"/>
                </a:solidFill>
                <a:latin typeface="Consolas"/>
                <a:ea typeface="Times New Roman"/>
              </a:rPr>
              <a:t>)</a:t>
            </a:r>
            <a:endParaRPr b="0" lang="en-IE" sz="1050" spc="-1" strike="noStrike">
              <a:latin typeface="Arial"/>
            </a:endParaRPr>
          </a:p>
          <a:p>
            <a:pPr>
              <a:lnSpc>
                <a:spcPts val="1426"/>
              </a:lnSpc>
              <a:buNone/>
            </a:pPr>
            <a:r>
              <a:rPr b="0" lang="en-IE" sz="1050" spc="-1" strike="noStrike">
                <a:solidFill>
                  <a:srgbClr val="dcdcaa"/>
                </a:solidFill>
                <a:latin typeface="Consolas"/>
                <a:ea typeface="Times New Roman"/>
              </a:rPr>
              <a:t>print</a:t>
            </a:r>
            <a:r>
              <a:rPr b="0" lang="en-IE" sz="1050" spc="-1" strike="noStrike">
                <a:solidFill>
                  <a:srgbClr val="d4d4d4"/>
                </a:solidFill>
                <a:latin typeface="Consolas"/>
                <a:ea typeface="Times New Roman"/>
              </a:rPr>
              <a:t> (page)</a:t>
            </a:r>
            <a:endParaRPr b="0" lang="en-IE" sz="1050" spc="-1" strike="noStrike">
              <a:latin typeface="Arial"/>
            </a:endParaRPr>
          </a:p>
          <a:p>
            <a:pPr>
              <a:lnSpc>
                <a:spcPts val="1426"/>
              </a:lnSpc>
              <a:buNone/>
            </a:pPr>
            <a:r>
              <a:rPr b="0" lang="en-IE" sz="1050" spc="-1" strike="noStrike">
                <a:solidFill>
                  <a:srgbClr val="dcdcaa"/>
                </a:solidFill>
                <a:latin typeface="Consolas"/>
                <a:ea typeface="Times New Roman"/>
              </a:rPr>
              <a:t>print</a:t>
            </a:r>
            <a:r>
              <a:rPr b="0" lang="en-IE" sz="1050" spc="-1" strike="noStrike">
                <a:solidFill>
                  <a:srgbClr val="d4d4d4"/>
                </a:solidFill>
                <a:latin typeface="Consolas"/>
                <a:ea typeface="Times New Roman"/>
              </a:rPr>
              <a:t>(</a:t>
            </a:r>
            <a:r>
              <a:rPr b="0" lang="en-IE" sz="1050" spc="-1" strike="noStrike">
                <a:solidFill>
                  <a:srgbClr val="ce9178"/>
                </a:solidFill>
                <a:latin typeface="Consolas"/>
                <a:ea typeface="Times New Roman"/>
              </a:rPr>
              <a:t>"-------------------"</a:t>
            </a:r>
            <a:r>
              <a:rPr b="0" lang="en-IE" sz="1050" spc="-1" strike="noStrike">
                <a:solidFill>
                  <a:srgbClr val="d4d4d4"/>
                </a:solidFill>
                <a:latin typeface="Consolas"/>
                <a:ea typeface="Times New Roman"/>
              </a:rPr>
              <a:t>)</a:t>
            </a:r>
            <a:endParaRPr b="0" lang="en-IE" sz="1050" spc="-1" strike="noStrike">
              <a:latin typeface="Arial"/>
            </a:endParaRPr>
          </a:p>
          <a:p>
            <a:pPr>
              <a:lnSpc>
                <a:spcPts val="1426"/>
              </a:lnSpc>
              <a:buNone/>
            </a:pPr>
            <a:r>
              <a:rPr b="0" lang="en-IE" sz="1050" spc="-1" strike="noStrike">
                <a:solidFill>
                  <a:srgbClr val="dcdcaa"/>
                </a:solidFill>
                <a:latin typeface="Consolas"/>
                <a:ea typeface="Times New Roman"/>
              </a:rPr>
              <a:t>print</a:t>
            </a:r>
            <a:r>
              <a:rPr b="0" lang="en-IE" sz="1050" spc="-1" strike="noStrike">
                <a:solidFill>
                  <a:srgbClr val="d4d4d4"/>
                </a:solidFill>
                <a:latin typeface="Consolas"/>
                <a:ea typeface="Times New Roman"/>
              </a:rPr>
              <a:t> (page.content)</a:t>
            </a:r>
            <a:endParaRPr b="0" lang="en-IE" sz="105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
        <p:nvSpPr>
          <p:cNvPr id="107" name="Text Box 2"/>
          <p:cNvSpPr/>
          <p:nvPr/>
        </p:nvSpPr>
        <p:spPr>
          <a:xfrm>
            <a:off x="1516680" y="2577960"/>
            <a:ext cx="5065920" cy="13417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ts val="1426"/>
              </a:lnSpc>
              <a:buNone/>
            </a:pPr>
            <a:r>
              <a:rPr b="0" lang="en-IE" sz="1050" spc="-1" strike="noStrike">
                <a:solidFill>
                  <a:srgbClr val="d4d4d4"/>
                </a:solidFill>
                <a:latin typeface="Consolas"/>
                <a:ea typeface="Times New Roman"/>
              </a:rPr>
              <a:t> </a:t>
            </a:r>
            <a:endParaRPr b="0" lang="en-IE" sz="1050" spc="-1" strike="noStrike">
              <a:latin typeface="Arial"/>
            </a:endParaRPr>
          </a:p>
          <a:p>
            <a:pPr>
              <a:lnSpc>
                <a:spcPts val="1426"/>
              </a:lnSpc>
              <a:buNone/>
            </a:pPr>
            <a:r>
              <a:rPr b="0" lang="en-IE" sz="1050" spc="-1" strike="noStrike">
                <a:solidFill>
                  <a:srgbClr val="c586c0"/>
                </a:solidFill>
                <a:latin typeface="Consolas"/>
                <a:ea typeface="Times New Roman"/>
              </a:rPr>
              <a:t>with</a:t>
            </a:r>
            <a:r>
              <a:rPr b="0" lang="en-IE" sz="1050" spc="-1" strike="noStrike">
                <a:solidFill>
                  <a:srgbClr val="d4d4d4"/>
                </a:solidFill>
                <a:latin typeface="Consolas"/>
                <a:ea typeface="Times New Roman"/>
              </a:rPr>
              <a:t> </a:t>
            </a:r>
            <a:r>
              <a:rPr b="0" lang="en-IE" sz="1050" spc="-1" strike="noStrike">
                <a:solidFill>
                  <a:srgbClr val="dcdcaa"/>
                </a:solidFill>
                <a:latin typeface="Consolas"/>
                <a:ea typeface="Times New Roman"/>
              </a:rPr>
              <a:t>open</a:t>
            </a:r>
            <a:r>
              <a:rPr b="0" lang="en-IE" sz="1050" spc="-1" strike="noStrike">
                <a:solidFill>
                  <a:srgbClr val="d4d4d4"/>
                </a:solidFill>
                <a:latin typeface="Consolas"/>
                <a:ea typeface="Times New Roman"/>
              </a:rPr>
              <a:t>(</a:t>
            </a:r>
            <a:r>
              <a:rPr b="0" lang="en-IE" sz="1050" spc="-1" strike="noStrike">
                <a:solidFill>
                  <a:srgbClr val="ce9178"/>
                </a:solidFill>
                <a:latin typeface="Consolas"/>
                <a:ea typeface="Times New Roman"/>
              </a:rPr>
              <a:t>filename</a:t>
            </a:r>
            <a:r>
              <a:rPr b="0" lang="en-IE" sz="1050" spc="-1" strike="noStrike">
                <a:solidFill>
                  <a:srgbClr val="d4d4d4"/>
                </a:solidFill>
                <a:latin typeface="Consolas"/>
                <a:ea typeface="Times New Roman"/>
              </a:rPr>
              <a:t>) </a:t>
            </a:r>
            <a:r>
              <a:rPr b="0" lang="en-IE" sz="1050" spc="-1" strike="noStrike">
                <a:solidFill>
                  <a:srgbClr val="c586c0"/>
                </a:solidFill>
                <a:latin typeface="Consolas"/>
                <a:ea typeface="Times New Roman"/>
              </a:rPr>
              <a:t>as</a:t>
            </a:r>
            <a:r>
              <a:rPr b="0" lang="en-IE" sz="1050" spc="-1" strike="noStrike">
                <a:solidFill>
                  <a:srgbClr val="d4d4d4"/>
                </a:solidFill>
                <a:latin typeface="Consolas"/>
                <a:ea typeface="Times New Roman"/>
              </a:rPr>
              <a:t> fp:</a:t>
            </a:r>
            <a:endParaRPr b="0" lang="en-IE" sz="1050" spc="-1" strike="noStrike">
              <a:latin typeface="Arial"/>
            </a:endParaRPr>
          </a:p>
          <a:p>
            <a:pPr>
              <a:lnSpc>
                <a:spcPts val="1426"/>
              </a:lnSpc>
              <a:spcAft>
                <a:spcPts val="799"/>
              </a:spcAft>
              <a:buNone/>
            </a:pPr>
            <a:r>
              <a:rPr b="0" lang="en-IE" sz="1050" spc="-1" strike="noStrike">
                <a:solidFill>
                  <a:srgbClr val="d4d4d4"/>
                </a:solidFill>
                <a:latin typeface="Consolas"/>
                <a:ea typeface="Times New Roman"/>
              </a:rPr>
              <a:t>   </a:t>
            </a:r>
            <a:r>
              <a:rPr b="0" lang="en-IE" sz="1050" spc="-1" strike="noStrike">
                <a:solidFill>
                  <a:srgbClr val="d4d4d4"/>
                </a:solidFill>
                <a:latin typeface="Consolas"/>
                <a:ea typeface="Times New Roman"/>
              </a:rPr>
              <a:t># do what you want</a:t>
            </a: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Some Parsers</a:t>
            </a:r>
            <a:endParaRPr b="0" lang="en-IE" sz="5400" spc="-1" strike="noStrike">
              <a:latin typeface="Arial"/>
            </a:endParaRPr>
          </a:p>
        </p:txBody>
      </p:sp>
      <p:sp>
        <p:nvSpPr>
          <p:cNvPr id="109" name="Rectangle 8"/>
          <p:cNvSpPr/>
          <p:nvPr/>
        </p:nvSpPr>
        <p:spPr>
          <a:xfrm>
            <a:off x="1066680" y="2013120"/>
            <a:ext cx="10056960" cy="7920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graphicFrame>
        <p:nvGraphicFramePr>
          <p:cNvPr id="110" name="Content Placeholder 3"/>
          <p:cNvGraphicFramePr/>
          <p:nvPr/>
        </p:nvGraphicFramePr>
        <p:xfrm>
          <a:off x="1069920" y="2473920"/>
          <a:ext cx="10057680" cy="3643920"/>
        </p:xfrm>
        <a:graphic>
          <a:graphicData uri="http://schemas.openxmlformats.org/drawingml/2006/table">
            <a:tbl>
              <a:tblPr/>
              <a:tblGrid>
                <a:gridCol w="2108880"/>
                <a:gridCol w="1852200"/>
                <a:gridCol w="3229200"/>
                <a:gridCol w="2867760"/>
              </a:tblGrid>
              <a:tr h="378360">
                <a:tc>
                  <a:txBody>
                    <a:bodyPr lIns="85680" rIns="85680" anchor="t">
                      <a:noAutofit/>
                    </a:bodyPr>
                    <a:p>
                      <a:pPr>
                        <a:lnSpc>
                          <a:spcPct val="100000"/>
                        </a:lnSpc>
                        <a:buNone/>
                      </a:pPr>
                      <a:r>
                        <a:rPr b="1" lang="en-IE" sz="1700" spc="-1" strike="noStrike">
                          <a:solidFill>
                            <a:srgbClr val="ffffff"/>
                          </a:solidFill>
                          <a:latin typeface="Rockwell"/>
                        </a:rPr>
                        <a:t>Module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description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Advantages </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Disadvantages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894240">
                <a:tc>
                  <a:txBody>
                    <a:bodyPr lIns="85680" rIns="85680" anchor="t">
                      <a:noAutofit/>
                    </a:bodyPr>
                    <a:p>
                      <a:pPr>
                        <a:lnSpc>
                          <a:spcPct val="100000"/>
                        </a:lnSpc>
                        <a:buNone/>
                      </a:pPr>
                      <a:r>
                        <a:rPr b="0" lang="en-IE" sz="1700" spc="-1" strike="noStrike">
                          <a:solidFill>
                            <a:srgbClr val="000000"/>
                          </a:solidFill>
                          <a:latin typeface="Rockwell"/>
                        </a:rPr>
                        <a:t>xml.dom.minidom</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Minimal DOM Implementation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marL="285840" indent="-285840">
                        <a:lnSpc>
                          <a:spcPct val="100000"/>
                        </a:lnSpc>
                        <a:buClr>
                          <a:srgbClr val="000000"/>
                        </a:buClr>
                        <a:buFont typeface="Arial"/>
                        <a:buChar char="•"/>
                      </a:pPr>
                      <a:r>
                        <a:rPr b="0" lang="en-IE" sz="1700" spc="-1" strike="noStrike">
                          <a:solidFill>
                            <a:srgbClr val="000000"/>
                          </a:solidFill>
                          <a:latin typeface="Rockwell"/>
                        </a:rPr>
                        <a:t>Built in </a:t>
                      </a:r>
                      <a:endParaRPr b="0" lang="en-IE" sz="1700" spc="-1" strike="noStrike">
                        <a:latin typeface="Arial"/>
                      </a:endParaRPr>
                    </a:p>
                    <a:p>
                      <a:pPr marL="285840" indent="-285840">
                        <a:lnSpc>
                          <a:spcPct val="100000"/>
                        </a:lnSpc>
                        <a:buClr>
                          <a:srgbClr val="000000"/>
                        </a:buClr>
                        <a:buFont typeface="Arial"/>
                        <a:buChar char="•"/>
                      </a:pPr>
                      <a:r>
                        <a:rPr b="0" lang="en-IE" sz="1700" spc="-1" strike="noStrike">
                          <a:solidFill>
                            <a:srgbClr val="000000"/>
                          </a:solidFill>
                          <a:latin typeface="Rockwell"/>
                        </a:rPr>
                        <a:t>Alows full manipulation of DOM</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Clunky</a:t>
                      </a:r>
                      <a:endParaRPr b="0" lang="en-IE" sz="1700" spc="-1" strike="noStrike">
                        <a:latin typeface="Arial"/>
                      </a:endParaRPr>
                    </a:p>
                    <a:p>
                      <a:pPr>
                        <a:lnSpc>
                          <a:spcPct val="100000"/>
                        </a:lnSpc>
                        <a:buNone/>
                      </a:pPr>
                      <a:r>
                        <a:rPr b="0" lang="en-IE" sz="1700" spc="-1" strike="noStrike">
                          <a:solidFill>
                            <a:srgbClr val="000000"/>
                          </a:solidFill>
                          <a:latin typeface="Rockwell"/>
                        </a:rPr>
                        <a:t>Not good to reading large files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94240">
                <a:tc>
                  <a:txBody>
                    <a:bodyPr lIns="85680" rIns="85680" anchor="t">
                      <a:noAutofit/>
                    </a:bodyPr>
                    <a:p>
                      <a:pPr>
                        <a:lnSpc>
                          <a:spcPct val="100000"/>
                        </a:lnSpc>
                        <a:buNone/>
                      </a:pPr>
                      <a:r>
                        <a:rPr b="0" lang="en-GB" sz="1700" spc="-1" strike="noStrike">
                          <a:solidFill>
                            <a:srgbClr val="000000"/>
                          </a:solidFill>
                          <a:latin typeface="Rockwell"/>
                        </a:rPr>
                        <a:t>xml.sax</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The SAX Interface for Python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Very fast reading</a:t>
                      </a:r>
                      <a:endParaRPr b="0" lang="en-IE" sz="1700" spc="-1" strike="noStrike">
                        <a:latin typeface="Arial"/>
                      </a:endParaRPr>
                    </a:p>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deals with large files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not so good for manipulation </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840960">
                <a:tc>
                  <a:txBody>
                    <a:bodyPr lIns="85680" rIns="85680" anchor="t">
                      <a:noAutofit/>
                    </a:bodyPr>
                    <a:p>
                      <a:pPr>
                        <a:lnSpc>
                          <a:spcPct val="100000"/>
                        </a:lnSpc>
                        <a:buNone/>
                      </a:pPr>
                      <a:r>
                        <a:rPr b="0" lang="en-GB" sz="1700" spc="-1" strike="noStrike">
                          <a:solidFill>
                            <a:srgbClr val="000000"/>
                          </a:solidFill>
                          <a:latin typeface="Rockwell"/>
                        </a:rPr>
                        <a:t>untangle: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GB" sz="1700" spc="-1" strike="noStrike">
                          <a:solidFill>
                            <a:srgbClr val="000000"/>
                          </a:solidFill>
                          <a:latin typeface="Rockwell"/>
                        </a:rPr>
                        <a:t>Convert XML to a Python Object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easy to use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marL="285840" indent="-285840">
                        <a:lnSpc>
                          <a:spcPct val="100000"/>
                        </a:lnSpc>
                        <a:buClr>
                          <a:srgbClr val="000000"/>
                        </a:buClr>
                        <a:buFont typeface="Arial"/>
                        <a:buChar char="•"/>
                      </a:pPr>
                      <a:r>
                        <a:rPr b="0" lang="en-IE" sz="1700" spc="-1" strike="noStrike">
                          <a:solidFill>
                            <a:srgbClr val="000000"/>
                          </a:solidFill>
                          <a:latin typeface="Rockwell"/>
                        </a:rPr>
                        <a:t>whole file read</a:t>
                      </a:r>
                      <a:endParaRPr b="0" lang="en-IE" sz="1700" spc="-1" strike="noStrike">
                        <a:latin typeface="Arial"/>
                      </a:endParaRPr>
                    </a:p>
                    <a:p>
                      <a:pPr marL="285840" indent="-285840">
                        <a:lnSpc>
                          <a:spcPct val="100000"/>
                        </a:lnSpc>
                        <a:buClr>
                          <a:srgbClr val="000000"/>
                        </a:buClr>
                        <a:buFont typeface="Arial"/>
                        <a:buChar char="•"/>
                      </a:pPr>
                      <a:r>
                        <a:rPr b="0" lang="en-IE" sz="1700" spc="-1" strike="noStrike">
                          <a:solidFill>
                            <a:srgbClr val="000000"/>
                          </a:solidFill>
                          <a:latin typeface="Rockwell"/>
                        </a:rPr>
                        <a:t>It a third part module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36480">
                <a:tc>
                  <a:txBody>
                    <a:bodyPr lIns="85680" rIns="85680" anchor="t">
                      <a:noAutofit/>
                    </a:bodyPr>
                    <a:p>
                      <a:pPr>
                        <a:lnSpc>
                          <a:spcPct val="100000"/>
                        </a:lnSpc>
                        <a:buNone/>
                      </a:pPr>
                      <a:r>
                        <a:rPr b="0" lang="en-GB" sz="1700" spc="-1" strike="noStrike">
                          <a:solidFill>
                            <a:srgbClr val="000000"/>
                          </a:solidFill>
                          <a:latin typeface="Rockwell"/>
                        </a:rPr>
                        <a:t>BeautifulSoup</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Deal With Malformed XML</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Great for html</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would not install with PIP for me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We will Use minidom</a:t>
            </a:r>
            <a:endParaRPr b="0" lang="en-IE" sz="5400" spc="-1" strike="noStrike">
              <a:latin typeface="Arial"/>
            </a:endParaRPr>
          </a:p>
        </p:txBody>
      </p:sp>
      <p:sp>
        <p:nvSpPr>
          <p:cNvPr id="112" name="PlaceHolder 2"/>
          <p:cNvSpPr>
            <a:spLocks noGrp="1"/>
          </p:cNvSpPr>
          <p:nvPr>
            <p:ph/>
          </p:nvPr>
        </p:nvSpPr>
        <p:spPr>
          <a:xfrm>
            <a:off x="1154160" y="3433320"/>
            <a:ext cx="3779640" cy="3190320"/>
          </a:xfrm>
          <a:prstGeom prst="rect">
            <a:avLst/>
          </a:prstGeom>
          <a:solidFill>
            <a:srgbClr val="000000"/>
          </a:solidFill>
          <a:ln w="12600">
            <a:solidFill>
              <a:srgbClr val="000000"/>
            </a:solidFill>
            <a:round/>
          </a:ln>
        </p:spPr>
        <p:txBody>
          <a:bodyPr lIns="90000" rIns="90000" tIns="45000" bIns="45000" anchor="t">
            <a:noAutofit/>
          </a:bodyPr>
          <a:p>
            <a:pPr>
              <a:lnSpc>
                <a:spcPct val="90000"/>
              </a:lnSpc>
              <a:spcBef>
                <a:spcPts val="1199"/>
              </a:spcBef>
              <a:buNone/>
              <a:tabLst>
                <a:tab algn="l" pos="0"/>
              </a:tabLst>
            </a:pPr>
            <a:r>
              <a:rPr b="0" lang="en-GB" sz="1400" spc="-1" strike="noStrike">
                <a:solidFill>
                  <a:srgbClr val="c586c0"/>
                </a:solidFill>
                <a:latin typeface="Consolas"/>
              </a:rPr>
              <a:t># for files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rPr>
              <a:t>from</a:t>
            </a:r>
            <a:r>
              <a:rPr b="0" lang="en-GB" sz="1400" spc="-1" strike="noStrike">
                <a:solidFill>
                  <a:srgbClr val="ffffff"/>
                </a:solidFill>
                <a:latin typeface="Consolas"/>
              </a:rPr>
              <a:t> </a:t>
            </a:r>
            <a:r>
              <a:rPr b="0" lang="en-GB" sz="1400" spc="-1" strike="noStrike">
                <a:solidFill>
                  <a:srgbClr val="4ec9b0"/>
                </a:solidFill>
                <a:latin typeface="Consolas"/>
              </a:rPr>
              <a:t>xml</a:t>
            </a:r>
            <a:r>
              <a:rPr b="0" lang="en-GB" sz="1400" spc="-1" strike="noStrike">
                <a:solidFill>
                  <a:srgbClr val="ffffff"/>
                </a:solidFill>
                <a:latin typeface="Consolas"/>
              </a:rPr>
              <a:t>.</a:t>
            </a:r>
            <a:r>
              <a:rPr b="0" lang="en-GB" sz="1400" spc="-1" strike="noStrike">
                <a:solidFill>
                  <a:srgbClr val="4ec9b0"/>
                </a:solidFill>
                <a:latin typeface="Consolas"/>
              </a:rPr>
              <a:t>dom</a:t>
            </a:r>
            <a:r>
              <a:rPr b="0" lang="en-GB" sz="1400" spc="-1" strike="noStrike">
                <a:solidFill>
                  <a:srgbClr val="ffffff"/>
                </a:solidFill>
                <a:latin typeface="Consolas"/>
              </a:rPr>
              <a:t>.</a:t>
            </a:r>
            <a:r>
              <a:rPr b="0" lang="en-GB" sz="1400" spc="-1" strike="noStrike">
                <a:solidFill>
                  <a:srgbClr val="4ec9b0"/>
                </a:solidFill>
                <a:latin typeface="Consolas"/>
              </a:rPr>
              <a:t>minidom</a:t>
            </a:r>
            <a:r>
              <a:rPr b="0" lang="en-GB" sz="1400" spc="-1" strike="noStrike">
                <a:solidFill>
                  <a:srgbClr val="ffffff"/>
                </a:solidFill>
                <a:latin typeface="Consolas"/>
              </a:rPr>
              <a:t> </a:t>
            </a:r>
            <a:r>
              <a:rPr b="0" lang="en-GB" sz="1400" spc="-1" strike="noStrike">
                <a:solidFill>
                  <a:srgbClr val="c586c0"/>
                </a:solidFill>
                <a:latin typeface="Consolas"/>
              </a:rPr>
              <a:t>import</a:t>
            </a:r>
            <a:r>
              <a:rPr b="0" lang="en-GB" sz="1400" spc="-1" strike="noStrike">
                <a:solidFill>
                  <a:srgbClr val="ffffff"/>
                </a:solidFill>
                <a:latin typeface="Consolas"/>
              </a:rPr>
              <a:t> </a:t>
            </a:r>
            <a:r>
              <a:rPr b="0" lang="en-GB" sz="1400" spc="-1" strike="noStrike">
                <a:solidFill>
                  <a:srgbClr val="dcdcaa"/>
                </a:solidFill>
                <a:latin typeface="Consolas"/>
              </a:rPr>
              <a:t>parse</a:t>
            </a:r>
            <a:br>
              <a:rPr sz="1400"/>
            </a:br>
            <a:r>
              <a:rPr b="0" lang="en-GB" sz="1400" spc="-1" strike="noStrike">
                <a:solidFill>
                  <a:srgbClr val="9cdcfe"/>
                </a:solidFill>
                <a:latin typeface="Consolas"/>
              </a:rPr>
              <a:t>filename</a:t>
            </a:r>
            <a:r>
              <a:rPr b="0" lang="en-GB" sz="1400" spc="-1" strike="noStrike">
                <a:solidFill>
                  <a:srgbClr val="ffffff"/>
                </a:solidFill>
                <a:latin typeface="Consolas"/>
              </a:rPr>
              <a:t> </a:t>
            </a:r>
            <a:r>
              <a:rPr b="0" lang="en-GB" sz="1400" spc="-1" strike="noStrike">
                <a:solidFill>
                  <a:srgbClr val="d4d4d4"/>
                </a:solidFill>
                <a:latin typeface="Consolas"/>
              </a:rPr>
              <a:t>=</a:t>
            </a:r>
            <a:r>
              <a:rPr b="0" lang="en-GB" sz="1400" spc="-1" strike="noStrike">
                <a:solidFill>
                  <a:srgbClr val="ffffff"/>
                </a:solidFill>
                <a:latin typeface="Consolas"/>
              </a:rPr>
              <a:t> </a:t>
            </a:r>
            <a:r>
              <a:rPr b="0" lang="en-GB" sz="1400" spc="-1" strike="noStrike">
                <a:solidFill>
                  <a:srgbClr val="ce9178"/>
                </a:solidFill>
                <a:latin typeface="Consolas"/>
              </a:rPr>
              <a:t>"employees.xml"</a:t>
            </a:r>
            <a:br>
              <a:rPr sz="1400"/>
            </a:br>
            <a:r>
              <a:rPr b="0" lang="en-GB" sz="1400" spc="-1" strike="noStrike">
                <a:solidFill>
                  <a:srgbClr val="7ca668"/>
                </a:solidFill>
                <a:latin typeface="Consolas"/>
              </a:rPr>
              <a:t># read file in two ways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9cdcfe"/>
                </a:solidFill>
                <a:latin typeface="Consolas"/>
              </a:rPr>
              <a:t>doc</a:t>
            </a:r>
            <a:r>
              <a:rPr b="0" lang="en-GB" sz="1400" spc="-1" strike="noStrike">
                <a:solidFill>
                  <a:srgbClr val="ffffff"/>
                </a:solidFill>
                <a:latin typeface="Consolas"/>
              </a:rPr>
              <a:t> </a:t>
            </a:r>
            <a:r>
              <a:rPr b="0" lang="en-GB" sz="1400" spc="-1" strike="noStrike">
                <a:solidFill>
                  <a:srgbClr val="d4d4d4"/>
                </a:solidFill>
                <a:latin typeface="Consolas"/>
              </a:rPr>
              <a:t>=</a:t>
            </a:r>
            <a:r>
              <a:rPr b="0" lang="en-GB" sz="1400" spc="-1" strike="noStrike">
                <a:solidFill>
                  <a:srgbClr val="ffffff"/>
                </a:solidFill>
                <a:latin typeface="Consolas"/>
              </a:rPr>
              <a:t> </a:t>
            </a:r>
            <a:r>
              <a:rPr b="0" lang="en-GB" sz="1400" spc="-1" strike="noStrike">
                <a:solidFill>
                  <a:srgbClr val="dcdcaa"/>
                </a:solidFill>
                <a:latin typeface="Consolas"/>
              </a:rPr>
              <a:t>parse</a:t>
            </a:r>
            <a:r>
              <a:rPr b="0" lang="en-GB" sz="1400" spc="-1" strike="noStrike">
                <a:solidFill>
                  <a:srgbClr val="ffffff"/>
                </a:solidFill>
                <a:latin typeface="Consolas"/>
              </a:rPr>
              <a:t>(</a:t>
            </a:r>
            <a:r>
              <a:rPr b="0" lang="en-GB" sz="1400" spc="-1" strike="noStrike">
                <a:solidFill>
                  <a:srgbClr val="9cdcfe"/>
                </a:solidFill>
                <a:latin typeface="Consolas"/>
              </a:rPr>
              <a:t>filename</a:t>
            </a:r>
            <a:r>
              <a:rPr b="0" lang="en-GB" sz="1400" spc="-1" strike="noStrike">
                <a:solidFill>
                  <a:srgbClr val="ffffff"/>
                </a:solidFill>
                <a:latin typeface="Consolas"/>
              </a:rPr>
              <a:t>)</a:t>
            </a:r>
            <a:endParaRPr b="0" lang="en-IE" sz="1400" spc="-1" strike="noStrike">
              <a:latin typeface="Arial"/>
            </a:endParaRPr>
          </a:p>
          <a:p>
            <a:pPr>
              <a:lnSpc>
                <a:spcPct val="90000"/>
              </a:lnSpc>
              <a:spcBef>
                <a:spcPts val="1199"/>
              </a:spcBef>
              <a:buNone/>
              <a:tabLst>
                <a:tab algn="l" pos="0"/>
              </a:tabLst>
            </a:pPr>
            <a:r>
              <a:rPr b="0" lang="en-GB" sz="1400" spc="-1" strike="noStrike">
                <a:solidFill>
                  <a:srgbClr val="7ca668"/>
                </a:solidFill>
                <a:latin typeface="Consolas"/>
              </a:rPr>
              <a:t># or</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rPr>
              <a:t>with</a:t>
            </a:r>
            <a:r>
              <a:rPr b="0" lang="en-GB" sz="1400" spc="-1" strike="noStrike">
                <a:solidFill>
                  <a:srgbClr val="ffffff"/>
                </a:solidFill>
                <a:latin typeface="Consolas"/>
              </a:rPr>
              <a:t> </a:t>
            </a:r>
            <a:r>
              <a:rPr b="0" lang="en-GB" sz="1400" spc="-1" strike="noStrike">
                <a:solidFill>
                  <a:srgbClr val="dcdcaa"/>
                </a:solidFill>
                <a:latin typeface="Consolas"/>
              </a:rPr>
              <a:t>open</a:t>
            </a:r>
            <a:r>
              <a:rPr b="0" lang="en-GB" sz="1400" spc="-1" strike="noStrike">
                <a:solidFill>
                  <a:srgbClr val="ffffff"/>
                </a:solidFill>
                <a:latin typeface="Consolas"/>
              </a:rPr>
              <a:t>(</a:t>
            </a:r>
            <a:r>
              <a:rPr b="0" lang="en-GB" sz="1400" spc="-1" strike="noStrike">
                <a:solidFill>
                  <a:srgbClr val="9cdcfe"/>
                </a:solidFill>
                <a:latin typeface="Consolas"/>
              </a:rPr>
              <a:t>filename</a:t>
            </a:r>
            <a:r>
              <a:rPr b="0" lang="en-GB" sz="1400" spc="-1" strike="noStrike">
                <a:solidFill>
                  <a:srgbClr val="ffffff"/>
                </a:solidFill>
                <a:latin typeface="Consolas"/>
              </a:rPr>
              <a:t>) </a:t>
            </a:r>
            <a:r>
              <a:rPr b="0" lang="en-GB" sz="1400" spc="-1" strike="noStrike">
                <a:solidFill>
                  <a:srgbClr val="c586c0"/>
                </a:solidFill>
                <a:latin typeface="Consolas"/>
              </a:rPr>
              <a:t>as</a:t>
            </a:r>
            <a:r>
              <a:rPr b="0" lang="en-GB" sz="1400" spc="-1" strike="noStrike">
                <a:solidFill>
                  <a:srgbClr val="ffffff"/>
                </a:solidFill>
                <a:latin typeface="Consolas"/>
              </a:rPr>
              <a:t> </a:t>
            </a:r>
            <a:r>
              <a:rPr b="0" lang="en-GB" sz="1400" spc="-1" strike="noStrike">
                <a:solidFill>
                  <a:srgbClr val="9cdcfe"/>
                </a:solidFill>
                <a:latin typeface="Consolas"/>
              </a:rPr>
              <a:t>fp</a:t>
            </a:r>
            <a:r>
              <a:rPr b="0" lang="en-GB" sz="1400" spc="-1" strike="noStrike">
                <a:solidFill>
                  <a:srgbClr val="ffffff"/>
                </a:solidFill>
                <a:latin typeface="Consolas"/>
              </a:rPr>
              <a:t>:</a:t>
            </a:r>
            <a:endParaRPr b="0" lang="en-IE" sz="1400" spc="-1" strike="noStrike">
              <a:latin typeface="Arial"/>
            </a:endParaRPr>
          </a:p>
          <a:p>
            <a:pPr>
              <a:lnSpc>
                <a:spcPct val="90000"/>
              </a:lnSpc>
              <a:spcBef>
                <a:spcPts val="1199"/>
              </a:spcBef>
              <a:buNone/>
              <a:tabLst>
                <a:tab algn="l" pos="0"/>
              </a:tabLst>
            </a:pPr>
            <a:r>
              <a:rPr b="0" lang="en-GB" sz="1400" spc="-1" strike="noStrike">
                <a:solidFill>
                  <a:srgbClr val="ffffff"/>
                </a:solidFill>
                <a:latin typeface="Consolas"/>
              </a:rPr>
              <a:t>    </a:t>
            </a:r>
            <a:r>
              <a:rPr b="0" lang="en-GB" sz="1400" spc="-1" strike="noStrike">
                <a:solidFill>
                  <a:srgbClr val="9cdcfe"/>
                </a:solidFill>
                <a:latin typeface="Consolas"/>
              </a:rPr>
              <a:t>doc</a:t>
            </a:r>
            <a:r>
              <a:rPr b="0" lang="en-GB" sz="1400" spc="-1" strike="noStrike">
                <a:solidFill>
                  <a:srgbClr val="ffffff"/>
                </a:solidFill>
                <a:latin typeface="Consolas"/>
              </a:rPr>
              <a:t> </a:t>
            </a:r>
            <a:r>
              <a:rPr b="0" lang="en-GB" sz="1400" spc="-1" strike="noStrike">
                <a:solidFill>
                  <a:srgbClr val="d4d4d4"/>
                </a:solidFill>
                <a:latin typeface="Consolas"/>
              </a:rPr>
              <a:t>=</a:t>
            </a:r>
            <a:r>
              <a:rPr b="0" lang="en-GB" sz="1400" spc="-1" strike="noStrike">
                <a:solidFill>
                  <a:srgbClr val="ffffff"/>
                </a:solidFill>
                <a:latin typeface="Consolas"/>
              </a:rPr>
              <a:t> </a:t>
            </a:r>
            <a:r>
              <a:rPr b="0" lang="en-GB" sz="1400" spc="-1" strike="noStrike">
                <a:solidFill>
                  <a:srgbClr val="dcdcaa"/>
                </a:solidFill>
                <a:latin typeface="Consolas"/>
              </a:rPr>
              <a:t>parse</a:t>
            </a:r>
            <a:r>
              <a:rPr b="0" lang="en-GB" sz="1400" spc="-1" strike="noStrike">
                <a:solidFill>
                  <a:srgbClr val="ffffff"/>
                </a:solidFill>
                <a:latin typeface="Consolas"/>
              </a:rPr>
              <a:t>(</a:t>
            </a:r>
            <a:r>
              <a:rPr b="0" lang="en-GB" sz="1400" spc="-1" strike="noStrike">
                <a:solidFill>
                  <a:srgbClr val="9cdcfe"/>
                </a:solidFill>
                <a:latin typeface="Consolas"/>
              </a:rPr>
              <a:t>fp</a:t>
            </a:r>
            <a:r>
              <a:rPr b="0" lang="en-GB" sz="1400" spc="-1" strike="noStrike">
                <a:solidFill>
                  <a:srgbClr val="ffffff"/>
                </a:solidFill>
                <a:latin typeface="Consolas"/>
              </a:rPr>
              <a:t>)</a:t>
            </a:r>
            <a:endParaRPr b="0" lang="en-IE" sz="1400" spc="-1" strike="noStrike">
              <a:latin typeface="Arial"/>
            </a:endParaRPr>
          </a:p>
          <a:p>
            <a:pPr>
              <a:lnSpc>
                <a:spcPct val="90000"/>
              </a:lnSpc>
              <a:spcBef>
                <a:spcPts val="1199"/>
              </a:spcBef>
              <a:buNone/>
              <a:tabLst>
                <a:tab algn="l" pos="0"/>
              </a:tabLst>
            </a:pPr>
            <a:br>
              <a:rPr sz="900"/>
            </a:br>
            <a:r>
              <a:rPr b="0" lang="en-GB" sz="800" spc="-1" strike="noStrike">
                <a:solidFill>
                  <a:srgbClr val="7ca668"/>
                </a:solidFill>
                <a:latin typeface="Consolas"/>
              </a:rPr>
              <a:t># check it works</a:t>
            </a:r>
            <a:endParaRPr b="0" lang="en-IE" sz="800" spc="-1" strike="noStrike">
              <a:latin typeface="Arial"/>
            </a:endParaRPr>
          </a:p>
          <a:p>
            <a:pPr>
              <a:lnSpc>
                <a:spcPct val="90000"/>
              </a:lnSpc>
              <a:spcBef>
                <a:spcPts val="1199"/>
              </a:spcBef>
              <a:buNone/>
              <a:tabLst>
                <a:tab algn="l" pos="0"/>
              </a:tabLst>
            </a:pPr>
            <a:r>
              <a:rPr b="0" lang="en-GB" sz="800" spc="-1" strike="noStrike">
                <a:solidFill>
                  <a:srgbClr val="dcdcaa"/>
                </a:solidFill>
                <a:latin typeface="Consolas"/>
              </a:rPr>
              <a:t>print</a:t>
            </a:r>
            <a:r>
              <a:rPr b="0" lang="en-GB" sz="800" spc="-1" strike="noStrike">
                <a:solidFill>
                  <a:srgbClr val="ffffff"/>
                </a:solidFill>
                <a:latin typeface="Consolas"/>
              </a:rPr>
              <a:t> (</a:t>
            </a:r>
            <a:r>
              <a:rPr b="0" lang="en-GB" sz="800" spc="-1" strike="noStrike">
                <a:solidFill>
                  <a:srgbClr val="9cdcfe"/>
                </a:solidFill>
                <a:latin typeface="Consolas"/>
              </a:rPr>
              <a:t>doc</a:t>
            </a:r>
            <a:r>
              <a:rPr b="0" lang="en-GB" sz="800" spc="-1" strike="noStrike">
                <a:solidFill>
                  <a:srgbClr val="ffffff"/>
                </a:solidFill>
                <a:latin typeface="Consolas"/>
              </a:rPr>
              <a:t>.toprettyxml(), end=‘’) </a:t>
            </a:r>
            <a:r>
              <a:rPr b="0" lang="en-GB" sz="800" spc="-1" strike="noStrike">
                <a:solidFill>
                  <a:srgbClr val="7ca668"/>
                </a:solidFill>
                <a:latin typeface="Consolas"/>
              </a:rPr>
              <a:t>#output to console</a:t>
            </a:r>
            <a:endParaRPr b="0" lang="en-IE" sz="800" spc="-1" strike="noStrike">
              <a:latin typeface="Arial"/>
            </a:endParaRPr>
          </a:p>
          <a:p>
            <a:pPr>
              <a:lnSpc>
                <a:spcPct val="90000"/>
              </a:lnSpc>
              <a:spcBef>
                <a:spcPts val="1199"/>
              </a:spcBef>
              <a:buNone/>
              <a:tabLst>
                <a:tab algn="l" pos="0"/>
              </a:tabLst>
            </a:pPr>
            <a:br>
              <a:rPr sz="800"/>
            </a:br>
            <a:endParaRPr b="0" lang="en-IE" sz="800" spc="-1" strike="noStrike">
              <a:latin typeface="Arial"/>
            </a:endParaRPr>
          </a:p>
          <a:p>
            <a:pPr>
              <a:lnSpc>
                <a:spcPct val="90000"/>
              </a:lnSpc>
              <a:spcBef>
                <a:spcPts val="1199"/>
              </a:spcBef>
              <a:buNone/>
              <a:tabLst>
                <a:tab algn="l" pos="0"/>
              </a:tabLst>
            </a:pPr>
            <a:endParaRPr b="0" lang="en-IE" sz="900" spc="-1" strike="noStrike">
              <a:latin typeface="Arial"/>
            </a:endParaRPr>
          </a:p>
          <a:p>
            <a:pPr>
              <a:lnSpc>
                <a:spcPct val="90000"/>
              </a:lnSpc>
              <a:spcBef>
                <a:spcPts val="1199"/>
              </a:spcBef>
              <a:buNone/>
              <a:tabLst>
                <a:tab algn="l" pos="0"/>
              </a:tabLst>
            </a:pPr>
            <a:endParaRPr b="0" lang="en-IE" sz="1000" spc="-1" strike="noStrike">
              <a:latin typeface="Arial"/>
            </a:endParaRPr>
          </a:p>
          <a:p>
            <a:pPr>
              <a:lnSpc>
                <a:spcPct val="100000"/>
              </a:lnSpc>
              <a:spcBef>
                <a:spcPts val="1199"/>
              </a:spcBef>
              <a:spcAft>
                <a:spcPts val="799"/>
              </a:spcAft>
              <a:buNone/>
              <a:tabLst>
                <a:tab algn="l" pos="0"/>
              </a:tabLst>
            </a:pPr>
            <a:r>
              <a:rPr b="0" lang="en-IE" sz="1100" spc="-1" strike="noStrike">
                <a:solidFill>
                  <a:srgbClr val="ffffff"/>
                </a:solidFill>
                <a:latin typeface="Calibri"/>
                <a:ea typeface="Calibri"/>
              </a:rPr>
              <a:t> </a:t>
            </a:r>
            <a:endParaRPr b="0" lang="en-IE" sz="1100" spc="-1" strike="noStrike">
              <a:latin typeface="Arial"/>
            </a:endParaRPr>
          </a:p>
        </p:txBody>
      </p:sp>
      <p:sp>
        <p:nvSpPr>
          <p:cNvPr id="113" name="TextBox 6"/>
          <p:cNvSpPr/>
          <p:nvPr/>
        </p:nvSpPr>
        <p:spPr>
          <a:xfrm>
            <a:off x="1063800" y="2094120"/>
            <a:ext cx="7741440" cy="1461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I used to use BeautifulSoup4 as a python package for navigating HTML and XML Dom trees, it does not seem to be supported anymore</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There are other parsers,</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I am using the built in one called minidom</a:t>
            </a:r>
            <a:endParaRPr b="0" lang="en-IE" sz="1800" spc="-1" strike="noStrike">
              <a:latin typeface="Arial"/>
            </a:endParaRPr>
          </a:p>
        </p:txBody>
      </p:sp>
      <p:sp>
        <p:nvSpPr>
          <p:cNvPr id="114" name="Text Box 2"/>
          <p:cNvSpPr/>
          <p:nvPr/>
        </p:nvSpPr>
        <p:spPr>
          <a:xfrm>
            <a:off x="5838840" y="3433320"/>
            <a:ext cx="5729400" cy="294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90000"/>
              </a:lnSpc>
              <a:spcBef>
                <a:spcPts val="1199"/>
              </a:spcBef>
              <a:buNone/>
              <a:tabLst>
                <a:tab algn="l" pos="0"/>
              </a:tabLst>
            </a:pPr>
            <a:r>
              <a:rPr b="0" lang="en-GB" sz="1400" spc="-1" strike="noStrike">
                <a:solidFill>
                  <a:srgbClr val="c586c0"/>
                </a:solidFill>
                <a:latin typeface="Consolas"/>
                <a:ea typeface="DejaVu Sans"/>
              </a:rPr>
              <a:t># for content from the cloud</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ea typeface="DejaVu Sans"/>
              </a:rPr>
              <a:t>import requests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ea typeface="DejaVu Sans"/>
              </a:rPr>
              <a:t>from</a:t>
            </a:r>
            <a:r>
              <a:rPr b="0" lang="en-GB" sz="1400" spc="-1" strike="noStrike">
                <a:solidFill>
                  <a:srgbClr val="ffffff"/>
                </a:solidFill>
                <a:latin typeface="Consolas"/>
                <a:ea typeface="DejaVu Sans"/>
              </a:rPr>
              <a:t> </a:t>
            </a:r>
            <a:r>
              <a:rPr b="0" lang="en-GB" sz="1400" spc="-1" strike="noStrike">
                <a:solidFill>
                  <a:srgbClr val="4ec9b0"/>
                </a:solidFill>
                <a:latin typeface="Consolas"/>
                <a:ea typeface="DejaVu Sans"/>
              </a:rPr>
              <a:t>xml</a:t>
            </a:r>
            <a:r>
              <a:rPr b="0" lang="en-GB" sz="1400" spc="-1" strike="noStrike">
                <a:solidFill>
                  <a:srgbClr val="ffffff"/>
                </a:solidFill>
                <a:latin typeface="Consolas"/>
                <a:ea typeface="DejaVu Sans"/>
              </a:rPr>
              <a:t>.</a:t>
            </a:r>
            <a:r>
              <a:rPr b="0" lang="en-GB" sz="1400" spc="-1" strike="noStrike">
                <a:solidFill>
                  <a:srgbClr val="4ec9b0"/>
                </a:solidFill>
                <a:latin typeface="Consolas"/>
                <a:ea typeface="DejaVu Sans"/>
              </a:rPr>
              <a:t>dom</a:t>
            </a:r>
            <a:r>
              <a:rPr b="0" lang="en-GB" sz="1400" spc="-1" strike="noStrike">
                <a:solidFill>
                  <a:srgbClr val="ffffff"/>
                </a:solidFill>
                <a:latin typeface="Consolas"/>
                <a:ea typeface="DejaVu Sans"/>
              </a:rPr>
              <a:t>.</a:t>
            </a:r>
            <a:r>
              <a:rPr b="0" lang="en-GB" sz="1400" spc="-1" strike="noStrike">
                <a:solidFill>
                  <a:srgbClr val="4ec9b0"/>
                </a:solidFill>
                <a:latin typeface="Consolas"/>
                <a:ea typeface="DejaVu Sans"/>
              </a:rPr>
              <a:t>minidom</a:t>
            </a:r>
            <a:r>
              <a:rPr b="0" lang="en-GB" sz="1400" spc="-1" strike="noStrike">
                <a:solidFill>
                  <a:srgbClr val="ffffff"/>
                </a:solidFill>
                <a:latin typeface="Consolas"/>
                <a:ea typeface="DejaVu Sans"/>
              </a:rPr>
              <a:t> </a:t>
            </a:r>
            <a:r>
              <a:rPr b="0" lang="en-GB" sz="1400" spc="-1" strike="noStrike">
                <a:solidFill>
                  <a:srgbClr val="c586c0"/>
                </a:solidFill>
                <a:latin typeface="Consolas"/>
                <a:ea typeface="DejaVu Sans"/>
              </a:rPr>
              <a:t>import</a:t>
            </a:r>
            <a:r>
              <a:rPr b="0" lang="en-GB" sz="1400" spc="-1" strike="noStrike">
                <a:solidFill>
                  <a:srgbClr val="ffffff"/>
                </a:solidFill>
                <a:latin typeface="Consolas"/>
                <a:ea typeface="DejaVu Sans"/>
              </a:rPr>
              <a:t> </a:t>
            </a:r>
            <a:r>
              <a:rPr b="0" lang="en-GB" sz="1400" spc="-1" strike="noStrike">
                <a:solidFill>
                  <a:srgbClr val="dcdcaa"/>
                </a:solidFill>
                <a:latin typeface="Consolas"/>
                <a:ea typeface="DejaVu Sans"/>
              </a:rPr>
              <a:t>parsestring</a:t>
            </a:r>
            <a:br>
              <a:rPr sz="1400"/>
            </a:br>
            <a:r>
              <a:rPr b="0" lang="en-IE" sz="1400" spc="-1" strike="noStrike">
                <a:solidFill>
                  <a:srgbClr val="9cdcfe"/>
                </a:solidFill>
                <a:latin typeface="Consolas"/>
                <a:ea typeface="DejaVu Sans"/>
              </a:rPr>
              <a:t>url</a:t>
            </a: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t>
            </a:r>
            <a:r>
              <a:rPr b="0" lang="en-IE" sz="1400" spc="-1" strike="noStrike">
                <a:solidFill>
                  <a:srgbClr val="ffffff"/>
                </a:solidFill>
                <a:latin typeface="Consolas"/>
                <a:ea typeface="DejaVu Sans"/>
              </a:rPr>
              <a:t> </a:t>
            </a:r>
            <a:r>
              <a:rPr b="0" lang="en-IE" sz="1400" spc="-1" strike="noStrike">
                <a:solidFill>
                  <a:srgbClr val="ce9178"/>
                </a:solidFill>
                <a:latin typeface="Consolas"/>
                <a:ea typeface="DejaVu Sans"/>
              </a:rPr>
              <a:t>“http://someurl.com"</a:t>
            </a:r>
            <a:endParaRPr b="0" lang="en-IE" sz="1400" spc="-1" strike="noStrike">
              <a:latin typeface="Arial"/>
            </a:endParaRPr>
          </a:p>
          <a:p>
            <a:pPr>
              <a:lnSpc>
                <a:spcPct val="90000"/>
              </a:lnSpc>
              <a:spcBef>
                <a:spcPts val="1199"/>
              </a:spcBef>
              <a:buNone/>
              <a:tabLst>
                <a:tab algn="l" pos="0"/>
              </a:tabLst>
            </a:pPr>
            <a:r>
              <a:rPr b="0" lang="en-IE" sz="1400" spc="-1" strike="noStrike">
                <a:solidFill>
                  <a:srgbClr val="9cdcfe"/>
                </a:solidFill>
                <a:latin typeface="Consolas"/>
                <a:ea typeface="DejaVu Sans"/>
              </a:rPr>
              <a:t>page</a:t>
            </a: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t>
            </a:r>
            <a:r>
              <a:rPr b="0" lang="en-IE" sz="1400" spc="-1" strike="noStrike">
                <a:solidFill>
                  <a:srgbClr val="ffffff"/>
                </a:solidFill>
                <a:latin typeface="Consolas"/>
                <a:ea typeface="DejaVu Sans"/>
              </a:rPr>
              <a:t> </a:t>
            </a:r>
            <a:r>
              <a:rPr b="0" lang="en-IE" sz="1400" spc="-1" strike="noStrike">
                <a:solidFill>
                  <a:srgbClr val="4ec9b0"/>
                </a:solidFill>
                <a:latin typeface="Consolas"/>
                <a:ea typeface="DejaVu Sans"/>
              </a:rPr>
              <a:t>requests</a:t>
            </a:r>
            <a:r>
              <a:rPr b="0" lang="en-IE" sz="1400" spc="-1" strike="noStrike">
                <a:solidFill>
                  <a:srgbClr val="ffffff"/>
                </a:solidFill>
                <a:latin typeface="Consolas"/>
                <a:ea typeface="DejaVu Sans"/>
              </a:rPr>
              <a:t>.</a:t>
            </a:r>
            <a:r>
              <a:rPr b="0" lang="en-IE" sz="1400" spc="-1" strike="noStrike">
                <a:solidFill>
                  <a:srgbClr val="dcdcaa"/>
                </a:solidFill>
                <a:latin typeface="Consolas"/>
                <a:ea typeface="DejaVu Sans"/>
              </a:rPr>
              <a:t>get</a:t>
            </a:r>
            <a:r>
              <a:rPr b="0" lang="en-IE" sz="1400" spc="-1" strike="noStrike">
                <a:solidFill>
                  <a:srgbClr val="ffffff"/>
                </a:solidFill>
                <a:latin typeface="Consolas"/>
                <a:ea typeface="DejaVu Sans"/>
              </a:rPr>
              <a:t>(</a:t>
            </a:r>
            <a:r>
              <a:rPr b="0" lang="en-IE" sz="1400" spc="-1" strike="noStrike">
                <a:solidFill>
                  <a:srgbClr val="9cdcfe"/>
                </a:solidFill>
                <a:latin typeface="Consolas"/>
                <a:ea typeface="DejaVu Sans"/>
              </a:rPr>
              <a:t>url</a:t>
            </a:r>
            <a:r>
              <a:rPr b="0" lang="en-IE" sz="1400" spc="-1" strike="noStrike">
                <a:solidFill>
                  <a:srgbClr val="ffffff"/>
                </a:solidFill>
                <a:latin typeface="Consolas"/>
                <a:ea typeface="DejaVu Sans"/>
              </a:rPr>
              <a:t>)</a:t>
            </a:r>
            <a:br>
              <a:rPr sz="1400"/>
            </a:br>
            <a:r>
              <a:rPr b="0" lang="en-IE" sz="1400" spc="-1" strike="noStrike">
                <a:solidFill>
                  <a:srgbClr val="9cdcfe"/>
                </a:solidFill>
                <a:latin typeface="Consolas"/>
                <a:ea typeface="DejaVu Sans"/>
              </a:rPr>
              <a:t>doc</a:t>
            </a: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t>
            </a:r>
            <a:r>
              <a:rPr b="0" lang="en-IE" sz="1400" spc="-1" strike="noStrike">
                <a:solidFill>
                  <a:srgbClr val="ffffff"/>
                </a:solidFill>
                <a:latin typeface="Consolas"/>
                <a:ea typeface="DejaVu Sans"/>
              </a:rPr>
              <a:t> </a:t>
            </a:r>
            <a:r>
              <a:rPr b="0" lang="en-IE" sz="1400" spc="-1" strike="noStrike">
                <a:solidFill>
                  <a:srgbClr val="dcdcaa"/>
                </a:solidFill>
                <a:latin typeface="Consolas"/>
                <a:ea typeface="DejaVu Sans"/>
              </a:rPr>
              <a:t>parseString</a:t>
            </a:r>
            <a:r>
              <a:rPr b="0" lang="en-IE" sz="1400" spc="-1" strike="noStrike">
                <a:solidFill>
                  <a:srgbClr val="ffffff"/>
                </a:solidFill>
                <a:latin typeface="Consolas"/>
                <a:ea typeface="DejaVu Sans"/>
              </a:rPr>
              <a:t>(</a:t>
            </a:r>
            <a:r>
              <a:rPr b="0" lang="en-IE" sz="1400" spc="-1" strike="noStrike">
                <a:solidFill>
                  <a:srgbClr val="9cdcfe"/>
                </a:solidFill>
                <a:latin typeface="Consolas"/>
                <a:ea typeface="DejaVu Sans"/>
              </a:rPr>
              <a:t>page</a:t>
            </a:r>
            <a:r>
              <a:rPr b="0" lang="en-IE" sz="1400" spc="-1" strike="noStrike">
                <a:solidFill>
                  <a:srgbClr val="ffffff"/>
                </a:solidFill>
                <a:latin typeface="Consolas"/>
                <a:ea typeface="DejaVu Sans"/>
              </a:rPr>
              <a:t>.</a:t>
            </a:r>
            <a:r>
              <a:rPr b="0" lang="en-IE" sz="1400" spc="-1" strike="noStrike">
                <a:solidFill>
                  <a:srgbClr val="9cdcfe"/>
                </a:solidFill>
                <a:latin typeface="Consolas"/>
                <a:ea typeface="DejaVu Sans"/>
              </a:rPr>
              <a:t>content</a:t>
            </a:r>
            <a:r>
              <a:rPr b="0" lang="en-IE" sz="1400" spc="-1" strike="noStrike">
                <a:solidFill>
                  <a:srgbClr val="ffffff"/>
                </a:solidFill>
                <a:latin typeface="Consolas"/>
                <a:ea typeface="DejaVu Sans"/>
              </a:rPr>
              <a:t>)</a:t>
            </a:r>
            <a:endParaRPr b="0" lang="en-IE" sz="1400" spc="-1" strike="noStrike">
              <a:latin typeface="Arial"/>
            </a:endParaRPr>
          </a:p>
          <a:p>
            <a:pPr>
              <a:lnSpc>
                <a:spcPct val="90000"/>
              </a:lnSpc>
              <a:spcBef>
                <a:spcPts val="1199"/>
              </a:spcBef>
              <a:buNone/>
              <a:tabLst>
                <a:tab algn="l" pos="0"/>
              </a:tabLst>
            </a:pPr>
            <a:br>
              <a:rPr sz="1400"/>
            </a:br>
            <a:br>
              <a:rPr sz="1600"/>
            </a:br>
            <a:r>
              <a:rPr b="0" lang="en-GB" sz="1400" spc="-1" strike="noStrike">
                <a:solidFill>
                  <a:srgbClr val="7ca668"/>
                </a:solidFill>
                <a:latin typeface="Consolas"/>
                <a:ea typeface="DejaVu Sans"/>
              </a:rPr>
              <a:t># check it works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dcdcaa"/>
                </a:solidFill>
                <a:latin typeface="Consolas"/>
                <a:ea typeface="DejaVu Sans"/>
              </a:rPr>
              <a:t>print</a:t>
            </a:r>
            <a:r>
              <a:rPr b="0" lang="en-GB" sz="1400" spc="-1" strike="noStrike">
                <a:solidFill>
                  <a:srgbClr val="ffffff"/>
                </a:solidFill>
                <a:latin typeface="Consolas"/>
                <a:ea typeface="DejaVu Sans"/>
              </a:rPr>
              <a:t> (</a:t>
            </a:r>
            <a:r>
              <a:rPr b="0" lang="en-GB" sz="1400" spc="-1" strike="noStrike">
                <a:solidFill>
                  <a:srgbClr val="9cdcfe"/>
                </a:solidFill>
                <a:latin typeface="Consolas"/>
                <a:ea typeface="DejaVu Sans"/>
              </a:rPr>
              <a:t>doc</a:t>
            </a:r>
            <a:r>
              <a:rPr b="0" lang="en-GB" sz="1400" spc="-1" strike="noStrike">
                <a:solidFill>
                  <a:srgbClr val="ffffff"/>
                </a:solidFill>
                <a:latin typeface="Consolas"/>
                <a:ea typeface="DejaVu Sans"/>
              </a:rPr>
              <a:t>.toprettyxml(), end=‘’) </a:t>
            </a:r>
            <a:r>
              <a:rPr b="0" lang="en-GB" sz="1400" spc="-1" strike="noStrike">
                <a:solidFill>
                  <a:srgbClr val="7ca668"/>
                </a:solidFill>
                <a:latin typeface="Consolas"/>
                <a:ea typeface="DejaVu Sans"/>
              </a:rPr>
              <a:t>#output to console</a:t>
            </a:r>
            <a:endParaRPr b="0" lang="en-IE" sz="1400" spc="-1" strike="noStrike">
              <a:latin typeface="Arial"/>
            </a:endParaRPr>
          </a:p>
          <a:p>
            <a:pPr>
              <a:lnSpc>
                <a:spcPct val="90000"/>
              </a:lnSpc>
              <a:spcBef>
                <a:spcPts val="1199"/>
              </a:spcBef>
              <a:buNone/>
              <a:tabLst>
                <a:tab algn="l" pos="0"/>
              </a:tabLst>
            </a:pPr>
            <a:endParaRPr b="0" lang="en-IE" sz="1400" spc="-1" strike="noStrike">
              <a:latin typeface="Arial"/>
            </a:endParaRPr>
          </a:p>
          <a:p>
            <a:pPr>
              <a:lnSpc>
                <a:spcPct val="90000"/>
              </a:lnSpc>
              <a:spcBef>
                <a:spcPts val="1199"/>
              </a:spcBef>
              <a:buNone/>
              <a:tabLst>
                <a:tab algn="l" pos="0"/>
              </a:tabLst>
            </a:pPr>
            <a:endParaRPr b="0" lang="en-IE" sz="1000" spc="-1" strike="noStrike">
              <a:latin typeface="Arial"/>
            </a:endParaRPr>
          </a:p>
          <a:p>
            <a:pPr>
              <a:lnSpc>
                <a:spcPct val="100000"/>
              </a:lnSpc>
              <a:spcBef>
                <a:spcPts val="1199"/>
              </a:spcBef>
              <a:spcAft>
                <a:spcPts val="799"/>
              </a:spcAft>
              <a:buNone/>
              <a:tabLst>
                <a:tab algn="l" pos="0"/>
              </a:tabLst>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Mini Dom uses Pythons DOM package</a:t>
            </a:r>
            <a:endParaRPr b="0" lang="en-IE" sz="5400" spc="-1" strike="noStrike">
              <a:latin typeface="Arial"/>
            </a:endParaRPr>
          </a:p>
        </p:txBody>
      </p:sp>
      <p:sp>
        <p:nvSpPr>
          <p:cNvPr id="116"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u="sng">
                <a:solidFill>
                  <a:srgbClr val="cc9900"/>
                </a:solidFill>
                <a:uFillTx/>
                <a:latin typeface="Rockwell"/>
                <a:hlinkClick r:id="rId1"/>
              </a:rPr>
              <a:t>https://docs.python.org/3/library/xml.dom.minidom.html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https://docs.python.org/3/library/xml.dom.html</a:t>
            </a:r>
            <a:endParaRPr b="0" lang="en-IE" sz="2000" spc="-1" strike="noStrike">
              <a:latin typeface="Arial"/>
            </a:endParaRPr>
          </a:p>
        </p:txBody>
      </p:sp>
      <p:graphicFrame>
        <p:nvGraphicFramePr>
          <p:cNvPr id="117" name="Content Placeholder 3"/>
          <p:cNvGraphicFramePr/>
          <p:nvPr/>
        </p:nvGraphicFramePr>
        <p:xfrm>
          <a:off x="1293840" y="3313800"/>
          <a:ext cx="9747360" cy="3650400"/>
        </p:xfrm>
        <a:graphic>
          <a:graphicData uri="http://schemas.openxmlformats.org/drawingml/2006/table">
            <a:tbl>
              <a:tblPr/>
              <a:tblGrid>
                <a:gridCol w="1604520"/>
                <a:gridCol w="3588480"/>
                <a:gridCol w="4554720"/>
              </a:tblGrid>
              <a:tr h="589320">
                <a:tc>
                  <a:txBody>
                    <a:bodyPr lIns="85680" rIns="85680" anchor="t">
                      <a:noAutofit/>
                    </a:bodyPr>
                    <a:p>
                      <a:pPr>
                        <a:lnSpc>
                          <a:spcPct val="100000"/>
                        </a:lnSpc>
                        <a:buNone/>
                      </a:pPr>
                      <a:r>
                        <a:rPr b="1" lang="en-IE" sz="1700" spc="-1" strike="noStrike">
                          <a:solidFill>
                            <a:srgbClr val="ffffff"/>
                          </a:solidFill>
                          <a:latin typeface="Rockwell"/>
                        </a:rPr>
                        <a:t>DOM Object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description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Useful attributes /methods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894240">
                <a:tc>
                  <a:txBody>
                    <a:bodyPr lIns="85680" rIns="85680" anchor="t">
                      <a:noAutofit/>
                    </a:bodyPr>
                    <a:p>
                      <a:pPr>
                        <a:lnSpc>
                          <a:spcPct val="100000"/>
                        </a:lnSpc>
                        <a:buNone/>
                      </a:pPr>
                      <a:r>
                        <a:rPr b="0" lang="en-IE" sz="1700" spc="-1" strike="noStrike">
                          <a:solidFill>
                            <a:srgbClr val="000000"/>
                          </a:solidFill>
                          <a:latin typeface="Rockwell"/>
                        </a:rPr>
                        <a:t>Node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The other objects inherit from this </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800" spc="-1" strike="noStrike">
                          <a:solidFill>
                            <a:srgbClr val="000000"/>
                          </a:solidFill>
                          <a:latin typeface="Rockwell"/>
                        </a:rPr>
                        <a:t>firstChild</a:t>
                      </a:r>
                      <a:endParaRPr b="0" lang="en-IE" sz="1800" spc="-1" strike="noStrike">
                        <a:latin typeface="Arial"/>
                      </a:endParaRPr>
                    </a:p>
                    <a:p>
                      <a:pPr>
                        <a:lnSpc>
                          <a:spcPct val="100000"/>
                        </a:lnSpc>
                        <a:buNone/>
                      </a:pPr>
                      <a:r>
                        <a:rPr b="0" lang="en-IE" sz="1800" spc="-1" strike="noStrike">
                          <a:solidFill>
                            <a:srgbClr val="000000"/>
                          </a:solidFill>
                          <a:latin typeface="Rockwell"/>
                        </a:rPr>
                        <a:t>nodeValue</a:t>
                      </a:r>
                      <a:endParaRPr b="0" lang="en-IE" sz="18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94240">
                <a:tc>
                  <a:txBody>
                    <a:bodyPr lIns="85680" rIns="85680" anchor="t">
                      <a:noAutofit/>
                    </a:bodyPr>
                    <a:p>
                      <a:pPr>
                        <a:lnSpc>
                          <a:spcPct val="100000"/>
                        </a:lnSpc>
                        <a:buNone/>
                      </a:pPr>
                      <a:r>
                        <a:rPr b="0" lang="en-GB" sz="1700" spc="-1" strike="noStrike">
                          <a:solidFill>
                            <a:srgbClr val="000000"/>
                          </a:solidFill>
                          <a:latin typeface="Rockwell"/>
                        </a:rPr>
                        <a:t>Document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The root element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600" spc="-1" strike="noStrike">
                          <a:solidFill>
                            <a:srgbClr val="000000"/>
                          </a:solidFill>
                          <a:latin typeface="Rockwell"/>
                        </a:rPr>
                        <a:t>getElementsByTagName</a:t>
                      </a:r>
                      <a:r>
                        <a:rPr b="0" lang="en-IE" sz="1800" spc="-1" strike="noStrike">
                          <a:solidFill>
                            <a:srgbClr val="000000"/>
                          </a:solidFill>
                          <a:latin typeface="Rockwell"/>
                        </a:rPr>
                        <a:t>(</a:t>
                      </a:r>
                      <a:r>
                        <a:rPr b="0" i="1" lang="en-IE" sz="1800" spc="-1" strike="noStrike">
                          <a:solidFill>
                            <a:srgbClr val="000000"/>
                          </a:solidFill>
                          <a:latin typeface="Rockwell"/>
                        </a:rPr>
                        <a:t>tagName</a:t>
                      </a:r>
                      <a:r>
                        <a:rPr b="0" lang="en-IE" sz="1800" spc="-1" strike="noStrike">
                          <a:solidFill>
                            <a:srgbClr val="000000"/>
                          </a:solidFill>
                          <a:latin typeface="Rockwell"/>
                        </a:rPr>
                        <a:t>)</a:t>
                      </a:r>
                      <a:r>
                        <a:rPr b="0" lang="en-IE" sz="1800" spc="-1" strike="noStrike" u="sng">
                          <a:solidFill>
                            <a:srgbClr val="cc9900"/>
                          </a:solidFill>
                          <a:uFillTx/>
                          <a:latin typeface="Rockwell"/>
                          <a:hlinkClick r:id="rId2"/>
                        </a:rPr>
                        <a:t>¶</a:t>
                      </a:r>
                      <a:endParaRPr b="0" lang="en-IE" sz="18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36480">
                <a:tc>
                  <a:txBody>
                    <a:bodyPr lIns="85680" rIns="85680" anchor="t">
                      <a:noAutofit/>
                    </a:bodyPr>
                    <a:p>
                      <a:pPr>
                        <a:lnSpc>
                          <a:spcPct val="100000"/>
                        </a:lnSpc>
                        <a:buNone/>
                      </a:pPr>
                      <a:r>
                        <a:rPr b="0" lang="en-GB" sz="1700" spc="-1" strike="noStrike">
                          <a:solidFill>
                            <a:srgbClr val="000000"/>
                          </a:solidFill>
                          <a:latin typeface="Rockwell"/>
                        </a:rPr>
                        <a:t>NodeList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GB" sz="1700" spc="-1" strike="noStrike">
                          <a:solidFill>
                            <a:srgbClr val="000000"/>
                          </a:solidFill>
                          <a:latin typeface="Rockwell"/>
                        </a:rPr>
                        <a:t>A list of Nodes,</a:t>
                      </a:r>
                      <a:endParaRPr b="0" lang="en-IE" sz="1700" spc="-1" strike="noStrike">
                        <a:latin typeface="Arial"/>
                      </a:endParaRPr>
                    </a:p>
                    <a:p>
                      <a:pPr>
                        <a:lnSpc>
                          <a:spcPct val="100000"/>
                        </a:lnSpc>
                        <a:buNone/>
                      </a:pPr>
                      <a:r>
                        <a:rPr b="0" lang="en-GB" sz="1700" spc="-1" strike="noStrike">
                          <a:solidFill>
                            <a:srgbClr val="000000"/>
                          </a:solidFill>
                          <a:latin typeface="Rockwell"/>
                        </a:rPr>
                        <a:t>It is iterable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600" spc="-1" strike="noStrike">
                          <a:solidFill>
                            <a:srgbClr val="000000"/>
                          </a:solidFill>
                          <a:latin typeface="Rockwell"/>
                        </a:rPr>
                        <a:t>item</a:t>
                      </a:r>
                      <a:r>
                        <a:rPr b="0" lang="en-IE" sz="1800" spc="-1" strike="noStrike">
                          <a:solidFill>
                            <a:srgbClr val="000000"/>
                          </a:solidFill>
                          <a:latin typeface="Rockwell"/>
                        </a:rPr>
                        <a:t>(</a:t>
                      </a:r>
                      <a:r>
                        <a:rPr b="0" i="1" lang="en-IE" sz="1800" spc="-1" strike="noStrike">
                          <a:solidFill>
                            <a:srgbClr val="000000"/>
                          </a:solidFill>
                          <a:latin typeface="Rockwell"/>
                        </a:rPr>
                        <a:t>i</a:t>
                      </a:r>
                      <a:r>
                        <a:rPr b="0" lang="en-IE" sz="1800" spc="-1" strike="noStrike">
                          <a:solidFill>
                            <a:srgbClr val="000000"/>
                          </a:solidFill>
                          <a:latin typeface="Rockwell"/>
                        </a:rPr>
                        <a:t>)</a:t>
                      </a:r>
                      <a:endParaRPr b="0" lang="en-IE" sz="18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36480">
                <a:tc>
                  <a:txBody>
                    <a:bodyPr lIns="85680" rIns="85680" anchor="t">
                      <a:noAutofit/>
                    </a:bodyPr>
                    <a:p>
                      <a:pPr>
                        <a:lnSpc>
                          <a:spcPct val="100000"/>
                        </a:lnSpc>
                        <a:buNone/>
                      </a:pPr>
                      <a:r>
                        <a:rPr b="0" lang="en-GB" sz="1700" spc="-1" strike="noStrike">
                          <a:solidFill>
                            <a:srgbClr val="000000"/>
                          </a:solidFill>
                          <a:latin typeface="Rockwell"/>
                        </a:rPr>
                        <a:t>Element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Normal Element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tabLst>
                          <a:tab algn="l" pos="0"/>
                        </a:tabLst>
                      </a:pPr>
                      <a:r>
                        <a:rPr b="0" lang="en-IE" sz="1800" spc="-1" strike="noStrike">
                          <a:solidFill>
                            <a:srgbClr val="000000"/>
                          </a:solidFill>
                          <a:latin typeface="Rockwell"/>
                        </a:rPr>
                        <a:t>getElementsByTagName</a:t>
                      </a:r>
                      <a:r>
                        <a:rPr b="0" lang="en-IE" sz="2000" spc="-1" strike="noStrike">
                          <a:solidFill>
                            <a:srgbClr val="000000"/>
                          </a:solidFill>
                          <a:latin typeface="Rockwell"/>
                        </a:rPr>
                        <a:t>(</a:t>
                      </a:r>
                      <a:r>
                        <a:rPr b="0" i="1" lang="en-IE" sz="2000" spc="-1" strike="noStrike">
                          <a:solidFill>
                            <a:srgbClr val="000000"/>
                          </a:solidFill>
                          <a:latin typeface="Rockwell"/>
                        </a:rPr>
                        <a:t>tagName</a:t>
                      </a:r>
                      <a:r>
                        <a:rPr b="0" lang="en-IE" sz="2000" spc="-1" strike="noStrike">
                          <a:solidFill>
                            <a:srgbClr val="000000"/>
                          </a:solidFill>
                          <a:latin typeface="Rockwell"/>
                        </a:rPr>
                        <a:t>)</a:t>
                      </a:r>
                      <a:r>
                        <a:rPr b="0" lang="en-IE" sz="2000" spc="-1" strike="noStrike" u="sng">
                          <a:solidFill>
                            <a:srgbClr val="cc9900"/>
                          </a:solidFill>
                          <a:uFillTx/>
                          <a:latin typeface="Rockwell"/>
                          <a:hlinkClick r:id="rId3"/>
                        </a:rPr>
                        <a:t>¶</a:t>
                      </a:r>
                      <a:endParaRPr b="0" lang="en-IE" sz="2000" spc="-1" strike="noStrike">
                        <a:latin typeface="Arial"/>
                      </a:endParaRPr>
                    </a:p>
                    <a:p>
                      <a:pPr>
                        <a:lnSpc>
                          <a:spcPct val="100000"/>
                        </a:lnSpc>
                        <a:buNone/>
                        <a:tabLst>
                          <a:tab algn="l" pos="0"/>
                        </a:tabLst>
                      </a:pP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8" name="Content Placeholder 3"/>
          <p:cNvGraphicFramePr/>
          <p:nvPr/>
        </p:nvGraphicFramePr>
        <p:xfrm>
          <a:off x="3205440" y="2120760"/>
          <a:ext cx="5787000" cy="4178880"/>
        </p:xfrm>
        <a:graphic>
          <a:graphicData uri="http://schemas.openxmlformats.org/drawingml/2006/table">
            <a:tbl>
              <a:tblPr/>
              <a:tblGrid>
                <a:gridCol w="1928880"/>
                <a:gridCol w="1928880"/>
                <a:gridCol w="1929600"/>
              </a:tblGrid>
              <a:tr h="210240">
                <a:tc>
                  <a:txBody>
                    <a:bodyPr lIns="52560" rIns="52560" anchor="ctr">
                      <a:noAutofit/>
                    </a:bodyPr>
                    <a:p>
                      <a:pPr>
                        <a:lnSpc>
                          <a:spcPct val="100000"/>
                        </a:lnSpc>
                        <a:buNone/>
                      </a:pPr>
                      <a:r>
                        <a:rPr b="0" lang="en-IE" sz="1000" spc="-1" strike="noStrike">
                          <a:solidFill>
                            <a:srgbClr val="000000"/>
                          </a:solidFill>
                          <a:latin typeface="Rockwell"/>
                        </a:rPr>
                        <a:t>Interface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eeeeee"/>
                    </a:solidFill>
                  </a:tcPr>
                </a:tc>
                <a:tc>
                  <a:txBody>
                    <a:bodyPr lIns="52560" rIns="52560" anchor="ctr">
                      <a:noAutofit/>
                    </a:bodyPr>
                    <a:p>
                      <a:pPr>
                        <a:lnSpc>
                          <a:spcPct val="100000"/>
                        </a:lnSpc>
                        <a:buNone/>
                      </a:pPr>
                      <a:r>
                        <a:rPr b="0" lang="en-IE" sz="1000" spc="-1" strike="noStrike">
                          <a:solidFill>
                            <a:srgbClr val="000000"/>
                          </a:solidFill>
                          <a:latin typeface="Rockwell"/>
                        </a:rPr>
                        <a:t>Section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eeeeee"/>
                    </a:solidFill>
                  </a:tcPr>
                </a:tc>
                <a:tc>
                  <a:txBody>
                    <a:bodyPr lIns="52560" rIns="52560" anchor="ctr">
                      <a:noAutofit/>
                    </a:bodyPr>
                    <a:p>
                      <a:pPr>
                        <a:lnSpc>
                          <a:spcPct val="100000"/>
                        </a:lnSpc>
                        <a:buNone/>
                      </a:pPr>
                      <a:r>
                        <a:rPr b="0" lang="en-IE" sz="1000" spc="-1" strike="noStrike">
                          <a:solidFill>
                            <a:srgbClr val="000000"/>
                          </a:solidFill>
                          <a:latin typeface="Rockwell"/>
                        </a:rPr>
                        <a:t>Purpose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eeeeee"/>
                    </a:solidFill>
                  </a:tcPr>
                </a:tc>
              </a:tr>
              <a:tr h="368280">
                <a:tc>
                  <a:txBody>
                    <a:bodyPr lIns="52560" rIns="52560" anchor="ctr">
                      <a:noAutofit/>
                    </a:bodyPr>
                    <a:p>
                      <a:pPr>
                        <a:lnSpc>
                          <a:spcPct val="100000"/>
                        </a:lnSpc>
                        <a:buNone/>
                      </a:pPr>
                      <a:r>
                        <a:rPr b="0" lang="en-IE" sz="1000" spc="-1" strike="noStrike">
                          <a:solidFill>
                            <a:srgbClr val="000000"/>
                          </a:solidFill>
                          <a:latin typeface="Rockwell"/>
                        </a:rPr>
                        <a:t>DOMImplementation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1"/>
                        </a:rPr>
                        <a:t>DOMImplementation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Interface to the underlying implementation.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Node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2"/>
                        </a:rPr>
                        <a:t>Node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Base interface for most objects in a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NodeList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3"/>
                        </a:rPr>
                        <a:t>NodeList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Interface for a sequence of nodes.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525960">
                <a:tc>
                  <a:txBody>
                    <a:bodyPr lIns="52560" rIns="52560" anchor="ctr">
                      <a:noAutofit/>
                    </a:bodyPr>
                    <a:p>
                      <a:pPr>
                        <a:lnSpc>
                          <a:spcPct val="100000"/>
                        </a:lnSpc>
                        <a:buNone/>
                      </a:pPr>
                      <a:r>
                        <a:rPr b="0" lang="en-IE" sz="1000" spc="-1" strike="noStrike">
                          <a:solidFill>
                            <a:srgbClr val="000000"/>
                          </a:solidFill>
                          <a:latin typeface="Rockwell"/>
                        </a:rPr>
                        <a:t>DocumentType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4"/>
                        </a:rPr>
                        <a:t>DocumentType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Information about the declarations needed to process a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5"/>
                        </a:rPr>
                        <a:t>Document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Object which represents an entire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Element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6"/>
                        </a:rPr>
                        <a:t>Element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nl-NL" sz="1000" spc="-1" strike="noStrike">
                          <a:solidFill>
                            <a:srgbClr val="000000"/>
                          </a:solidFill>
                          <a:latin typeface="Rockwell"/>
                        </a:rPr>
                        <a:t>Element nodes in the document hierarchy.</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Attr</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7"/>
                        </a:rPr>
                        <a:t>Attr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fr-FR" sz="1000" spc="-1" strike="noStrike">
                          <a:solidFill>
                            <a:srgbClr val="000000"/>
                          </a:solidFill>
                          <a:latin typeface="Rockwell"/>
                        </a:rPr>
                        <a:t>Attribute value nodes on element nodes.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496800">
                <a:tc>
                  <a:txBody>
                    <a:bodyPr lIns="52560" rIns="52560" anchor="ctr">
                      <a:noAutofit/>
                    </a:bodyPr>
                    <a:p>
                      <a:pPr>
                        <a:lnSpc>
                          <a:spcPct val="100000"/>
                        </a:lnSpc>
                        <a:buNone/>
                      </a:pPr>
                      <a:r>
                        <a:rPr b="0" lang="en-IE" sz="1000" spc="-1" strike="noStrike">
                          <a:solidFill>
                            <a:srgbClr val="000000"/>
                          </a:solidFill>
                          <a:latin typeface="Rockwell"/>
                        </a:rPr>
                        <a:t>Comment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8"/>
                        </a:rPr>
                        <a:t>Comment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Representation of comments in the source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Text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9"/>
                        </a:rPr>
                        <a:t>Text and CDATASection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Nodes containing textual content from the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ProcessingInstruction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10"/>
                        </a:rPr>
                        <a:t>ProcessingInstruction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a:solidFill>
                            <a:srgbClr val="000000"/>
                          </a:solidFill>
                          <a:latin typeface="Rockwell"/>
                        </a:rPr>
                        <a:t>Processing instruction representation.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bl>
          </a:graphicData>
        </a:graphic>
      </p:graphicFrame>
      <p:sp>
        <p:nvSpPr>
          <p:cNvPr id="119"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Full list</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p:nvPr>
        </p:nvSpPr>
        <p:spPr>
          <a:xfrm>
            <a:off x="1069920" y="763560"/>
            <a:ext cx="10056960" cy="5407200"/>
          </a:xfrm>
          <a:prstGeom prst="rect">
            <a:avLst/>
          </a:prstGeom>
          <a:noFill/>
          <a:ln w="0">
            <a:noFill/>
          </a:ln>
        </p:spPr>
        <p:txBody>
          <a:bodyPr lIns="90000" rIns="90000" tIns="45000" bIns="45000" anchor="t">
            <a:normAutofit/>
          </a:bodyPr>
          <a:p>
            <a:pPr algn="ctr">
              <a:lnSpc>
                <a:spcPct val="90000"/>
              </a:lnSpc>
              <a:spcBef>
                <a:spcPts val="1199"/>
              </a:spcBef>
              <a:buNone/>
              <a:tabLst>
                <a:tab algn="l" pos="0"/>
              </a:tabLst>
            </a:pPr>
            <a:r>
              <a:rPr b="0" lang="en-IE" sz="3200" spc="-1" strike="noStrike">
                <a:solidFill>
                  <a:srgbClr val="000000"/>
                </a:solidFill>
                <a:latin typeface="Rockwell"/>
              </a:rPr>
              <a:t>Remember:</a:t>
            </a:r>
            <a:endParaRPr b="0" lang="en-IE" sz="3200" spc="-1" strike="noStrike">
              <a:latin typeface="Arial"/>
            </a:endParaRPr>
          </a:p>
          <a:p>
            <a:pPr>
              <a:lnSpc>
                <a:spcPct val="90000"/>
              </a:lnSpc>
              <a:spcBef>
                <a:spcPts val="1199"/>
              </a:spcBef>
              <a:buNone/>
              <a:tabLst>
                <a:tab algn="l" pos="0"/>
              </a:tabLst>
            </a:pPr>
            <a:r>
              <a:rPr b="0" lang="en-IE" sz="1800" spc="-1" strike="noStrike">
                <a:solidFill>
                  <a:srgbClr val="000000"/>
                </a:solidFill>
                <a:latin typeface="Rockwell"/>
              </a:rPr>
              <a:t>&lt;?xml version="1.0"?&gt; </a:t>
            </a:r>
            <a:endParaRPr b="0" lang="en-IE" sz="1800" spc="-1" strike="noStrike">
              <a:latin typeface="Arial"/>
            </a:endParaRPr>
          </a:p>
          <a:p>
            <a:pPr>
              <a:lnSpc>
                <a:spcPct val="90000"/>
              </a:lnSpc>
              <a:spcBef>
                <a:spcPts val="1199"/>
              </a:spcBef>
              <a:buNone/>
              <a:tabLst>
                <a:tab algn="l" pos="0"/>
              </a:tabLst>
            </a:pPr>
            <a:r>
              <a:rPr b="0" lang="en-IE" sz="1800" spc="-1" strike="noStrike">
                <a:solidFill>
                  <a:srgbClr val="0070c0"/>
                </a:solidFill>
                <a:latin typeface="Rockwell"/>
              </a:rPr>
              <a:t>&lt;Company&gt;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 </a:t>
            </a:r>
            <a:r>
              <a:rPr b="0" lang="en-IE" sz="1800" spc="-1" strike="noStrike">
                <a:solidFill>
                  <a:srgbClr val="92d050"/>
                </a:solidFill>
                <a:latin typeface="Rockwell"/>
              </a:rPr>
              <a:t>category="Technical"</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FirstName</a:t>
            </a:r>
            <a:r>
              <a:rPr b="0" lang="en-IE" sz="1800" spc="-1" strike="noStrike">
                <a:solidFill>
                  <a:srgbClr val="000000"/>
                </a:solidFill>
                <a:latin typeface="Rockwell"/>
              </a:rPr>
              <a:t>&gt;Joe&lt;/</a:t>
            </a:r>
            <a:r>
              <a:rPr b="0" lang="en-IE" sz="1800" spc="-1" strike="noStrike">
                <a:solidFill>
                  <a:srgbClr val="d34817"/>
                </a:solidFill>
                <a:latin typeface="Rockwell"/>
              </a:rPr>
              <a:t>FirstName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LastName</a:t>
            </a:r>
            <a:r>
              <a:rPr b="0" lang="en-IE" sz="1800" spc="-1" strike="noStrike">
                <a:solidFill>
                  <a:srgbClr val="000000"/>
                </a:solidFill>
                <a:latin typeface="Rockwell"/>
              </a:rPr>
              <a:t>&gt;Murphy&lt;/</a:t>
            </a:r>
            <a:r>
              <a:rPr b="0" lang="en-IE" sz="1800" spc="-1" strike="noStrike">
                <a:solidFill>
                  <a:srgbClr val="d34817"/>
                </a:solidFill>
                <a:latin typeface="Rockwell"/>
              </a:rPr>
              <a:t>LastName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ContactNo</a:t>
            </a:r>
            <a:r>
              <a:rPr b="0" lang="en-IE" sz="1800" spc="-1" strike="noStrike">
                <a:solidFill>
                  <a:srgbClr val="000000"/>
                </a:solidFill>
                <a:latin typeface="Rockwell"/>
              </a:rPr>
              <a:t>&gt;1234567890&lt;/</a:t>
            </a:r>
            <a:r>
              <a:rPr b="0" lang="en-IE" sz="1800" spc="-1" strike="noStrike">
                <a:solidFill>
                  <a:srgbClr val="d34817"/>
                </a:solidFill>
                <a:latin typeface="Rockwell"/>
              </a:rPr>
              <a:t>ContactNo</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 </a:t>
            </a:r>
            <a:r>
              <a:rPr b="0" lang="en-IE" sz="1800" spc="-1" strike="noStrike">
                <a:solidFill>
                  <a:srgbClr val="92d050"/>
                </a:solidFill>
                <a:latin typeface="Rockwell"/>
              </a:rPr>
              <a:t>category="Non-Technical"</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FirstName</a:t>
            </a:r>
            <a:r>
              <a:rPr b="0" lang="en-IE" sz="1800" spc="-1" strike="noStrike">
                <a:solidFill>
                  <a:srgbClr val="000000"/>
                </a:solidFill>
                <a:latin typeface="Rockwell"/>
              </a:rPr>
              <a:t>&gt;Mary&lt;/</a:t>
            </a:r>
            <a:r>
              <a:rPr b="0" lang="en-IE" sz="1800" spc="-1" strike="noStrike">
                <a:solidFill>
                  <a:srgbClr val="d34817"/>
                </a:solidFill>
                <a:latin typeface="Rockwell"/>
              </a:rPr>
              <a:t>FirstName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LastName</a:t>
            </a:r>
            <a:r>
              <a:rPr b="0" lang="en-IE" sz="1800" spc="-1" strike="noStrike">
                <a:solidFill>
                  <a:srgbClr val="000000"/>
                </a:solidFill>
                <a:latin typeface="Rockwell"/>
              </a:rPr>
              <a:t>&gt;Martin&lt;/</a:t>
            </a:r>
            <a:r>
              <a:rPr b="0" lang="en-IE" sz="1800" spc="-1" strike="noStrike">
                <a:solidFill>
                  <a:srgbClr val="d34817"/>
                </a:solidFill>
                <a:latin typeface="Rockwell"/>
              </a:rPr>
              <a:t>LastName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ContactNo</a:t>
            </a:r>
            <a:r>
              <a:rPr b="0" lang="en-IE" sz="1800" spc="-1" strike="noStrike">
                <a:solidFill>
                  <a:srgbClr val="000000"/>
                </a:solidFill>
                <a:latin typeface="Rockwell"/>
              </a:rPr>
              <a:t>&gt;1234667898&lt;/</a:t>
            </a:r>
            <a:r>
              <a:rPr b="0" lang="en-IE" sz="1800" spc="-1" strike="noStrike">
                <a:solidFill>
                  <a:srgbClr val="d34817"/>
                </a:solidFill>
                <a:latin typeface="Rockwell"/>
              </a:rPr>
              <a:t>ContactNo</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1199"/>
              </a:spcBef>
              <a:buNone/>
              <a:tabLst>
                <a:tab algn="l" pos="0"/>
              </a:tabLst>
            </a:pPr>
            <a:r>
              <a:rPr b="0" lang="en-IE" sz="1800" spc="-1" strike="noStrike">
                <a:solidFill>
                  <a:srgbClr val="0070c0"/>
                </a:solidFill>
                <a:latin typeface="Rockwell"/>
              </a:rPr>
              <a:t>&lt;/Company&gt;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824760" y="525600"/>
            <a:ext cx="10056960" cy="55584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As DOM</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22" name="Rectangle 3"/>
          <p:cNvSpPr/>
          <p:nvPr/>
        </p:nvSpPr>
        <p:spPr>
          <a:xfrm>
            <a:off x="4899240" y="1166040"/>
            <a:ext cx="2104200" cy="518760"/>
          </a:xfrm>
          <a:prstGeom prst="rect">
            <a:avLst/>
          </a:prstGeom>
          <a:solidFill>
            <a:srgbClr val="0070c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 (root)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Company</a:t>
            </a:r>
            <a:endParaRPr b="0" lang="en-IE" sz="1400" spc="-1" strike="noStrike">
              <a:latin typeface="Arial"/>
            </a:endParaRPr>
          </a:p>
        </p:txBody>
      </p:sp>
      <p:sp>
        <p:nvSpPr>
          <p:cNvPr id="123" name="Rectangle 6"/>
          <p:cNvSpPr/>
          <p:nvPr/>
        </p:nvSpPr>
        <p:spPr>
          <a:xfrm>
            <a:off x="2434320" y="2242800"/>
            <a:ext cx="2104200" cy="5187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24" name="Rectangle 12"/>
          <p:cNvSpPr/>
          <p:nvPr/>
        </p:nvSpPr>
        <p:spPr>
          <a:xfrm>
            <a:off x="790560" y="33055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25" name="Rectangle 14"/>
          <p:cNvSpPr/>
          <p:nvPr/>
        </p:nvSpPr>
        <p:spPr>
          <a:xfrm>
            <a:off x="79056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Joe</a:t>
            </a:r>
            <a:endParaRPr b="0" lang="en-IE" sz="1400" spc="-1" strike="noStrike">
              <a:latin typeface="Arial"/>
            </a:endParaRPr>
          </a:p>
        </p:txBody>
      </p:sp>
      <p:sp>
        <p:nvSpPr>
          <p:cNvPr id="126" name="Rectangle 15"/>
          <p:cNvSpPr/>
          <p:nvPr/>
        </p:nvSpPr>
        <p:spPr>
          <a:xfrm>
            <a:off x="26359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Murphy</a:t>
            </a:r>
            <a:endParaRPr b="0" lang="en-IE" sz="1400" spc="-1" strike="noStrike">
              <a:latin typeface="Arial"/>
            </a:endParaRPr>
          </a:p>
        </p:txBody>
      </p:sp>
      <p:sp>
        <p:nvSpPr>
          <p:cNvPr id="127" name="Rectangle 16"/>
          <p:cNvSpPr/>
          <p:nvPr/>
        </p:nvSpPr>
        <p:spPr>
          <a:xfrm>
            <a:off x="2643480" y="33163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28" name="Rectangle 17"/>
          <p:cNvSpPr/>
          <p:nvPr/>
        </p:nvSpPr>
        <p:spPr>
          <a:xfrm>
            <a:off x="46771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29" name="Rectangle 18"/>
          <p:cNvSpPr/>
          <p:nvPr/>
        </p:nvSpPr>
        <p:spPr>
          <a:xfrm>
            <a:off x="7004880" y="430128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Mary</a:t>
            </a:r>
            <a:endParaRPr b="0" lang="en-IE" sz="1400" spc="-1" strike="noStrike">
              <a:latin typeface="Arial"/>
            </a:endParaRPr>
          </a:p>
        </p:txBody>
      </p:sp>
      <p:sp>
        <p:nvSpPr>
          <p:cNvPr id="130" name="Rectangle 19"/>
          <p:cNvSpPr/>
          <p:nvPr/>
        </p:nvSpPr>
        <p:spPr>
          <a:xfrm>
            <a:off x="870912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Martin</a:t>
            </a:r>
            <a:endParaRPr b="0" lang="en-IE" sz="1400" spc="-1" strike="noStrike">
              <a:latin typeface="Arial"/>
            </a:endParaRPr>
          </a:p>
        </p:txBody>
      </p:sp>
      <p:sp>
        <p:nvSpPr>
          <p:cNvPr id="131" name="Rectangle 20"/>
          <p:cNvSpPr/>
          <p:nvPr/>
        </p:nvSpPr>
        <p:spPr>
          <a:xfrm>
            <a:off x="10562040" y="43002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32" name="Rectangle 21"/>
          <p:cNvSpPr/>
          <p:nvPr/>
        </p:nvSpPr>
        <p:spPr>
          <a:xfrm>
            <a:off x="4677120" y="33163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33" name="Rectangle: Rounded Corners 25"/>
          <p:cNvSpPr/>
          <p:nvPr/>
        </p:nvSpPr>
        <p:spPr>
          <a:xfrm>
            <a:off x="1308600" y="1425960"/>
            <a:ext cx="1331640" cy="41796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Technical</a:t>
            </a:r>
            <a:endParaRPr b="0" lang="en-IE" sz="1000" spc="-1" strike="noStrike">
              <a:latin typeface="Arial"/>
            </a:endParaRPr>
          </a:p>
        </p:txBody>
      </p:sp>
      <p:sp>
        <p:nvSpPr>
          <p:cNvPr id="134" name="Rectangle: Rounded Corners 28"/>
          <p:cNvSpPr/>
          <p:nvPr/>
        </p:nvSpPr>
        <p:spPr>
          <a:xfrm>
            <a:off x="9955440" y="1425960"/>
            <a:ext cx="1331640" cy="41796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Non-Technical</a:t>
            </a:r>
            <a:endParaRPr b="0" lang="en-IE" sz="1000" spc="-1" strike="noStrike">
              <a:latin typeface="Arial"/>
            </a:endParaRPr>
          </a:p>
        </p:txBody>
      </p:sp>
      <p:sp>
        <p:nvSpPr>
          <p:cNvPr id="135" name="Rectangle 29"/>
          <p:cNvSpPr/>
          <p:nvPr/>
        </p:nvSpPr>
        <p:spPr>
          <a:xfrm>
            <a:off x="7997400" y="2238480"/>
            <a:ext cx="2104200" cy="5187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36" name="Rectangle 30"/>
          <p:cNvSpPr/>
          <p:nvPr/>
        </p:nvSpPr>
        <p:spPr>
          <a:xfrm>
            <a:off x="7004880" y="32904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37" name="Rectangle 31"/>
          <p:cNvSpPr/>
          <p:nvPr/>
        </p:nvSpPr>
        <p:spPr>
          <a:xfrm>
            <a:off x="8709120" y="330552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38" name="Rectangle 34"/>
          <p:cNvSpPr/>
          <p:nvPr/>
        </p:nvSpPr>
        <p:spPr>
          <a:xfrm>
            <a:off x="10562040" y="3290400"/>
            <a:ext cx="1297440" cy="476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39" name="Connector: Elbow 36"/>
          <p:cNvSpPr/>
          <p:nvPr/>
        </p:nvSpPr>
        <p:spPr>
          <a:xfrm rot="5400000">
            <a:off x="4625640" y="618480"/>
            <a:ext cx="258480" cy="239364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0" name="Straight Connector 38"/>
          <p:cNvSpPr/>
          <p:nvPr/>
        </p:nvSpPr>
        <p:spPr>
          <a:xfrm>
            <a:off x="3556800" y="1937520"/>
            <a:ext cx="360" cy="30060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1" name="Connector: Elbow 40"/>
          <p:cNvSpPr/>
          <p:nvPr/>
        </p:nvSpPr>
        <p:spPr>
          <a:xfrm flipH="1" rot="16200000">
            <a:off x="7409520" y="228600"/>
            <a:ext cx="258480" cy="31737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2" name="Straight Connector 42"/>
          <p:cNvSpPr/>
          <p:nvPr/>
        </p:nvSpPr>
        <p:spPr>
          <a:xfrm>
            <a:off x="9118800" y="1946160"/>
            <a:ext cx="360" cy="2919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3" name="Straight Connector 44"/>
          <p:cNvSpPr/>
          <p:nvPr/>
        </p:nvSpPr>
        <p:spPr>
          <a:xfrm flipH="1" flipV="1">
            <a:off x="2357280" y="1845360"/>
            <a:ext cx="2782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4" name="Straight Connector 46"/>
          <p:cNvSpPr/>
          <p:nvPr/>
        </p:nvSpPr>
        <p:spPr>
          <a:xfrm flipV="1">
            <a:off x="9955440" y="1845360"/>
            <a:ext cx="3124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5" name="Connector: Elbow 48"/>
          <p:cNvSpPr/>
          <p:nvPr/>
        </p:nvSpPr>
        <p:spPr>
          <a:xfrm rot="5400000">
            <a:off x="2352960" y="1850760"/>
            <a:ext cx="222120" cy="20455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6" name="Connector: Elbow 50"/>
          <p:cNvSpPr/>
          <p:nvPr/>
        </p:nvSpPr>
        <p:spPr>
          <a:xfrm flipH="1" rot="16200000">
            <a:off x="4294800" y="1954440"/>
            <a:ext cx="222120" cy="18381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7" name="Connector: Elbow 52"/>
          <p:cNvSpPr/>
          <p:nvPr/>
        </p:nvSpPr>
        <p:spPr>
          <a:xfrm rot="5400000">
            <a:off x="8238600" y="2173320"/>
            <a:ext cx="226440" cy="13968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8" name="Connector: Elbow 54"/>
          <p:cNvSpPr/>
          <p:nvPr/>
        </p:nvSpPr>
        <p:spPr>
          <a:xfrm flipH="1" rot="16200000">
            <a:off x="10010880" y="1798200"/>
            <a:ext cx="226440" cy="21474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9" name="Straight Connector 56"/>
          <p:cNvSpPr/>
          <p:nvPr/>
        </p:nvSpPr>
        <p:spPr>
          <a:xfrm>
            <a:off x="1440000" y="2986200"/>
            <a:ext cx="36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0" name="Straight Connector 59"/>
          <p:cNvSpPr/>
          <p:nvPr/>
        </p:nvSpPr>
        <p:spPr>
          <a:xfrm flipV="1">
            <a:off x="3292920" y="2986200"/>
            <a:ext cx="360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1" name="Straight Connector 61"/>
          <p:cNvSpPr/>
          <p:nvPr/>
        </p:nvSpPr>
        <p:spPr>
          <a:xfrm flipV="1">
            <a:off x="5326200" y="2986200"/>
            <a:ext cx="36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2" name="Straight Connector 66"/>
          <p:cNvSpPr/>
          <p:nvPr/>
        </p:nvSpPr>
        <p:spPr>
          <a:xfrm flipH="1" flipV="1">
            <a:off x="7652160" y="2986200"/>
            <a:ext cx="180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3" name="Straight Connector 68"/>
          <p:cNvSpPr/>
          <p:nvPr/>
        </p:nvSpPr>
        <p:spPr>
          <a:xfrm flipV="1">
            <a:off x="9358560" y="2986200"/>
            <a:ext cx="324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4" name="Straight Connector 70"/>
          <p:cNvSpPr/>
          <p:nvPr/>
        </p:nvSpPr>
        <p:spPr>
          <a:xfrm flipH="1" flipV="1">
            <a:off x="11199240" y="2986200"/>
            <a:ext cx="1188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5" name="Straight Connector 72"/>
          <p:cNvSpPr/>
          <p:nvPr/>
        </p:nvSpPr>
        <p:spPr>
          <a:xfrm>
            <a:off x="144000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6" name="Straight Connector 74"/>
          <p:cNvSpPr/>
          <p:nvPr/>
        </p:nvSpPr>
        <p:spPr>
          <a:xfrm flipH="1">
            <a:off x="3285000" y="3794400"/>
            <a:ext cx="792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7" name="Straight Connector 76"/>
          <p:cNvSpPr/>
          <p:nvPr/>
        </p:nvSpPr>
        <p:spPr>
          <a:xfrm>
            <a:off x="5326200" y="3794400"/>
            <a:ext cx="36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8" name="Straight Connector 78"/>
          <p:cNvSpPr/>
          <p:nvPr/>
        </p:nvSpPr>
        <p:spPr>
          <a:xfrm>
            <a:off x="7653960" y="3768120"/>
            <a:ext cx="360" cy="5331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9" name="Straight Connector 80"/>
          <p:cNvSpPr/>
          <p:nvPr/>
        </p:nvSpPr>
        <p:spPr>
          <a:xfrm>
            <a:off x="935856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60" name="Straight Connector 82"/>
          <p:cNvSpPr/>
          <p:nvPr/>
        </p:nvSpPr>
        <p:spPr>
          <a:xfrm>
            <a:off x="11211120" y="3768120"/>
            <a:ext cx="360" cy="5317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61" name="TextBox 83"/>
          <p:cNvSpPr/>
          <p:nvPr/>
        </p:nvSpPr>
        <p:spPr>
          <a:xfrm>
            <a:off x="241200" y="2311560"/>
            <a:ext cx="5958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parent</a:t>
            </a:r>
            <a:endParaRPr b="0" lang="en-IE" sz="1000" spc="-1" strike="noStrike">
              <a:latin typeface="Arial"/>
            </a:endParaRPr>
          </a:p>
        </p:txBody>
      </p:sp>
      <p:sp>
        <p:nvSpPr>
          <p:cNvPr id="162" name="TextBox 84"/>
          <p:cNvSpPr/>
          <p:nvPr/>
        </p:nvSpPr>
        <p:spPr>
          <a:xfrm>
            <a:off x="268200" y="3432600"/>
            <a:ext cx="4813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child</a:t>
            </a:r>
            <a:endParaRPr b="0" lang="en-IE" sz="1000" spc="-1" strike="noStrike">
              <a:latin typeface="Arial"/>
            </a:endParaRPr>
          </a:p>
        </p:txBody>
      </p:sp>
      <p:sp>
        <p:nvSpPr>
          <p:cNvPr id="163" name="Free-form: Shape 7"/>
          <p:cNvSpPr/>
          <p:nvPr/>
        </p:nvSpPr>
        <p:spPr>
          <a:xfrm>
            <a:off x="-18348120" y="-8275680"/>
            <a:ext cx="48402720" cy="23182920"/>
          </a:xfrm>
          <a:custGeom>
            <a:avLst/>
            <a:gdLst/>
            <a:ahLst/>
            <a:rect l="l" t="t" r="r" b="b"/>
            <a:pathLst>
              <a:path w="48404208" h="23184464">
                <a:moveTo>
                  <a:pt x="24568941" y="8972592"/>
                </a:moveTo>
                <a:cubicBezTo>
                  <a:pt x="22327776" y="8972592"/>
                  <a:pt x="20510952" y="9567272"/>
                  <a:pt x="20510952" y="10300848"/>
                </a:cubicBezTo>
                <a:cubicBezTo>
                  <a:pt x="20510952" y="11034424"/>
                  <a:pt x="22327776" y="11629104"/>
                  <a:pt x="24568941" y="11629104"/>
                </a:cubicBezTo>
                <a:cubicBezTo>
                  <a:pt x="26810107" y="11629104"/>
                  <a:pt x="28626931" y="11034424"/>
                  <a:pt x="28626931" y="10300848"/>
                </a:cubicBezTo>
                <a:cubicBezTo>
                  <a:pt x="28626931" y="9567272"/>
                  <a:pt x="26810107" y="8972592"/>
                  <a:pt x="24568941" y="8972592"/>
                </a:cubicBezTo>
                <a:close/>
                <a:moveTo>
                  <a:pt x="0" y="0"/>
                </a:moveTo>
                <a:lnTo>
                  <a:pt x="48404208" y="0"/>
                </a:lnTo>
                <a:lnTo>
                  <a:pt x="48404208" y="23184464"/>
                </a:lnTo>
                <a:lnTo>
                  <a:pt x="0" y="23184464"/>
                </a:lnTo>
                <a:close/>
              </a:path>
            </a:pathLst>
          </a:custGeom>
          <a:solidFill>
            <a:srgbClr val="949190">
              <a:alpha val="43000"/>
            </a:srgbClr>
          </a:solidFill>
          <a:ln>
            <a:solidFill>
              <a:srgbClr val="9c351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2065</TotalTime>
  <Application>LibreOffice/7.3.7.2$Linux_X86_64 LibreOffice_project/30$Build-2</Application>
  <AppVersion>15.0000</AppVersion>
  <Words>958</Words>
  <Paragraphs>291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2019-10-09T11:39:13Z</dcterms:created>
  <dc:creator>Andrew Beatty</dc:creator>
  <dc:description/>
  <dc:language>en-IE</dc:language>
  <cp:lastModifiedBy/>
  <dcterms:modified xsi:type="dcterms:W3CDTF">2024-03-16T13:12:06Z</dcterms:modified>
  <cp:revision>21</cp:revision>
  <dc:subject/>
  <dc:title>Web Scraping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