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C0D02B50-017D-4228-92BB-0805E9633DCA}"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216000" y="812520"/>
            <a:ext cx="7126920" cy="4008600"/>
          </a:xfrm>
          <a:prstGeom prst="rect">
            <a:avLst/>
          </a:prstGeom>
          <a:ln w="0">
            <a:noFill/>
          </a:ln>
        </p:spPr>
      </p:sp>
      <p:sp>
        <p:nvSpPr>
          <p:cNvPr id="123"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This is the other format which web services serve data across the cloud. It's a lot </a:t>
            </a:r>
            <a:r>
              <a:rPr b="0" lang="en-IE" sz="2000" spc="-1" strike="noStrike">
                <a:latin typeface="Arial"/>
              </a:rPr>
              <a:t>easier than XML in Python. Python is a lot more built-in functional functionality for </a:t>
            </a:r>
            <a:r>
              <a:rPr b="0" lang="en-IE" sz="2000" spc="-1" strike="noStrike">
                <a:latin typeface="Arial"/>
              </a:rPr>
              <a:t>JSON and none of this child node malarkey and all the rest. And actually, for the rest </a:t>
            </a:r>
            <a:r>
              <a:rPr b="0" lang="en-IE" sz="2000" spc="-1" strike="noStrike">
                <a:latin typeface="Arial"/>
              </a:rPr>
              <a:t>of this module, most of the websites we're going to be dealing with will be giving </a:t>
            </a:r>
            <a:r>
              <a:rPr b="0" lang="en-IE" sz="2000" spc="-1" strike="noStrike">
                <a:latin typeface="Arial"/>
              </a:rPr>
              <a:t>data in JSON.</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Reading JSON</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216000" y="812520"/>
            <a:ext cx="7126920" cy="4008600"/>
          </a:xfrm>
          <a:prstGeom prst="rect">
            <a:avLst/>
          </a:prstGeom>
          <a:ln w="0">
            <a:noFill/>
          </a:ln>
        </p:spPr>
      </p:sp>
      <p:sp>
        <p:nvSpPr>
          <p:cNvPr id="125"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It was originally created for JavaScript for passing data up and down to websites, so it's much more compact than XML. It's a lot more modern than XML.It stores exactly the same data that XML can store,but it's a lot more compact. You'll see it's got instead of having large tag names and closed tags that has open and closed squarely brackets. It stands for JavaScript Object Notation. It's human readable, it's just text. It's an open standard and it's very good, for transferring data from one place to another.</a:t>
            </a: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6920" cy="4008600"/>
          </a:xfrm>
          <a:prstGeom prst="rect">
            <a:avLst/>
          </a:prstGeom>
          <a:ln w="0">
            <a:noFill/>
          </a:ln>
        </p:spPr>
      </p:sp>
      <p:sp>
        <p:nvSpPr>
          <p:cNvPr id="127" name="PlaceHolder 2"/>
          <p:cNvSpPr>
            <a:spLocks noGrp="1"/>
          </p:cNvSpPr>
          <p:nvPr>
            <p:ph type="body"/>
          </p:nvPr>
        </p:nvSpPr>
        <p:spPr>
          <a:xfrm>
            <a:off x="756000" y="5078520"/>
            <a:ext cx="6047280" cy="481644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Looks like an object. It's the same. It's very similar to dictionary objects in Python. So there's an object. It has one attribute called with the name employees, and that is an array. And inside that array there's three objects,The first object has two attributes, first name and last name. First name has a value John, Last name has a value Doe.the second object has first name value Anna and the value last name is Smith.</a:t>
            </a:r>
            <a:endParaRPr b="0" lang="en-IE" sz="2000" spc="-1" strike="noStrike">
              <a:latin typeface="Arial"/>
            </a:endParaRPr>
          </a:p>
          <a:p>
            <a:pPr marL="216000" indent="-216000">
              <a:lnSpc>
                <a:spcPct val="100000"/>
              </a:lnSpc>
              <a:buNone/>
            </a:pPr>
            <a:r>
              <a:rPr b="0" lang="en-IE" sz="2000" spc="-1" strike="noStrike">
                <a:latin typeface="Arial"/>
              </a:rPr>
              <a:t>So unlike dictionary objects, in Python, the attribute names must be an inverted commas. And that means you can have spaces and that means you can start them with numbers and all the rest, but they must start with, they must be an inverted commas.You can see it looks more compact than XML because it's designed for passing across the web.</a:t>
            </a:r>
            <a:endParaRPr b="0" lang="en-IE"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216000" y="812520"/>
            <a:ext cx="7126920" cy="4008600"/>
          </a:xfrm>
          <a:prstGeom prst="rect">
            <a:avLst/>
          </a:prstGeom>
          <a:ln w="0">
            <a:noFill/>
          </a:ln>
        </p:spPr>
      </p:sp>
      <p:sp>
        <p:nvSpPr>
          <p:cNvPr id="129"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 </a:t>
            </a:r>
            <a:r>
              <a:rPr b="0" lang="en-IE" sz="2000" spc="-1" strike="noStrike">
                <a:latin typeface="Arial"/>
              </a:rPr>
              <a:t>the syntax of these, they are named value pairs that are separated by a colon, so name of whatever the attribute is, which is inverted commas:. And its value objects are identified by curly braces, lists by square brackets,all strings and names. If there's a space in them, use double quotes, not single. So for example Martin,</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you can have other variable types like numbers, boolean, other objects. You can even have functions in it. These are JavaScript functions. You can have strings and arrays or they can be null, and null. Jason is really flexible. </a:t>
            </a:r>
            <a:endParaRPr b="0" lang="en-I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216000" y="812520"/>
            <a:ext cx="7126920" cy="4008600"/>
          </a:xfrm>
          <a:prstGeom prst="rect">
            <a:avLst/>
          </a:prstGeom>
          <a:ln w="0">
            <a:noFill/>
          </a:ln>
        </p:spPr>
      </p:sp>
      <p:sp>
        <p:nvSpPr>
          <p:cNvPr id="131"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 </a:t>
            </a:r>
            <a:r>
              <a:rPr b="0" lang="en-IE" sz="2000" spc="-1" strike="noStrike">
                <a:latin typeface="Arial"/>
              </a:rPr>
              <a:t>how would you add a new employee to this?you just put a comma at the end of the third object inside the employee's array and then make a new object.</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Could you extend this to include addresses for each of these people? Absolutely. And of course you don't have to put an address into all of the employees, you could just put it into one. Could you extend it to include age? Again, exactly the same as address, except address is going to be a string and it would be an integer. Jason is very flexible.</a:t>
            </a:r>
            <a:endParaRPr b="0" lang="en-IE"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216000" y="812520"/>
            <a:ext cx="7126920" cy="4008600"/>
          </a:xfrm>
          <a:prstGeom prst="rect">
            <a:avLst/>
          </a:prstGeom>
          <a:ln w="0">
            <a:noFill/>
          </a:ln>
        </p:spPr>
      </p:sp>
      <p:sp>
        <p:nvSpPr>
          <p:cNvPr id="133"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in Python there is a built in JSON package.  It's got 4 methods that are useful, dump and dump. Dump will dump a dictionary object out to a file, and dumps will basically dump a dictionary object as JSON. Actually is a string so you're going to send it across the Internet, you'd want it as a string.</a:t>
            </a:r>
            <a:endParaRPr b="0" lang="en-IE" sz="2000" spc="-1" strike="noStrike">
              <a:latin typeface="Arial"/>
            </a:endParaRPr>
          </a:p>
          <a:p>
            <a:pPr marL="216000" indent="-216000">
              <a:lnSpc>
                <a:spcPct val="100000"/>
              </a:lnSpc>
              <a:buNone/>
            </a:pPr>
            <a:r>
              <a:rPr b="0" lang="en-IE" sz="2000" spc="-1" strike="noStrike">
                <a:latin typeface="Arial"/>
              </a:rPr>
              <a:t>Load which will load in a JSON file and load it in as a dictionary object and load S which will load in a string at JSON string and make it as a dictionary object.So they basically go into dictionary objects and you know how to manipulate dictionary objects already.</a:t>
            </a:r>
            <a:endParaRPr b="0" lang="en-IE"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216000" y="812520"/>
            <a:ext cx="7126920" cy="4008600"/>
          </a:xfrm>
          <a:prstGeom prst="rect">
            <a:avLst/>
          </a:prstGeom>
          <a:ln w="0">
            <a:noFill/>
          </a:ln>
        </p:spPr>
      </p:sp>
      <p:sp>
        <p:nvSpPr>
          <p:cNvPr id="135"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So here is an example of reading from a file, and the file name is Dr 2.4 Jason dot Jason and using the proper idiom of with open here. So with the file name as read as the file pointer. And I use load and that will load in the JSON from Dr 2.4 minus JSON dot JSON and that was loaded into JSON object as a dictionary object and then you can go through and manipulate your dictionary object as you normally would for employee in the JSON object employees and I could print push them out each of those objects that are inside that array.</a:t>
            </a:r>
            <a:endParaRPr b="0" lang="en-IE"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216000" y="812520"/>
            <a:ext cx="7126920" cy="4008600"/>
          </a:xfrm>
          <a:prstGeom prst="rect">
            <a:avLst/>
          </a:prstGeom>
          <a:ln w="0">
            <a:noFill/>
          </a:ln>
        </p:spPr>
      </p:sp>
      <p:sp>
        <p:nvSpPr>
          <p:cNvPr id="137"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If you want to read in JSON from the cloud, I'll be doing more on this next week when we're looking at HTTP. You have a URL which is some url.com, you get url, and response. And then there is a very handy method or function in response called JSON which gives out the JSON as a dictionary object and then you can do the manipulation as you normally would.</a:t>
            </a:r>
            <a:endParaRPr b="0" lang="en-IE"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216000" y="812520"/>
            <a:ext cx="7126920" cy="4008600"/>
          </a:xfrm>
          <a:prstGeom prst="rect">
            <a:avLst/>
          </a:prstGeom>
          <a:ln w="0">
            <a:noFill/>
          </a:ln>
        </p:spPr>
      </p:sp>
      <p:sp>
        <p:nvSpPr>
          <p:cNvPr id="139"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1300" spc="-1" strike="noStrike">
                <a:latin typeface="Arial"/>
              </a:rPr>
              <a:t>you can get JSON from the cloud from the web. Here is an example of some JSON that's from Coin Desk. So the current Bitcoin price.So if you go to https://apicoindesk.com/Vone/vpi current price JSON, you will retrieve back this string which is a JSON object. Now the JSON object has four attributes, time, disclaimer, chart name and BPI.The BPI object has two attributes, USD and euro,The USD object has five attributes, code, symbol, rate and description and rate as a float and the Euro one also has five attributes, code, symbol, rate, description and rates the float. So what I'm going to do is write the piece of code now that will basically let's get out the current rate of Bitcoin in euros.</a:t>
            </a:r>
            <a:endParaRPr b="0" lang="en-IE" sz="1300" spc="-1" strike="noStrike">
              <a:latin typeface="Arial"/>
            </a:endParaRPr>
          </a:p>
          <a:p>
            <a:pPr marL="216000" indent="-216000">
              <a:lnSpc>
                <a:spcPct val="100000"/>
              </a:lnSpc>
              <a:buNone/>
            </a:pPr>
            <a:endParaRPr b="0" lang="en-IE" sz="1300" spc="-1" strike="noStrike">
              <a:latin typeface="Arial"/>
            </a:endParaRPr>
          </a:p>
          <a:p>
            <a:pPr marL="216000" indent="-216000">
              <a:lnSpc>
                <a:spcPct val="100000"/>
              </a:lnSpc>
              <a:buNone/>
            </a:pPr>
            <a:r>
              <a:rPr b="0" lang="en-IE" sz="1300" spc="-1" strike="noStrike">
                <a:latin typeface="Arial"/>
              </a:rPr>
              <a:t>python myreadjson.py</a:t>
            </a:r>
            <a:endParaRPr b="0" lang="en-IE" sz="1300" spc="-1" strike="noStrike">
              <a:latin typeface="Arial"/>
            </a:endParaRPr>
          </a:p>
          <a:p>
            <a:pPr marL="216000" indent="-216000">
              <a:lnSpc>
                <a:spcPct val="100000"/>
              </a:lnSpc>
              <a:buNone/>
            </a:pPr>
            <a:r>
              <a:rPr b="0" lang="en-IE" sz="1300" spc="-1" strike="noStrike">
                <a:latin typeface="Arial"/>
              </a:rPr>
              <a:t>{'employees': [{'firstName': 'John', 'lastName': 'Doe'}, {'firstName': 'Anna', 'lastName': 'Smith'}, {'firstName': 'Peter', 'lastName': 'Jones'}]}</a:t>
            </a:r>
            <a:endParaRPr b="0" lang="en-IE" sz="1300" spc="-1" strike="noStrike">
              <a:latin typeface="Arial"/>
            </a:endParaRPr>
          </a:p>
          <a:p>
            <a:pPr marL="216000" indent="-216000">
              <a:lnSpc>
                <a:spcPct val="100000"/>
              </a:lnSpc>
              <a:buNone/>
            </a:pPr>
            <a:r>
              <a:rPr b="0" lang="en-IE" sz="1300" spc="-1" strike="noStrike">
                <a:latin typeface="Arial"/>
              </a:rPr>
              <a:t>John</a:t>
            </a:r>
            <a:endParaRPr b="0" lang="en-IE" sz="1300" spc="-1" strike="noStrike">
              <a:latin typeface="Arial"/>
            </a:endParaRPr>
          </a:p>
          <a:p>
            <a:pPr marL="216000" indent="-216000">
              <a:lnSpc>
                <a:spcPct val="100000"/>
              </a:lnSpc>
              <a:buNone/>
            </a:pPr>
            <a:r>
              <a:rPr b="0" lang="en-IE" sz="1300" spc="-1" strike="noStrike">
                <a:latin typeface="Arial"/>
              </a:rPr>
              <a:t>Anna</a:t>
            </a:r>
            <a:endParaRPr b="0" lang="en-IE" sz="1300" spc="-1" strike="noStrike">
              <a:latin typeface="Arial"/>
            </a:endParaRPr>
          </a:p>
          <a:p>
            <a:pPr marL="216000" indent="-216000">
              <a:lnSpc>
                <a:spcPct val="100000"/>
              </a:lnSpc>
              <a:buNone/>
            </a:pPr>
            <a:r>
              <a:rPr b="0" lang="en-IE" sz="1300" spc="-1" strike="noStrike">
                <a:latin typeface="Arial"/>
              </a:rPr>
              <a:t>Peter</a:t>
            </a:r>
            <a:endParaRPr b="0" lang="en-IE"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F0ADE71-AD6E-491E-83B5-6EC3944C6399}"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8A08ECB-8BCB-46DB-BBA6-16785B946F1B}"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28D6949-3B01-42D2-A70B-D8989214BDC9}"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49F487A-8017-420E-B8DA-EA233C64834C}"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79CD457-CEE5-4F53-9352-CD8309BE74D6}"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C4AE065-6B12-4104-9476-B6A7B978FA40}"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ABD1FA8-CD33-4277-9D91-900C2A086ABD}"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B5A4633-6FC0-4AC5-B695-E1F0A60F368B}"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7250EA7-E03F-401A-B8CF-3B7C958A7938}"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FC86EFB-CCA3-4168-916A-8BA7292A6CEC}"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897BAC3-691D-4692-A953-1114A1B1B260}"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965B04A-309F-4E76-96CB-D26A679626B7}"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3FFD68F-45A6-4755-9AA7-A238BEE44EB6}"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D43F711-8636-42E1-8AF5-848BBE7F5FF4}"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312B331-F1CD-46A2-BC06-7D697C37792A}"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84E87F5-D427-4008-80B0-559B95ADCEDA}"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1C6D41B-E5EB-4BCC-845C-D87E7697C4B9}"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D7ABDD5-6011-47E8-9644-C84CBBA65685}"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689D224-4305-4FE6-ACD6-61616B15B9DE}"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2078A06-560B-403B-BBEA-DE0935ADE058}"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C961D90-87AF-4666-BE9E-C0AF3C8D5780}"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08C92CE-34A8-4545-8E62-5EA468DBC17C}"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B60F5E9-4733-4818-B3D5-35522D71FF0C}"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CFCB5CD-0BF8-40F7-BC65-F8B8FBFEDD0B}"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120" cy="456120"/>
            <a:chOff x="11401560" y="6229800"/>
            <a:chExt cx="456120" cy="456120"/>
          </a:xfrm>
        </p:grpSpPr>
        <p:sp>
          <p:nvSpPr>
            <p:cNvPr id="1" name="Oval 7"/>
            <p:cNvSpPr/>
            <p:nvPr/>
          </p:nvSpPr>
          <p:spPr>
            <a:xfrm>
              <a:off x="11401560" y="6229800"/>
              <a:ext cx="456120" cy="45612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1840" cy="7956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1840" cy="7956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1840" cy="274212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000" cy="1080000"/>
            <a:chOff x="9649080" y="4069080"/>
            <a:chExt cx="1080000" cy="1080000"/>
          </a:xfrm>
        </p:grpSpPr>
        <p:sp>
          <p:nvSpPr>
            <p:cNvPr id="7" name="Oval 10"/>
            <p:cNvSpPr/>
            <p:nvPr/>
          </p:nvSpPr>
          <p:spPr>
            <a:xfrm>
              <a:off x="9649080" y="4069080"/>
              <a:ext cx="1080000" cy="108000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3640" cy="86364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1800" spc="-1" strike="noStrike">
                <a:latin typeface="Arial"/>
              </a:rPr>
              <a:t>Click to edit the outline text format</a:t>
            </a:r>
            <a:endParaRPr b="0" lang="en-IE" sz="1800" spc="-1" strike="noStrike">
              <a:latin typeface="Arial"/>
            </a:endParaRPr>
          </a:p>
          <a:p>
            <a:pPr lvl="1" marL="864000" indent="-324000">
              <a:spcBef>
                <a:spcPts val="1134"/>
              </a:spcBef>
              <a:buClr>
                <a:srgbClr val="000000"/>
              </a:buClr>
              <a:buSzPct val="75000"/>
              <a:buFont typeface="Symbol" charset="2"/>
              <a:buChar char=""/>
            </a:pPr>
            <a:r>
              <a:rPr b="0" lang="en-IE" sz="1800" spc="-1" strike="noStrike">
                <a:latin typeface="Arial"/>
              </a:rPr>
              <a:t>Second Outline Level</a:t>
            </a:r>
            <a:endParaRPr b="0" lang="en-IE" sz="1800" spc="-1" strike="noStrike">
              <a:latin typeface="Arial"/>
            </a:endParaRPr>
          </a:p>
          <a:p>
            <a:pPr lvl="2" marL="1296000" indent="-288000">
              <a:spcBef>
                <a:spcPts val="850"/>
              </a:spcBef>
              <a:buClr>
                <a:srgbClr val="000000"/>
              </a:buClr>
              <a:buSzPct val="45000"/>
              <a:buFont typeface="Wingdings" charset="2"/>
              <a:buChar char=""/>
            </a:pPr>
            <a:r>
              <a:rPr b="0" lang="en-IE" sz="1800" spc="-1" strike="noStrike">
                <a:latin typeface="Arial"/>
              </a:rPr>
              <a:t>Third Outline Level</a:t>
            </a:r>
            <a:endParaRPr b="0" lang="en-IE" sz="1800" spc="-1" strike="noStrike">
              <a:latin typeface="Arial"/>
            </a:endParaRPr>
          </a:p>
          <a:p>
            <a:pPr lvl="3" marL="1728000" indent="-216000">
              <a:spcBef>
                <a:spcPts val="567"/>
              </a:spcBef>
              <a:buClr>
                <a:srgbClr val="000000"/>
              </a:buClr>
              <a:buSzPct val="75000"/>
              <a:buFont typeface="Symbol" charset="2"/>
              <a:buChar char=""/>
            </a:pPr>
            <a:r>
              <a:rPr b="0" lang="en-IE" sz="1800" spc="-1" strike="noStrike">
                <a:latin typeface="Arial"/>
              </a:rPr>
              <a:t>Fourth Outline Level</a:t>
            </a:r>
            <a:endParaRPr b="0" lang="en-IE" sz="1800" spc="-1" strike="noStrike">
              <a:latin typeface="Arial"/>
            </a:endParaRPr>
          </a:p>
          <a:p>
            <a:pPr lvl="4" marL="2160000" indent="-216000">
              <a:spcBef>
                <a:spcPts val="283"/>
              </a:spcBef>
              <a:buClr>
                <a:srgbClr val="000000"/>
              </a:buClr>
              <a:buSzPct val="45000"/>
              <a:buFont typeface="Wingdings" charset="2"/>
              <a:buChar char=""/>
            </a:pPr>
            <a:r>
              <a:rPr b="0" lang="en-IE" sz="1800" spc="-1" strike="noStrike">
                <a:latin typeface="Arial"/>
              </a:rPr>
              <a:t>Fifth Outline Level</a:t>
            </a:r>
            <a:endParaRPr b="0" lang="en-IE" sz="1800" spc="-1" strike="noStrike">
              <a:latin typeface="Arial"/>
            </a:endParaRPr>
          </a:p>
          <a:p>
            <a:pPr lvl="5" marL="2592000" indent="-216000">
              <a:spcBef>
                <a:spcPts val="283"/>
              </a:spcBef>
              <a:buClr>
                <a:srgbClr val="000000"/>
              </a:buClr>
              <a:buSzPct val="45000"/>
              <a:buFont typeface="Wingdings" charset="2"/>
              <a:buChar char=""/>
            </a:pPr>
            <a:r>
              <a:rPr b="0" lang="en-IE" sz="1800" spc="-1" strike="noStrike">
                <a:latin typeface="Arial"/>
              </a:rPr>
              <a:t>Sixth Outline Level</a:t>
            </a:r>
            <a:endParaRPr b="0" lang="en-IE" sz="1800" spc="-1" strike="noStrike">
              <a:latin typeface="Arial"/>
            </a:endParaRPr>
          </a:p>
          <a:p>
            <a:pPr lvl="6" marL="3024000" indent="-216000">
              <a:spcBef>
                <a:spcPts val="283"/>
              </a:spcBef>
              <a:buClr>
                <a:srgbClr val="000000"/>
              </a:buClr>
              <a:buSzPct val="45000"/>
              <a:buFont typeface="Wingdings" charset="2"/>
              <a:buChar char=""/>
            </a:pPr>
            <a:r>
              <a:rPr b="0" lang="en-IE" sz="1800" spc="-1" strike="noStrike">
                <a:latin typeface="Arial"/>
              </a:rPr>
              <a:t>Seventh Outline Level</a:t>
            </a:r>
            <a:endParaRPr b="0" lang="en-IE" sz="1800" spc="-1" strike="noStrike">
              <a:latin typeface="Arial"/>
            </a:endParaRPr>
          </a:p>
        </p:txBody>
      </p:sp>
      <p:sp>
        <p:nvSpPr>
          <p:cNvPr id="11" name="PlaceHolder 3"/>
          <p:cNvSpPr>
            <a:spLocks noGrp="1"/>
          </p:cNvSpPr>
          <p:nvPr>
            <p:ph type="ftr" idx="1"/>
          </p:nvPr>
        </p:nvSpPr>
        <p:spPr>
          <a:xfrm>
            <a:off x="1088280" y="6272640"/>
            <a:ext cx="6326640" cy="3639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2" name="PlaceHolder 4"/>
          <p:cNvSpPr>
            <a:spLocks noGrp="1"/>
          </p:cNvSpPr>
          <p:nvPr>
            <p:ph type="sldNum" idx="2"/>
          </p:nvPr>
        </p:nvSpPr>
        <p:spPr>
          <a:xfrm>
            <a:off x="9592560" y="4289400"/>
            <a:ext cx="1192680" cy="63900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802B025A-FD62-458A-8A49-E178372AFFA3}"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3" name="PlaceHolder 5"/>
          <p:cNvSpPr>
            <a:spLocks noGrp="1"/>
          </p:cNvSpPr>
          <p:nvPr>
            <p:ph type="dt" idx="3"/>
          </p:nvPr>
        </p:nvSpPr>
        <p:spPr>
          <a:xfrm>
            <a:off x="7964280" y="6272640"/>
            <a:ext cx="3272400" cy="3639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120" cy="456120"/>
            <a:chOff x="11401560" y="6229800"/>
            <a:chExt cx="456120" cy="456120"/>
          </a:xfrm>
        </p:grpSpPr>
        <p:sp>
          <p:nvSpPr>
            <p:cNvPr id="51" name="Oval 7"/>
            <p:cNvSpPr/>
            <p:nvPr/>
          </p:nvSpPr>
          <p:spPr>
            <a:xfrm>
              <a:off x="11401560" y="6229800"/>
              <a:ext cx="456120" cy="45612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6640" cy="3639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000" cy="3639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D3EBF86E-35F5-419D-A505-D8D6AB440578}"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400" cy="3639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s://api.coindesk.com/v1/bpi/currentprice.json" TargetMode="External"/><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5880" cy="303480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JSON</a:t>
            </a:r>
            <a:endParaRPr b="0" lang="en-IE" sz="9600" spc="-1" strike="noStrike">
              <a:latin typeface="Arial"/>
            </a:endParaRPr>
          </a:p>
        </p:txBody>
      </p:sp>
      <p:sp>
        <p:nvSpPr>
          <p:cNvPr id="101" name="PlaceHolder 2"/>
          <p:cNvSpPr>
            <a:spLocks noGrp="1"/>
          </p:cNvSpPr>
          <p:nvPr>
            <p:ph type="subTitle"/>
          </p:nvPr>
        </p:nvSpPr>
        <p:spPr>
          <a:xfrm>
            <a:off x="1069920" y="4389120"/>
            <a:ext cx="7890120" cy="106884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2715840" y="2384640"/>
            <a:ext cx="10057320" cy="1608120"/>
          </a:xfrm>
          <a:prstGeom prst="rect">
            <a:avLst/>
          </a:prstGeom>
          <a:noFill/>
          <a:ln w="0">
            <a:noFill/>
          </a:ln>
        </p:spPr>
        <p:txBody>
          <a:bodyPr lIns="90000" rIns="90000" tIns="45000" bIns="45000" anchor="ctr">
            <a:noAutofit/>
          </a:bodyPr>
          <a:p>
            <a:pPr>
              <a:lnSpc>
                <a:spcPct val="90000"/>
              </a:lnSpc>
              <a:buNone/>
            </a:pPr>
            <a:r>
              <a:rPr b="0" lang="en-GB" sz="5400" spc="-1" strike="noStrike" cap="all">
                <a:latin typeface="Rockwell Condensed"/>
              </a:rPr>
              <a:t>That it for this week</a:t>
            </a:r>
            <a:endParaRPr b="0" lang="en-IE"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JSON</a:t>
            </a:r>
            <a:endParaRPr b="0" lang="en-IE" sz="5400" spc="-1" strike="noStrike">
              <a:latin typeface="Arial"/>
            </a:endParaRPr>
          </a:p>
        </p:txBody>
      </p:sp>
      <p:sp>
        <p:nvSpPr>
          <p:cNvPr id="103"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JavaScript Object Notation</a:t>
            </a:r>
            <a:endParaRPr b="0" lang="en-IE" sz="2000" spc="-1" strike="noStrike">
              <a:latin typeface="Arial"/>
            </a:endParaRPr>
          </a:p>
          <a:p>
            <a:pPr marL="548640">
              <a:lnSpc>
                <a:spcPct val="90000"/>
              </a:lnSpc>
              <a:spcBef>
                <a:spcPts val="400"/>
              </a:spcBef>
              <a:spcAft>
                <a:spcPts val="201"/>
              </a:spcAft>
              <a:buNone/>
              <a:tabLst>
                <a:tab algn="l" pos="0"/>
              </a:tabLst>
            </a:pPr>
            <a:r>
              <a:rPr b="0" lang="en-IE" sz="1600" spc="-1" strike="noStrike">
                <a:solidFill>
                  <a:srgbClr val="0070c0"/>
                </a:solidFill>
                <a:latin typeface="Rockwell"/>
              </a:rPr>
              <a:t>JavaScript</a:t>
            </a:r>
            <a:r>
              <a:rPr b="0" lang="en-IE" sz="1600" spc="-1" strike="noStrike">
                <a:solidFill>
                  <a:srgbClr val="000000"/>
                </a:solidFill>
                <a:latin typeface="Rockwell"/>
              </a:rPr>
              <a:t> </a:t>
            </a:r>
            <a:r>
              <a:rPr b="0" lang="en-IE" sz="1600" spc="-1" strike="noStrike">
                <a:solidFill>
                  <a:srgbClr val="000000"/>
                </a:solidFill>
                <a:latin typeface="Rockwell"/>
              </a:rPr>
              <a:t>	</a:t>
            </a:r>
            <a:r>
              <a:rPr b="0" lang="en-IE" sz="1600" spc="-1" strike="noStrike">
                <a:solidFill>
                  <a:srgbClr val="000000"/>
                </a:solidFill>
                <a:latin typeface="Rockwell"/>
              </a:rPr>
              <a:t>A scripting/programming language.</a:t>
            </a:r>
            <a:endParaRPr b="0" lang="en-IE" sz="1600" spc="-1" strike="noStrike">
              <a:latin typeface="Arial"/>
            </a:endParaRPr>
          </a:p>
          <a:p>
            <a:pPr marL="548640">
              <a:lnSpc>
                <a:spcPct val="90000"/>
              </a:lnSpc>
              <a:spcBef>
                <a:spcPts val="400"/>
              </a:spcBef>
              <a:spcAft>
                <a:spcPts val="201"/>
              </a:spcAft>
              <a:buNone/>
              <a:tabLst>
                <a:tab algn="l" pos="0"/>
              </a:tabLst>
            </a:pPr>
            <a:r>
              <a:rPr b="0" lang="en-IE" sz="1600" spc="-1" strike="noStrike">
                <a:solidFill>
                  <a:srgbClr val="0070c0"/>
                </a:solidFill>
                <a:latin typeface="Rockwell"/>
              </a:rPr>
              <a:t>Object</a:t>
            </a:r>
            <a:r>
              <a:rPr b="0" lang="en-IE" sz="1600" spc="-1" strike="noStrike">
                <a:solidFill>
                  <a:srgbClr val="000000"/>
                </a:solidFill>
                <a:latin typeface="Rockwell"/>
              </a:rPr>
              <a:t> </a:t>
            </a:r>
            <a:r>
              <a:rPr b="0" lang="en-IE" sz="1600" spc="-1" strike="noStrike">
                <a:solidFill>
                  <a:srgbClr val="000000"/>
                </a:solidFill>
                <a:latin typeface="Rockwell"/>
              </a:rPr>
              <a:t>	</a:t>
            </a:r>
            <a:r>
              <a:rPr b="0" lang="en-IE" sz="1600" spc="-1" strike="noStrike">
                <a:solidFill>
                  <a:srgbClr val="000000"/>
                </a:solidFill>
                <a:latin typeface="Rockwell"/>
              </a:rPr>
              <a:t>Groups of name-value pairs. </a:t>
            </a:r>
            <a:endParaRPr b="0" lang="en-IE" sz="1600" spc="-1" strike="noStrike">
              <a:latin typeface="Arial"/>
            </a:endParaRPr>
          </a:p>
          <a:p>
            <a:pPr marL="548640">
              <a:lnSpc>
                <a:spcPct val="90000"/>
              </a:lnSpc>
              <a:spcBef>
                <a:spcPts val="400"/>
              </a:spcBef>
              <a:spcAft>
                <a:spcPts val="201"/>
              </a:spcAft>
              <a:buNone/>
              <a:tabLst>
                <a:tab algn="l" pos="0"/>
              </a:tabLst>
            </a:pPr>
            <a:r>
              <a:rPr b="0" lang="en-IE" sz="1600" spc="-1" strike="noStrike">
                <a:solidFill>
                  <a:srgbClr val="0070c0"/>
                </a:solidFill>
                <a:latin typeface="Rockwell"/>
              </a:rPr>
              <a:t>Notation</a:t>
            </a:r>
            <a:r>
              <a:rPr b="0" lang="en-IE" sz="1600" spc="-1" strike="noStrike">
                <a:solidFill>
                  <a:srgbClr val="000000"/>
                </a:solidFill>
                <a:latin typeface="Rockwell"/>
              </a:rPr>
              <a:t> </a:t>
            </a:r>
            <a:r>
              <a:rPr b="0" lang="en-IE" sz="1600" spc="-1" strike="noStrike">
                <a:solidFill>
                  <a:srgbClr val="000000"/>
                </a:solidFill>
                <a:latin typeface="Rockwell"/>
              </a:rPr>
              <a:t>	</a:t>
            </a:r>
            <a:r>
              <a:rPr b="0" lang="en-IE" sz="1600" spc="-1" strike="noStrike">
                <a:solidFill>
                  <a:srgbClr val="000000"/>
                </a:solidFill>
                <a:latin typeface="Rockwell"/>
              </a:rPr>
              <a:t>Set of rules for representing objects.</a:t>
            </a:r>
            <a:endParaRPr b="0" lang="en-IE" sz="16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Human readable.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Is just text.</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Open standard.</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Data interchange format.</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0" lang="en-IE" sz="2800" spc="-1" strike="noStrike">
                <a:solidFill>
                  <a:srgbClr val="000000"/>
                </a:solidFill>
                <a:latin typeface="Rockwell"/>
              </a:rPr>
              <a:t>{ </a:t>
            </a:r>
            <a:endParaRPr b="0" lang="en-IE" sz="2800" spc="-1" strike="noStrike">
              <a:latin typeface="Arial"/>
            </a:endParaRPr>
          </a:p>
          <a:p>
            <a:pPr marL="274320">
              <a:lnSpc>
                <a:spcPct val="90000"/>
              </a:lnSpc>
              <a:spcBef>
                <a:spcPts val="400"/>
              </a:spcBef>
              <a:spcAft>
                <a:spcPts val="201"/>
              </a:spcAft>
              <a:buNone/>
              <a:tabLst>
                <a:tab algn="l" pos="0"/>
              </a:tabLst>
            </a:pPr>
            <a:r>
              <a:rPr b="0" lang="en-IE" sz="2800" spc="-1" strike="noStrike">
                <a:solidFill>
                  <a:srgbClr val="000000"/>
                </a:solidFill>
                <a:latin typeface="Rockwell"/>
              </a:rPr>
              <a:t>"employees": [ </a:t>
            </a:r>
            <a:endParaRPr b="0" lang="en-IE" sz="2800" spc="-1" strike="noStrike">
              <a:latin typeface="Arial"/>
            </a:endParaRPr>
          </a:p>
          <a:p>
            <a:pPr marL="548640">
              <a:lnSpc>
                <a:spcPct val="90000"/>
              </a:lnSpc>
              <a:spcBef>
                <a:spcPts val="400"/>
              </a:spcBef>
              <a:spcAft>
                <a:spcPts val="201"/>
              </a:spcAft>
              <a:buNone/>
              <a:tabLst>
                <a:tab algn="l" pos="0"/>
              </a:tabLst>
            </a:pPr>
            <a:r>
              <a:rPr b="0" lang="en-IE" sz="2800" spc="-1" strike="noStrike">
                <a:solidFill>
                  <a:srgbClr val="000000"/>
                </a:solidFill>
                <a:latin typeface="Rockwell"/>
              </a:rPr>
              <a:t>{"firstName":"John", "lastName":"Doe"}, </a:t>
            </a:r>
            <a:endParaRPr b="0" lang="en-IE" sz="2800" spc="-1" strike="noStrike">
              <a:latin typeface="Arial"/>
            </a:endParaRPr>
          </a:p>
          <a:p>
            <a:pPr marL="548640">
              <a:lnSpc>
                <a:spcPct val="90000"/>
              </a:lnSpc>
              <a:spcBef>
                <a:spcPts val="400"/>
              </a:spcBef>
              <a:spcAft>
                <a:spcPts val="201"/>
              </a:spcAft>
              <a:buNone/>
              <a:tabLst>
                <a:tab algn="l" pos="0"/>
              </a:tabLst>
            </a:pPr>
            <a:r>
              <a:rPr b="0" lang="en-IE" sz="2800" spc="-1" strike="noStrike">
                <a:solidFill>
                  <a:srgbClr val="000000"/>
                </a:solidFill>
                <a:latin typeface="Rockwell"/>
              </a:rPr>
              <a:t>{"firstName":"Anna", "lastName":"Smith"}, </a:t>
            </a:r>
            <a:endParaRPr b="0" lang="en-IE" sz="2800" spc="-1" strike="noStrike">
              <a:latin typeface="Arial"/>
            </a:endParaRPr>
          </a:p>
          <a:p>
            <a:pPr marL="548640">
              <a:lnSpc>
                <a:spcPct val="90000"/>
              </a:lnSpc>
              <a:spcBef>
                <a:spcPts val="400"/>
              </a:spcBef>
              <a:spcAft>
                <a:spcPts val="201"/>
              </a:spcAft>
              <a:buNone/>
              <a:tabLst>
                <a:tab algn="l" pos="0"/>
              </a:tabLst>
            </a:pPr>
            <a:r>
              <a:rPr b="0" lang="en-IE" sz="2800" spc="-1" strike="noStrike">
                <a:solidFill>
                  <a:srgbClr val="000000"/>
                </a:solidFill>
                <a:latin typeface="Rockwell"/>
              </a:rPr>
              <a:t>{"firstName":"Peter", "lastName":"Jones"} </a:t>
            </a:r>
            <a:endParaRPr b="0" lang="en-IE" sz="2800" spc="-1" strike="noStrike">
              <a:latin typeface="Arial"/>
            </a:endParaRPr>
          </a:p>
          <a:p>
            <a:pPr marL="274320">
              <a:lnSpc>
                <a:spcPct val="90000"/>
              </a:lnSpc>
              <a:spcBef>
                <a:spcPts val="400"/>
              </a:spcBef>
              <a:spcAft>
                <a:spcPts val="201"/>
              </a:spcAft>
              <a:buNone/>
              <a:tabLst>
                <a:tab algn="l" pos="0"/>
              </a:tabLst>
            </a:pPr>
            <a:r>
              <a:rPr b="0" lang="en-IE" sz="2800" spc="-1" strike="noStrike">
                <a:solidFill>
                  <a:srgbClr val="000000"/>
                </a:solidFill>
                <a:latin typeface="Rockwell"/>
              </a:rPr>
              <a:t>] </a:t>
            </a:r>
            <a:endParaRPr b="0" lang="en-IE" sz="2800" spc="-1" strike="noStrike">
              <a:latin typeface="Arial"/>
            </a:endParaRPr>
          </a:p>
          <a:p>
            <a:pPr marL="274320">
              <a:lnSpc>
                <a:spcPct val="90000"/>
              </a:lnSpc>
              <a:spcBef>
                <a:spcPts val="1199"/>
              </a:spcBef>
              <a:buNone/>
              <a:tabLst>
                <a:tab algn="l" pos="0"/>
              </a:tabLst>
            </a:pPr>
            <a:r>
              <a:rPr b="0" lang="en-IE" sz="2800" spc="-1" strike="noStrike">
                <a:solidFill>
                  <a:srgbClr val="000000"/>
                </a:solidFill>
                <a:latin typeface="Rockwell"/>
              </a:rPr>
              <a:t>}</a:t>
            </a:r>
            <a:endParaRPr b="0" lang="en-IE" sz="2800" spc="-1" strike="noStrike">
              <a:latin typeface="Arial"/>
            </a:endParaRPr>
          </a:p>
          <a:p>
            <a:pPr marL="274320">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Syntax</a:t>
            </a:r>
            <a:endParaRPr b="0" lang="en-IE" sz="5400" spc="-1" strike="noStrike">
              <a:latin typeface="Arial"/>
            </a:endParaRPr>
          </a:p>
        </p:txBody>
      </p:sp>
      <p:sp>
        <p:nvSpPr>
          <p:cNvPr id="106" name="PlaceHolder 2"/>
          <p:cNvSpPr>
            <a:spLocks noGrp="1"/>
          </p:cNvSpPr>
          <p:nvPr>
            <p:ph/>
          </p:nvPr>
        </p:nvSpPr>
        <p:spPr>
          <a:xfrm>
            <a:off x="1069920" y="1878120"/>
            <a:ext cx="10057320" cy="216432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0" lang="en-IE" sz="2000" spc="-1" strike="noStrike">
                <a:solidFill>
                  <a:srgbClr val="000000"/>
                </a:solidFill>
                <a:latin typeface="Rockwell"/>
              </a:rPr>
              <a:t>• </a:t>
            </a:r>
            <a:r>
              <a:rPr b="0" lang="en-IE" sz="2000" spc="-1" strike="noStrike">
                <a:solidFill>
                  <a:srgbClr val="000000"/>
                </a:solidFill>
                <a:latin typeface="Rockwell"/>
              </a:rPr>
              <a:t>Name/Value pairs separated by a colon. "name": "Martin"</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 </a:t>
            </a:r>
            <a:r>
              <a:rPr b="0" lang="en-IE" sz="2000" spc="-1" strike="noStrike">
                <a:solidFill>
                  <a:srgbClr val="000000"/>
                </a:solidFill>
                <a:latin typeface="Rockwell"/>
              </a:rPr>
              <a:t>Objects identified by curly braces. {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 </a:t>
            </a:r>
            <a:r>
              <a:rPr b="0" lang="en-IE" sz="2000" spc="-1" strike="noStrike">
                <a:solidFill>
                  <a:srgbClr val="000000"/>
                </a:solidFill>
                <a:latin typeface="Rockwell"/>
              </a:rPr>
              <a:t>Lists identified by square brackets.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 </a:t>
            </a:r>
            <a:r>
              <a:rPr b="0" lang="en-IE" sz="2000" spc="-1" strike="noStrike">
                <a:solidFill>
                  <a:srgbClr val="000000"/>
                </a:solidFill>
                <a:latin typeface="Rockwell"/>
              </a:rPr>
              <a:t>All strings (names if space in it) use double quotes (not single). "Martin"</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
        <p:nvSpPr>
          <p:cNvPr id="107" name="TextBox 3"/>
          <p:cNvSpPr/>
          <p:nvPr/>
        </p:nvSpPr>
        <p:spPr>
          <a:xfrm>
            <a:off x="1063800" y="4422960"/>
            <a:ext cx="836280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Numbers</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123.456</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Strings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"Hello, world!"</a:t>
            </a:r>
            <a:endParaRPr b="0" lang="en-IE" sz="1800" spc="-1" strike="noStrike">
              <a:latin typeface="Arial"/>
            </a:endParaRPr>
          </a:p>
          <a:p>
            <a:pPr>
              <a:lnSpc>
                <a:spcPct val="100000"/>
              </a:lnSpc>
              <a:buNone/>
            </a:pP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Boolean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true</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Arrays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[1,2,3]</a:t>
            </a:r>
            <a:endParaRPr b="0" lang="en-IE" sz="1800" spc="-1" strike="noStrike">
              <a:latin typeface="Arial"/>
            </a:endParaRPr>
          </a:p>
          <a:p>
            <a:pPr>
              <a:lnSpc>
                <a:spcPct val="100000"/>
              </a:lnSpc>
              <a:buNone/>
            </a:pP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Objects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{"name": "Ian"}</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 null null</a:t>
            </a:r>
            <a:endParaRPr b="0" lang="en-IE" sz="1800" spc="-1" strike="noStrike">
              <a:latin typeface="Arial"/>
            </a:endParaRPr>
          </a:p>
          <a:p>
            <a:pPr>
              <a:lnSpc>
                <a:spcPct val="100000"/>
              </a:lnSpc>
              <a:buNone/>
            </a:pP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Functions </a:t>
            </a:r>
            <a:r>
              <a:rPr b="0" lang="en-IE" sz="1800" spc="-1" strike="noStrike">
                <a:solidFill>
                  <a:srgbClr val="000000"/>
                </a:solidFill>
                <a:latin typeface="Rockwell"/>
                <a:ea typeface="DejaVu Sans"/>
              </a:rPr>
              <a:t>	</a:t>
            </a:r>
            <a:r>
              <a:rPr b="0" lang="en-IE" sz="1800" spc="-1" strike="noStrike">
                <a:solidFill>
                  <a:srgbClr val="000000"/>
                </a:solidFill>
                <a:latin typeface="Rockwell"/>
                <a:ea typeface="DejaVu Sans"/>
              </a:rPr>
              <a:t>function(){//commands}</a:t>
            </a:r>
            <a:endParaRPr b="0" lang="en-IE" sz="1800" spc="-1" strike="noStrike">
              <a:latin typeface="Arial"/>
            </a:endParaRPr>
          </a:p>
          <a:p>
            <a:pPr>
              <a:lnSpc>
                <a:spcPct val="100000"/>
              </a:lnSpc>
              <a:buNone/>
            </a:pPr>
            <a:endParaRPr b="0" lang="en-IE" sz="1800" spc="-1" strike="noStrike">
              <a:latin typeface="Arial"/>
            </a:endParaRPr>
          </a:p>
        </p:txBody>
      </p:sp>
      <p:sp>
        <p:nvSpPr>
          <p:cNvPr id="108" name="TextBox 4"/>
          <p:cNvSpPr/>
          <p:nvPr/>
        </p:nvSpPr>
        <p:spPr>
          <a:xfrm>
            <a:off x="1063800" y="3812400"/>
            <a:ext cx="3859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IE" sz="1800" spc="-1" strike="noStrike">
                <a:solidFill>
                  <a:srgbClr val="000000"/>
                </a:solidFill>
                <a:latin typeface="Rockwell"/>
                <a:ea typeface="DejaVu Sans"/>
              </a:rPr>
              <a:t>For Example</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069920" y="484560"/>
            <a:ext cx="10057320" cy="12088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Consider</a:t>
            </a:r>
            <a:endParaRPr b="0" lang="en-IE" sz="5400" spc="-1" strike="noStrike">
              <a:latin typeface="Arial"/>
            </a:endParaRPr>
          </a:p>
        </p:txBody>
      </p:sp>
      <p:sp>
        <p:nvSpPr>
          <p:cNvPr id="110"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0" lang="en-IE" sz="2000" spc="-1" strike="noStrike">
                <a:solidFill>
                  <a:srgbClr val="000000"/>
                </a:solidFill>
                <a:latin typeface="Rockwell"/>
              </a:rPr>
              <a:t>"employees":[ </a:t>
            </a:r>
            <a:endParaRPr b="0" lang="en-IE" sz="2000" spc="-1" strike="noStrike">
              <a:latin typeface="Arial"/>
            </a:endParaRPr>
          </a:p>
          <a:p>
            <a:pPr marL="274320">
              <a:lnSpc>
                <a:spcPct val="90000"/>
              </a:lnSpc>
              <a:spcBef>
                <a:spcPts val="400"/>
              </a:spcBef>
              <a:spcAft>
                <a:spcPts val="201"/>
              </a:spcAft>
              <a:buNone/>
              <a:tabLst>
                <a:tab algn="l" pos="0"/>
              </a:tabLst>
            </a:pPr>
            <a:r>
              <a:rPr b="0" lang="en-IE" sz="2000" spc="-1" strike="noStrike">
                <a:solidFill>
                  <a:srgbClr val="000000"/>
                </a:solidFill>
                <a:latin typeface="Rockwell"/>
              </a:rPr>
              <a:t>{"firstName":"John", "lastName":"Doe"}, </a:t>
            </a:r>
            <a:endParaRPr b="0" lang="en-IE" sz="2000" spc="-1" strike="noStrike">
              <a:latin typeface="Arial"/>
            </a:endParaRPr>
          </a:p>
          <a:p>
            <a:pPr marL="274320">
              <a:lnSpc>
                <a:spcPct val="90000"/>
              </a:lnSpc>
              <a:spcBef>
                <a:spcPts val="400"/>
              </a:spcBef>
              <a:spcAft>
                <a:spcPts val="201"/>
              </a:spcAft>
              <a:buNone/>
              <a:tabLst>
                <a:tab algn="l" pos="0"/>
              </a:tabLst>
            </a:pPr>
            <a:r>
              <a:rPr b="0" lang="en-IE" sz="2000" spc="-1" strike="noStrike">
                <a:solidFill>
                  <a:srgbClr val="000000"/>
                </a:solidFill>
                <a:latin typeface="Rockwell"/>
              </a:rPr>
              <a:t>{"firstName":"Anna", "lastName":"Smith"}, </a:t>
            </a:r>
            <a:endParaRPr b="0" lang="en-IE" sz="2000" spc="-1" strike="noStrike">
              <a:latin typeface="Arial"/>
            </a:endParaRPr>
          </a:p>
          <a:p>
            <a:pPr marL="274320">
              <a:lnSpc>
                <a:spcPct val="90000"/>
              </a:lnSpc>
              <a:spcBef>
                <a:spcPts val="400"/>
              </a:spcBef>
              <a:spcAft>
                <a:spcPts val="201"/>
              </a:spcAft>
              <a:buNone/>
              <a:tabLst>
                <a:tab algn="l" pos="0"/>
              </a:tabLst>
            </a:pPr>
            <a:r>
              <a:rPr b="0" lang="en-IE" sz="2000" spc="-1" strike="noStrike">
                <a:solidFill>
                  <a:srgbClr val="000000"/>
                </a:solidFill>
                <a:latin typeface="Rockwell"/>
              </a:rPr>
              <a:t>{"firstName":"Peter", "lastName":"Jones"} </a:t>
            </a:r>
            <a:endParaRPr b="0" lang="en-IE" sz="2000" spc="-1" strike="noStrike">
              <a:latin typeface="Arial"/>
            </a:endParaRPr>
          </a:p>
          <a:p>
            <a:pPr marL="274320">
              <a:lnSpc>
                <a:spcPct val="90000"/>
              </a:lnSpc>
              <a:spcBef>
                <a:spcPts val="1199"/>
              </a:spcBef>
              <a:buNone/>
              <a:tabLst>
                <a:tab algn="l" pos="0"/>
              </a:tabLst>
            </a:pPr>
            <a:r>
              <a:rPr b="0" lang="en-IE" sz="2000" spc="-1" strike="noStrike">
                <a:solidFill>
                  <a:srgbClr val="000000"/>
                </a:solidFill>
                <a:latin typeface="Rockwell"/>
              </a:rPr>
              <a:t>]</a:t>
            </a:r>
            <a:endParaRPr b="0" lang="en-IE" sz="2000" spc="-1" strike="noStrike">
              <a:latin typeface="Arial"/>
            </a:endParaRPr>
          </a:p>
          <a:p>
            <a:pPr marL="274320">
              <a:lnSpc>
                <a:spcPct val="90000"/>
              </a:lnSpc>
              <a:spcBef>
                <a:spcPts val="1199"/>
              </a:spcBef>
              <a:buNone/>
              <a:tabLst>
                <a:tab algn="l" pos="0"/>
              </a:tabLst>
            </a:pPr>
            <a:r>
              <a:rPr b="0" lang="en-IE" sz="2000" spc="-1" strike="noStrike">
                <a:solidFill>
                  <a:srgbClr val="000000"/>
                </a:solidFill>
                <a:latin typeface="Rockwell"/>
              </a:rPr>
              <a:t>Exercise (not an assignment!): </a:t>
            </a:r>
            <a:endParaRPr b="0" lang="en-IE" sz="2000" spc="-1" strike="noStrike">
              <a:latin typeface="Arial"/>
            </a:endParaRPr>
          </a:p>
          <a:p>
            <a:pPr marL="457200" indent="-457200">
              <a:lnSpc>
                <a:spcPct val="90000"/>
              </a:lnSpc>
              <a:spcBef>
                <a:spcPts val="1199"/>
              </a:spcBef>
              <a:buClr>
                <a:srgbClr val="9e3611"/>
              </a:buClr>
              <a:buSzPct val="85000"/>
              <a:buFont typeface="Rockwell Condensed"/>
              <a:buAutoNum type="arabicPeriod"/>
              <a:tabLst>
                <a:tab algn="l" pos="0"/>
              </a:tabLst>
            </a:pPr>
            <a:r>
              <a:rPr b="0" lang="en-IE" sz="2000" spc="-1" strike="noStrike">
                <a:solidFill>
                  <a:srgbClr val="000000"/>
                </a:solidFill>
                <a:latin typeface="Rockwell"/>
              </a:rPr>
              <a:t>Add two New employees to the above JSON? </a:t>
            </a:r>
            <a:endParaRPr b="0" lang="en-IE" sz="2000" spc="-1" strike="noStrike">
              <a:latin typeface="Arial"/>
            </a:endParaRPr>
          </a:p>
          <a:p>
            <a:pPr marL="457200" indent="-457200">
              <a:lnSpc>
                <a:spcPct val="90000"/>
              </a:lnSpc>
              <a:spcBef>
                <a:spcPts val="1199"/>
              </a:spcBef>
              <a:buClr>
                <a:srgbClr val="9e3611"/>
              </a:buClr>
              <a:buSzPct val="85000"/>
              <a:buFont typeface="Rockwell Condensed"/>
              <a:buAutoNum type="arabicPeriod"/>
              <a:tabLst>
                <a:tab algn="l" pos="0"/>
              </a:tabLst>
            </a:pPr>
            <a:r>
              <a:rPr b="0" lang="en-IE" sz="2000" spc="-1" strike="noStrike">
                <a:solidFill>
                  <a:srgbClr val="000000"/>
                </a:solidFill>
                <a:latin typeface="Rockwell"/>
              </a:rPr>
              <a:t>Extend the JSON to include address? </a:t>
            </a:r>
            <a:endParaRPr b="0" lang="en-IE" sz="2000" spc="-1" strike="noStrike">
              <a:latin typeface="Arial"/>
            </a:endParaRPr>
          </a:p>
          <a:p>
            <a:pPr marL="457200" indent="-457200">
              <a:lnSpc>
                <a:spcPct val="90000"/>
              </a:lnSpc>
              <a:spcBef>
                <a:spcPts val="1199"/>
              </a:spcBef>
              <a:buClr>
                <a:srgbClr val="9e3611"/>
              </a:buClr>
              <a:buSzPct val="85000"/>
              <a:buFont typeface="Rockwell Condensed"/>
              <a:buAutoNum type="arabicPeriod"/>
              <a:tabLst>
                <a:tab algn="l" pos="0"/>
              </a:tabLst>
            </a:pPr>
            <a:r>
              <a:rPr b="0" lang="en-IE" sz="2000" spc="-1" strike="noStrike">
                <a:solidFill>
                  <a:srgbClr val="000000"/>
                </a:solidFill>
                <a:latin typeface="Rockwell"/>
              </a:rPr>
              <a:t>Extend the JSON object to include age?</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JSON in Python</a:t>
            </a:r>
            <a:endParaRPr b="0" lang="en-IE" sz="5400" spc="-1" strike="noStrike">
              <a:latin typeface="Arial"/>
            </a:endParaRPr>
          </a:p>
        </p:txBody>
      </p:sp>
      <p:sp>
        <p:nvSpPr>
          <p:cNvPr id="112" name="TextBox 3"/>
          <p:cNvSpPr/>
          <p:nvPr/>
        </p:nvSpPr>
        <p:spPr>
          <a:xfrm>
            <a:off x="5883480" y="1566000"/>
            <a:ext cx="5407560" cy="44787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c586c0"/>
                </a:solidFill>
                <a:latin typeface="Consolas"/>
                <a:ea typeface="DejaVu Sans"/>
              </a:rPr>
              <a:t>import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json</a:t>
            </a:r>
            <a:endParaRPr b="0" lang="en-IE" sz="1800" spc="-1" strike="noStrike">
              <a:latin typeface="Arial"/>
            </a:endParaRPr>
          </a:p>
          <a:p>
            <a:pPr>
              <a:lnSpc>
                <a:spcPct val="100000"/>
              </a:lnSpc>
              <a:buNone/>
            </a:pPr>
            <a:br>
              <a:rPr sz="1800"/>
            </a:br>
            <a:r>
              <a:rPr b="0" lang="en-IE" sz="1800" spc="-1" strike="noStrike">
                <a:solidFill>
                  <a:srgbClr val="9cdcfe"/>
                </a:solidFill>
                <a:latin typeface="Consolas"/>
                <a:ea typeface="DejaVu Sans"/>
              </a:rPr>
              <a:t>data</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endParaRPr b="0" lang="en-IE" sz="1800" spc="-1" strike="noStrike">
              <a:latin typeface="Arial"/>
            </a:endParaRPr>
          </a:p>
          <a:p>
            <a:pPr>
              <a:lnSpc>
                <a:spcPct val="100000"/>
              </a:lnSpc>
              <a:buNone/>
            </a:pP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'name'</a:t>
            </a:r>
            <a:r>
              <a:rPr b="0" lang="en-IE" sz="1800" spc="-1" strike="noStrike">
                <a:solidFill>
                  <a:srgbClr val="ffffff"/>
                </a:solidFill>
                <a:latin typeface="Consolas"/>
                <a:ea typeface="DejaVu Sans"/>
              </a:rPr>
              <a:t>:</a:t>
            </a:r>
            <a:r>
              <a:rPr b="0" lang="en-IE" sz="1800" spc="-1" strike="noStrike">
                <a:solidFill>
                  <a:srgbClr val="ce9178"/>
                </a:solidFill>
                <a:latin typeface="Consolas"/>
                <a:ea typeface="DejaVu Sans"/>
              </a:rPr>
              <a:t>'joe'</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'age'</a:t>
            </a:r>
            <a:r>
              <a:rPr b="0" lang="en-IE" sz="1800" spc="-1" strike="noStrike">
                <a:solidFill>
                  <a:srgbClr val="ffffff"/>
                </a:solidFill>
                <a:latin typeface="Consolas"/>
                <a:ea typeface="DejaVu Sans"/>
              </a:rPr>
              <a:t>:</a:t>
            </a:r>
            <a:r>
              <a:rPr b="0" lang="en-IE" sz="1800" spc="-1" strike="noStrike">
                <a:solidFill>
                  <a:srgbClr val="b5cea8"/>
                </a:solidFill>
                <a:latin typeface="Consolas"/>
                <a:ea typeface="DejaVu Sans"/>
              </a:rPr>
              <a:t>21</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"student"</a:t>
            </a:r>
            <a:r>
              <a:rPr b="0" lang="en-IE" sz="1800" spc="-1" strike="noStrike">
                <a:solidFill>
                  <a:srgbClr val="ffffff"/>
                </a:solidFill>
                <a:latin typeface="Consolas"/>
                <a:ea typeface="DejaVu Sans"/>
              </a:rPr>
              <a:t>: </a:t>
            </a:r>
            <a:r>
              <a:rPr b="0" lang="en-IE" sz="1800" spc="-1" strike="noStrike">
                <a:solidFill>
                  <a:srgbClr val="569cd6"/>
                </a:solidFill>
                <a:latin typeface="Consolas"/>
                <a:ea typeface="DejaVu Sans"/>
              </a:rPr>
              <a:t>True</a:t>
            </a:r>
            <a:endParaRPr b="0" lang="en-IE" sz="1800" spc="-1" strike="noStrike">
              <a:latin typeface="Arial"/>
            </a:endParaRPr>
          </a:p>
          <a:p>
            <a:pPr>
              <a:lnSpc>
                <a:spcPct val="100000"/>
              </a:lnSpc>
              <a:buNone/>
            </a:pPr>
            <a:r>
              <a:rPr b="0" lang="en-IE" sz="1800" spc="-1" strike="noStrike">
                <a:solidFill>
                  <a:srgbClr val="ffffff"/>
                </a:solidFill>
                <a:latin typeface="Consolas"/>
                <a:ea typeface="DejaVu Sans"/>
              </a:rPr>
              <a:t>    </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7ca668"/>
                </a:solidFill>
                <a:latin typeface="Consolas"/>
                <a:ea typeface="DejaVu Sans"/>
              </a:rPr>
              <a:t>#print(data)</a:t>
            </a:r>
            <a:endParaRPr b="0" lang="en-IE" sz="1800" spc="-1" strike="noStrike">
              <a:latin typeface="Arial"/>
            </a:endParaRPr>
          </a:p>
          <a:p>
            <a:pPr>
              <a:lnSpc>
                <a:spcPct val="100000"/>
              </a:lnSpc>
              <a:buNone/>
            </a:pPr>
            <a:br>
              <a:rPr sz="1800"/>
            </a:br>
            <a:r>
              <a:rPr b="0" lang="en-IE" sz="1800" spc="-1" strike="noStrike">
                <a:solidFill>
                  <a:srgbClr val="9cdcfe"/>
                </a:solidFill>
                <a:latin typeface="Consolas"/>
                <a:ea typeface="DejaVu Sans"/>
              </a:rPr>
              <a:t>file</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dcdcaa"/>
                </a:solidFill>
                <a:latin typeface="Consolas"/>
                <a:ea typeface="DejaVu Sans"/>
              </a:rPr>
              <a:t>open</a:t>
            </a:r>
            <a:r>
              <a:rPr b="0" lang="en-IE" sz="1800" spc="-1" strike="noStrike">
                <a:solidFill>
                  <a:srgbClr val="ffffff"/>
                </a:solidFill>
                <a:latin typeface="Consolas"/>
                <a:ea typeface="DejaVu Sans"/>
              </a:rPr>
              <a:t>(</a:t>
            </a:r>
            <a:r>
              <a:rPr b="0" lang="en-IE" sz="1800" spc="-1" strike="noStrike">
                <a:solidFill>
                  <a:srgbClr val="ce9178"/>
                </a:solidFill>
                <a:latin typeface="Consolas"/>
                <a:ea typeface="DejaVu Sans"/>
              </a:rPr>
              <a:t>"simple.json"</a:t>
            </a:r>
            <a:r>
              <a:rPr b="0" lang="en-IE" sz="1800" spc="-1" strike="noStrike">
                <a:solidFill>
                  <a:srgbClr val="ffffff"/>
                </a:solidFill>
                <a:latin typeface="Consolas"/>
                <a:ea typeface="DejaVu Sans"/>
              </a:rPr>
              <a:t>,</a:t>
            </a:r>
            <a:r>
              <a:rPr b="0" lang="en-IE" sz="1800" spc="-1" strike="noStrike">
                <a:solidFill>
                  <a:srgbClr val="ce9178"/>
                </a:solidFill>
                <a:latin typeface="Consolas"/>
                <a:ea typeface="DejaVu Sans"/>
              </a:rPr>
              <a:t>'w’</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7ca668"/>
                </a:solidFill>
                <a:latin typeface="Consolas"/>
                <a:ea typeface="DejaVu Sans"/>
              </a:rPr>
              <a:t>	</a:t>
            </a:r>
            <a:r>
              <a:rPr b="0" lang="en-IE" sz="1800" spc="-1" strike="noStrike">
                <a:solidFill>
                  <a:srgbClr val="7ca668"/>
                </a:solidFill>
                <a:latin typeface="Consolas"/>
                <a:ea typeface="DejaVu Sans"/>
              </a:rPr>
              <a:t>json.dump(data,file, indent=4)</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jsonString</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json</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dumps</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data</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dcdcaa"/>
                </a:solidFill>
                <a:latin typeface="Consolas"/>
                <a:ea typeface="DejaVu Sans"/>
              </a:rPr>
              <a:t>print</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jsonString</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br>
              <a:rPr sz="1800"/>
            </a:br>
            <a:endParaRPr b="0" lang="en-IE" sz="1800" spc="-1" strike="noStrike">
              <a:latin typeface="Arial"/>
            </a:endParaRPr>
          </a:p>
          <a:p>
            <a:pPr>
              <a:lnSpc>
                <a:spcPct val="100000"/>
              </a:lnSpc>
              <a:buNone/>
            </a:pPr>
            <a:endParaRPr b="0" lang="en-IE" sz="1800" spc="-1" strike="noStrike">
              <a:latin typeface="Arial"/>
            </a:endParaRPr>
          </a:p>
        </p:txBody>
      </p:sp>
      <p:sp>
        <p:nvSpPr>
          <p:cNvPr id="113" name="TextBox 2"/>
          <p:cNvSpPr/>
          <p:nvPr/>
        </p:nvSpPr>
        <p:spPr>
          <a:xfrm>
            <a:off x="974880" y="1843920"/>
            <a:ext cx="4527720" cy="17355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Json package</a:t>
            </a:r>
            <a:endParaRPr b="0" lang="en-IE" sz="1800" spc="-1" strike="noStrike">
              <a:latin typeface="Arial"/>
            </a:endParaRPr>
          </a:p>
          <a:p>
            <a:pPr marL="457200">
              <a:lnSpc>
                <a:spcPct val="100000"/>
              </a:lnSpc>
              <a:buNone/>
            </a:pPr>
            <a:r>
              <a:rPr b="0" lang="en-IE" sz="1800" spc="-1" strike="noStrike">
                <a:solidFill>
                  <a:srgbClr val="92d050"/>
                </a:solidFill>
                <a:highlight>
                  <a:srgbClr val="000000"/>
                </a:highlight>
                <a:latin typeface="Rockwell"/>
                <a:ea typeface="DejaVu Sans"/>
              </a:rPr>
              <a:t>dump()</a:t>
            </a:r>
            <a:endParaRPr b="0" lang="en-IE" sz="1800" spc="-1" strike="noStrike">
              <a:latin typeface="Arial"/>
            </a:endParaRPr>
          </a:p>
          <a:p>
            <a:pPr marL="457200">
              <a:lnSpc>
                <a:spcPct val="100000"/>
              </a:lnSpc>
              <a:buNone/>
            </a:pPr>
            <a:r>
              <a:rPr b="0" lang="en-IE" sz="1800" spc="-1" strike="noStrike">
                <a:solidFill>
                  <a:srgbClr val="92d050"/>
                </a:solidFill>
                <a:highlight>
                  <a:srgbClr val="000000"/>
                </a:highlight>
                <a:latin typeface="Rockwell"/>
                <a:ea typeface="DejaVu Sans"/>
              </a:rPr>
              <a:t>dumps()</a:t>
            </a:r>
            <a:endParaRPr b="0" lang="en-IE" sz="1800" spc="-1" strike="noStrike">
              <a:latin typeface="Arial"/>
            </a:endParaRPr>
          </a:p>
          <a:p>
            <a:pPr marL="457200">
              <a:lnSpc>
                <a:spcPct val="100000"/>
              </a:lnSpc>
              <a:buNone/>
            </a:pPr>
            <a:r>
              <a:rPr b="0" lang="en-IE" sz="1800" spc="-1" strike="noStrike">
                <a:solidFill>
                  <a:srgbClr val="92d050"/>
                </a:solidFill>
                <a:highlight>
                  <a:srgbClr val="000000"/>
                </a:highlight>
                <a:latin typeface="Rockwell"/>
                <a:ea typeface="DejaVu Sans"/>
              </a:rPr>
              <a:t>load()</a:t>
            </a:r>
            <a:endParaRPr b="0" lang="en-IE" sz="1800" spc="-1" strike="noStrike">
              <a:latin typeface="Arial"/>
            </a:endParaRPr>
          </a:p>
          <a:p>
            <a:pPr marL="457200">
              <a:lnSpc>
                <a:spcPct val="100000"/>
              </a:lnSpc>
              <a:buNone/>
            </a:pPr>
            <a:r>
              <a:rPr b="0" lang="en-IE" sz="1800" spc="-1" strike="noStrike">
                <a:solidFill>
                  <a:srgbClr val="92d050"/>
                </a:solidFill>
                <a:highlight>
                  <a:srgbClr val="000000"/>
                </a:highlight>
                <a:latin typeface="Rockwell"/>
                <a:ea typeface="DejaVu Sans"/>
              </a:rPr>
              <a:t>loads()</a:t>
            </a:r>
            <a:endParaRPr b="0" lang="en-IE" sz="1800" spc="-1" strike="noStrike">
              <a:latin typeface="Arial"/>
            </a:endParaRPr>
          </a:p>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Loads and dumps into dict objects</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Read from a file</a:t>
            </a:r>
            <a:endParaRPr b="0" lang="en-IE" sz="5400" spc="-1" strike="noStrike">
              <a:latin typeface="Arial"/>
            </a:endParaRPr>
          </a:p>
        </p:txBody>
      </p:sp>
      <p:sp>
        <p:nvSpPr>
          <p:cNvPr id="115" name="TextBox 3"/>
          <p:cNvSpPr/>
          <p:nvPr/>
        </p:nvSpPr>
        <p:spPr>
          <a:xfrm>
            <a:off x="1147320" y="1609200"/>
            <a:ext cx="5407560" cy="283284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c586c0"/>
                </a:solidFill>
                <a:latin typeface="Consolas"/>
                <a:ea typeface="DejaVu Sans"/>
              </a:rPr>
              <a:t>import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json</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filename</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"dr2.4-json.json"</a:t>
            </a:r>
            <a:endParaRPr b="0" lang="en-IE" sz="1800" spc="-1" strike="noStrike">
              <a:latin typeface="Arial"/>
            </a:endParaRPr>
          </a:p>
          <a:p>
            <a:pPr>
              <a:lnSpc>
                <a:spcPct val="100000"/>
              </a:lnSpc>
              <a:buNone/>
            </a:pPr>
            <a:br>
              <a:rPr sz="1800"/>
            </a:br>
            <a:r>
              <a:rPr b="0" lang="en-IE" sz="1800" spc="-1" strike="noStrike">
                <a:solidFill>
                  <a:srgbClr val="c586c0"/>
                </a:solidFill>
                <a:latin typeface="Consolas"/>
                <a:ea typeface="DejaVu Sans"/>
              </a:rPr>
              <a:t>with</a:t>
            </a:r>
            <a:r>
              <a:rPr b="0" lang="en-IE" sz="1800" spc="-1" strike="noStrike">
                <a:solidFill>
                  <a:srgbClr val="ffffff"/>
                </a:solidFill>
                <a:latin typeface="Consolas"/>
                <a:ea typeface="DejaVu Sans"/>
              </a:rPr>
              <a:t> </a:t>
            </a:r>
            <a:r>
              <a:rPr b="0" lang="en-IE" sz="1800" spc="-1" strike="noStrike">
                <a:solidFill>
                  <a:srgbClr val="dcdcaa"/>
                </a:solidFill>
                <a:latin typeface="Consolas"/>
                <a:ea typeface="DejaVu Sans"/>
              </a:rPr>
              <a:t>open</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filename</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"r"</a:t>
            </a:r>
            <a:r>
              <a:rPr b="0" lang="en-IE" sz="1800" spc="-1" strike="noStrike">
                <a:solidFill>
                  <a:srgbClr val="ffffff"/>
                </a:solidFill>
                <a:latin typeface="Consolas"/>
                <a:ea typeface="DejaVu Sans"/>
              </a:rPr>
              <a:t>) </a:t>
            </a:r>
            <a:r>
              <a:rPr b="0" lang="en-IE" sz="1800" spc="-1" strike="noStrike">
                <a:solidFill>
                  <a:srgbClr val="c586c0"/>
                </a:solidFill>
                <a:latin typeface="Consolas"/>
                <a:ea typeface="DejaVu Sans"/>
              </a:rPr>
              <a:t>as</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fp</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jsonobject</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json</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load</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fp</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7ca668"/>
                </a:solidFill>
                <a:latin typeface="Consolas"/>
                <a:ea typeface="DejaVu Sans"/>
              </a:rPr>
              <a:t>#print (jsonobject)</a:t>
            </a:r>
            <a:endParaRPr b="0" lang="en-IE" sz="1800" spc="-1" strike="noStrike">
              <a:latin typeface="Arial"/>
            </a:endParaRPr>
          </a:p>
          <a:p>
            <a:pPr>
              <a:lnSpc>
                <a:spcPct val="100000"/>
              </a:lnSpc>
              <a:buNone/>
            </a:pPr>
            <a:r>
              <a:rPr b="0" lang="en-IE" sz="1800" spc="-1" strike="noStrike">
                <a:solidFill>
                  <a:srgbClr val="c586c0"/>
                </a:solidFill>
                <a:latin typeface="Consolas"/>
                <a:ea typeface="DejaVu Sans"/>
              </a:rPr>
              <a:t>for</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employee</a:t>
            </a:r>
            <a:r>
              <a:rPr b="0" lang="en-IE" sz="1800" spc="-1" strike="noStrike">
                <a:solidFill>
                  <a:srgbClr val="ffffff"/>
                </a:solidFill>
                <a:latin typeface="Consolas"/>
                <a:ea typeface="DejaVu Sans"/>
              </a:rPr>
              <a:t> </a:t>
            </a:r>
            <a:r>
              <a:rPr b="0" lang="en-IE" sz="1800" spc="-1" strike="noStrike">
                <a:solidFill>
                  <a:srgbClr val="c586c0"/>
                </a:solidFill>
                <a:latin typeface="Consolas"/>
                <a:ea typeface="DejaVu Sans"/>
              </a:rPr>
              <a:t>in</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jsonobject</a:t>
            </a:r>
            <a:r>
              <a:rPr b="0" lang="en-IE" sz="1800" spc="-1" strike="noStrike">
                <a:solidFill>
                  <a:srgbClr val="ffffff"/>
                </a:solidFill>
                <a:latin typeface="Consolas"/>
                <a:ea typeface="DejaVu Sans"/>
              </a:rPr>
              <a:t>[</a:t>
            </a:r>
            <a:r>
              <a:rPr b="0" lang="en-IE" sz="1800" spc="-1" strike="noStrike">
                <a:solidFill>
                  <a:srgbClr val="ce9178"/>
                </a:solidFill>
                <a:latin typeface="Consolas"/>
                <a:ea typeface="DejaVu Sans"/>
              </a:rPr>
              <a:t>"employees"</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ffffff"/>
                </a:solidFill>
                <a:latin typeface="Consolas"/>
                <a:ea typeface="DejaVu Sans"/>
              </a:rPr>
              <a:t>    </a:t>
            </a:r>
            <a:r>
              <a:rPr b="0" lang="en-IE" sz="1800" spc="-1" strike="noStrike">
                <a:solidFill>
                  <a:srgbClr val="dcdcaa"/>
                </a:solidFill>
                <a:latin typeface="Consolas"/>
                <a:ea typeface="DejaVu Sans"/>
              </a:rPr>
              <a:t>print</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employee</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Read from the cLoud</a:t>
            </a:r>
            <a:endParaRPr b="0" lang="en-IE" sz="5400" spc="-1" strike="noStrike">
              <a:latin typeface="Arial"/>
            </a:endParaRPr>
          </a:p>
        </p:txBody>
      </p:sp>
      <p:sp>
        <p:nvSpPr>
          <p:cNvPr id="117" name="TextBox 3"/>
          <p:cNvSpPr/>
          <p:nvPr/>
        </p:nvSpPr>
        <p:spPr>
          <a:xfrm>
            <a:off x="2156760" y="2635920"/>
            <a:ext cx="5407560" cy="17355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c586c0"/>
                </a:solidFill>
                <a:latin typeface="Consolas"/>
                <a:ea typeface="DejaVu Sans"/>
              </a:rPr>
              <a:t>import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requests</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url</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"https://someurl.com"</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response</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requests</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get</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url</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data</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response</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json</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dcdcaa"/>
                </a:solidFill>
                <a:latin typeface="Consolas"/>
                <a:ea typeface="DejaVu Sans"/>
              </a:rPr>
              <a:t>print</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data</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JSOn in the wild</a:t>
            </a:r>
            <a:endParaRPr b="0" lang="en-IE" sz="5400" spc="-1" strike="noStrike">
              <a:latin typeface="Arial"/>
            </a:endParaRPr>
          </a:p>
        </p:txBody>
      </p:sp>
      <p:sp>
        <p:nvSpPr>
          <p:cNvPr id="119" name="PlaceHolder 2"/>
          <p:cNvSpPr>
            <a:spLocks noGrp="1"/>
          </p:cNvSpPr>
          <p:nvPr>
            <p:ph/>
          </p:nvPr>
        </p:nvSpPr>
        <p:spPr>
          <a:xfrm>
            <a:off x="797040" y="1836720"/>
            <a:ext cx="10057320" cy="97308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Look at</a:t>
            </a:r>
            <a:endParaRPr b="0" lang="en-IE" sz="2000" spc="-1" strike="noStrike">
              <a:latin typeface="Arial"/>
            </a:endParaRPr>
          </a:p>
          <a:p>
            <a:pPr>
              <a:lnSpc>
                <a:spcPct val="90000"/>
              </a:lnSpc>
              <a:spcBef>
                <a:spcPts val="1199"/>
              </a:spcBef>
              <a:buNone/>
              <a:tabLst>
                <a:tab algn="l" pos="0"/>
              </a:tabLst>
            </a:pPr>
            <a:r>
              <a:rPr b="0" lang="en-IE" sz="2000" spc="-1" strike="noStrike" u="sng">
                <a:solidFill>
                  <a:srgbClr val="cc9900"/>
                </a:solidFill>
                <a:uFillTx/>
                <a:latin typeface="Rockwell"/>
                <a:hlinkClick r:id="rId1"/>
              </a:rPr>
              <a:t>https://api.coindesk.com/v1/bpi/currentprice.json</a:t>
            </a:r>
            <a:r>
              <a:rPr b="0" lang="en-IE" sz="2000" spc="-1" strike="noStrike">
                <a:solidFill>
                  <a:srgbClr val="000000"/>
                </a:solidFill>
                <a:latin typeface="Rockwell"/>
              </a:rPr>
              <a:t> </a:t>
            </a:r>
            <a:endParaRPr b="0" lang="en-IE" sz="2000" spc="-1" strike="noStrike">
              <a:latin typeface="Arial"/>
            </a:endParaRPr>
          </a:p>
        </p:txBody>
      </p:sp>
      <p:sp>
        <p:nvSpPr>
          <p:cNvPr id="120" name="TextBox 4"/>
          <p:cNvSpPr/>
          <p:nvPr/>
        </p:nvSpPr>
        <p:spPr>
          <a:xfrm>
            <a:off x="797040" y="2919240"/>
            <a:ext cx="10434960" cy="35920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000" spc="-1" strike="noStrike">
                <a:solidFill>
                  <a:srgbClr val="ffffff"/>
                </a:solidFill>
                <a:latin typeface="Rockwell"/>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"time": {</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"updated": "Oct 16, 2023 15:03:00 UTC",</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"disclaimer": "This data was produced from the CoinDesk Bitcoin Price Index (USD). ",</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"chartName": "Bitcoin",</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"bpi": {</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"USD": {</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"code": "USD",</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"symbol": "&amp;#36;",</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"rate": "7,968.2517",</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"description": "United States Dollar",</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"rate_float": 7968.2517</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"EUR": {</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"code": "EUR",</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"symbol": "&amp;euro;",</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"rate": "7,209.3474",</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"description": "Euro",</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"rate_float": 7209.3474</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    </a:t>
            </a:r>
            <a:r>
              <a:rPr b="0" lang="en-IE" sz="1000" spc="-1" strike="noStrike">
                <a:solidFill>
                  <a:srgbClr val="ffffff"/>
                </a:solidFill>
                <a:latin typeface="Rockwell"/>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Rockwell"/>
                <a:ea typeface="DejaVu Sans"/>
              </a:rPr>
              <a:t>}</a:t>
            </a:r>
            <a:endParaRPr b="0" lang="en-IE"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163</TotalTime>
  <Application>LibreOffice/7.3.7.2$Linux_X86_64 LibreOffice_project/30$Build-2</Application>
  <AppVersion>15.0000</AppVersion>
  <Words>599</Words>
  <Paragraphs>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2019-10-16T11:42:39Z</dcterms:created>
  <dc:creator>Andrew Beatty</dc:creator>
  <dc:description/>
  <dc:language>en-IE</dc:language>
  <cp:lastModifiedBy/>
  <dcterms:modified xsi:type="dcterms:W3CDTF">2024-03-16T13:12:29Z</dcterms:modified>
  <cp:revision>10</cp:revision>
  <dc:subject/>
  <dc:title>JSON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