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2.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E" sz="4400" spc="-1" strike="noStrike">
                <a:latin typeface="Arial"/>
              </a:rPr>
              <a:t>Click to move the slide</a:t>
            </a:r>
            <a:endParaRPr b="0" lang="en-IE" sz="4400" spc="-1" strike="noStrike">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26F89612-CB81-49E3-AE9C-7F661C714AC3}"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hyperlink" Target="http://1HTTP/" TargetMode="External"/><Relationship Id="rId2" Type="http://schemas.openxmlformats.org/officeDocument/2006/relationships/slide" Target="../slides/slide5.xml"/><Relationship Id="rId3"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hyperlink" Target="http://andrewbeatty1.pythonanywhere.com/books" TargetMode="External"/><Relationship Id="rId2" Type="http://schemas.openxmlformats.org/officeDocument/2006/relationships/hyperlink" Target="http://andrewbeatty1.pythonanywhere.com/books" TargetMode="External"/><Relationship Id="rId3" Type="http://schemas.openxmlformats.org/officeDocument/2006/relationships/hyperlink" Target="http://andrewbeatty1.pythonanywhere.com/books/484" TargetMode="External"/><Relationship Id="rId4" Type="http://schemas.openxmlformats.org/officeDocument/2006/relationships/hyperlink" Target="http://andrewbeatty1.pythonanywhere.com/books/484" TargetMode="External"/><Relationship Id="rId5" Type="http://schemas.openxmlformats.org/officeDocument/2006/relationships/hyperlink" Target="http://andrewbeatty1.pythonanywhere.com/books" TargetMode="External"/><Relationship Id="rId6" Type="http://schemas.openxmlformats.org/officeDocument/2006/relationships/slide" Target="../slides/slide6.xml"/><Relationship Id="rId7"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hyperlink" Target="http://www.githup.com/" TargetMode="External"/><Relationship Id="rId2" Type="http://schemas.openxmlformats.org/officeDocument/2006/relationships/hyperlink" Target="http://www.github.com/" TargetMode="External"/><Relationship Id="rId3" Type="http://schemas.openxmlformats.org/officeDocument/2006/relationships/hyperlink" Target="https://jsonplaceholder.typicode.com/posts/1" TargetMode="External"/><Relationship Id="rId4" Type="http://schemas.openxmlformats.org/officeDocument/2006/relationships/hyperlink" Target="https://api.twitter.com/oauth/request_token" TargetMode="External"/><Relationship Id="rId5" Type="http://schemas.openxmlformats.org/officeDocument/2006/relationships/hyperlink" Target="http://atu.ie/" TargetMode="External"/><Relationship Id="rId6" Type="http://schemas.openxmlformats.org/officeDocument/2006/relationships/slide" Target="../slides/slide7.xml"/><Relationship Id="rId7"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sldImg"/>
          </p:nvPr>
        </p:nvSpPr>
        <p:spPr>
          <a:xfrm>
            <a:off x="216000" y="812520"/>
            <a:ext cx="7125480" cy="4007160"/>
          </a:xfrm>
          <a:prstGeom prst="rect">
            <a:avLst/>
          </a:prstGeom>
          <a:ln w="0">
            <a:noFill/>
          </a:ln>
        </p:spPr>
      </p:sp>
      <p:sp>
        <p:nvSpPr>
          <p:cNvPr id="113" name="PlaceHolder 2"/>
          <p:cNvSpPr>
            <a:spLocks noGrp="1"/>
          </p:cNvSpPr>
          <p:nvPr>
            <p:ph type="body"/>
          </p:nvPr>
        </p:nvSpPr>
        <p:spPr>
          <a:xfrm>
            <a:off x="756000" y="5078520"/>
            <a:ext cx="6045840" cy="4809240"/>
          </a:xfrm>
          <a:prstGeom prst="rect">
            <a:avLst/>
          </a:prstGeom>
          <a:noFill/>
          <a:ln w="0">
            <a:noFill/>
          </a:ln>
        </p:spPr>
        <p:txBody>
          <a:bodyPr lIns="0" rIns="0" tIns="0" bIns="0" anchor="t">
            <a:noAutofit/>
          </a:bodyPr>
          <a:p>
            <a:pPr marL="216000" indent="-216000">
              <a:lnSpc>
                <a:spcPct val="100000"/>
              </a:lnSpc>
              <a:buNone/>
              <a:tabLst>
                <a:tab algn="l" pos="0"/>
              </a:tabLst>
            </a:pPr>
            <a:r>
              <a:rPr b="0" lang="en-IE" sz="2000" spc="-1" strike="noStrike">
                <a:latin typeface="Arial"/>
              </a:rPr>
              <a:t>Curl is a built-in </a:t>
            </a:r>
            <a:r>
              <a:rPr b="0" lang="en-IE" sz="2000" spc="-1" strike="noStrike">
                <a:latin typeface="Arial"/>
              </a:rPr>
              <a:t>application on your </a:t>
            </a:r>
            <a:r>
              <a:rPr b="0" lang="en-IE" sz="2000" spc="-1" strike="noStrike">
                <a:latin typeface="Arial"/>
              </a:rPr>
              <a:t>basic Windows 10 </a:t>
            </a:r>
            <a:r>
              <a:rPr b="0" lang="en-IE" sz="2000" spc="-1" strike="noStrike">
                <a:latin typeface="Arial"/>
              </a:rPr>
              <a:t>and Windows Live </a:t>
            </a:r>
            <a:r>
              <a:rPr b="0" lang="en-IE" sz="2000" spc="-1" strike="noStrike">
                <a:latin typeface="Arial"/>
              </a:rPr>
              <a:t>machines, and it's </a:t>
            </a:r>
            <a:r>
              <a:rPr b="0" lang="en-IE" sz="2000" spc="-1" strike="noStrike">
                <a:latin typeface="Arial"/>
              </a:rPr>
              <a:t>built into Mac. You </a:t>
            </a:r>
            <a:r>
              <a:rPr b="0" lang="en-IE" sz="2000" spc="-1" strike="noStrike">
                <a:latin typeface="Arial"/>
              </a:rPr>
              <a:t>can download it if you </a:t>
            </a:r>
            <a:r>
              <a:rPr b="0" lang="en-IE" sz="2000" spc="-1" strike="noStrike">
                <a:latin typeface="Arial"/>
              </a:rPr>
              <a:t>want. It's basically </a:t>
            </a:r>
            <a:r>
              <a:rPr b="0" lang="en-IE" sz="2000" spc="-1" strike="noStrike">
                <a:latin typeface="Arial"/>
              </a:rPr>
              <a:t>command line URLs. </a:t>
            </a:r>
            <a:r>
              <a:rPr b="0" lang="en-IE" sz="2000" spc="-1" strike="noStrike">
                <a:latin typeface="Arial"/>
              </a:rPr>
              <a:t>It allows you to send </a:t>
            </a:r>
            <a:r>
              <a:rPr b="0" lang="en-IE" sz="2000" spc="-1" strike="noStrike">
                <a:latin typeface="Arial"/>
              </a:rPr>
              <a:t>Gets and Posts up to </a:t>
            </a:r>
            <a:r>
              <a:rPr b="0" lang="en-IE" sz="2000" spc="-1" strike="noStrike">
                <a:latin typeface="Arial"/>
              </a:rPr>
              <a:t>URLs and see what </a:t>
            </a:r>
            <a:r>
              <a:rPr b="0" lang="en-IE" sz="2000" spc="-1" strike="noStrike">
                <a:latin typeface="Arial"/>
              </a:rPr>
              <a:t>the responses are. </a:t>
            </a:r>
            <a:r>
              <a:rPr b="0" lang="en-IE" sz="2000" spc="-1" strike="noStrike">
                <a:latin typeface="Arial"/>
              </a:rPr>
              <a:t>This is handy for </a:t>
            </a:r>
            <a:r>
              <a:rPr b="0" lang="en-IE" sz="2000" spc="-1" strike="noStrike">
                <a:latin typeface="Arial"/>
              </a:rPr>
              <a:t>debugging the Restful </a:t>
            </a:r>
            <a:r>
              <a:rPr b="0" lang="en-IE" sz="2000" spc="-1" strike="noStrike">
                <a:latin typeface="Arial"/>
              </a:rPr>
              <a:t>API. The way I would </a:t>
            </a:r>
            <a:r>
              <a:rPr b="0" lang="en-IE" sz="2000" spc="-1" strike="noStrike">
                <a:latin typeface="Arial"/>
              </a:rPr>
              <a:t>actually probably </a:t>
            </a:r>
            <a:r>
              <a:rPr b="0" lang="en-IE" sz="2000" spc="-1" strike="noStrike">
                <a:latin typeface="Arial"/>
              </a:rPr>
              <a:t>normally do it is with </a:t>
            </a:r>
            <a:r>
              <a:rPr b="0" lang="en-IE" sz="2000" spc="-1" strike="noStrike">
                <a:latin typeface="Arial"/>
              </a:rPr>
              <a:t>Postman, and I'll </a:t>
            </a:r>
            <a:r>
              <a:rPr b="0" lang="en-IE" sz="2000" spc="-1" strike="noStrike">
                <a:latin typeface="Arial"/>
              </a:rPr>
              <a:t>show you in the </a:t>
            </a:r>
            <a:r>
              <a:rPr b="0" lang="en-IE" sz="2000" spc="-1" strike="noStrike">
                <a:latin typeface="Arial"/>
              </a:rPr>
              <a:t>practical bit how you </a:t>
            </a:r>
            <a:r>
              <a:rPr b="0" lang="en-IE" sz="2000" spc="-1" strike="noStrike">
                <a:latin typeface="Arial"/>
              </a:rPr>
              <a:t>do Postman.</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latin typeface="Arial"/>
              </a:rPr>
              <a:t>It means you can save </a:t>
            </a:r>
            <a:r>
              <a:rPr b="0" lang="en-IE" sz="2000" spc="-1" strike="noStrike">
                <a:latin typeface="Arial"/>
              </a:rPr>
              <a:t>some of the requests </a:t>
            </a:r>
            <a:r>
              <a:rPr b="0" lang="en-IE" sz="2000" spc="-1" strike="noStrike">
                <a:latin typeface="Arial"/>
              </a:rPr>
              <a:t>and you can then test </a:t>
            </a:r>
            <a:r>
              <a:rPr b="0" lang="en-IE" sz="2000" spc="-1" strike="noStrike">
                <a:latin typeface="Arial"/>
              </a:rPr>
              <a:t>your APIs to check </a:t>
            </a:r>
            <a:r>
              <a:rPr b="0" lang="en-IE" sz="2000" spc="-1" strike="noStrike">
                <a:latin typeface="Arial"/>
              </a:rPr>
              <a:t>that the APIs are </a:t>
            </a:r>
            <a:r>
              <a:rPr b="0" lang="en-IE" sz="2000" spc="-1" strike="noStrike">
                <a:latin typeface="Arial"/>
              </a:rPr>
              <a:t>doing what you </a:t>
            </a:r>
            <a:r>
              <a:rPr b="0" lang="en-IE" sz="2000" spc="-1" strike="noStrike">
                <a:latin typeface="Arial"/>
              </a:rPr>
              <a:t>expect them to do. </a:t>
            </a:r>
            <a:r>
              <a:rPr b="0" lang="en-IE" sz="2000" spc="-1" strike="noStrike">
                <a:latin typeface="Arial"/>
              </a:rPr>
              <a:t>Alternatively, you can </a:t>
            </a:r>
            <a:r>
              <a:rPr b="0" lang="en-IE" sz="2000" spc="-1" strike="noStrike">
                <a:latin typeface="Arial"/>
              </a:rPr>
              <a:t>just programme it up </a:t>
            </a:r>
            <a:r>
              <a:rPr b="0" lang="en-IE" sz="2000" spc="-1" strike="noStrike">
                <a:latin typeface="Arial"/>
              </a:rPr>
              <a:t>with Python And </a:t>
            </a:r>
            <a:r>
              <a:rPr b="0" lang="en-IE" sz="2000" spc="-1" strike="noStrike">
                <a:latin typeface="Arial"/>
              </a:rPr>
              <a:t>debug it your API </a:t>
            </a:r>
            <a:r>
              <a:rPr b="0" lang="en-IE" sz="2000" spc="-1" strike="noStrike">
                <a:latin typeface="Arial"/>
              </a:rPr>
              <a:t>through Python. </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latin typeface="Arial"/>
              </a:rPr>
              <a:t>Using Curl and </a:t>
            </a:r>
            <a:r>
              <a:rPr b="0" lang="en-IE" sz="2000" spc="-1" strike="noStrike">
                <a:latin typeface="Arial"/>
              </a:rPr>
              <a:t>Postman to test and </a:t>
            </a:r>
            <a:r>
              <a:rPr b="0" lang="en-IE" sz="2000" spc="-1" strike="noStrike">
                <a:latin typeface="Arial"/>
              </a:rPr>
              <a:t>debug HTTP</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216000" y="812520"/>
            <a:ext cx="7125480" cy="4007160"/>
          </a:xfrm>
          <a:prstGeom prst="rect">
            <a:avLst/>
          </a:prstGeom>
          <a:ln w="0">
            <a:noFill/>
          </a:ln>
        </p:spPr>
      </p:sp>
      <p:sp>
        <p:nvSpPr>
          <p:cNvPr id="115" name="PlaceHolder 2"/>
          <p:cNvSpPr>
            <a:spLocks noGrp="1"/>
          </p:cNvSpPr>
          <p:nvPr>
            <p:ph type="body"/>
          </p:nvPr>
        </p:nvSpPr>
        <p:spPr>
          <a:xfrm>
            <a:off x="756000" y="5078520"/>
            <a:ext cx="6045840" cy="4809240"/>
          </a:xfrm>
          <a:prstGeom prst="rect">
            <a:avLst/>
          </a:prstGeom>
          <a:noFill/>
          <a:ln w="0">
            <a:noFill/>
          </a:ln>
        </p:spPr>
        <p:txBody>
          <a:bodyPr lIns="0" rIns="0" tIns="0" bIns="0" anchor="t">
            <a:noAutofit/>
          </a:bodyPr>
          <a:p>
            <a:pPr marL="216000" indent="-216000">
              <a:lnSpc>
                <a:spcPct val="100000"/>
              </a:lnSpc>
              <a:buNone/>
              <a:tabLst>
                <a:tab algn="l" pos="0"/>
              </a:tabLst>
            </a:pPr>
            <a:r>
              <a:rPr b="0" lang="en-IE" sz="2000" spc="-1" strike="noStrike">
                <a:solidFill>
                  <a:srgbClr val="323130"/>
                </a:solidFill>
                <a:latin typeface="Segoe UI"/>
              </a:rPr>
              <a:t>I have used curl to do some web scraping back in the day.</a:t>
            </a:r>
            <a:r>
              <a:rPr b="0" lang="en-IE" sz="2000" spc="-1" strike="noStrike">
                <a:solidFill>
                  <a:srgbClr val="323130"/>
                </a:solidFill>
                <a:latin typeface="Segoe UI"/>
                <a:ea typeface="Segoe UI"/>
              </a:rPr>
              <a:t>Web scraping is a lot more difficult. Web scraping is where you get data out of people's web pages, so instead of going through their APIs, you extract data out of the web pages. I've done it for useful for property. Certain property company wanted me to get a list of properties from their competitors so they could populate their own one and make it look like they had a much more populous property site than than they did. Uh. So the simple way to use curl is say curl space and URL. Whether it's much more difficult to do it webscraping on websites nowadays</a:t>
            </a:r>
            <a:endParaRPr b="0" lang="en-IE"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sldImg"/>
          </p:nvPr>
        </p:nvSpPr>
        <p:spPr>
          <a:xfrm>
            <a:off x="216000" y="812520"/>
            <a:ext cx="7125480" cy="4007160"/>
          </a:xfrm>
          <a:prstGeom prst="rect">
            <a:avLst/>
          </a:prstGeom>
          <a:ln w="0">
            <a:noFill/>
          </a:ln>
        </p:spPr>
      </p:sp>
      <p:sp>
        <p:nvSpPr>
          <p:cNvPr id="117" name="PlaceHolder 2"/>
          <p:cNvSpPr>
            <a:spLocks noGrp="1"/>
          </p:cNvSpPr>
          <p:nvPr>
            <p:ph type="body"/>
          </p:nvPr>
        </p:nvSpPr>
        <p:spPr>
          <a:xfrm>
            <a:off x="225000" y="5078520"/>
            <a:ext cx="7243200" cy="5539680"/>
          </a:xfrm>
          <a:prstGeom prst="rect">
            <a:avLst/>
          </a:prstGeom>
          <a:noFill/>
          <a:ln w="0">
            <a:noFill/>
          </a:ln>
        </p:spPr>
        <p:txBody>
          <a:bodyPr lIns="0" rIns="0" tIns="0" bIns="0" anchor="t">
            <a:noAutofit/>
          </a:bodyPr>
          <a:p>
            <a:pPr marL="216000" indent="-216000">
              <a:lnSpc>
                <a:spcPct val="100000"/>
              </a:lnSpc>
              <a:buNone/>
              <a:tabLst>
                <a:tab algn="l" pos="0"/>
              </a:tabLst>
            </a:pPr>
            <a:r>
              <a:rPr b="0" lang="en-IE" sz="1300" spc="-1" strike="noStrike">
                <a:solidFill>
                  <a:srgbClr val="323130"/>
                </a:solidFill>
                <a:latin typeface="Segoe UI"/>
              </a:rPr>
              <a:t>So for example to get all the books you go for the resource/ books that host the method is GET. You don't need to pass any parameters and return back all the books. So to do that in curl you just say curl and the URL. Simple enough curl </a:t>
            </a:r>
            <a:r>
              <a:rPr b="0" lang="en-IE" sz="1300" spc="-1" strike="noStrike" u="sng">
                <a:solidFill>
                  <a:srgbClr val="000000"/>
                </a:solidFill>
                <a:uFillTx/>
                <a:latin typeface="Segoe UI"/>
                <a:hlinkClick r:id="rId1"/>
              </a:rPr>
              <a:t>HTTP://1HTTP</a:t>
            </a:r>
            <a:r>
              <a:rPr b="0" lang="en-IE" sz="1300" spc="-1" strike="noStrike">
                <a:solidFill>
                  <a:srgbClr val="323130"/>
                </a:solidFill>
                <a:latin typeface="Segoe UI"/>
              </a:rPr>
              <a:t> .</a:t>
            </a:r>
            <a:r>
              <a:rPr b="0" lang="en-IE" sz="1300" spc="-1" strike="noStrike">
                <a:solidFill>
                  <a:srgbClr val="323130"/>
                </a:solidFill>
                <a:latin typeface="Segoe UI"/>
                <a:ea typeface="Segoe UI"/>
              </a:rPr>
              <a:t>pythonanywhere.com/books so there's ulv send upward curl and that'll give back to Jason.If you want to just get one book then you value go to is books/ and the idea looking for so I did and that will get back ID seven title blah blah blah.</a:t>
            </a:r>
            <a:br>
              <a:rPr sz="1300"/>
            </a:br>
            <a:r>
              <a:rPr b="0" lang="en-IE" sz="1300" spc="-1" strike="noStrike">
                <a:solidFill>
                  <a:srgbClr val="323130"/>
                </a:solidFill>
                <a:latin typeface="Segoe UI"/>
                <a:ea typeface="Segoe UI"/>
              </a:rPr>
              <a:t>And again because these two are both gets you don't need to worry about having to set the method or the head or anything else. Now create is slightly more complicated.</a:t>
            </a:r>
            <a:endParaRPr b="0" lang="en-IE" sz="1300" spc="-1" strike="noStrike">
              <a:latin typeface="Arial"/>
            </a:endParaRPr>
          </a:p>
          <a:p>
            <a:pPr marL="216000" indent="-216000">
              <a:lnSpc>
                <a:spcPct val="100000"/>
              </a:lnSpc>
              <a:buNone/>
              <a:tabLst>
                <a:tab algn="l" pos="0"/>
              </a:tabLst>
            </a:pPr>
            <a:r>
              <a:rPr b="0" lang="en-IE" sz="1300" spc="-1" strike="noStrike">
                <a:solidFill>
                  <a:srgbClr val="323130"/>
                </a:solidFill>
                <a:latin typeface="Segoe UI"/>
                <a:ea typeface="Segoe UI"/>
              </a:rPr>
              <a:t>It's going to be a POST. So if you're going to have to do minus X POST, because the method we're doing is a POST, the URL is the same as we did for the GET all, but we're also passing up</a:t>
            </a:r>
            <a:br>
              <a:rPr sz="1300"/>
            </a:br>
            <a:r>
              <a:rPr b="0" lang="en-IE" sz="1300" spc="-1" strike="noStrike">
                <a:solidFill>
                  <a:srgbClr val="323130"/>
                </a:solidFill>
                <a:latin typeface="Segoe UI"/>
                <a:ea typeface="Segoe UI"/>
              </a:rPr>
              <a:t>data in JSON format, so open squarely, Brackets open inverted commas. Title, author, and price. They all start with capital letters.Now to do that we need to tell the server that what it's receiving, the content type of our request is going to be application JSON.So if you look at the curl for this, it will be curl minus CAPITAL HH CONTENT type and the content type is going to be application/ JSON. That tells itself it's going to be receiving JSON.Minus X then is the method, and that's posting, and minus D is the data. If you're doing this in Windows, you've got to escape all the inverted commas. It's a real pain in the neck and just let you know. In the lab sheet, Microsoft kept changing the inverted commas into their own inverted commas, so therefore you can't just copy and paste this onto the command line. You need to make sure you change those inverted commas.</a:t>
            </a:r>
            <a:endParaRPr b="0" lang="en-IE" sz="1300" spc="-1" strike="noStrike">
              <a:latin typeface="Arial"/>
            </a:endParaRPr>
          </a:p>
          <a:p>
            <a:pPr marL="216000" indent="-216000">
              <a:lnSpc>
                <a:spcPct val="100000"/>
              </a:lnSpc>
              <a:buNone/>
              <a:tabLst>
                <a:tab algn="l" pos="0"/>
              </a:tabLst>
            </a:pPr>
            <a:r>
              <a:rPr b="0" lang="en-IE" sz="1300" spc="-1" strike="noStrike">
                <a:solidFill>
                  <a:srgbClr val="323130"/>
                </a:solidFill>
                <a:latin typeface="Segoe UI"/>
                <a:ea typeface="Segoe UI"/>
              </a:rPr>
              <a:t>The PUT is pretty much the same as the curl. Set the content type to the application. The content type is going to be Jason, so application JSON minus X. The method is PUT, the data is just the price, we don't need to send the whole thing. And then we send it to the URL, the appropriate URL which is books based on the ID. And same with DELETE. </a:t>
            </a:r>
            <a:endParaRPr b="0" lang="en-IE" sz="13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216000" y="812520"/>
            <a:ext cx="7125480" cy="4007160"/>
          </a:xfrm>
          <a:prstGeom prst="rect">
            <a:avLst/>
          </a:prstGeom>
          <a:ln w="0">
            <a:noFill/>
          </a:ln>
        </p:spPr>
      </p:sp>
      <p:sp>
        <p:nvSpPr>
          <p:cNvPr id="119" name="PlaceHolder 2"/>
          <p:cNvSpPr>
            <a:spLocks noGrp="1"/>
          </p:cNvSpPr>
          <p:nvPr>
            <p:ph type="body"/>
          </p:nvPr>
        </p:nvSpPr>
        <p:spPr>
          <a:xfrm>
            <a:off x="756000" y="812520"/>
            <a:ext cx="6045840" cy="9877680"/>
          </a:xfrm>
          <a:prstGeom prst="rect">
            <a:avLst/>
          </a:prstGeom>
          <a:noFill/>
          <a:ln w="0">
            <a:noFill/>
          </a:ln>
        </p:spPr>
        <p:txBody>
          <a:bodyPr lIns="0" rIns="0" tIns="0" bIns="0" anchor="t">
            <a:noAutofit/>
          </a:bodyPr>
          <a:p>
            <a:pPr marL="216000" indent="-216000">
              <a:lnSpc>
                <a:spcPct val="100000"/>
              </a:lnSpc>
              <a:buNone/>
              <a:tabLst>
                <a:tab algn="l" pos="0"/>
              </a:tabLst>
            </a:pPr>
            <a:r>
              <a:rPr b="0" lang="en-IE" sz="2000" spc="-1" strike="noStrike">
                <a:latin typeface="Arial"/>
              </a:rPr>
              <a:t>On linux TERMINAL:</a:t>
            </a:r>
            <a:endParaRPr b="0" lang="en-IE" sz="2000" spc="-1" strike="noStrike">
              <a:latin typeface="Arial"/>
            </a:endParaRPr>
          </a:p>
          <a:p>
            <a:pPr marL="216000" indent="-216000">
              <a:lnSpc>
                <a:spcPct val="100000"/>
              </a:lnSpc>
              <a:buNone/>
              <a:tabLst>
                <a:tab algn="l" pos="0"/>
              </a:tabLst>
            </a:pPr>
            <a:r>
              <a:rPr b="0" lang="en-IE" sz="2000" spc="-1" strike="noStrike">
                <a:latin typeface="Arial"/>
              </a:rPr>
              <a:t>To post:</a:t>
            </a:r>
            <a:endParaRPr b="0" lang="en-IE" sz="2000" spc="-1" strike="noStrike">
              <a:latin typeface="Arial"/>
            </a:endParaRPr>
          </a:p>
          <a:p>
            <a:pPr marL="216000" indent="-216000">
              <a:lnSpc>
                <a:spcPct val="100000"/>
              </a:lnSpc>
              <a:buNone/>
              <a:tabLst>
                <a:tab algn="l" pos="0"/>
              </a:tabLst>
            </a:pPr>
            <a:r>
              <a:rPr b="0" lang="en-IE" sz="2000" spc="-1" strike="noStrike">
                <a:latin typeface="Arial"/>
              </a:rPr>
              <a:t>curl -H "Content-Type:application/json" -X POST -d "{\"Title\":\"xxx\",\"Author\":\"xxx\",\"Price\":3000}" </a:t>
            </a:r>
            <a:r>
              <a:rPr b="0" lang="en-IE" sz="2000" spc="-1" strike="noStrike" u="sng">
                <a:solidFill>
                  <a:srgbClr val="000000"/>
                </a:solidFill>
                <a:uFillTx/>
                <a:latin typeface="Arial"/>
                <a:hlinkClick r:id="rId1"/>
              </a:rPr>
              <a:t>http://andrewbeatty1.pythonanywhere.com/books</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latin typeface="Arial"/>
              </a:rPr>
              <a:t>curl -H "Content-Type:application/json" -X POST -d "{\"Title\":\"delme\",\"Author\":\"and\",\"Price\":5000}" </a:t>
            </a:r>
            <a:r>
              <a:rPr b="0" lang="en-IE" sz="2000" spc="-1" strike="noStrike" u="sng">
                <a:solidFill>
                  <a:srgbClr val="000000"/>
                </a:solidFill>
                <a:uFillTx/>
                <a:latin typeface="Arial"/>
                <a:hlinkClick r:id="rId2"/>
              </a:rPr>
              <a:t>http://andrewbeatty1.pythonanywhere.com/books</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latin typeface="Arial"/>
              </a:rPr>
              <a:t>To update:</a:t>
            </a:r>
            <a:endParaRPr b="0" lang="en-IE" sz="2000" spc="-1" strike="noStrike">
              <a:latin typeface="Arial"/>
            </a:endParaRPr>
          </a:p>
          <a:p>
            <a:pPr marL="216000" indent="-216000">
              <a:lnSpc>
                <a:spcPct val="100000"/>
              </a:lnSpc>
              <a:buNone/>
              <a:tabLst>
                <a:tab algn="l" pos="0"/>
              </a:tabLst>
            </a:pPr>
            <a:r>
              <a:rPr b="0" lang="en-IE" sz="2000" spc="-1" strike="noStrike">
                <a:latin typeface="Arial"/>
              </a:rPr>
              <a:t>curl -H "Content-Type:application/json" -X PUT -d "{\"Price\":300000}" </a:t>
            </a:r>
            <a:r>
              <a:rPr b="0" lang="en-IE" sz="2000" spc="-1" strike="noStrike" u="sng">
                <a:solidFill>
                  <a:srgbClr val="000000"/>
                </a:solidFill>
                <a:uFillTx/>
                <a:latin typeface="Arial"/>
                <a:hlinkClick r:id="rId3"/>
              </a:rPr>
              <a:t>http://andrewbeatty1.pythonanywhere.com/books/484</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latin typeface="Arial"/>
              </a:rPr>
              <a:t>To delete:</a:t>
            </a:r>
            <a:endParaRPr b="0" lang="en-IE" sz="2000" spc="-1" strike="noStrike">
              <a:latin typeface="Arial"/>
            </a:endParaRPr>
          </a:p>
          <a:p>
            <a:pPr marL="216000" indent="-216000">
              <a:lnSpc>
                <a:spcPct val="100000"/>
              </a:lnSpc>
              <a:buNone/>
              <a:tabLst>
                <a:tab algn="l" pos="0"/>
              </a:tabLst>
            </a:pPr>
            <a:r>
              <a:rPr b="0" lang="en-IE" sz="2000" spc="-1" strike="noStrike">
                <a:latin typeface="Arial"/>
              </a:rPr>
              <a:t>curl -H "Content-Type:application/json" -X DELETE </a:t>
            </a:r>
            <a:r>
              <a:rPr b="0" lang="en-IE" sz="2000" spc="-1" strike="noStrike" u="sng">
                <a:solidFill>
                  <a:srgbClr val="000000"/>
                </a:solidFill>
                <a:uFillTx/>
                <a:latin typeface="Arial"/>
                <a:hlinkClick r:id="rId4"/>
              </a:rPr>
              <a:t>http://andrewbeatty1.pythonanywhere.com/books/484</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solidFill>
                  <a:srgbClr val="000000"/>
                </a:solidFill>
                <a:latin typeface="Arial"/>
              </a:rPr>
              <a:t>POSTMAN: </a:t>
            </a:r>
            <a:endParaRPr b="0" lang="en-IE" sz="2000" spc="-1" strike="noStrike">
              <a:latin typeface="Arial"/>
            </a:endParaRPr>
          </a:p>
          <a:p>
            <a:pPr marL="216000" indent="-216000">
              <a:lnSpc>
                <a:spcPct val="100000"/>
              </a:lnSpc>
              <a:buNone/>
              <a:tabLst>
                <a:tab algn="l" pos="0"/>
              </a:tabLst>
            </a:pPr>
            <a:r>
              <a:rPr b="0" lang="en-IE" sz="2000" spc="-1" strike="noStrike">
                <a:solidFill>
                  <a:srgbClr val="000000"/>
                </a:solidFill>
                <a:latin typeface="Arial"/>
              </a:rPr>
              <a:t>+</a:t>
            </a:r>
            <a:endParaRPr b="0" lang="en-IE" sz="2000" spc="-1" strike="noStrike">
              <a:latin typeface="Arial"/>
            </a:endParaRPr>
          </a:p>
          <a:p>
            <a:pPr marL="216000" indent="-216000">
              <a:lnSpc>
                <a:spcPct val="100000"/>
              </a:lnSpc>
              <a:buNone/>
              <a:tabLst>
                <a:tab algn="l" pos="0"/>
              </a:tabLst>
            </a:pPr>
            <a:r>
              <a:rPr b="0" lang="en-IE" sz="2000" spc="-1" strike="noStrike">
                <a:solidFill>
                  <a:srgbClr val="000000"/>
                </a:solidFill>
                <a:latin typeface="Arial"/>
              </a:rPr>
              <a:t>Post &gt; body &gt; raw &gt; JSON</a:t>
            </a:r>
            <a:endParaRPr b="0" lang="en-IE" sz="2000" spc="-1" strike="noStrike">
              <a:latin typeface="Arial"/>
            </a:endParaRPr>
          </a:p>
          <a:p>
            <a:pPr marL="216000" indent="-216000">
              <a:lnSpc>
                <a:spcPct val="100000"/>
              </a:lnSpc>
              <a:buNone/>
              <a:tabLst>
                <a:tab algn="l" pos="0"/>
              </a:tabLst>
            </a:pPr>
            <a:r>
              <a:rPr b="0" lang="en-IE" sz="2000" spc="-1" strike="noStrike" u="sng">
                <a:solidFill>
                  <a:srgbClr val="000000"/>
                </a:solidFill>
                <a:uFillTx/>
                <a:latin typeface="Arial"/>
                <a:hlinkClick r:id="rId5"/>
              </a:rPr>
              <a:t>http://andrewbeatty1.pythonanywhere.com/books</a:t>
            </a:r>
            <a:endParaRPr b="0" lang="en-IE" sz="2000" spc="-1" strike="noStrike">
              <a:latin typeface="Arial"/>
            </a:endParaRPr>
          </a:p>
          <a:p>
            <a:pPr marL="216000" indent="-216000">
              <a:lnSpc>
                <a:spcPct val="100000"/>
              </a:lnSpc>
              <a:buNone/>
              <a:tabLst>
                <a:tab algn="l" pos="0"/>
              </a:tabLst>
            </a:pPr>
            <a:r>
              <a:rPr b="0" lang="en-IE" sz="2000" spc="-1" strike="noStrike">
                <a:solidFill>
                  <a:srgbClr val="000000"/>
                </a:solidFill>
                <a:latin typeface="Arial"/>
              </a:rPr>
              <a:t>{"Title":"delme","Author":"xxx","Price":1230}</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solidFill>
                  <a:srgbClr val="000000"/>
                </a:solidFill>
                <a:latin typeface="Arial"/>
              </a:rPr>
              <a:t>Save as – always!</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216000" y="812520"/>
            <a:ext cx="7126200" cy="4007880"/>
          </a:xfrm>
          <a:prstGeom prst="rect">
            <a:avLst/>
          </a:prstGeom>
          <a:ln w="0">
            <a:noFill/>
          </a:ln>
        </p:spPr>
      </p:sp>
      <p:sp>
        <p:nvSpPr>
          <p:cNvPr id="121" name="PlaceHolder 2"/>
          <p:cNvSpPr>
            <a:spLocks noGrp="1"/>
          </p:cNvSpPr>
          <p:nvPr>
            <p:ph type="body"/>
          </p:nvPr>
        </p:nvSpPr>
        <p:spPr>
          <a:xfrm>
            <a:off x="90000" y="5078520"/>
            <a:ext cx="7378920" cy="5612040"/>
          </a:xfrm>
          <a:prstGeom prst="rect">
            <a:avLst/>
          </a:prstGeom>
          <a:noFill/>
          <a:ln w="0">
            <a:noFill/>
          </a:ln>
        </p:spPr>
        <p:txBody>
          <a:bodyPr lIns="0" rIns="0" tIns="0" bIns="0" anchor="t">
            <a:noAutofit/>
          </a:bodyPr>
          <a:p>
            <a:pPr marL="216000" indent="-216000">
              <a:lnSpc>
                <a:spcPct val="100000"/>
              </a:lnSpc>
              <a:buNone/>
              <a:tabLst>
                <a:tab algn="l" pos="0"/>
              </a:tabLst>
            </a:pPr>
            <a:r>
              <a:rPr b="0" lang="en-IE" sz="1300" spc="-1" strike="noStrike">
                <a:latin typeface="Arial"/>
              </a:rPr>
              <a:t>Quiz:</a:t>
            </a:r>
            <a:endParaRPr b="0" lang="en-IE" sz="1300" spc="-1" strike="noStrike">
              <a:latin typeface="Arial"/>
            </a:endParaRPr>
          </a:p>
          <a:p>
            <a:pPr marL="216000" indent="-216000">
              <a:lnSpc>
                <a:spcPct val="100000"/>
              </a:lnSpc>
              <a:buNone/>
              <a:tabLst>
                <a:tab algn="l" pos="0"/>
              </a:tabLst>
            </a:pPr>
            <a:r>
              <a:rPr b="0" lang="en-IE" sz="1300" spc="-1" strike="noStrike">
                <a:latin typeface="Arial"/>
              </a:rPr>
              <a:t>What is the status code that is returned from a GET request sent to </a:t>
            </a:r>
            <a:r>
              <a:rPr b="0" lang="en-IE" sz="1300" spc="-1" strike="noStrike" u="sng">
                <a:solidFill>
                  <a:srgbClr val="000000"/>
                </a:solidFill>
                <a:uFillTx/>
                <a:latin typeface="Arial"/>
                <a:hlinkClick r:id="rId1"/>
              </a:rPr>
              <a:t>www.githup.com</a:t>
            </a:r>
            <a:r>
              <a:rPr b="0" lang="en-IE" sz="1300" spc="-1" strike="noStrike">
                <a:latin typeface="Arial"/>
              </a:rPr>
              <a:t>, not </a:t>
            </a:r>
            <a:r>
              <a:rPr b="0" lang="en-IE" sz="1300" spc="-1" strike="noStrike" u="sng">
                <a:solidFill>
                  <a:srgbClr val="000000"/>
                </a:solidFill>
                <a:uFillTx/>
                <a:latin typeface="Arial"/>
                <a:hlinkClick r:id="rId2"/>
              </a:rPr>
              <a:t>www.github.com</a:t>
            </a:r>
            <a:r>
              <a:rPr b="0" lang="en-IE" sz="1300" spc="-1" strike="noStrike">
                <a:latin typeface="Arial"/>
              </a:rPr>
              <a:t>, (three digit number), githup is a spam site that works on the fact that sometimes people misspell GitHub. I would not open up in your browser, you can see from the content of its response it it makes another request with a unique identifier.</a:t>
            </a:r>
            <a:endParaRPr b="0" lang="en-IE" sz="1300" spc="-1" strike="noStrike">
              <a:latin typeface="Arial"/>
            </a:endParaRPr>
          </a:p>
          <a:p>
            <a:pPr marL="216000" indent="-216000">
              <a:lnSpc>
                <a:spcPct val="100000"/>
              </a:lnSpc>
              <a:buNone/>
              <a:tabLst>
                <a:tab algn="l" pos="0"/>
              </a:tabLst>
            </a:pPr>
            <a:r>
              <a:rPr b="0" lang="en-IE" sz="1300" spc="-1" strike="noStrike">
                <a:latin typeface="Arial"/>
              </a:rPr>
              <a:t>Not: 403, 503, 451, 201, 204, 400, 404, 300, 408</a:t>
            </a:r>
            <a:endParaRPr b="0" lang="en-IE" sz="1300" spc="-1" strike="noStrike">
              <a:latin typeface="Arial"/>
            </a:endParaRPr>
          </a:p>
          <a:p>
            <a:pPr marL="216000" indent="-216000">
              <a:lnSpc>
                <a:spcPct val="100000"/>
              </a:lnSpc>
              <a:buNone/>
              <a:tabLst>
                <a:tab algn="l" pos="0"/>
              </a:tabLst>
            </a:pPr>
            <a:r>
              <a:rPr b="0" lang="en-IE" sz="1300" spc="-1" strike="noStrike">
                <a:latin typeface="Arial"/>
              </a:rPr>
              <a:t>Correct:200</a:t>
            </a:r>
            <a:endParaRPr b="0" lang="en-IE" sz="1300" spc="-1" strike="noStrike">
              <a:latin typeface="Arial"/>
            </a:endParaRPr>
          </a:p>
          <a:p>
            <a:pPr marL="216000" indent="-216000">
              <a:lnSpc>
                <a:spcPct val="100000"/>
              </a:lnSpc>
              <a:buNone/>
              <a:tabLst>
                <a:tab algn="l" pos="0"/>
              </a:tabLst>
            </a:pPr>
            <a:endParaRPr b="0" lang="en-IE" sz="1300" spc="-1" strike="noStrike">
              <a:latin typeface="Arial"/>
            </a:endParaRPr>
          </a:p>
          <a:p>
            <a:pPr marL="216000" indent="-216000">
              <a:lnSpc>
                <a:spcPct val="100000"/>
              </a:lnSpc>
              <a:buNone/>
              <a:tabLst>
                <a:tab algn="l" pos="0"/>
              </a:tabLst>
            </a:pPr>
            <a:r>
              <a:rPr b="0" lang="en-IE" sz="1300" spc="-1" strike="noStrike">
                <a:latin typeface="Arial"/>
              </a:rPr>
              <a:t>what is the 3 digit status code you get back when you send a DELETE request to </a:t>
            </a:r>
            <a:endParaRPr b="0" lang="en-IE" sz="1300" spc="-1" strike="noStrike">
              <a:latin typeface="Arial"/>
            </a:endParaRPr>
          </a:p>
          <a:p>
            <a:pPr marL="216000" indent="-216000">
              <a:lnSpc>
                <a:spcPct val="100000"/>
              </a:lnSpc>
              <a:buNone/>
              <a:tabLst>
                <a:tab algn="l" pos="0"/>
              </a:tabLst>
            </a:pPr>
            <a:r>
              <a:rPr b="0" lang="en-IE" sz="1300" spc="-1" strike="noStrike" u="sng">
                <a:solidFill>
                  <a:srgbClr val="000000"/>
                </a:solidFill>
                <a:uFillTx/>
                <a:latin typeface="Arial"/>
                <a:hlinkClick r:id="rId3"/>
              </a:rPr>
              <a:t>https://jsonplaceholder.typicode.com/posts/1</a:t>
            </a:r>
            <a:r>
              <a:rPr b="0" lang="en-IE" sz="1300" spc="-1" strike="noStrike">
                <a:latin typeface="Arial"/>
              </a:rPr>
              <a:t> (3 digits only please)</a:t>
            </a:r>
            <a:endParaRPr b="0" lang="en-IE" sz="1300" spc="-1" strike="noStrike">
              <a:latin typeface="Arial"/>
            </a:endParaRPr>
          </a:p>
          <a:p>
            <a:pPr marL="216000" indent="-216000">
              <a:lnSpc>
                <a:spcPct val="100000"/>
              </a:lnSpc>
              <a:buNone/>
              <a:tabLst>
                <a:tab algn="l" pos="0"/>
              </a:tabLst>
            </a:pPr>
            <a:r>
              <a:rPr b="0" lang="en-IE" sz="1300" spc="-1" strike="noStrike">
                <a:latin typeface="Arial"/>
              </a:rPr>
              <a:t>200</a:t>
            </a:r>
            <a:endParaRPr b="0" lang="en-IE" sz="1300" spc="-1" strike="noStrike">
              <a:latin typeface="Arial"/>
            </a:endParaRPr>
          </a:p>
          <a:p>
            <a:pPr marL="216000" indent="-216000">
              <a:lnSpc>
                <a:spcPct val="100000"/>
              </a:lnSpc>
              <a:buNone/>
              <a:tabLst>
                <a:tab algn="l" pos="0"/>
              </a:tabLst>
            </a:pPr>
            <a:endParaRPr b="0" lang="en-IE" sz="1300" spc="-1" strike="noStrike">
              <a:latin typeface="Arial"/>
            </a:endParaRPr>
          </a:p>
          <a:p>
            <a:pPr marL="216000" indent="-216000">
              <a:lnSpc>
                <a:spcPct val="100000"/>
              </a:lnSpc>
              <a:buNone/>
              <a:tabLst>
                <a:tab algn="l" pos="0"/>
              </a:tabLst>
            </a:pPr>
            <a:r>
              <a:rPr b="0" lang="en-IE" sz="1300" spc="-1" strike="noStrike">
                <a:latin typeface="Arial"/>
              </a:rPr>
              <a:t>What is the status code you get back when you make a POST request to </a:t>
            </a:r>
            <a:endParaRPr b="0" lang="en-IE" sz="1300" spc="-1" strike="noStrike">
              <a:latin typeface="Arial"/>
            </a:endParaRPr>
          </a:p>
          <a:p>
            <a:pPr marL="216000" indent="-216000">
              <a:lnSpc>
                <a:spcPct val="100000"/>
              </a:lnSpc>
              <a:buNone/>
              <a:tabLst>
                <a:tab algn="l" pos="0"/>
              </a:tabLst>
            </a:pPr>
            <a:r>
              <a:rPr b="0" lang="en-IE" sz="1300" spc="-1" strike="noStrike" u="sng">
                <a:solidFill>
                  <a:srgbClr val="000000"/>
                </a:solidFill>
                <a:uFillTx/>
                <a:latin typeface="Arial"/>
                <a:hlinkClick r:id="rId4"/>
              </a:rPr>
              <a:t>https://api.twitter.com/oauth/request_token</a:t>
            </a:r>
            <a:r>
              <a:rPr b="0" lang="en-IE" sz="1300" spc="-1" strike="noStrike">
                <a:latin typeface="Arial"/>
              </a:rPr>
              <a:t> (3 digits only please) (It will always be twitter to me :) )</a:t>
            </a:r>
            <a:endParaRPr b="0" lang="en-IE" sz="1300" spc="-1" strike="noStrike">
              <a:latin typeface="Arial"/>
            </a:endParaRPr>
          </a:p>
          <a:p>
            <a:pPr marL="216000" indent="-216000">
              <a:lnSpc>
                <a:spcPct val="100000"/>
              </a:lnSpc>
              <a:buNone/>
              <a:tabLst>
                <a:tab algn="l" pos="0"/>
              </a:tabLst>
            </a:pPr>
            <a:r>
              <a:rPr b="0" lang="en-IE" sz="1300" spc="-1" strike="noStrike">
                <a:latin typeface="Arial"/>
              </a:rPr>
              <a:t>400</a:t>
            </a:r>
            <a:endParaRPr b="0" lang="en-IE" sz="1300" spc="-1" strike="noStrike">
              <a:latin typeface="Arial"/>
            </a:endParaRPr>
          </a:p>
          <a:p>
            <a:pPr marL="216000" indent="-216000">
              <a:lnSpc>
                <a:spcPct val="100000"/>
              </a:lnSpc>
              <a:buNone/>
              <a:tabLst>
                <a:tab algn="l" pos="0"/>
              </a:tabLst>
            </a:pPr>
            <a:endParaRPr b="0" lang="en-IE" sz="1300" spc="-1" strike="noStrike">
              <a:latin typeface="Arial"/>
            </a:endParaRPr>
          </a:p>
          <a:p>
            <a:pPr marL="216000" indent="-216000">
              <a:lnSpc>
                <a:spcPct val="100000"/>
              </a:lnSpc>
              <a:buNone/>
              <a:tabLst>
                <a:tab algn="l" pos="0"/>
              </a:tabLst>
            </a:pPr>
            <a:r>
              <a:rPr b="0" lang="en-IE" sz="1300" spc="-1" strike="noStrike">
                <a:latin typeface="Arial"/>
              </a:rPr>
              <a:t>What is the command to get data from a url (say </a:t>
            </a:r>
            <a:r>
              <a:rPr b="0" lang="en-IE" sz="1300" spc="-1" strike="noStrike" u="sng">
                <a:solidFill>
                  <a:srgbClr val="000000"/>
                </a:solidFill>
                <a:uFillTx/>
                <a:latin typeface="Arial"/>
                <a:hlinkClick r:id="rId5"/>
              </a:rPr>
              <a:t>http://atu.ie</a:t>
            </a:r>
            <a:r>
              <a:rPr b="0" lang="en-IE" sz="1300" spc="-1" strike="noStrike">
                <a:latin typeface="Arial"/>
              </a:rPr>
              <a:t>)? ie what code would go where the the Xs are</a:t>
            </a:r>
            <a:endParaRPr b="0" lang="en-IE" sz="1300" spc="-1" strike="noStrike">
              <a:latin typeface="Arial"/>
            </a:endParaRPr>
          </a:p>
          <a:p>
            <a:pPr marL="216000" indent="-216000">
              <a:lnSpc>
                <a:spcPct val="100000"/>
              </a:lnSpc>
              <a:buNone/>
              <a:tabLst>
                <a:tab algn="l" pos="0"/>
              </a:tabLst>
            </a:pPr>
            <a:r>
              <a:rPr b="0" lang="en-IE" sz="1300" spc="-1" strike="noStrike">
                <a:latin typeface="Arial"/>
              </a:rPr>
              <a:t>import requests</a:t>
            </a:r>
            <a:endParaRPr b="0" lang="en-IE" sz="1300" spc="-1" strike="noStrike">
              <a:latin typeface="Arial"/>
            </a:endParaRPr>
          </a:p>
          <a:p>
            <a:pPr marL="216000" indent="-216000">
              <a:lnSpc>
                <a:spcPct val="100000"/>
              </a:lnSpc>
              <a:buNone/>
              <a:tabLst>
                <a:tab algn="l" pos="0"/>
              </a:tabLst>
            </a:pPr>
            <a:r>
              <a:rPr b="0" lang="en-IE" sz="1300" spc="-1" strike="noStrike">
                <a:latin typeface="Arial"/>
              </a:rPr>
              <a:t>page = XXXXXXXXXXXXXXXXXXX</a:t>
            </a:r>
            <a:endParaRPr b="0" lang="en-IE" sz="1300" spc="-1" strike="noStrike">
              <a:latin typeface="Arial"/>
            </a:endParaRPr>
          </a:p>
          <a:p>
            <a:pPr marL="216000" indent="-216000">
              <a:lnSpc>
                <a:spcPct val="100000"/>
              </a:lnSpc>
              <a:buNone/>
              <a:tabLst>
                <a:tab algn="l" pos="0"/>
              </a:tabLst>
            </a:pPr>
            <a:r>
              <a:rPr b="0" lang="en-IE" sz="1300" spc="-1" strike="noStrike">
                <a:latin typeface="Arial"/>
              </a:rPr>
              <a:t>requests.get("http://atu.ie")</a:t>
            </a:r>
            <a:endParaRPr b="0" lang="en-IE" sz="1300" spc="-1" strike="noStrike">
              <a:latin typeface="Arial"/>
            </a:endParaRPr>
          </a:p>
          <a:p>
            <a:pPr marL="216000" indent="-216000">
              <a:lnSpc>
                <a:spcPct val="100000"/>
              </a:lnSpc>
              <a:buNone/>
              <a:tabLst>
                <a:tab algn="l" pos="0"/>
              </a:tabLst>
            </a:pPr>
            <a:endParaRPr b="0" lang="en-IE" sz="13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89362AAA-3DFB-4E58-B0DF-5B0CA0F07644}"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6D89FD3-8972-48FA-A951-5C72C87E541F}"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2F69BFE0-642E-4E04-82E0-052C89798060}"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062CC557-3E7C-4B08-8590-373A005575B9}"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1FA24B97-8EF4-4C88-84E8-6DF835DA31CA}"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4A90C1D-27F7-4BBB-BAEF-9FE22DF0F6B4}"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B3BF349-F848-4A98-BB4E-FA96A3B05096}"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6452CE4-C353-4C43-B04A-94FBFD5038BC}"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5566715-FD48-48E0-BE71-E8612D58804A}"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F604B4F-59A1-46AC-902C-7CF55B4E5A46}"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1855A5F-3BB6-41D1-9D8D-19089717CCD7}"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49B2296-7D39-43AE-8AD9-8BF8CD4D814C}"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AEE80D9-7F80-47CF-AB08-B23CDAEE2D1E}"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FF29115-92E2-4111-BC71-CB228E8977AF}"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16588B1-B267-4140-9714-759B1D444A25}"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37EF51D2-DD50-4248-B242-E2D549A12FB6}"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C4D380BD-8585-4EB5-AF22-8AB19E725D94}"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95093FF-8FCE-4DF9-8346-66A79B36B30F}"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5CA4F0D-8C40-4FFA-A7E2-BDFFFBB986F3}"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FF64A15-4EAA-4723-8AF9-E77A5412EE7B}"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87851A9-21EB-4772-9218-0FCDE316686B}"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6AB2D7A-9308-455C-95DD-448929BE4C9F}"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6AE3557-63CD-47D8-B3CD-BC2F2E181C6E}"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1C8C0C6-46D5-4013-814A-28521B54A04F}"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4680" cy="454680"/>
            <a:chOff x="11401560" y="6229800"/>
            <a:chExt cx="454680" cy="454680"/>
          </a:xfrm>
        </p:grpSpPr>
        <p:sp>
          <p:nvSpPr>
            <p:cNvPr id="1" name="Oval 7"/>
            <p:cNvSpPr/>
            <p:nvPr/>
          </p:nvSpPr>
          <p:spPr>
            <a:xfrm>
              <a:off x="11401560" y="6229800"/>
              <a:ext cx="454680" cy="45468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6360" cy="39636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0400" cy="7812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0400" cy="7812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0400" cy="274068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78560" cy="1078560"/>
            <a:chOff x="9649080" y="4069080"/>
            <a:chExt cx="1078560" cy="1078560"/>
          </a:xfrm>
        </p:grpSpPr>
        <p:sp>
          <p:nvSpPr>
            <p:cNvPr id="7" name="Oval 10"/>
            <p:cNvSpPr/>
            <p:nvPr/>
          </p:nvSpPr>
          <p:spPr>
            <a:xfrm>
              <a:off x="9649080" y="4069080"/>
              <a:ext cx="1078560" cy="107856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2200" cy="86220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ftr" idx="1"/>
          </p:nvPr>
        </p:nvSpPr>
        <p:spPr>
          <a:xfrm>
            <a:off x="1088280" y="6272640"/>
            <a:ext cx="6325200" cy="3625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0" name="PlaceHolder 2"/>
          <p:cNvSpPr>
            <a:spLocks noGrp="1"/>
          </p:cNvSpPr>
          <p:nvPr>
            <p:ph type="sldNum" idx="2"/>
          </p:nvPr>
        </p:nvSpPr>
        <p:spPr>
          <a:xfrm>
            <a:off x="9592560" y="4289400"/>
            <a:ext cx="1191240" cy="637560"/>
          </a:xfrm>
          <a:prstGeom prst="rect">
            <a:avLst/>
          </a:prstGeom>
          <a:noFill/>
          <a:ln w="0">
            <a:noFill/>
          </a:ln>
        </p:spPr>
        <p:txBody>
          <a:bodyPr lIns="90000" rIns="90000" tIns="45000" bIns="45000"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F8B7BD67-153B-45D4-8884-07E369EE0127}"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1" name="PlaceHolder 3"/>
          <p:cNvSpPr>
            <a:spLocks noGrp="1"/>
          </p:cNvSpPr>
          <p:nvPr>
            <p:ph type="dt" idx="3"/>
          </p:nvPr>
        </p:nvSpPr>
        <p:spPr>
          <a:xfrm>
            <a:off x="7964280" y="6272640"/>
            <a:ext cx="3270960" cy="3625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2"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4680" cy="454680"/>
            <a:chOff x="11401560" y="6229800"/>
            <a:chExt cx="454680" cy="454680"/>
          </a:xfrm>
        </p:grpSpPr>
        <p:sp>
          <p:nvSpPr>
            <p:cNvPr id="51" name="Oval 7"/>
            <p:cNvSpPr/>
            <p:nvPr/>
          </p:nvSpPr>
          <p:spPr>
            <a:xfrm>
              <a:off x="11401560" y="6229800"/>
              <a:ext cx="454680" cy="45468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6360" cy="39636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ftr" idx="4"/>
          </p:nvPr>
        </p:nvSpPr>
        <p:spPr>
          <a:xfrm>
            <a:off x="1088280" y="6272640"/>
            <a:ext cx="6325200" cy="3625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54" name="PlaceHolder 2"/>
          <p:cNvSpPr>
            <a:spLocks noGrp="1"/>
          </p:cNvSpPr>
          <p:nvPr>
            <p:ph type="sldNum" idx="5"/>
          </p:nvPr>
        </p:nvSpPr>
        <p:spPr>
          <a:xfrm>
            <a:off x="11311200" y="6272640"/>
            <a:ext cx="637560" cy="3625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68BAE1CB-25E6-4E98-A852-CE13C8427F8C}"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55" name="PlaceHolder 3"/>
          <p:cNvSpPr>
            <a:spLocks noGrp="1"/>
          </p:cNvSpPr>
          <p:nvPr>
            <p:ph type="dt" idx="6"/>
          </p:nvPr>
        </p:nvSpPr>
        <p:spPr>
          <a:xfrm>
            <a:off x="7964280" y="6272640"/>
            <a:ext cx="3270960" cy="3625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gmit.ie" TargetMode="External"/><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andrewbeatty1.pythonanywhere.com/books" TargetMode="External"/><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4440" cy="3033360"/>
          </a:xfrm>
          <a:prstGeom prst="rect">
            <a:avLst/>
          </a:prstGeom>
          <a:noFill/>
          <a:ln w="0">
            <a:noFill/>
          </a:ln>
        </p:spPr>
        <p:txBody>
          <a:bodyPr lIns="0" rIns="0" tIns="0" bIns="0" anchor="ctr">
            <a:noAutofit/>
          </a:bodyPr>
          <a:p>
            <a:pPr>
              <a:lnSpc>
                <a:spcPct val="80000"/>
              </a:lnSpc>
              <a:buNone/>
            </a:pPr>
            <a:r>
              <a:rPr b="0" lang="en-IE" sz="9600" spc="-1" strike="noStrike" cap="all">
                <a:latin typeface="Rockwell Condensed"/>
              </a:rPr>
              <a:t>CURL</a:t>
            </a:r>
            <a:endParaRPr b="0" lang="en-IE" sz="9600" spc="-1" strike="noStrike">
              <a:latin typeface="Arial"/>
            </a:endParaRPr>
          </a:p>
        </p:txBody>
      </p:sp>
      <p:sp>
        <p:nvSpPr>
          <p:cNvPr id="101" name="PlaceHolder 2"/>
          <p:cNvSpPr>
            <a:spLocks noGrp="1"/>
          </p:cNvSpPr>
          <p:nvPr>
            <p:ph type="subTitle"/>
          </p:nvPr>
        </p:nvSpPr>
        <p:spPr>
          <a:xfrm>
            <a:off x="1069920" y="4389120"/>
            <a:ext cx="7888680" cy="1067400"/>
          </a:xfrm>
          <a:prstGeom prst="rect">
            <a:avLst/>
          </a:prstGeom>
          <a:noFill/>
          <a:ln w="0">
            <a:noFill/>
          </a:ln>
        </p:spPr>
        <p:txBody>
          <a:bodyPr lIns="0" rIns="0" tIns="0" bIns="0" anchor="t">
            <a:normAutofit/>
          </a:bodyPr>
          <a:p>
            <a:pPr>
              <a:lnSpc>
                <a:spcPct val="90000"/>
              </a:lnSpc>
              <a:spcBef>
                <a:spcPts val="1199"/>
              </a:spcBef>
              <a:buNone/>
              <a:tabLst>
                <a:tab algn="l" pos="0"/>
              </a:tabLst>
            </a:pPr>
            <a:r>
              <a:rPr b="0" lang="en-IE" sz="2200" spc="-1" strike="noStrike">
                <a:solidFill>
                  <a:srgbClr val="000000"/>
                </a:solidFill>
                <a:latin typeface="Rockwell"/>
              </a:rPr>
              <a:t>Web Services and Applications</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Andrew.Beatty@atu.ie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069920" y="484560"/>
            <a:ext cx="10055880" cy="16066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What is CURL</a:t>
            </a:r>
            <a:endParaRPr b="0" lang="en-IE" sz="5400" spc="-1" strike="noStrike">
              <a:latin typeface="Arial"/>
            </a:endParaRPr>
          </a:p>
        </p:txBody>
      </p:sp>
      <p:sp>
        <p:nvSpPr>
          <p:cNvPr id="103" name="PlaceHolder 2"/>
          <p:cNvSpPr>
            <a:spLocks noGrp="1"/>
          </p:cNvSpPr>
          <p:nvPr>
            <p:ph/>
          </p:nvPr>
        </p:nvSpPr>
        <p:spPr>
          <a:xfrm>
            <a:off x="1069920" y="2121480"/>
            <a:ext cx="10055880" cy="40482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Client-side URL</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Used to call a URL and retrieve its response</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Handy for testing and debugging</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(I have used it to web-scrape, “back in the day”)</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Courier New"/>
              </a:rPr>
              <a:t>curl http://www.google.com</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1069920" y="484560"/>
            <a:ext cx="10055880" cy="16066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Installation</a:t>
            </a:r>
            <a:endParaRPr b="0" lang="en-IE" sz="5400" spc="-1" strike="noStrike">
              <a:latin typeface="Arial"/>
            </a:endParaRPr>
          </a:p>
        </p:txBody>
      </p:sp>
      <p:sp>
        <p:nvSpPr>
          <p:cNvPr id="105" name="PlaceHolder 2"/>
          <p:cNvSpPr>
            <a:spLocks noGrp="1"/>
          </p:cNvSpPr>
          <p:nvPr>
            <p:ph/>
          </p:nvPr>
        </p:nvSpPr>
        <p:spPr>
          <a:xfrm>
            <a:off x="1069920" y="2121480"/>
            <a:ext cx="10055880" cy="40482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Come built in to Windows 10 and mac</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Otherwise download the zip from https://curl.se</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Unzip it and save the curl.exe and any .dll file to a directory in your PATH variable</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1069920" y="484560"/>
            <a:ext cx="10055880" cy="16066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Some options</a:t>
            </a:r>
            <a:endParaRPr b="0" lang="en-IE" sz="5400" spc="-1" strike="noStrike">
              <a:latin typeface="Arial"/>
            </a:endParaRPr>
          </a:p>
        </p:txBody>
      </p:sp>
      <p:sp>
        <p:nvSpPr>
          <p:cNvPr id="107" name="PlaceHolder 2"/>
          <p:cNvSpPr>
            <a:spLocks noGrp="1"/>
          </p:cNvSpPr>
          <p:nvPr>
            <p:ph/>
          </p:nvPr>
        </p:nvSpPr>
        <p:spPr>
          <a:xfrm>
            <a:off x="1069920" y="2121480"/>
            <a:ext cx="10055880" cy="4048200"/>
          </a:xfrm>
          <a:prstGeom prst="rect">
            <a:avLst/>
          </a:prstGeom>
          <a:noFill/>
          <a:ln w="0">
            <a:noFill/>
          </a:ln>
        </p:spPr>
        <p:txBody>
          <a:bodyPr lIns="90000" rIns="90000" tIns="45000" bIns="45000" anchor="t">
            <a:noAutofit/>
          </a:bodyPr>
          <a:p>
            <a:pPr>
              <a:lnSpc>
                <a:spcPct val="90000"/>
              </a:lnSpc>
              <a:spcBef>
                <a:spcPts val="1199"/>
              </a:spcBef>
              <a:buNone/>
              <a:tabLst>
                <a:tab algn="l" pos="0"/>
              </a:tabLst>
            </a:pPr>
            <a:r>
              <a:rPr b="0" lang="en-IE" sz="2000" spc="-1" strike="noStrike">
                <a:solidFill>
                  <a:srgbClr val="000000"/>
                </a:solidFill>
                <a:latin typeface="Rockwell"/>
              </a:rPr>
              <a:t>-i </a:t>
            </a:r>
            <a:r>
              <a:rPr b="0" lang="en-IE" sz="2000" spc="-1" strike="noStrike">
                <a:solidFill>
                  <a:srgbClr val="000000"/>
                </a:solidFill>
                <a:latin typeface="Rockwell"/>
              </a:rPr>
              <a:t>	</a:t>
            </a:r>
            <a:r>
              <a:rPr b="0" lang="en-IE" sz="2000" spc="-1" strike="noStrike">
                <a:solidFill>
                  <a:srgbClr val="000000"/>
                </a:solidFill>
                <a:latin typeface="Rockwell"/>
              </a:rPr>
              <a:t>	</a:t>
            </a:r>
            <a:r>
              <a:rPr b="0" lang="en-IE" sz="2000" spc="-1" strike="noStrike">
                <a:solidFill>
                  <a:srgbClr val="000000"/>
                </a:solidFill>
                <a:latin typeface="Rockwell"/>
              </a:rPr>
              <a:t>see the response header</a:t>
            </a:r>
            <a:endParaRPr b="0" lang="en-IE" sz="2000" spc="-1" strike="noStrike">
              <a:latin typeface="Arial"/>
            </a:endParaRPr>
          </a:p>
          <a:p>
            <a:pPr>
              <a:lnSpc>
                <a:spcPct val="90000"/>
              </a:lnSpc>
              <a:spcBef>
                <a:spcPts val="1199"/>
              </a:spcBef>
              <a:buNone/>
              <a:tabLst>
                <a:tab algn="l" pos="0"/>
              </a:tabLst>
            </a:pPr>
            <a:r>
              <a:rPr b="0" lang="nn-NO" sz="2000" spc="-1" strike="noStrike">
                <a:solidFill>
                  <a:srgbClr val="000000"/>
                </a:solidFill>
                <a:latin typeface="Courier New"/>
              </a:rPr>
              <a:t>curl -i http://dummy.restapiexample.com/api/v1/employee/2201</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-X &lt;method&gt;</a:t>
            </a:r>
            <a:r>
              <a:rPr b="0" lang="en-IE" sz="2000" spc="-1" strike="noStrike">
                <a:solidFill>
                  <a:srgbClr val="000000"/>
                </a:solidFill>
                <a:latin typeface="Rockwell"/>
              </a:rPr>
              <a:t>	</a:t>
            </a:r>
            <a:r>
              <a:rPr b="0" lang="en-IE" sz="2000" spc="-1" strike="noStrike">
                <a:solidFill>
                  <a:srgbClr val="000000"/>
                </a:solidFill>
                <a:latin typeface="Rockwell"/>
              </a:rPr>
              <a:t>set the method</a:t>
            </a:r>
            <a:endParaRPr b="0" lang="en-IE" sz="2000" spc="-1" strike="noStrike">
              <a:latin typeface="Arial"/>
            </a:endParaRPr>
          </a:p>
          <a:p>
            <a:pPr>
              <a:lnSpc>
                <a:spcPct val="90000"/>
              </a:lnSpc>
              <a:spcBef>
                <a:spcPts val="1199"/>
              </a:spcBef>
              <a:buNone/>
              <a:tabLst>
                <a:tab algn="l" pos="0"/>
              </a:tabLst>
            </a:pPr>
            <a:r>
              <a:rPr b="0" lang="nn-NO" sz="2000" spc="-1" strike="noStrike">
                <a:solidFill>
                  <a:srgbClr val="000000"/>
                </a:solidFill>
                <a:latin typeface="Courier New"/>
              </a:rPr>
              <a:t>curl -i -X DELETE http://dummy.restapiexample.com/api/v1/delete/2201</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-d &lt;data&gt;</a:t>
            </a:r>
            <a:r>
              <a:rPr b="0" lang="en-IE" sz="2000" spc="-1" strike="noStrike">
                <a:solidFill>
                  <a:srgbClr val="000000"/>
                </a:solidFill>
                <a:latin typeface="Rockwell"/>
              </a:rPr>
              <a:t>	</a:t>
            </a:r>
            <a:r>
              <a:rPr b="0" lang="en-IE" sz="2000" spc="-1" strike="noStrike">
                <a:solidFill>
                  <a:srgbClr val="000000"/>
                </a:solidFill>
                <a:latin typeface="Rockwell"/>
              </a:rPr>
              <a:t>set the data to be uploaded</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-H &lt;header&gt;</a:t>
            </a:r>
            <a:r>
              <a:rPr b="0" lang="en-IE" sz="2000" spc="-1" strike="noStrike">
                <a:solidFill>
                  <a:srgbClr val="000000"/>
                </a:solidFill>
                <a:latin typeface="Rockwell"/>
              </a:rPr>
              <a:t>	</a:t>
            </a:r>
            <a:r>
              <a:rPr b="0" lang="en-IE" sz="2000" spc="-1" strike="noStrike">
                <a:solidFill>
                  <a:srgbClr val="000000"/>
                </a:solidFill>
                <a:latin typeface="Rockwell"/>
              </a:rPr>
              <a:t>set the header</a:t>
            </a:r>
            <a:endParaRPr b="0" lang="en-IE" sz="2000" spc="-1" strike="noStrike">
              <a:latin typeface="Arial"/>
            </a:endParaRPr>
          </a:p>
          <a:p>
            <a:pPr>
              <a:lnSpc>
                <a:spcPct val="90000"/>
              </a:lnSpc>
              <a:spcBef>
                <a:spcPts val="1199"/>
              </a:spcBef>
              <a:buNone/>
              <a:tabLst>
                <a:tab algn="l" pos="0"/>
              </a:tabLst>
            </a:pPr>
            <a:r>
              <a:rPr b="0" lang="en-IE" sz="1100" spc="-1" strike="noStrike">
                <a:solidFill>
                  <a:srgbClr val="000000"/>
                </a:solidFill>
                <a:latin typeface="Courier New"/>
              </a:rPr>
              <a:t>curl -i -H "Content-Type:application/json" -X PUT -d '{"name":"test1","salary":"1123","age":"23"}' http://dummy.restapiexample.com/api/v1/update/2201</a:t>
            </a:r>
            <a:endParaRPr b="0" lang="en-IE" sz="11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1069920" y="484560"/>
            <a:ext cx="10055880" cy="1606680"/>
          </a:xfrm>
          <a:prstGeom prst="rect">
            <a:avLst/>
          </a:prstGeom>
          <a:noFill/>
          <a:ln w="0">
            <a:noFill/>
          </a:ln>
        </p:spPr>
        <p:txBody>
          <a:bodyPr lIns="90000" rIns="90000" tIns="45000" bIns="45000" anchor="ctr">
            <a:normAutofit/>
          </a:bodyPr>
          <a:p>
            <a:pPr>
              <a:lnSpc>
                <a:spcPct val="90000"/>
              </a:lnSpc>
              <a:buNone/>
            </a:pPr>
            <a:r>
              <a:rPr b="0" lang="en-GB" sz="5400" spc="-1" strike="noStrike" cap="all">
                <a:latin typeface="Rockwell Condensed"/>
              </a:rPr>
              <a:t>The book API</a:t>
            </a:r>
            <a:br>
              <a:rPr sz="5400"/>
            </a:br>
            <a:r>
              <a:rPr b="0" lang="en-GB" sz="2200" spc="-1" strike="noStrike" cap="all">
                <a:latin typeface="Rockwell Condensed"/>
              </a:rPr>
              <a:t>http://andrewbeatty1.pythonanywhere.com</a:t>
            </a:r>
            <a:endParaRPr b="0" lang="en-IE" sz="2200" spc="-1" strike="noStrike">
              <a:latin typeface="Arial"/>
            </a:endParaRPr>
          </a:p>
        </p:txBody>
      </p:sp>
      <p:graphicFrame>
        <p:nvGraphicFramePr>
          <p:cNvPr id="109" name="Content Placeholder 3"/>
          <p:cNvGraphicFramePr/>
          <p:nvPr/>
        </p:nvGraphicFramePr>
        <p:xfrm>
          <a:off x="644760" y="1834920"/>
          <a:ext cx="10476720" cy="5162760"/>
        </p:xfrm>
        <a:graphic>
          <a:graphicData uri="http://schemas.openxmlformats.org/drawingml/2006/table">
            <a:tbl>
              <a:tblPr/>
              <a:tblGrid>
                <a:gridCol w="1305720"/>
                <a:gridCol w="873720"/>
                <a:gridCol w="1083960"/>
                <a:gridCol w="2117520"/>
                <a:gridCol w="2183040"/>
                <a:gridCol w="2913120"/>
              </a:tblGrid>
              <a:tr h="335880">
                <a:tc>
                  <a:txBody>
                    <a:bodyPr lIns="51120" rIns="51120" anchor="t">
                      <a:noAutofit/>
                    </a:bodyPr>
                    <a:p>
                      <a:pPr>
                        <a:lnSpc>
                          <a:spcPct val="107000"/>
                        </a:lnSpc>
                        <a:buNone/>
                      </a:pPr>
                      <a:r>
                        <a:rPr b="0" lang="en-IE" sz="1400" spc="-1" strike="noStrike">
                          <a:solidFill>
                            <a:srgbClr val="ffffff"/>
                          </a:solidFill>
                          <a:latin typeface="Rockwell"/>
                        </a:rPr>
                        <a:t>Action </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c>
                  <a:txBody>
                    <a:bodyPr lIns="51120" rIns="51120" anchor="t">
                      <a:noAutofit/>
                    </a:bodyPr>
                    <a:p>
                      <a:pPr>
                        <a:lnSpc>
                          <a:spcPct val="107000"/>
                        </a:lnSpc>
                        <a:buNone/>
                      </a:pPr>
                      <a:r>
                        <a:rPr b="0" lang="en-IE" sz="1400" spc="-1" strike="noStrike">
                          <a:solidFill>
                            <a:srgbClr val="ffffff"/>
                          </a:solidFill>
                          <a:latin typeface="Rockwell"/>
                        </a:rPr>
                        <a:t>Method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c>
                  <a:txBody>
                    <a:bodyPr lIns="51120" rIns="51120" anchor="t">
                      <a:noAutofit/>
                    </a:bodyPr>
                    <a:p>
                      <a:pPr>
                        <a:lnSpc>
                          <a:spcPct val="107000"/>
                        </a:lnSpc>
                        <a:buNone/>
                      </a:pPr>
                      <a:r>
                        <a:rPr b="0" lang="en-IE" sz="1400" spc="-1" strike="noStrike">
                          <a:solidFill>
                            <a:srgbClr val="ffffff"/>
                          </a:solidFill>
                          <a:latin typeface="Rockwell"/>
                        </a:rPr>
                        <a:t>URL</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c>
                  <a:txBody>
                    <a:bodyPr lIns="51120" rIns="51120" anchor="t">
                      <a:noAutofit/>
                    </a:bodyPr>
                    <a:p>
                      <a:pPr>
                        <a:lnSpc>
                          <a:spcPct val="107000"/>
                        </a:lnSpc>
                        <a:buNone/>
                      </a:pPr>
                      <a:r>
                        <a:rPr b="0" lang="en-IE" sz="1400" spc="-1" strike="noStrike">
                          <a:solidFill>
                            <a:srgbClr val="ffffff"/>
                          </a:solidFill>
                          <a:latin typeface="Rockwell"/>
                        </a:rPr>
                        <a:t>Sample params</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c>
                  <a:txBody>
                    <a:bodyPr lIns="51120" rIns="51120" anchor="t">
                      <a:noAutofit/>
                    </a:bodyPr>
                    <a:p>
                      <a:pPr>
                        <a:lnSpc>
                          <a:spcPct val="107000"/>
                        </a:lnSpc>
                        <a:buNone/>
                      </a:pPr>
                      <a:r>
                        <a:rPr b="0" lang="en-IE" sz="1400" spc="-1" strike="noStrike">
                          <a:solidFill>
                            <a:srgbClr val="ffffff"/>
                          </a:solidFill>
                          <a:latin typeface="Rockwell"/>
                        </a:rPr>
                        <a:t>Sample return</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c>
                  <a:txBody>
                    <a:bodyPr lIns="51120" rIns="51120" anchor="t">
                      <a:noAutofit/>
                    </a:bodyPr>
                    <a:p>
                      <a:pPr>
                        <a:lnSpc>
                          <a:spcPct val="107000"/>
                        </a:lnSpc>
                        <a:buNone/>
                      </a:pPr>
                      <a:r>
                        <a:rPr b="0" lang="en-GB" sz="1400" spc="-1" strike="noStrike">
                          <a:solidFill>
                            <a:srgbClr val="ffffff"/>
                          </a:solidFill>
                          <a:latin typeface="Calibri"/>
                          <a:ea typeface="Calibri"/>
                        </a:rPr>
                        <a:t>Sample CURL</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r>
              <a:tr h="750600">
                <a:tc>
                  <a:txBody>
                    <a:bodyPr lIns="51120" rIns="51120" anchor="t">
                      <a:noAutofit/>
                    </a:bodyPr>
                    <a:p>
                      <a:pPr>
                        <a:lnSpc>
                          <a:spcPct val="107000"/>
                        </a:lnSpc>
                        <a:buNone/>
                      </a:pPr>
                      <a:r>
                        <a:rPr b="0" lang="en-IE" sz="1400" spc="-1" strike="noStrike">
                          <a:solidFill>
                            <a:srgbClr val="000000"/>
                          </a:solidFill>
                          <a:latin typeface="Rockwell"/>
                        </a:rPr>
                        <a:t>Get all</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GET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/books</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none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nn-NO" sz="1000" spc="-1" strike="noStrike">
                          <a:solidFill>
                            <a:srgbClr val="000000"/>
                          </a:solidFill>
                          <a:latin typeface="Courier New"/>
                        </a:rPr>
                        <a:t>curl  http://andrewbeatty1.pythonanywhere.com/books</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1116360">
                <a:tc>
                  <a:txBody>
                    <a:bodyPr lIns="51120" rIns="51120" anchor="t">
                      <a:noAutofit/>
                    </a:bodyPr>
                    <a:p>
                      <a:pPr>
                        <a:lnSpc>
                          <a:spcPct val="107000"/>
                        </a:lnSpc>
                        <a:buNone/>
                      </a:pPr>
                      <a:r>
                        <a:rPr b="0" lang="en-IE" sz="1400" spc="-1" strike="noStrike">
                          <a:solidFill>
                            <a:srgbClr val="000000"/>
                          </a:solidFill>
                          <a:latin typeface="Rockwell"/>
                        </a:rPr>
                        <a:t>Find by 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GET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/books/id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none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 ”id":”7",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"price":3000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nn-NO" sz="1000" spc="-1" strike="noStrike">
                          <a:solidFill>
                            <a:srgbClr val="000000"/>
                          </a:solidFill>
                          <a:latin typeface="Courier New"/>
                        </a:rPr>
                        <a:t>curl http://andrewbeatty1.pythonanywhere.com/books/7</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1116360">
                <a:tc>
                  <a:txBody>
                    <a:bodyPr lIns="51120" rIns="51120" anchor="t">
                      <a:noAutofit/>
                    </a:bodyPr>
                    <a:p>
                      <a:pPr>
                        <a:lnSpc>
                          <a:spcPct val="107000"/>
                        </a:lnSpc>
                        <a:buNone/>
                      </a:pPr>
                      <a:r>
                        <a:rPr b="0" lang="en-IE" sz="1400" spc="-1" strike="noStrike">
                          <a:solidFill>
                            <a:srgbClr val="000000"/>
                          </a:solidFill>
                          <a:latin typeface="Rockwell"/>
                        </a:rPr>
                        <a:t>Create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POST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/books</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"price":3000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 ”id":”1",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"price":3000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GB" sz="1000" spc="-1" strike="noStrike">
                          <a:solidFill>
                            <a:srgbClr val="000000"/>
                          </a:solidFill>
                          <a:latin typeface="Courier New"/>
                        </a:rPr>
                        <a:t>curl  </a:t>
                      </a:r>
                      <a:endParaRPr b="0" lang="en-IE" sz="1000" spc="-1" strike="noStrike">
                        <a:latin typeface="Arial"/>
                      </a:endParaRPr>
                    </a:p>
                    <a:p>
                      <a:pPr>
                        <a:lnSpc>
                          <a:spcPct val="107000"/>
                        </a:lnSpc>
                        <a:buNone/>
                      </a:pPr>
                      <a:r>
                        <a:rPr b="0" lang="en-GB" sz="1000" spc="-1" strike="noStrike">
                          <a:solidFill>
                            <a:srgbClr val="000000"/>
                          </a:solidFill>
                          <a:latin typeface="Courier New"/>
                        </a:rPr>
                        <a:t>-H "Content-Type:application/json" </a:t>
                      </a:r>
                      <a:endParaRPr b="0" lang="en-IE" sz="1000" spc="-1" strike="noStrike">
                        <a:latin typeface="Arial"/>
                      </a:endParaRPr>
                    </a:p>
                    <a:p>
                      <a:pPr>
                        <a:lnSpc>
                          <a:spcPct val="107000"/>
                        </a:lnSpc>
                        <a:buNone/>
                      </a:pPr>
                      <a:r>
                        <a:rPr b="0" lang="en-GB" sz="1000" spc="-1" strike="noStrike">
                          <a:solidFill>
                            <a:srgbClr val="000000"/>
                          </a:solidFill>
                          <a:latin typeface="Courier New"/>
                        </a:rPr>
                        <a:t>-X POST -d "{\"Title\":\“xxx\",\"Author\":\“xxx\",\"Price\":3000}" </a:t>
                      </a:r>
                      <a:r>
                        <a:rPr b="0" lang="en-GB" sz="1000" spc="-1" strike="noStrike" u="sng">
                          <a:solidFill>
                            <a:srgbClr val="cc9900"/>
                          </a:solidFill>
                          <a:uFillTx/>
                          <a:latin typeface="Courier New"/>
                          <a:hlinkClick r:id="rId1"/>
                        </a:rPr>
                        <a:t>http://andrewbeatty1.pythonanywhere.com/books</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1116360">
                <a:tc>
                  <a:txBody>
                    <a:bodyPr lIns="51120" rIns="51120" anchor="t">
                      <a:noAutofit/>
                    </a:bodyPr>
                    <a:p>
                      <a:pPr>
                        <a:lnSpc>
                          <a:spcPct val="107000"/>
                        </a:lnSpc>
                        <a:buNone/>
                      </a:pPr>
                      <a:r>
                        <a:rPr b="0" lang="en-IE" sz="1400" spc="-1" strike="noStrike">
                          <a:solidFill>
                            <a:srgbClr val="000000"/>
                          </a:solidFill>
                          <a:latin typeface="Rockwell"/>
                        </a:rPr>
                        <a:t>Update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PUT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/books/id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"price":2000</a:t>
                      </a:r>
                      <a:endParaRPr b="0" lang="en-IE" sz="1400" spc="-1" strike="noStrike">
                        <a:latin typeface="Arial"/>
                      </a:endParaRPr>
                    </a:p>
                    <a:p>
                      <a:pPr>
                        <a:lnSpc>
                          <a:spcPct val="107000"/>
                        </a:lnSpc>
                        <a:buNone/>
                      </a:pP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 ”id":”1",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"price":2000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GB" sz="1000" spc="-1" strike="noStrike">
                          <a:solidFill>
                            <a:srgbClr val="000000"/>
                          </a:solidFill>
                          <a:latin typeface="Courier New"/>
                        </a:rPr>
                        <a:t>curl  </a:t>
                      </a:r>
                      <a:endParaRPr b="0" lang="en-IE" sz="1000" spc="-1" strike="noStrike">
                        <a:latin typeface="Arial"/>
                      </a:endParaRPr>
                    </a:p>
                    <a:p>
                      <a:pPr>
                        <a:lnSpc>
                          <a:spcPct val="107000"/>
                        </a:lnSpc>
                        <a:buNone/>
                      </a:pPr>
                      <a:r>
                        <a:rPr b="0" lang="en-GB" sz="1000" spc="-1" strike="noStrike">
                          <a:solidFill>
                            <a:srgbClr val="000000"/>
                          </a:solidFill>
                          <a:latin typeface="Courier New"/>
                        </a:rPr>
                        <a:t>-H "Content-Type:application/json" </a:t>
                      </a:r>
                      <a:endParaRPr b="0" lang="en-IE" sz="1000" spc="-1" strike="noStrike">
                        <a:latin typeface="Arial"/>
                      </a:endParaRPr>
                    </a:p>
                    <a:p>
                      <a:pPr>
                        <a:lnSpc>
                          <a:spcPct val="107000"/>
                        </a:lnSpc>
                        <a:buNone/>
                      </a:pPr>
                      <a:r>
                        <a:rPr b="0" lang="en-GB" sz="1000" spc="-1" strike="noStrike">
                          <a:solidFill>
                            <a:srgbClr val="000000"/>
                          </a:solidFill>
                          <a:latin typeface="Courier New"/>
                        </a:rPr>
                        <a:t>-X PUT </a:t>
                      </a:r>
                      <a:endParaRPr b="0" lang="en-IE" sz="1000" spc="-1" strike="noStrike">
                        <a:latin typeface="Arial"/>
                      </a:endParaRPr>
                    </a:p>
                    <a:p>
                      <a:pPr>
                        <a:lnSpc>
                          <a:spcPct val="107000"/>
                        </a:lnSpc>
                        <a:buNone/>
                      </a:pPr>
                      <a:r>
                        <a:rPr b="0" lang="en-GB" sz="1000" spc="-1" strike="noStrike">
                          <a:solidFill>
                            <a:srgbClr val="000000"/>
                          </a:solidFill>
                          <a:latin typeface="Courier New"/>
                        </a:rPr>
                        <a:t>-d "{\"Price\":2000}" http://andrewbeatty1.pythonanywhere.com/books/7</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727560">
                <a:tc>
                  <a:txBody>
                    <a:bodyPr lIns="51120" rIns="51120" anchor="t">
                      <a:noAutofit/>
                    </a:bodyPr>
                    <a:p>
                      <a:pPr>
                        <a:lnSpc>
                          <a:spcPct val="107000"/>
                        </a:lnSpc>
                        <a:buNone/>
                      </a:pPr>
                      <a:r>
                        <a:rPr b="0" lang="en-IE" sz="1400" spc="-1" strike="noStrike">
                          <a:solidFill>
                            <a:srgbClr val="000000"/>
                          </a:solidFill>
                          <a:latin typeface="Rockwell"/>
                        </a:rPr>
                        <a:t>delete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DELETE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/books/id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none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"done":true</a:t>
                      </a:r>
                      <a:endParaRPr b="0" lang="en-IE" sz="1400" spc="-1" strike="noStrike">
                        <a:latin typeface="Arial"/>
                      </a:endParaRPr>
                    </a:p>
                    <a:p>
                      <a:pPr>
                        <a:lnSpc>
                          <a:spcPct val="107000"/>
                        </a:lnSpc>
                        <a:buNone/>
                      </a:pP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GB" sz="1000" spc="-1" strike="noStrike">
                          <a:solidFill>
                            <a:srgbClr val="000000"/>
                          </a:solidFill>
                          <a:latin typeface="Courier New"/>
                          <a:ea typeface="Calibri"/>
                        </a:rPr>
                        <a:t>curl   -X DELETE http://andrewbeatty1.pythonanywhere.com/books/7</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1069920" y="484560"/>
            <a:ext cx="10055880" cy="16066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Conclusion</a:t>
            </a:r>
            <a:endParaRPr b="0" lang="en-IE" sz="5400" spc="-1" strike="noStrike">
              <a:latin typeface="Arial"/>
            </a:endParaRPr>
          </a:p>
        </p:txBody>
      </p:sp>
      <p:sp>
        <p:nvSpPr>
          <p:cNvPr id="111" name="PlaceHolder 2"/>
          <p:cNvSpPr>
            <a:spLocks noGrp="1"/>
          </p:cNvSpPr>
          <p:nvPr>
            <p:ph/>
          </p:nvPr>
        </p:nvSpPr>
        <p:spPr>
          <a:xfrm>
            <a:off x="1069920" y="2121480"/>
            <a:ext cx="10055880" cy="40482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CURL is handy for testing</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So is postman </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Do the lab then take a break</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10298</TotalTime>
  <Application>LibreOffice/7.3.7.2$Linux_X86_64 LibreOffice_project/30$Build-2</Application>
  <AppVersion>15.0000</AppVersion>
  <Words>495</Words>
  <Paragraphs>81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2019-10-18T16:10:12Z</dcterms:created>
  <dc:creator>Andrew Beatty</dc:creator>
  <dc:description/>
  <dc:language>en-IE</dc:language>
  <cp:lastModifiedBy/>
  <dcterms:modified xsi:type="dcterms:W3CDTF">2024-03-16T13:13:37Z</dcterms:modified>
  <cp:revision>24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7</vt:i4>
  </property>
</Properties>
</file>