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0BBC1BA7-1DD3-4C89-B3EF-B6529FE4EEA4}"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docs.python.org/3/library/venv.html" TargetMode="External"/><Relationship Id="rId2" Type="http://schemas.openxmlformats.org/officeDocument/2006/relationships/hyperlink" Target="https://flask.palletsprojects.com/en/latest/"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6920" cy="4008600"/>
          </a:xfrm>
          <a:prstGeom prst="rect">
            <a:avLst/>
          </a:prstGeom>
          <a:ln w="0">
            <a:noFill/>
          </a:ln>
        </p:spPr>
      </p:sp>
      <p:sp>
        <p:nvSpPr>
          <p:cNvPr id="11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Virtual environment</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1"/>
              </a:rPr>
              <a:t>https://docs.python.org/3/library/venv.html</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Using Flask</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2"/>
              </a:rPr>
              <a:t>https://flask.palletsprojects.com/en/latest/</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virtual machines. These are ways of storing different sets of packages and different </a:t>
            </a:r>
            <a:r>
              <a:rPr b="0" lang="en-IE" sz="2000" spc="-1" strike="noStrike">
                <a:latin typeface="Arial"/>
              </a:rPr>
              <a:t>versions of Python. So you can move your code from one machine to another.</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Flask and virtual environments</a:t>
            </a: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Practical lecture on creating web-applications and designing example APIs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6920" cy="4008600"/>
          </a:xfrm>
          <a:prstGeom prst="rect">
            <a:avLst/>
          </a:prstGeom>
          <a:ln w="0">
            <a:noFill/>
          </a:ln>
        </p:spPr>
      </p:sp>
      <p:sp>
        <p:nvSpPr>
          <p:cNvPr id="114"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how can we solve this? Well, you can create a virtual environment and in the virtual environment you put in the packages that you only want for that virtual environment and it can ignore all the other packages that you've installed in your machine or even different versions of Python.</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6920" cy="4008600"/>
          </a:xfrm>
          <a:prstGeom prst="rect">
            <a:avLst/>
          </a:prstGeom>
          <a:ln w="0">
            <a:noFill/>
          </a:ln>
        </p:spPr>
      </p:sp>
      <p:sp>
        <p:nvSpPr>
          <p:cNvPr id="116" name="PlaceHolder 2"/>
          <p:cNvSpPr>
            <a:spLocks noGrp="1"/>
          </p:cNvSpPr>
          <p:nvPr>
            <p:ph type="body"/>
          </p:nvPr>
        </p:nvSpPr>
        <p:spPr>
          <a:xfrm>
            <a:off x="180000" y="5078520"/>
            <a:ext cx="7199640" cy="4810680"/>
          </a:xfrm>
          <a:prstGeom prst="rect">
            <a:avLst/>
          </a:prstGeom>
          <a:noFill/>
          <a:ln w="0">
            <a:noFill/>
          </a:ln>
        </p:spPr>
        <p:txBody>
          <a:bodyPr lIns="0" rIns="0" tIns="0" bIns="0" anchor="t">
            <a:noAutofit/>
          </a:bodyPr>
          <a:p>
            <a:pPr marL="216000" indent="-216000">
              <a:lnSpc>
                <a:spcPct val="100000"/>
              </a:lnSpc>
              <a:buNone/>
            </a:pPr>
            <a:r>
              <a:rPr b="0" lang="en-IE" sz="1800" spc="-1" strike="noStrike">
                <a:latin typeface="Arial"/>
              </a:rPr>
              <a:t> </a:t>
            </a:r>
            <a:r>
              <a:rPr b="0" lang="en-IE" sz="1800" spc="-1" strike="noStrike">
                <a:latin typeface="Arial"/>
              </a:rPr>
              <a:t>If you do Python minus M VM, it's the same on a Mac and Linux Python -m venv venv   that will create a virtual environment with no modules installed. So now all your Anaconda modules will not be there. So you can basically reduce down what you want in that.</a:t>
            </a:r>
            <a:endParaRPr b="0" lang="en-IE" sz="1800" spc="-1" strike="noStrike">
              <a:latin typeface="Arial"/>
            </a:endParaRPr>
          </a:p>
          <a:p>
            <a:pPr marL="216000" indent="-216000">
              <a:lnSpc>
                <a:spcPct val="100000"/>
              </a:lnSpc>
              <a:buNone/>
            </a:pPr>
            <a:endParaRPr b="0" lang="en-IE" sz="1800" spc="-1" strike="noStrike">
              <a:latin typeface="Arial"/>
            </a:endParaRPr>
          </a:p>
          <a:p>
            <a:pPr marL="216000" indent="-216000">
              <a:lnSpc>
                <a:spcPct val="100000"/>
              </a:lnSpc>
              <a:buNone/>
            </a:pPr>
            <a:r>
              <a:rPr b="0" lang="en-IE" sz="1800" spc="-1" strike="noStrike">
                <a:latin typeface="Arial"/>
              </a:rPr>
              <a:t>If you want a virtual environment which has everything that is currently installed a new machine in that virtual environment, then you can pass in the option minus minus system minus site minus packages. It's the same in Mac and Linux. So we'll create a virtual environment with the same packages, same modules that just system currently has. So you could basically make a virtual environment now and then add in new modules later on. Then if you want to go back to how machine used to look like with all the old packages struck modules, you can basically run that virtual environment. </a:t>
            </a:r>
            <a:endParaRPr b="0" lang="en-IE" sz="1800" spc="-1" strike="noStrike">
              <a:latin typeface="Arial"/>
            </a:endParaRPr>
          </a:p>
          <a:p>
            <a:pPr marL="216000" indent="-216000">
              <a:lnSpc>
                <a:spcPct val="100000"/>
              </a:lnSpc>
              <a:buNone/>
            </a:pPr>
            <a:endParaRPr b="0" lang="en-IE" sz="1800" spc="-1" strike="noStrike">
              <a:latin typeface="Arial"/>
            </a:endParaRPr>
          </a:p>
          <a:p>
            <a:pPr marL="216000" indent="-216000">
              <a:lnSpc>
                <a:spcPct val="100000"/>
              </a:lnSpc>
              <a:buNone/>
            </a:pPr>
            <a:r>
              <a:rPr b="0" lang="en-IE" sz="2400" spc="-1" strike="noStrike">
                <a:latin typeface="Arial"/>
              </a:rPr>
              <a:t>On Linux: source ./venv/bin/activate</a:t>
            </a:r>
            <a:endParaRPr b="0" lang="en-IE" sz="2400" spc="-1" strike="noStrike">
              <a:latin typeface="Arial"/>
            </a:endParaRPr>
          </a:p>
          <a:p>
            <a:pPr marL="216000" indent="-216000">
              <a:lnSpc>
                <a:spcPct val="100000"/>
              </a:lnSpc>
              <a:buNone/>
            </a:pPr>
            <a:r>
              <a:rPr b="0" lang="en-IE" sz="2400" spc="-1" strike="noStrike">
                <a:latin typeface="Arial"/>
              </a:rPr>
              <a:t>Remove (if u make mistake): rm -rf venv</a:t>
            </a:r>
            <a:endParaRPr b="0" lang="en-IE" sz="2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6920" cy="4008600"/>
          </a:xfrm>
          <a:prstGeom prst="rect">
            <a:avLst/>
          </a:prstGeom>
          <a:ln w="0">
            <a:noFill/>
          </a:ln>
        </p:spPr>
      </p:sp>
      <p:sp>
        <p:nvSpPr>
          <p:cNvPr id="11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ea typeface="Noto Sans CJK SC"/>
              </a:rPr>
              <a:t>you should make sure that you put TV into the .gitignore because you don't want this going up to GitHub. I say that the next slide. I think so in your dot get ignore file if you created one that has the default one that has from Python it will already have VM the VM directory in it so it will stop it being uploaded to GitHub. If you don't have a .gitignore file in your parent directory then it will put the VM's up and you don't really want to do that. It's a waste. The virtual environment is particularly for your machine.</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0C58698-4491-498E-BA32-23755D8EDF2C}"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9F59D50-3CB0-411C-82F2-D3FDB89EC19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4371B32-C930-407A-811C-47687C7677C0}"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35C4F94-E55A-44DE-ACEE-420D8F4249A4}"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CEC7875-9F93-4939-922D-78673920EBC4}"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7A17223-CB17-454A-A553-D4EBC18ECD1D}"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E840B88-C7A8-45BF-AC0C-DE812AF251F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EF350E9-1A23-4AEE-BD36-296E2F677F7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C3CDF2D-6D22-4327-8223-AECD229B80B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4D79CAA-4831-419C-B3A8-E1816250465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D6ED283-A79E-4F6C-AE55-4D9E76D7E53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BD53390-165C-42DA-AA90-64E758E6FA23}"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90E0A34-D5BB-48A1-9F2A-4DF4F12CCC3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09C9AE-135C-442D-961A-F51591E40C7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6CA1C95-6EA8-49DE-B25D-29500A302464}"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135D377-2F4B-46C8-937D-53D09B9D71AD}"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4D79BDC-8BA7-449D-A0A5-CD2F134658F4}"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62163F4-1E8E-448A-A1E4-62F0F3F03F20}"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1069B3-838D-4EDB-BDFD-B3C385C332F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95065D-685A-4C9A-961E-E9DBBC3EE4EA}"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3BD1E43-9382-4A38-99BC-5779F8B2E86A}"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4B989C2-6202-470A-9474-1A08ABE2740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B73E53-C2AC-438B-80F5-557A20B5C643}"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90B9BCC-B5A5-4763-ABA0-F007006EA4A1}"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C250692C-3E90-4B00-BB1E-4F515637D9C8}"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F16F28CA-2561-44E3-A418-2D340CC1C170}"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7200" spc="-1" strike="noStrike" cap="all">
                <a:latin typeface="Rockwell Condensed"/>
              </a:rPr>
              <a:t>DR8.1 Virtual Environments</a:t>
            </a:r>
            <a:endParaRPr b="0" lang="en-IE" sz="72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virtual environment</a:t>
            </a:r>
            <a:endParaRPr b="0" lang="en-IE" sz="5400" spc="-1" strike="noStrike">
              <a:latin typeface="Arial"/>
            </a:endParaRPr>
          </a:p>
        </p:txBody>
      </p:sp>
      <p:sp>
        <p:nvSpPr>
          <p:cNvPr id="103" name="PlaceHolder 2"/>
          <p:cNvSpPr>
            <a:spLocks noGrp="1"/>
          </p:cNvSpPr>
          <p:nvPr>
            <p:ph/>
          </p:nvPr>
        </p:nvSpPr>
        <p:spPr>
          <a:xfrm>
            <a:off x="1069920" y="2121480"/>
            <a:ext cx="10057680" cy="38541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Allows environments with different packages installed</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What problem does a virtual environment solve?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The more Python projects you have, the more likely it is that you need to work with different versions of Python libraries, or even Python itself. Newer versions of libraries for one project can break compatibility in another project.</a:t>
            </a:r>
            <a:endParaRPr b="0" lang="en-IE" sz="1800" spc="-1" strike="noStrike">
              <a:latin typeface="Arial"/>
            </a:endParaRPr>
          </a:p>
          <a:p>
            <a:pPr marL="274320" algn="r">
              <a:lnSpc>
                <a:spcPct val="90000"/>
              </a:lnSpc>
              <a:spcBef>
                <a:spcPts val="400"/>
              </a:spcBef>
              <a:spcAft>
                <a:spcPts val="201"/>
              </a:spcAft>
              <a:buNone/>
              <a:tabLst>
                <a:tab algn="l" pos="0"/>
              </a:tabLst>
            </a:pPr>
            <a:r>
              <a:rPr b="0" lang="en-IE" sz="900" spc="-1" strike="noStrike">
                <a:solidFill>
                  <a:srgbClr val="000000"/>
                </a:solidFill>
                <a:latin typeface="Rockwell"/>
              </a:rPr>
              <a:t>(from documentation)</a:t>
            </a:r>
            <a:endParaRPr b="0" lang="en-IE" sz="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Commands</a:t>
            </a:r>
            <a:endParaRPr b="0" lang="en-IE" sz="5400" spc="-1" strike="noStrike">
              <a:latin typeface="Arial"/>
            </a:endParaRPr>
          </a:p>
        </p:txBody>
      </p:sp>
      <p:graphicFrame>
        <p:nvGraphicFramePr>
          <p:cNvPr id="105" name="Table 4"/>
          <p:cNvGraphicFramePr/>
          <p:nvPr/>
        </p:nvGraphicFramePr>
        <p:xfrm>
          <a:off x="589320" y="1605240"/>
          <a:ext cx="10819800" cy="4845600"/>
        </p:xfrm>
        <a:graphic>
          <a:graphicData uri="http://schemas.openxmlformats.org/drawingml/2006/table">
            <a:tbl>
              <a:tblPr/>
              <a:tblGrid>
                <a:gridCol w="3068280"/>
                <a:gridCol w="5333760"/>
                <a:gridCol w="2418120"/>
              </a:tblGrid>
              <a:tr h="461160">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Windows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 </a:t>
                      </a:r>
                      <a:r>
                        <a:rPr b="1" lang="en-IE" sz="1800" spc="-1" strike="noStrike">
                          <a:solidFill>
                            <a:srgbClr val="ffffff"/>
                          </a:solidFill>
                          <a:latin typeface="Rockwell"/>
                        </a:rPr>
                        <a:t>Mac/Linux</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96320">
                <a:tc>
                  <a:txBody>
                    <a:bodyPr anchor="t">
                      <a:noAutofit/>
                    </a:bodyPr>
                    <a:p>
                      <a:pPr>
                        <a:lnSpc>
                          <a:spcPct val="100000"/>
                        </a:lnSpc>
                        <a:buNone/>
                      </a:pPr>
                      <a:r>
                        <a:rPr b="0" lang="en-IE" sz="1800" spc="-1" strike="noStrike">
                          <a:solidFill>
                            <a:srgbClr val="000000"/>
                          </a:solidFill>
                          <a:latin typeface="Rockwell"/>
                        </a:rPr>
                        <a:t>Make a virtual environment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python -m venv venv</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Courier New"/>
                        </a:rPr>
                        <a:t>python -m venv venv</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87760">
                <a:tc>
                  <a:txBody>
                    <a:bodyPr anchor="t">
                      <a:noAutofit/>
                    </a:bodyPr>
                    <a:p>
                      <a:pPr>
                        <a:lnSpc>
                          <a:spcPct val="100000"/>
                        </a:lnSpc>
                        <a:buNone/>
                        <a:tabLst>
                          <a:tab algn="l" pos="0"/>
                        </a:tabLst>
                      </a:pPr>
                      <a:r>
                        <a:rPr b="0" lang="en-IE" sz="1800" spc="-1" strike="noStrike">
                          <a:solidFill>
                            <a:srgbClr val="000000"/>
                          </a:solidFill>
                          <a:latin typeface="Rockwell"/>
                        </a:rPr>
                        <a:t>Make a virtual environment</a:t>
                      </a:r>
                      <a:endParaRPr b="0" lang="en-IE" sz="1800" spc="-1" strike="noStrike">
                        <a:latin typeface="Arial"/>
                      </a:endParaRPr>
                    </a:p>
                    <a:p>
                      <a:pPr>
                        <a:lnSpc>
                          <a:spcPct val="100000"/>
                        </a:lnSpc>
                        <a:buNone/>
                        <a:tabLst>
                          <a:tab algn="l" pos="0"/>
                        </a:tabLst>
                      </a:pPr>
                      <a:r>
                        <a:rPr b="0" lang="en-IE" sz="1800" spc="-1" strike="noStrike">
                          <a:solidFill>
                            <a:srgbClr val="000000"/>
                          </a:solidFill>
                          <a:latin typeface="Rockwell"/>
                        </a:rPr>
                        <a:t>With system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600" spc="-1" strike="noStrike">
                          <a:solidFill>
                            <a:srgbClr val="ffffff"/>
                          </a:solidFill>
                          <a:highlight>
                            <a:srgbClr val="000000"/>
                          </a:highlight>
                          <a:latin typeface="Courier New"/>
                        </a:rPr>
                        <a:t>python -m venv venv </a:t>
                      </a:r>
                      <a:r>
                        <a:rPr b="0" lang="en-US" sz="1600" spc="-1" strike="noStrike">
                          <a:solidFill>
                            <a:srgbClr val="ffffff"/>
                          </a:solidFill>
                          <a:highlight>
                            <a:srgbClr val="000000"/>
                          </a:highlight>
                          <a:latin typeface="Courier New"/>
                        </a:rPr>
                        <a:t>--system-site-packages</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400" spc="-1" strike="noStrike">
                          <a:solidFill>
                            <a:srgbClr val="000000"/>
                          </a:solidFill>
                          <a:latin typeface="Courier New"/>
                        </a:rPr>
                        <a:t>python -m venv venv </a:t>
                      </a:r>
                      <a:r>
                        <a:rPr b="0" lang="en-US" sz="1400" spc="-1" strike="noStrike">
                          <a:solidFill>
                            <a:srgbClr val="000000"/>
                          </a:solidFill>
                          <a:latin typeface="Courier New"/>
                        </a:rPr>
                        <a:t>--system-site-packages</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95520">
                <a:tc>
                  <a:txBody>
                    <a:bodyPr anchor="t">
                      <a:noAutofit/>
                    </a:bodyPr>
                    <a:p>
                      <a:pPr>
                        <a:lnSpc>
                          <a:spcPct val="100000"/>
                        </a:lnSpc>
                        <a:buNone/>
                      </a:pPr>
                      <a:r>
                        <a:rPr b="0" lang="en-IE" sz="1800" spc="-1" strike="noStrike">
                          <a:solidFill>
                            <a:srgbClr val="000000"/>
                          </a:solidFill>
                          <a:latin typeface="Rockwell"/>
                        </a:rPr>
                        <a:t>Run a virtual environment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 </a:t>
                      </a:r>
                      <a:r>
                        <a:rPr b="0" lang="en-IE" sz="1600" spc="-1" strike="noStrike">
                          <a:solidFill>
                            <a:srgbClr val="ffffff"/>
                          </a:solidFill>
                          <a:highlight>
                            <a:srgbClr val="000000"/>
                          </a:highlight>
                          <a:latin typeface="Courier New"/>
                        </a:rPr>
                        <a:t>.\venv\Scripts\activate.bat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US" sz="1400" spc="-1" strike="noStrike">
                          <a:solidFill>
                            <a:srgbClr val="000000"/>
                          </a:solidFill>
                          <a:highlight>
                            <a:srgbClr val="ffff00"/>
                          </a:highlight>
                          <a:latin typeface="Courier New"/>
                        </a:rPr>
                        <a:t>source .\venv\bin\activate</a:t>
                      </a:r>
                      <a:endParaRPr b="0" lang="en-IE" sz="1400" spc="-1" strike="noStrike">
                        <a:latin typeface="Arial"/>
                      </a:endParaRPr>
                    </a:p>
                    <a:p>
                      <a:pPr>
                        <a:lnSpc>
                          <a:spcPct val="100000"/>
                        </a:lnSpc>
                        <a:buNone/>
                        <a:tabLst>
                          <a:tab algn="l" pos="0"/>
                        </a:tabLst>
                      </a:pP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475200">
                <a:tc>
                  <a:txBody>
                    <a:bodyPr anchor="t">
                      <a:noAutofit/>
                    </a:bodyPr>
                    <a:p>
                      <a:pPr>
                        <a:lnSpc>
                          <a:spcPct val="100000"/>
                        </a:lnSpc>
                        <a:buNone/>
                      </a:pPr>
                      <a:r>
                        <a:rPr b="0" lang="en-IE" sz="1800" spc="-1" strike="noStrike">
                          <a:solidFill>
                            <a:srgbClr val="000000"/>
                          </a:solidFill>
                          <a:latin typeface="Rockwell"/>
                        </a:rPr>
                        <a:t>See the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pip freeze</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400" spc="-1" strike="noStrike">
                          <a:solidFill>
                            <a:srgbClr val="000000"/>
                          </a:solidFill>
                          <a:latin typeface="Courier New"/>
                        </a:rPr>
                        <a:t>pip freeze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50800">
                <a:tc>
                  <a:txBody>
                    <a:bodyPr anchor="t">
                      <a:noAutofit/>
                    </a:bodyPr>
                    <a:p>
                      <a:pPr>
                        <a:lnSpc>
                          <a:spcPct val="100000"/>
                        </a:lnSpc>
                        <a:buNone/>
                      </a:pPr>
                      <a:r>
                        <a:rPr b="0" lang="en-IE" sz="1800" spc="-1" strike="noStrike">
                          <a:solidFill>
                            <a:srgbClr val="000000"/>
                          </a:solidFill>
                          <a:latin typeface="Rockwell"/>
                        </a:rPr>
                        <a:t>Save them to a file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pip freeze &gt; requirements.txt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400" spc="-1" strike="noStrike">
                          <a:solidFill>
                            <a:srgbClr val="000000"/>
                          </a:solidFill>
                          <a:latin typeface="Courier New"/>
                        </a:rPr>
                        <a:t>pip freeze &gt; requirements.txt</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518040">
                <a:tc>
                  <a:txBody>
                    <a:bodyPr anchor="t">
                      <a:noAutofit/>
                    </a:bodyPr>
                    <a:p>
                      <a:pPr>
                        <a:lnSpc>
                          <a:spcPct val="100000"/>
                        </a:lnSpc>
                        <a:buNone/>
                      </a:pPr>
                      <a:r>
                        <a:rPr b="0" lang="en-IE" sz="1800" spc="-1" strike="noStrike">
                          <a:solidFill>
                            <a:srgbClr val="000000"/>
                          </a:solidFill>
                          <a:latin typeface="Rockwell"/>
                        </a:rPr>
                        <a:t>Load a file of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600" spc="-1" strike="noStrike">
                          <a:solidFill>
                            <a:srgbClr val="ffffff"/>
                          </a:solidFill>
                          <a:highlight>
                            <a:srgbClr val="000000"/>
                          </a:highlight>
                          <a:latin typeface="Courier New"/>
                        </a:rPr>
                        <a:t>pip install -r requirements.txt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400" spc="-1" strike="noStrike">
                          <a:solidFill>
                            <a:srgbClr val="000000"/>
                          </a:solidFill>
                          <a:latin typeface="Courier New"/>
                        </a:rPr>
                        <a:t>pip install -r requirements.txt</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61160">
                <a:tc>
                  <a:txBody>
                    <a:bodyPr anchor="t">
                      <a:noAutofit/>
                    </a:bodyPr>
                    <a:p>
                      <a:pPr>
                        <a:lnSpc>
                          <a:spcPct val="100000"/>
                        </a:lnSpc>
                        <a:buNone/>
                      </a:pPr>
                      <a:r>
                        <a:rPr b="0" lang="en-IE" sz="1800" spc="-1" strike="noStrike">
                          <a:solidFill>
                            <a:srgbClr val="000000"/>
                          </a:solidFill>
                          <a:latin typeface="Rockwell"/>
                        </a:rPr>
                        <a:t>exit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deactivate</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Courier New"/>
                        </a:rPr>
                        <a:t>deactivate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.gitignore</a:t>
            </a:r>
            <a:endParaRPr b="0" lang="en-IE" sz="5400" spc="-1" strike="noStrike">
              <a:latin typeface="Arial"/>
            </a:endParaRPr>
          </a:p>
        </p:txBody>
      </p:sp>
      <p:sp>
        <p:nvSpPr>
          <p:cNvPr id="10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 .gitignore file and put the name of the virtual environment directory in it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This will stop it being uploaded to GitHub</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Demonstration</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Summary</a:t>
            </a:r>
            <a:endParaRPr b="0" lang="en-IE" sz="5400" spc="-1" strike="noStrike">
              <a:latin typeface="Arial"/>
            </a:endParaRPr>
          </a:p>
        </p:txBody>
      </p:sp>
      <p:sp>
        <p:nvSpPr>
          <p:cNvPr id="110"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Virtual environments are useful in controlling what python module are installed</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6643</TotalTime>
  <Application>LibreOffice/7.3.7.2$Linux_X86_64 LibreOffice_project/30$Build-2</Application>
  <AppVersion>15.0000</AppVersion>
  <Words>221</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2024-03-16T13:17:48Z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