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gif" ContentType="image/gif"/>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A735C1C1-1EB7-49EC-8E25-46DFE01219D1}"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ajaxgoogleapis.com/"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6920" cy="4008600"/>
          </a:xfrm>
          <a:prstGeom prst="rect">
            <a:avLst/>
          </a:prstGeom>
          <a:ln w="0">
            <a:noFill/>
          </a:ln>
        </p:spPr>
      </p:sp>
      <p:sp>
        <p:nvSpPr>
          <p:cNvPr id="128" name="PlaceHolder 2"/>
          <p:cNvSpPr>
            <a:spLocks noGrp="1"/>
          </p:cNvSpPr>
          <p:nvPr>
            <p:ph type="body"/>
          </p:nvPr>
        </p:nvSpPr>
        <p:spPr>
          <a:xfrm>
            <a:off x="135000" y="5078520"/>
            <a:ext cx="7289640" cy="54511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This is the knub of it, using AJAX to interact with API that is on a server.</a:t>
            </a:r>
            <a:endParaRPr b="0" lang="en-IE" sz="2000" spc="-1" strike="noStrike">
              <a:latin typeface="Arial"/>
            </a:endParaRPr>
          </a:p>
          <a:p>
            <a:pPr marL="216000" indent="-216000">
              <a:lnSpc>
                <a:spcPct val="100000"/>
              </a:lnSpc>
              <a:buNone/>
            </a:pPr>
            <a:r>
              <a:rPr b="0" lang="en-IE" sz="2000" spc="-1" strike="noStrike">
                <a:latin typeface="Arial"/>
              </a:rPr>
              <a:t>Ajax is JavaScript and jQuery is way of basically making HTTP calls. You would use this with HTML and jQuery to make a nice interface to some API somewhere.</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216000" y="812520"/>
            <a:ext cx="7127280" cy="4008960"/>
          </a:xfrm>
          <a:prstGeom prst="rect">
            <a:avLst/>
          </a:prstGeom>
          <a:ln w="0">
            <a:noFill/>
          </a:ln>
        </p:spPr>
      </p:sp>
      <p:sp>
        <p:nvSpPr>
          <p:cNvPr id="144" name="PlaceHolder 2"/>
          <p:cNvSpPr>
            <a:spLocks noGrp="1"/>
          </p:cNvSpPr>
          <p:nvPr>
            <p:ph type="body"/>
          </p:nvPr>
        </p:nvSpPr>
        <p:spPr>
          <a:xfrm>
            <a:off x="0" y="5078520"/>
            <a:ext cx="7559640" cy="5613120"/>
          </a:xfrm>
          <a:prstGeom prst="rect">
            <a:avLst/>
          </a:prstGeom>
          <a:noFill/>
          <a:ln w="0">
            <a:noFill/>
          </a:ln>
        </p:spPr>
        <p:txBody>
          <a:bodyPr lIns="0" rIns="0" tIns="0" bIns="0" anchor="t">
            <a:noAutofit/>
          </a:bodyPr>
          <a:p>
            <a:r>
              <a:rPr b="0" lang="en-IE" sz="1600" spc="-1" strike="noStrike">
                <a:latin typeface="Arial"/>
              </a:rPr>
              <a:t>So if we were doing this for CRUD as I'm going to get to do For if you want to do what I call the boring project. If you want to do a project which is just doing basic interaction with an API,you would need to have an Ajax call to do each of the different things We have to do the get everything in the Restful API, the get, the get by ID, the create, update and delete. You would put those into functions and make put them into a separate JavaScript file so that they are nice and neat in one place.</a:t>
            </a:r>
            <a:endParaRPr b="0" lang="en-IE" sz="1600" spc="-1" strike="noStrike">
              <a:latin typeface="Arial"/>
            </a:endParaRPr>
          </a:p>
          <a:p>
            <a:endParaRPr b="0" lang="en-IE" sz="2000" spc="-1" strike="noStrike">
              <a:latin typeface="Arial"/>
            </a:endParaRPr>
          </a:p>
          <a:p>
            <a:r>
              <a:rPr b="0" lang="en-IE" sz="1600" spc="-1" strike="noStrike">
                <a:latin typeface="Arial"/>
              </a:rPr>
              <a:t>That will do your job and then you could concentrate on making your page look nice.</a:t>
            </a:r>
            <a:endParaRPr b="0" lang="en-IE" sz="1600" spc="-1" strike="noStrike">
              <a:latin typeface="Arial"/>
            </a:endParaRPr>
          </a:p>
          <a:p>
            <a:r>
              <a:rPr b="0" lang="en-IE" sz="1600" spc="-1" strike="noStrike">
                <a:latin typeface="Arial"/>
              </a:rPr>
              <a:t>The main thing, as I said, I want you to get out of this lecture is this is what Ajax looks like. This is how you interact with a API somewhere. If you want to interact with Andrew Beattypythonanywhere.com to get all the data down, you would just put that in here.</a:t>
            </a:r>
            <a:endParaRPr b="0" lang="en-IE" sz="1600" spc="-1" strike="noStrike">
              <a:latin typeface="Arial"/>
            </a:endParaRPr>
          </a:p>
          <a:p>
            <a:r>
              <a:rPr b="0" lang="en-IE" sz="1600" spc="-1" strike="noStrike">
                <a:latin typeface="Arial"/>
              </a:rPr>
              <a:t>So the only thing I want to get out of this lecture is that you can call Restful APIs </a:t>
            </a:r>
            <a:endParaRPr b="0" lang="en-IE" sz="1600" spc="-1" strike="noStrike">
              <a:latin typeface="Arial"/>
            </a:endParaRPr>
          </a:p>
          <a:p>
            <a:r>
              <a:rPr b="0" lang="en-IE" sz="1600" spc="-1" strike="noStrike">
                <a:latin typeface="Arial"/>
              </a:rPr>
              <a:t>like you did. By the way, you can also put in all the keys and all the rest with Ajax. You can do all that with Ajax. You can set headers and all the rest that you can with Ajax. And so you can call Restful APIs from HTML stroke JavaScript pages using Ajax. Why would you do this? Because it provides a nice interface for end users to use. So if you want to give something that somebody can use an end user instead of just putting it all into an XML file or an excel file somebody else, you can use HTML stroke JavaScript. </a:t>
            </a:r>
            <a:endParaRPr b="0" lang="en-IE" sz="16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ln w="0">
            <a:noFill/>
          </a:ln>
        </p:spPr>
      </p:sp>
      <p:sp>
        <p:nvSpPr>
          <p:cNvPr id="130" name="PlaceHolder 2"/>
          <p:cNvSpPr>
            <a:spLocks noGrp="1"/>
          </p:cNvSpPr>
          <p:nvPr>
            <p:ph type="body"/>
          </p:nvPr>
        </p:nvSpPr>
        <p:spPr>
          <a:xfrm>
            <a:off x="135000" y="5078520"/>
            <a:ext cx="7335000" cy="4816800"/>
          </a:xfrm>
          <a:prstGeom prst="rect">
            <a:avLst/>
          </a:prstGeom>
          <a:noFill/>
          <a:ln w="0">
            <a:noFill/>
          </a:ln>
        </p:spPr>
        <p:txBody>
          <a:bodyPr lIns="0" rIns="0" tIns="0" bIns="0" anchor="t">
            <a:noAutofit/>
          </a:bodyPr>
          <a:p>
            <a:r>
              <a:rPr b="0" lang="en-IE" sz="2000" spc="-1" strike="noStrike">
                <a:latin typeface="Arial"/>
              </a:rPr>
              <a:t>When you make an Ajax call, it doesn't block the code. The code will continue to run and in the background it will make a HTTP request up to server somewhere which can take a couple of milliseconds or even a couple of seconds to execute. So your code continues to run.</a:t>
            </a:r>
            <a:endParaRPr b="0" lang="en-IE" sz="2000" spc="-1" strike="noStrike">
              <a:latin typeface="Arial"/>
            </a:endParaRPr>
          </a:p>
          <a:p>
            <a:endParaRPr b="0" lang="en-IE" sz="2000" spc="-1" strike="noStrike">
              <a:latin typeface="Arial"/>
            </a:endParaRPr>
          </a:p>
          <a:p>
            <a:r>
              <a:rPr b="0" lang="en-IE" sz="2000" spc="-1" strike="noStrike">
                <a:latin typeface="Arial"/>
              </a:rPr>
              <a:t>JavaScript is known for callbacks. A lot of functions in JavaScript asynchronous, so you need to make a function that gets called when the Ajax is finished. </a:t>
            </a:r>
            <a:endParaRPr b="0" lang="en-IE" sz="2000" spc="-1" strike="noStrike">
              <a:latin typeface="Arial"/>
            </a:endParaRPr>
          </a:p>
          <a:p>
            <a:endParaRPr b="0" lang="en-IE" sz="2000" spc="-1" strike="noStrike">
              <a:latin typeface="Arial"/>
            </a:endParaRPr>
          </a:p>
          <a:p>
            <a:r>
              <a:rPr b="0" lang="en-IE" sz="2000" spc="-1" strike="noStrike">
                <a:latin typeface="Arial"/>
              </a:rPr>
              <a:t>We were going to be using Ajax with jQuery and not the plain JavaScript version. You could use JJX which JavaScript is a little bit more complicated.</a:t>
            </a:r>
            <a:endParaRPr b="0" lang="en-IE" sz="2000" spc="-1" strike="noStrike">
              <a:latin typeface="Arial"/>
            </a:endParaRPr>
          </a:p>
          <a:p>
            <a:endParaRPr b="0" lang="en-IE" sz="2000" spc="-1" strike="noStrike">
              <a:latin typeface="Arial"/>
            </a:endParaRPr>
          </a:p>
          <a:p>
            <a:r>
              <a:rPr b="0" lang="en-IE" sz="2000" spc="-1" strike="noStrike">
                <a:latin typeface="Arial"/>
              </a:rPr>
              <a:t>I just reckon it's jump straight to jQuery, it makes life a lot easier. jQuery is a language that's based on JavaScript. It expands JavaScript to make life easier.</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a:ln w="0">
            <a:noFill/>
          </a:ln>
        </p:spPr>
      </p:sp>
      <p:sp>
        <p:nvSpPr>
          <p:cNvPr id="132" name="PlaceHolder 2"/>
          <p:cNvSpPr>
            <a:spLocks noGrp="1"/>
          </p:cNvSpPr>
          <p:nvPr>
            <p:ph type="body"/>
          </p:nvPr>
        </p:nvSpPr>
        <p:spPr>
          <a:xfrm>
            <a:off x="90000" y="5078520"/>
            <a:ext cx="7335000" cy="5451480"/>
          </a:xfrm>
          <a:prstGeom prst="rect">
            <a:avLst/>
          </a:prstGeom>
          <a:noFill/>
          <a:ln w="0">
            <a:noFill/>
          </a:ln>
        </p:spPr>
        <p:txBody>
          <a:bodyPr lIns="0" rIns="0" tIns="0" bIns="0" anchor="t">
            <a:noAutofit/>
          </a:bodyPr>
          <a:p>
            <a:r>
              <a:rPr b="0" lang="en-IE" sz="2000" spc="-1" strike="noStrike">
                <a:latin typeface="Arial"/>
              </a:rPr>
              <a:t>XML HTTP request object. This is done in JavaScript and then it will send that HTTP request like we did with Python through the Internet to the server</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a:ln w="0">
            <a:noFill/>
          </a:ln>
        </p:spPr>
      </p:sp>
      <p:sp>
        <p:nvSpPr>
          <p:cNvPr id="134" name="PlaceHolder 2"/>
          <p:cNvSpPr>
            <a:spLocks noGrp="1"/>
          </p:cNvSpPr>
          <p:nvPr>
            <p:ph type="body"/>
          </p:nvPr>
        </p:nvSpPr>
        <p:spPr>
          <a:xfrm>
            <a:off x="90000" y="5078520"/>
            <a:ext cx="7380000" cy="5496480"/>
          </a:xfrm>
          <a:prstGeom prst="rect">
            <a:avLst/>
          </a:prstGeom>
          <a:noFill/>
          <a:ln w="0">
            <a:noFill/>
          </a:ln>
        </p:spPr>
        <p:txBody>
          <a:bodyPr lIns="0" rIns="0" tIns="0" bIns="0" anchor="t">
            <a:noAutofit/>
          </a:bodyPr>
          <a:p>
            <a:r>
              <a:rPr b="0" lang="en-IE" sz="2000" spc="-1" strike="noStrike">
                <a:latin typeface="Arial"/>
              </a:rPr>
              <a:t>So let's have a look at this JSON. This is by the way Jason that would often get sent with the jQuery Ajax calls.</a:t>
            </a:r>
            <a:endParaRPr b="0" lang="en-IE" sz="2000" spc="-1" strike="noStrike">
              <a:latin typeface="Arial"/>
            </a:endParaRPr>
          </a:p>
          <a:p>
            <a:endParaRPr b="0" lang="en-IE" sz="2000" spc="-1" strike="noStrike">
              <a:latin typeface="Arial"/>
            </a:endParaRPr>
          </a:p>
          <a:p>
            <a:r>
              <a:rPr b="0" lang="en-IE" sz="2000" spc="-1" strike="noStrike">
                <a:latin typeface="Arial"/>
              </a:rPr>
              <a:t>So here is a JSON object you put into your loft and put this into the Ajax calls. </a:t>
            </a:r>
            <a:endParaRPr b="0" lang="en-IE" sz="2000" spc="-1" strike="noStrike">
              <a:latin typeface="Arial"/>
            </a:endParaRPr>
          </a:p>
          <a:p>
            <a:endParaRPr b="0" lang="en-IE" sz="2000" spc="-1" strike="noStrike">
              <a:latin typeface="Arial"/>
            </a:endParaRPr>
          </a:p>
          <a:p>
            <a:r>
              <a:rPr b="0" lang="en-IE" sz="2000" spc="-1" strike="noStrike">
                <a:latin typeface="Arial"/>
              </a:rPr>
              <a:t>Url, METHOD IS GET (So they could GET, POST, PUT, DELETE, or whatever), data is the data that you're sending up inside the HTTP request body. Often this will be an adjacent format.Data type is the data that's coming back (json etc). On success it will call the function with a result. In my case I just output a console log. If there's an error, it calls the second function, which has XHR which is the header of the response, the status and an error code. So you can do some debugging if that happens. So as I said there are 6 attributes URL, method, data, data type, success and error. That data types is function, because JavaScript you can have functions like Python you can have functions as those variables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ln w="0">
            <a:noFill/>
          </a:ln>
        </p:spPr>
      </p:sp>
      <p:sp>
        <p:nvSpPr>
          <p:cNvPr id="136"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It gets run often that the jQuery gets run on the page to put the JavaScript that's required on the page afterwards. So when you're dealing with dynamic pages it can be a bit squiffy, can be a bit strange, so just be aware of that. But first of all for us you'll just need the magic line of code at the beginning, which in the head say script and you look for the source, </a:t>
            </a:r>
            <a:r>
              <a:rPr b="0" lang="en-IE" sz="2000" spc="-1" strike="noStrike">
                <a:latin typeface="Arial"/>
                <a:hlinkClick r:id="rId1"/>
              </a:rPr>
              <a:t>https://ajaxgoogleapis.com</a:t>
            </a:r>
            <a:r>
              <a:rPr b="0" lang="en-IE" sz="2000" spc="-1" strike="noStrike">
                <a:latin typeface="Arial"/>
              </a:rPr>
              <a:t>, Ajax libs, jQuery, whatever the version is and min is where it's basically compacted to make it really small so it comes down off the Internet as quickly as possible.</a:t>
            </a:r>
            <a:endParaRPr b="0" lang="en-IE" sz="2000" spc="-1" strike="noStrike">
              <a:latin typeface="Arial"/>
            </a:endParaRPr>
          </a:p>
          <a:p>
            <a:r>
              <a:rPr b="0" lang="en-IE" sz="2000" spc="-1" strike="noStrike">
                <a:latin typeface="Arial"/>
              </a:rPr>
              <a:t> </a:t>
            </a:r>
            <a:r>
              <a:rPr b="0" lang="en-IE" sz="2000" spc="-1" strike="noStrike">
                <a:latin typeface="Arial"/>
              </a:rPr>
              <a:t>with jQuery. You may also hear things like Angular and React. They also built on top of these, again to make interactive interactive pages.  </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16000" y="812520"/>
            <a:ext cx="7127280" cy="4008960"/>
          </a:xfrm>
          <a:prstGeom prst="rect">
            <a:avLst/>
          </a:prstGeom>
          <a:ln w="0">
            <a:noFill/>
          </a:ln>
        </p:spPr>
      </p:sp>
      <p:sp>
        <p:nvSpPr>
          <p:cNvPr id="138" name="PlaceHolder 2"/>
          <p:cNvSpPr>
            <a:spLocks noGrp="1"/>
          </p:cNvSpPr>
          <p:nvPr>
            <p:ph type="body"/>
          </p:nvPr>
        </p:nvSpPr>
        <p:spPr>
          <a:xfrm>
            <a:off x="27720" y="4905000"/>
            <a:ext cx="7487280" cy="5715000"/>
          </a:xfrm>
          <a:prstGeom prst="rect">
            <a:avLst/>
          </a:prstGeom>
          <a:noFill/>
          <a:ln w="0">
            <a:noFill/>
          </a:ln>
        </p:spPr>
        <p:txBody>
          <a:bodyPr lIns="0" rIns="0" tIns="0" bIns="0" anchor="t">
            <a:noAutofit/>
          </a:bodyPr>
          <a:p>
            <a:r>
              <a:rPr b="0" lang="en-IE" sz="2000" spc="-1" strike="noStrike">
                <a:latin typeface="Arial"/>
              </a:rPr>
              <a:t>Dot Ajax open round brackets and then there's the JSON object URL, the method which is GET in this case, no data being passed up, the data type is JSON. On success, we'll just print out the result and on error we'll print out the result.</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216000" y="812520"/>
            <a:ext cx="7127280" cy="4008960"/>
          </a:xfrm>
          <a:prstGeom prst="rect">
            <a:avLst/>
          </a:prstGeom>
          <a:ln w="0">
            <a:noFill/>
          </a:ln>
        </p:spPr>
      </p:sp>
      <p:sp>
        <p:nvSpPr>
          <p:cNvPr id="140" name="PlaceHolder 2"/>
          <p:cNvSpPr>
            <a:spLocks noGrp="1"/>
          </p:cNvSpPr>
          <p:nvPr>
            <p:ph type="body"/>
          </p:nvPr>
        </p:nvSpPr>
        <p:spPr>
          <a:xfrm>
            <a:off x="90000" y="5078520"/>
            <a:ext cx="7469640" cy="5383440"/>
          </a:xfrm>
          <a:prstGeom prst="rect">
            <a:avLst/>
          </a:prstGeom>
          <a:noFill/>
          <a:ln w="0">
            <a:noFill/>
          </a:ln>
        </p:spPr>
        <p:txBody>
          <a:bodyPr lIns="0" rIns="0" tIns="0" bIns="0" anchor="t">
            <a:noAutofit/>
          </a:bodyPr>
          <a:p>
            <a:r>
              <a:rPr b="0" lang="en-IE" sz="2000" spc="-1" strike="noStrike">
                <a:latin typeface="Arial"/>
              </a:rPr>
              <a:t>So if you put this together here is a quick HTML page. I'll run this down in a second so HTML, HTML. There's the tags and the markup language. As I said, it looks very like XML ahead,so inside the head of the page there is the magic piece of code that you need to put in Google apis.com Ajax/ libs, jQuery and the version and then the min version which again is compact one. It's much harder to read. If you go to that one, the Max is easy to read, little uh just the title of the page and then inside the body I have the HTML. Body just has one button which says when it calls on click it calls read JSON and the button has go in it and then there's the script. So the script read function, all the read function does is it calls Ajax.</a:t>
            </a:r>
            <a:endParaRPr b="0" lang="en-IE" sz="2000" spc="-1" strike="noStrike">
              <a:latin typeface="Arial"/>
            </a:endParaRPr>
          </a:p>
          <a:p>
            <a:r>
              <a:rPr b="0" lang="en-IE" sz="2000" spc="-1" strike="noStrike">
                <a:latin typeface="Arial"/>
              </a:rPr>
              <a:t>The function then ends, but when the Ajax returns sometime far far in the distant future, it will call, hopefully success, and it will log out the result.</a:t>
            </a:r>
            <a:endParaRPr b="0" lang="en-IE" sz="2000" spc="-1" strike="noStrike">
              <a:latin typeface="Arial"/>
            </a:endParaRPr>
          </a:p>
          <a:p>
            <a:endParaRPr b="0" lang="en-IE" sz="2000" spc="-1" strike="noStrike">
              <a:latin typeface="Arial"/>
            </a:endParaRPr>
          </a:p>
          <a:p>
            <a:r>
              <a:rPr b="0" lang="en-IE" sz="2000" spc="-1" strike="noStrike">
                <a:latin typeface="Arial"/>
              </a:rPr>
              <a:t>m9ajax1-readSimple.html (remember to open, right click, copy path, open in browser), my9coindesk is its json</a:t>
            </a:r>
            <a:endParaRPr b="0" lang="en-IE" sz="2000" spc="-1" strike="noStrike">
              <a:latin typeface="Arial"/>
            </a:endParaRPr>
          </a:p>
          <a:p>
            <a:endParaRPr b="0" lang="en-I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216000" y="812520"/>
            <a:ext cx="7127280" cy="4008960"/>
          </a:xfrm>
          <a:prstGeom prst="rect">
            <a:avLst/>
          </a:prstGeom>
          <a:ln w="0">
            <a:noFill/>
          </a:ln>
        </p:spPr>
      </p:sp>
      <p:sp>
        <p:nvSpPr>
          <p:cNvPr id="142"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I have the result and you get the BPI and then from there you get the Euro and then you get the rate. No square brackets, no inverted commas. This is a JavaScript object, so you can just get the attribute directly with dots and then you could print out the rate.</a:t>
            </a:r>
            <a:endParaRPr b="0" lang="en-IE" sz="2000" spc="-1" strike="noStrike">
              <a:latin typeface="Arial"/>
            </a:endParaRPr>
          </a:p>
          <a:p>
            <a:endParaRPr b="0" lang="en-IE" sz="2000" spc="-1" strike="noStrike">
              <a:latin typeface="Arial"/>
            </a:endParaRPr>
          </a:p>
          <a:p>
            <a:r>
              <a:rPr b="0" lang="en-IE" sz="2000" spc="-1" strike="noStrike">
                <a:latin typeface="Arial"/>
              </a:rPr>
              <a:t>m9ajax1-readSimple.html (remember to open, right click, copy path, open in browser), my9coindesk is its json</a:t>
            </a:r>
            <a:endParaRPr b="0" lang="en-IE" sz="2000" spc="-1" strike="noStrike">
              <a:latin typeface="Arial"/>
            </a:endParaRPr>
          </a:p>
          <a:p>
            <a:endParaRPr b="0" lang="en-IE" sz="2000" spc="-1" strike="noStrike">
              <a:latin typeface="Arial"/>
            </a:endParaRPr>
          </a:p>
          <a:p>
            <a:r>
              <a:rPr b="0" lang="en-IE" sz="2000" spc="-1" strike="noStrike">
                <a:latin typeface="Arial"/>
              </a:rPr>
              <a:t>To comment out in html is //</a:t>
            </a:r>
            <a:endParaRPr b="0" lang="en-IE" sz="2000" spc="-1" strike="noStrike">
              <a:latin typeface="Arial"/>
            </a:endParaRPr>
          </a:p>
          <a:p>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63DC9E9-E475-4A34-8F9C-AA35773245CB}"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390BC36-78F4-49C2-8C88-DBD45C6A587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A1E8856-31C3-4962-8D59-087D5552A41C}"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71B4C0A-8C23-48D4-8671-332221AE726B}"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A2C9DFD-A4A6-438E-832F-30559D9EF962}"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00C72FD-6AD8-4787-B48D-97B19AC4074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49AE1F-1094-4D8F-A22C-69C75BFF384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9730502-7248-471B-8466-F0071A59009F}"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0649684-4B28-4C4C-970C-AA1E045275E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9B433DA-1FC0-4CBA-934D-DCAA19151C4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88D159F-1A31-4959-99A3-B7AB3E4C8EE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CF31AC0-BF43-4691-8F09-2F987FEBB44D}"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1308542-7307-4B9D-AA74-B3EC2026347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B095C9-78D5-4EB8-ABB5-47D0A17D658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71476CB-FC1A-4338-ADE1-4428E891A6DD}"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800E4AB-AEE4-44B7-B6C9-DF597CE722AF}"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C5F3DA0-3533-401B-8264-98ABB5C251B1}"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6231915-E48F-4731-97E6-6A3A83AA4DE0}"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948B8EC-CEFF-465A-A276-68A51D543EF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59D35A8-E039-4457-BF82-0BCFD600821A}"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5674AD-DB96-4C2C-994C-CDDEB479018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01DEDD-6189-40DB-A319-125FFF83D074}"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9B707D-9491-46F6-8124-B29BF409442B}"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20CC69B-64B0-4FF1-9C63-137489D2F483}"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A03FC3A3-D8BF-474F-8D4B-A2A619729363}"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F2F43B2F-A1B3-4602-90FC-0C28BE040404}"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hyperlink" Target="https://www.w3schools.com/xml/ajax_intro.asp" TargetMode="External"/><Relationship Id="rId2" Type="http://schemas.openxmlformats.org/officeDocument/2006/relationships/hyperlink" Target="https://www.w3schools.com/jquery/jquery_ajax_intro.asp" TargetMode="External"/><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AJAX </a:t>
            </a:r>
            <a:r>
              <a:rPr b="0" lang="en-IE" sz="2800" spc="-1" strike="noStrike" cap="all">
                <a:latin typeface="Rockwell Condensed"/>
              </a:rPr>
              <a:t>(with Jquery)</a:t>
            </a:r>
            <a:endParaRPr b="0" lang="en-IE" sz="28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916440" y="1947600"/>
            <a:ext cx="352512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Break time</a:t>
            </a:r>
            <a:endParaRPr b="0" lang="en-IE" sz="5400" spc="-1" strike="noStrike">
              <a:latin typeface="Arial"/>
            </a:endParaRPr>
          </a:p>
        </p:txBody>
      </p:sp>
      <p:sp>
        <p:nvSpPr>
          <p:cNvPr id="126" name="TextBox 3"/>
          <p:cNvSpPr/>
          <p:nvPr/>
        </p:nvSpPr>
        <p:spPr>
          <a:xfrm>
            <a:off x="3379320" y="4190400"/>
            <a:ext cx="46904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Summary:</a:t>
            </a:r>
            <a:endParaRPr b="0" lang="en-IE" sz="1800" spc="-1" strike="noStrike">
              <a:latin typeface="Arial"/>
            </a:endParaRPr>
          </a:p>
          <a:p>
            <a:pPr marL="457200">
              <a:lnSpc>
                <a:spcPct val="100000"/>
              </a:lnSpc>
              <a:buNone/>
            </a:pPr>
            <a:r>
              <a:rPr b="0" lang="en-IE" sz="1800" spc="-1" strike="noStrike">
                <a:solidFill>
                  <a:srgbClr val="000000"/>
                </a:solidFill>
                <a:latin typeface="Rockwell"/>
                <a:ea typeface="DejaVu Sans"/>
              </a:rPr>
              <a:t>You can call restful APIs from html/javascript pages using AJAX</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AJAX</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1" lang="en-IE" sz="2000" spc="-1" strike="noStrike">
                <a:solidFill>
                  <a:srgbClr val="0070c0"/>
                </a:solidFill>
                <a:latin typeface="Rockwell"/>
              </a:rPr>
              <a:t>A</a:t>
            </a:r>
            <a:r>
              <a:rPr b="0" lang="en-IE" sz="2000" spc="-1" strike="noStrike">
                <a:solidFill>
                  <a:srgbClr val="0070c0"/>
                </a:solidFill>
                <a:latin typeface="Rockwell"/>
              </a:rPr>
              <a:t>synchronous</a:t>
            </a:r>
            <a:r>
              <a:rPr b="0" lang="en-IE" sz="2000" spc="-1" strike="noStrike">
                <a:solidFill>
                  <a:srgbClr val="000000"/>
                </a:solidFill>
                <a:latin typeface="Rockwell"/>
              </a:rPr>
              <a:t>:</a:t>
            </a:r>
            <a:r>
              <a:rPr b="0" lang="en-IE" sz="2000" spc="-1" strike="noStrike">
                <a:solidFill>
                  <a:srgbClr val="000000"/>
                </a:solidFill>
                <a:latin typeface="Rockwell"/>
              </a:rPr>
              <a:t>	</a:t>
            </a:r>
            <a:r>
              <a:rPr b="0" lang="en-IE" sz="2000" spc="-1" strike="noStrike">
                <a:solidFill>
                  <a:srgbClr val="000000"/>
                </a:solidFill>
                <a:latin typeface="Rockwell"/>
              </a:rPr>
              <a:t>Does not block code, the return function gets called when complete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70c0"/>
                </a:solidFill>
                <a:latin typeface="Rockwell"/>
              </a:rPr>
              <a:t>Javascript</a:t>
            </a:r>
            <a:r>
              <a:rPr b="0" lang="en-IE" sz="2000" spc="-1" strike="noStrike">
                <a:solidFill>
                  <a:srgbClr val="000000"/>
                </a:solidFill>
                <a:latin typeface="Rockwell"/>
              </a:rPr>
              <a:t>:</a:t>
            </a:r>
            <a:r>
              <a:rPr b="0" lang="en-IE" sz="2000" spc="-1" strike="noStrike">
                <a:solidFill>
                  <a:srgbClr val="000000"/>
                </a:solidFill>
                <a:latin typeface="Rockwell"/>
              </a:rPr>
              <a:t>	</a:t>
            </a:r>
            <a:r>
              <a:rPr b="0" lang="en-IE" sz="2000" spc="-1" strike="noStrike">
                <a:solidFill>
                  <a:srgbClr val="000000"/>
                </a:solidFill>
                <a:latin typeface="Rockwell"/>
              </a:rPr>
              <a:t>The language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70c0"/>
                </a:solidFill>
                <a:latin typeface="Rockwell"/>
              </a:rPr>
              <a:t>And</a:t>
            </a:r>
            <a:r>
              <a:rPr b="0" lang="en-IE" sz="2000" spc="-1" strike="noStrike">
                <a:solidFill>
                  <a:srgbClr val="000000"/>
                </a:solidFill>
                <a:latin typeface="Rockwell"/>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70c0"/>
                </a:solidFill>
                <a:latin typeface="Rockwell"/>
              </a:rPr>
              <a:t>XML</a:t>
            </a:r>
            <a:r>
              <a:rPr b="0" lang="en-IE" sz="2000" spc="-1" strike="noStrike">
                <a:solidFill>
                  <a:srgbClr val="000000"/>
                </a:solidFill>
                <a:latin typeface="Rockwell"/>
              </a:rPr>
              <a:t>:</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Well not much anymore, usually JSON or html is used</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More info at </a:t>
            </a:r>
            <a:r>
              <a:rPr b="0" lang="en-IE" sz="2000" spc="-1" strike="noStrike" u="sng">
                <a:solidFill>
                  <a:srgbClr val="cc9900"/>
                </a:solidFill>
                <a:uFillTx/>
                <a:latin typeface="Rockwell"/>
                <a:hlinkClick r:id="rId1"/>
              </a:rPr>
              <a:t>https://www.w3schools.com/xml/ajax_intro.asp</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We will use AJAX with Jquery not the plain JavaScript version:</a:t>
            </a:r>
            <a:endParaRPr b="0" lang="en-IE" sz="2000" spc="-1" strike="noStrike">
              <a:latin typeface="Arial"/>
            </a:endParaRPr>
          </a:p>
          <a:p>
            <a:pPr>
              <a:lnSpc>
                <a:spcPct val="90000"/>
              </a:lnSpc>
              <a:spcBef>
                <a:spcPts val="1199"/>
              </a:spcBef>
              <a:buNone/>
              <a:tabLst>
                <a:tab algn="l" pos="0"/>
              </a:tabLst>
            </a:pPr>
            <a:r>
              <a:rPr b="0" lang="en-IE" sz="2000" spc="-1" strike="noStrike" u="sng">
                <a:solidFill>
                  <a:srgbClr val="cc9900"/>
                </a:solidFill>
                <a:uFillTx/>
                <a:latin typeface="Rockwell"/>
                <a:hlinkClick r:id="rId2"/>
              </a:rPr>
              <a:t>https://www.w3schools.com/jquery/jquery_ajax_intro.asp</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does AJAX do?</a:t>
            </a:r>
            <a:endParaRPr b="0" lang="en-IE" sz="5400" spc="-1" strike="noStrike">
              <a:latin typeface="Arial"/>
            </a:endParaRPr>
          </a:p>
        </p:txBody>
      </p:sp>
      <p:sp>
        <p:nvSpPr>
          <p:cNvPr id="105" name="PlaceHolder 2"/>
          <p:cNvSpPr>
            <a:spLocks noGrp="1"/>
          </p:cNvSpPr>
          <p:nvPr>
            <p:ph/>
          </p:nvPr>
        </p:nvSpPr>
        <p:spPr>
          <a:xfrm>
            <a:off x="1069920" y="2121480"/>
            <a:ext cx="10057680" cy="119952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Allows us to call up a resource with HTTP from inside a web page</a:t>
            </a:r>
            <a:endParaRPr b="0" lang="en-IE" sz="2000" spc="-1" strike="noStrike">
              <a:latin typeface="Arial"/>
            </a:endParaRPr>
          </a:p>
        </p:txBody>
      </p:sp>
      <p:pic>
        <p:nvPicPr>
          <p:cNvPr id="106" name="Picture 4" descr="AJAX"/>
          <p:cNvPicPr/>
          <p:nvPr/>
        </p:nvPicPr>
        <p:blipFill>
          <a:blip r:embed="rId1"/>
          <a:stretch/>
        </p:blipFill>
        <p:spPr>
          <a:xfrm>
            <a:off x="2462400" y="2651040"/>
            <a:ext cx="5419080" cy="3085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Consider this JSON</a:t>
            </a:r>
            <a:endParaRPr b="0" lang="en-IE" sz="5400" spc="-1" strike="noStrike">
              <a:latin typeface="Arial"/>
            </a:endParaRPr>
          </a:p>
        </p:txBody>
      </p:sp>
      <p:sp>
        <p:nvSpPr>
          <p:cNvPr id="108" name="Text Box 14"/>
          <p:cNvSpPr/>
          <p:nvPr/>
        </p:nvSpPr>
        <p:spPr>
          <a:xfrm>
            <a:off x="1647360" y="1950480"/>
            <a:ext cx="6917040" cy="24091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ce9178"/>
                </a:solidFill>
                <a:latin typeface="Courier New"/>
                <a:ea typeface="Times New Roman"/>
              </a:rPr>
              <a:t>"url"</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"https://api.coindesk.com/v1/bpi/currentprice.json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"method"</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"GET"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"dataType"</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"JSON"</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"success"</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"error"</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xhr</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"error: "</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 msg:"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a:t>
            </a:r>
            <a:endParaRPr b="0" lang="en-IE" sz="1200" spc="-1" strike="noStrike">
              <a:latin typeface="Arial"/>
            </a:endParaRPr>
          </a:p>
          <a:p>
            <a:pPr>
              <a:lnSpc>
                <a:spcPts val="1349"/>
              </a:lnSpc>
              <a:buNone/>
              <a:tabLst>
                <a:tab algn="l" pos="0"/>
              </a:tabLst>
            </a:pPr>
            <a:r>
              <a:rPr b="0" lang="en-US" sz="800" spc="-1" strike="noStrike">
                <a:solidFill>
                  <a:srgbClr val="d4d4d4"/>
                </a:solidFill>
                <a:latin typeface="Monaco"/>
                <a:ea typeface="Times New Roman"/>
              </a:rPr>
              <a:t> </a:t>
            </a:r>
            <a:endParaRPr b="0" lang="en-IE" sz="800" spc="-1" strike="noStrike">
              <a:latin typeface="Arial"/>
            </a:endParaRPr>
          </a:p>
          <a:p>
            <a:pPr>
              <a:lnSpc>
                <a:spcPct val="100000"/>
              </a:lnSpc>
              <a:buNone/>
              <a:tabLst>
                <a:tab algn="l" pos="0"/>
              </a:tabLst>
            </a:pPr>
            <a:r>
              <a:rPr b="0" lang="en-US" sz="800" spc="-1" strike="noStrike">
                <a:solidFill>
                  <a:srgbClr val="ffffff"/>
                </a:solidFill>
                <a:latin typeface="Rockwell"/>
                <a:ea typeface="MS Mincho"/>
              </a:rPr>
              <a:t> </a:t>
            </a:r>
            <a:endParaRPr b="0" lang="en-IE" sz="800" spc="-1" strike="noStrike">
              <a:latin typeface="Arial"/>
            </a:endParaRPr>
          </a:p>
        </p:txBody>
      </p:sp>
      <p:sp>
        <p:nvSpPr>
          <p:cNvPr id="109" name="TextBox 4"/>
          <p:cNvSpPr/>
          <p:nvPr/>
        </p:nvSpPr>
        <p:spPr>
          <a:xfrm>
            <a:off x="1359000" y="4907520"/>
            <a:ext cx="8329680" cy="11869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There are 6 attributes: url, method,data, datatype, success and error</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The first four have values of type string</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The last two have values of type function</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JQuery</a:t>
            </a:r>
            <a:endParaRPr b="0" lang="en-IE" sz="5400" spc="-1" strike="noStrike">
              <a:latin typeface="Arial"/>
            </a:endParaRPr>
          </a:p>
        </p:txBody>
      </p:sp>
      <p:sp>
        <p:nvSpPr>
          <p:cNvPr id="111" name="PlaceHolder 2"/>
          <p:cNvSpPr>
            <a:spLocks noGrp="1"/>
          </p:cNvSpPr>
          <p:nvPr>
            <p:ph/>
          </p:nvPr>
        </p:nvSpPr>
        <p:spPr>
          <a:xfrm>
            <a:off x="1069920" y="2121480"/>
            <a:ext cx="10057680" cy="23407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will be using JQuery for AJAX,</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JQuery is a javascript library that make finding and manipulating elements in the HTML DOM tree easier.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am not going into detail about JQuery now</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will need this magic line of code in the header of any page that uses Jquery</a:t>
            </a:r>
            <a:endParaRPr b="0" lang="en-IE" sz="2000" spc="-1" strike="noStrike">
              <a:latin typeface="Arial"/>
            </a:endParaRPr>
          </a:p>
        </p:txBody>
      </p:sp>
      <p:sp>
        <p:nvSpPr>
          <p:cNvPr id="112" name="TextBox 3"/>
          <p:cNvSpPr/>
          <p:nvPr/>
        </p:nvSpPr>
        <p:spPr>
          <a:xfrm>
            <a:off x="847440" y="4490280"/>
            <a:ext cx="10384920" cy="17355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&lt;head&gt;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&lt;script src="https://ajax.googleapis.com/ajax/libs/jquery/3.6.1/jquery.min.js"&gt;&lt;/script&gt;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&lt;/head&gt;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$.AJAX function</a:t>
            </a:r>
            <a:endParaRPr b="0" lang="en-IE" sz="5400" spc="-1" strike="noStrike">
              <a:latin typeface="Arial"/>
            </a:endParaRPr>
          </a:p>
        </p:txBody>
      </p:sp>
      <p:sp>
        <p:nvSpPr>
          <p:cNvPr id="114" name="PlaceHolder 2"/>
          <p:cNvSpPr>
            <a:spLocks noGrp="1"/>
          </p:cNvSpPr>
          <p:nvPr>
            <p:ph/>
          </p:nvPr>
        </p:nvSpPr>
        <p:spPr>
          <a:xfrm>
            <a:off x="1069920" y="2121480"/>
            <a:ext cx="10057680" cy="160848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will use the $.AJAX function, it takes on parameter, a JSON Object that descrips everything</a:t>
            </a: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EG</a:t>
            </a:r>
            <a:endParaRPr b="0" lang="en-IE" sz="2000" spc="-1" strike="noStrike">
              <a:latin typeface="Arial"/>
            </a:endParaRPr>
          </a:p>
        </p:txBody>
      </p:sp>
      <p:sp>
        <p:nvSpPr>
          <p:cNvPr id="115" name="TextBox 3"/>
          <p:cNvSpPr/>
          <p:nvPr/>
        </p:nvSpPr>
        <p:spPr>
          <a:xfrm>
            <a:off x="2282760" y="2772720"/>
            <a:ext cx="6332040" cy="3639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$.ajax({the object that describes everything});</a:t>
            </a:r>
            <a:endParaRPr b="0" lang="en-IE" sz="1800" spc="-1" strike="noStrike">
              <a:latin typeface="Arial"/>
            </a:endParaRPr>
          </a:p>
        </p:txBody>
      </p:sp>
      <p:sp>
        <p:nvSpPr>
          <p:cNvPr id="116" name="Text Box 14"/>
          <p:cNvSpPr/>
          <p:nvPr/>
        </p:nvSpPr>
        <p:spPr>
          <a:xfrm>
            <a:off x="2217960" y="3758040"/>
            <a:ext cx="6917040" cy="24091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200" spc="-1" strike="noStrike">
                <a:solidFill>
                  <a:srgbClr val="d4d4d4"/>
                </a:solidFill>
                <a:latin typeface="Courier New"/>
                <a:ea typeface="Times New Roman"/>
              </a:rPr>
              <a:t>$.ajax({</a:t>
            </a:r>
            <a:endParaRPr b="0" lang="en-IE" sz="1200" spc="-1" strike="noStrike">
              <a:latin typeface="Arial"/>
            </a:endParaRPr>
          </a:p>
          <a:p>
            <a:pPr>
              <a:lnSpc>
                <a:spcPct val="100000"/>
              </a:lnSpc>
              <a:buNone/>
              <a:tabLst>
                <a:tab algn="l" pos="0"/>
              </a:tabLst>
            </a:pPr>
            <a:r>
              <a:rPr b="0" lang="en-IE" sz="1200" spc="-1" strike="noStrike">
                <a:solidFill>
                  <a:srgbClr val="ce9178"/>
                </a:solidFill>
                <a:latin typeface="Courier New"/>
                <a:ea typeface="Times New Roman"/>
              </a:rPr>
              <a:t>"url"</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"https://api.coindesk.com/v1/bpi/currentprice.json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"method"</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"GET"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"dataType"</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"JSON"</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"success"</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"error"</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xhr</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"error: "</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 msg:"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MS Mincho"/>
              </a:rPr>
              <a:t>)</a:t>
            </a:r>
            <a:endParaRPr b="0" lang="en-IE" sz="1200" spc="-1" strike="noStrike">
              <a:latin typeface="Arial"/>
            </a:endParaRPr>
          </a:p>
          <a:p>
            <a:pPr>
              <a:lnSpc>
                <a:spcPts val="1349"/>
              </a:lnSpc>
              <a:buNone/>
              <a:tabLst>
                <a:tab algn="l" pos="0"/>
              </a:tabLst>
            </a:pPr>
            <a:r>
              <a:rPr b="0" lang="en-US" sz="800" spc="-1" strike="noStrike">
                <a:solidFill>
                  <a:srgbClr val="d4d4d4"/>
                </a:solidFill>
                <a:latin typeface="Monaco"/>
                <a:ea typeface="Times New Roman"/>
              </a:rPr>
              <a:t> </a:t>
            </a:r>
            <a:endParaRPr b="0" lang="en-IE" sz="800" spc="-1" strike="noStrike">
              <a:latin typeface="Arial"/>
            </a:endParaRPr>
          </a:p>
          <a:p>
            <a:pPr>
              <a:lnSpc>
                <a:spcPct val="100000"/>
              </a:lnSpc>
              <a:buNone/>
              <a:tabLst>
                <a:tab algn="l" pos="0"/>
              </a:tabLst>
            </a:pPr>
            <a:r>
              <a:rPr b="0" lang="en-US" sz="800" spc="-1" strike="noStrike">
                <a:solidFill>
                  <a:srgbClr val="ffffff"/>
                </a:solidFill>
                <a:latin typeface="Rockwell"/>
                <a:ea typeface="MS Mincho"/>
              </a:rPr>
              <a:t> </a:t>
            </a:r>
            <a:endParaRPr b="0" lang="en-IE" sz="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1069920" y="3095640"/>
            <a:ext cx="10057680" cy="30758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url</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 the url to call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method</a:t>
            </a:r>
            <a:r>
              <a:rPr b="0" lang="en-IE" sz="2000" spc="-1" strike="noStrike">
                <a:solidFill>
                  <a:srgbClr val="000000"/>
                </a:solidFill>
                <a:latin typeface="Rockwell"/>
              </a:rPr>
              <a:t>	</a:t>
            </a:r>
            <a:r>
              <a:rPr b="0" lang="en-IE" sz="2000" spc="-1" strike="noStrike">
                <a:solidFill>
                  <a:srgbClr val="000000"/>
                </a:solidFill>
                <a:latin typeface="Rockwell"/>
              </a:rPr>
              <a:t>: the HTTP method</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data</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 parameters (none in this case)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dataType</a:t>
            </a:r>
            <a:r>
              <a:rPr b="0" lang="en-IE" sz="2000" spc="-1" strike="noStrike">
                <a:solidFill>
                  <a:srgbClr val="000000"/>
                </a:solidFill>
                <a:latin typeface="Rockwell"/>
              </a:rPr>
              <a:t>	</a:t>
            </a:r>
            <a:r>
              <a:rPr b="0" lang="en-IE" sz="2000" spc="-1" strike="noStrike">
                <a:solidFill>
                  <a:srgbClr val="000000"/>
                </a:solidFill>
                <a:latin typeface="Rockwell"/>
              </a:rPr>
              <a:t>: that is returned JSON or HTML or XML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success</a:t>
            </a:r>
            <a:r>
              <a:rPr b="0" lang="en-IE" sz="2000" spc="-1" strike="noStrike">
                <a:solidFill>
                  <a:srgbClr val="000000"/>
                </a:solidFill>
                <a:latin typeface="Rockwell"/>
              </a:rPr>
              <a:t>	</a:t>
            </a:r>
            <a:r>
              <a:rPr b="0" lang="en-IE" sz="2000" spc="-1" strike="noStrike">
                <a:solidFill>
                  <a:srgbClr val="000000"/>
                </a:solidFill>
                <a:latin typeface="Rockwell"/>
              </a:rPr>
              <a:t>:  the function to call if this is a success (with the result from server)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70c0"/>
                </a:solidFill>
                <a:latin typeface="Rockwell"/>
              </a:rPr>
              <a:t>error</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 The function to call if we don’t get a status code in the 200s</a:t>
            </a:r>
            <a:endParaRPr b="0" lang="en-IE" sz="2000" spc="-1" strike="noStrike">
              <a:latin typeface="Arial"/>
            </a:endParaRPr>
          </a:p>
        </p:txBody>
      </p:sp>
      <p:sp>
        <p:nvSpPr>
          <p:cNvPr id="118" name="Text Box 14"/>
          <p:cNvSpPr/>
          <p:nvPr/>
        </p:nvSpPr>
        <p:spPr>
          <a:xfrm>
            <a:off x="1748160" y="348120"/>
            <a:ext cx="6917040" cy="24091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ce9178"/>
                </a:solidFill>
                <a:latin typeface="Courier New"/>
                <a:ea typeface="Times New Roman"/>
              </a:rPr>
              <a:t>"url"</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"https://api.coindesk.com/v1/bpi/currentprice.json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"method"</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"GET"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a:t>
            </a:r>
            <a:r>
              <a:rPr b="0" lang="en-IE" sz="1200" spc="-1" strike="noStrike">
                <a:solidFill>
                  <a:srgbClr val="9cdcfe"/>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"dataType"</a:t>
            </a:r>
            <a:r>
              <a:rPr b="0" lang="en-IE" sz="1200" spc="-1" strike="noStrike">
                <a:solidFill>
                  <a:srgbClr val="9cdcfe"/>
                </a:solidFill>
                <a:latin typeface="Courier New"/>
                <a:ea typeface="Times New Roman"/>
              </a:rPr>
              <a:t>:</a:t>
            </a: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"JSON"</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"success"</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ce9178"/>
                </a:solidFill>
                <a:latin typeface="Courier New"/>
                <a:ea typeface="Times New Roman"/>
              </a:rPr>
              <a:t>"error"</a:t>
            </a:r>
            <a:r>
              <a:rPr b="0" lang="en-IE" sz="1200" spc="-1" strike="noStrike">
                <a:solidFill>
                  <a:srgbClr val="9cdcfe"/>
                </a:solidFill>
                <a:latin typeface="Courier New"/>
                <a:ea typeface="Times New Roman"/>
              </a:rPr>
              <a:t>:</a:t>
            </a:r>
            <a:r>
              <a:rPr b="0" lang="en-IE" sz="1200" spc="-1" strike="noStrike">
                <a:solidFill>
                  <a:srgbClr val="569cd6"/>
                </a:solidFill>
                <a:latin typeface="Courier New"/>
                <a:ea typeface="Times New Roman"/>
              </a:rPr>
              <a:t>function</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xhr</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"error: "</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status</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 msg:"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error</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tabLst>
                <a:tab algn="l" pos="0"/>
              </a:tabLst>
            </a:pPr>
            <a:r>
              <a:rPr b="0" lang="en-IE" sz="1200" spc="-1" strike="noStrike">
                <a:solidFill>
                  <a:srgbClr val="d4d4d4"/>
                </a:solidFill>
                <a:latin typeface="Courier New"/>
                <a:ea typeface="Times New Roman"/>
              </a:rPr>
              <a:t>}</a:t>
            </a:r>
            <a:endParaRPr b="0" lang="en-IE" sz="1200" spc="-1" strike="noStrike">
              <a:latin typeface="Arial"/>
            </a:endParaRPr>
          </a:p>
          <a:p>
            <a:pPr>
              <a:lnSpc>
                <a:spcPts val="1349"/>
              </a:lnSpc>
              <a:buNone/>
              <a:tabLst>
                <a:tab algn="l" pos="0"/>
              </a:tabLst>
            </a:pPr>
            <a:r>
              <a:rPr b="0" lang="en-US" sz="800" spc="-1" strike="noStrike">
                <a:solidFill>
                  <a:srgbClr val="d4d4d4"/>
                </a:solidFill>
                <a:latin typeface="Monaco"/>
                <a:ea typeface="Times New Roman"/>
              </a:rPr>
              <a:t> </a:t>
            </a:r>
            <a:endParaRPr b="0" lang="en-IE" sz="800" spc="-1" strike="noStrike">
              <a:latin typeface="Arial"/>
            </a:endParaRPr>
          </a:p>
          <a:p>
            <a:pPr>
              <a:lnSpc>
                <a:spcPct val="100000"/>
              </a:lnSpc>
              <a:buNone/>
              <a:tabLst>
                <a:tab algn="l" pos="0"/>
              </a:tabLst>
            </a:pPr>
            <a:r>
              <a:rPr b="0" lang="en-US" sz="800" spc="-1" strike="noStrike">
                <a:solidFill>
                  <a:srgbClr val="ffffff"/>
                </a:solidFill>
                <a:latin typeface="Rockwell"/>
                <a:ea typeface="MS Mincho"/>
              </a:rPr>
              <a:t> </a:t>
            </a:r>
            <a:endParaRPr b="0" lang="en-IE" sz="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 Box 14"/>
          <p:cNvSpPr/>
          <p:nvPr/>
        </p:nvSpPr>
        <p:spPr>
          <a:xfrm>
            <a:off x="2066760" y="1761120"/>
            <a:ext cx="6228720" cy="44758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html</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head</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script</a:t>
            </a:r>
            <a:r>
              <a:rPr b="0" lang="en-IE" sz="1000" spc="-1" strike="noStrike">
                <a:solidFill>
                  <a:srgbClr val="d4d4d4"/>
                </a:solidFill>
                <a:latin typeface="Courier New"/>
                <a:ea typeface="Times New Roman"/>
              </a:rPr>
              <a:t> </a:t>
            </a:r>
            <a:r>
              <a:rPr b="0" lang="en-IE" sz="1000" spc="-1" strike="noStrike">
                <a:solidFill>
                  <a:srgbClr val="9cdcfe"/>
                </a:solidFill>
                <a:latin typeface="Courier New"/>
                <a:ea typeface="Times New Roman"/>
              </a:rPr>
              <a:t>src</a:t>
            </a:r>
            <a:r>
              <a:rPr b="0" lang="en-IE" sz="1000" spc="-1" strike="noStrike">
                <a:solidFill>
                  <a:srgbClr val="d4d4d4"/>
                </a:solidFill>
                <a:latin typeface="Courier New"/>
                <a:ea typeface="Times New Roman"/>
              </a:rPr>
              <a:t>=</a:t>
            </a:r>
            <a:r>
              <a:rPr b="0" lang="en-IE" sz="1000" spc="-1" strike="noStrike">
                <a:solidFill>
                  <a:srgbClr val="ce9178"/>
                </a:solidFill>
                <a:latin typeface="Courier New"/>
                <a:ea typeface="Times New Roman"/>
              </a:rPr>
              <a:t>"https://ajax.googleapis.com/ajax/libs/jquery/3.4.1/jquery.min.js"</a:t>
            </a:r>
            <a:r>
              <a:rPr b="0" lang="en-IE" sz="1000" spc="-1" strike="noStrike">
                <a:solidFill>
                  <a:srgbClr val="808080"/>
                </a:solidFill>
                <a:latin typeface="Courier New"/>
                <a:ea typeface="Times New Roman"/>
              </a:rPr>
              <a:t>&gt;&lt;/</a:t>
            </a:r>
            <a:r>
              <a:rPr b="0" lang="en-IE" sz="1000" spc="-1" strike="noStrike">
                <a:solidFill>
                  <a:srgbClr val="569cd6"/>
                </a:solidFill>
                <a:latin typeface="Courier New"/>
                <a:ea typeface="Times New Roman"/>
              </a:rPr>
              <a:t>script</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title</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d4d4d4"/>
                </a:solidFill>
                <a:latin typeface="Courier New"/>
                <a:ea typeface="Times New Roman"/>
              </a:rPr>
              <a:t>read a simple json</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title</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head</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body</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button</a:t>
            </a:r>
            <a:r>
              <a:rPr b="0" lang="en-IE" sz="1000" spc="-1" strike="noStrike">
                <a:solidFill>
                  <a:srgbClr val="d4d4d4"/>
                </a:solidFill>
                <a:latin typeface="Courier New"/>
                <a:ea typeface="Times New Roman"/>
              </a:rPr>
              <a:t> </a:t>
            </a:r>
            <a:r>
              <a:rPr b="0" lang="en-IE" sz="1000" spc="-1" strike="noStrike">
                <a:solidFill>
                  <a:srgbClr val="9cdcfe"/>
                </a:solidFill>
                <a:latin typeface="Courier New"/>
                <a:ea typeface="Times New Roman"/>
              </a:rPr>
              <a:t>onclick</a:t>
            </a:r>
            <a:r>
              <a:rPr b="0" lang="en-IE" sz="1000" spc="-1" strike="noStrike">
                <a:solidFill>
                  <a:srgbClr val="d4d4d4"/>
                </a:solidFill>
                <a:latin typeface="Courier New"/>
                <a:ea typeface="Times New Roman"/>
              </a:rPr>
              <a:t>=</a:t>
            </a:r>
            <a:r>
              <a:rPr b="0" lang="en-IE" sz="1000" spc="-1" strike="noStrike">
                <a:solidFill>
                  <a:srgbClr val="ce9178"/>
                </a:solidFill>
                <a:latin typeface="Courier New"/>
                <a:ea typeface="Times New Roman"/>
              </a:rPr>
              <a:t>"</a:t>
            </a:r>
            <a:r>
              <a:rPr b="0" lang="en-IE" sz="1000" spc="-1" strike="noStrike">
                <a:solidFill>
                  <a:srgbClr val="dcdcaa"/>
                </a:solidFill>
                <a:latin typeface="Courier New"/>
                <a:ea typeface="Times New Roman"/>
              </a:rPr>
              <a:t>readJSON</a:t>
            </a:r>
            <a:r>
              <a:rPr b="0" lang="en-IE" sz="1000" spc="-1" strike="noStrike">
                <a:solidFill>
                  <a:srgbClr val="ce9178"/>
                </a:solidFill>
                <a:latin typeface="Courier New"/>
                <a:ea typeface="Times New Roman"/>
              </a:rPr>
              <a:t>()"</a:t>
            </a:r>
            <a:r>
              <a:rPr b="0" lang="en-IE" sz="1000" spc="-1" strike="noStrike">
                <a:solidFill>
                  <a:srgbClr val="808080"/>
                </a:solidFill>
                <a:latin typeface="Courier New"/>
                <a:ea typeface="Times New Roman"/>
              </a:rPr>
              <a:t>&gt;</a:t>
            </a:r>
            <a:r>
              <a:rPr b="0" lang="en-IE" sz="1000" spc="-1" strike="noStrike">
                <a:solidFill>
                  <a:srgbClr val="d4d4d4"/>
                </a:solidFill>
                <a:latin typeface="Courier New"/>
                <a:ea typeface="Times New Roman"/>
              </a:rPr>
              <a:t>go</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button</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body</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script</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569cd6"/>
                </a:solidFill>
                <a:latin typeface="Courier New"/>
                <a:ea typeface="Times New Roman"/>
              </a:rPr>
              <a:t>function</a:t>
            </a:r>
            <a:r>
              <a:rPr b="0" lang="en-IE" sz="1000" spc="-1" strike="noStrike">
                <a:solidFill>
                  <a:srgbClr val="d4d4d4"/>
                </a:solidFill>
                <a:latin typeface="Courier New"/>
                <a:ea typeface="Times New Roman"/>
              </a:rPr>
              <a:t> </a:t>
            </a:r>
            <a:r>
              <a:rPr b="0" lang="en-IE" sz="1000" spc="-1" strike="noStrike">
                <a:solidFill>
                  <a:srgbClr val="dcdcaa"/>
                </a:solidFill>
                <a:latin typeface="Courier New"/>
                <a:ea typeface="Times New Roman"/>
              </a:rPr>
              <a:t>readJSON</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9cdcfe"/>
                </a:solidFill>
                <a:latin typeface="Courier New"/>
                <a:ea typeface="Times New Roman"/>
              </a:rPr>
              <a:t>$</a:t>
            </a:r>
            <a:r>
              <a:rPr b="0" lang="en-IE" sz="1000" spc="-1" strike="noStrike">
                <a:solidFill>
                  <a:srgbClr val="d4d4d4"/>
                </a:solidFill>
                <a:latin typeface="Courier New"/>
                <a:ea typeface="Times New Roman"/>
              </a:rPr>
              <a:t>.</a:t>
            </a:r>
            <a:r>
              <a:rPr b="0" lang="en-IE" sz="1000" spc="-1" strike="noStrike">
                <a:solidFill>
                  <a:srgbClr val="dcdcaa"/>
                </a:solidFill>
                <a:latin typeface="Courier New"/>
                <a:ea typeface="Times New Roman"/>
              </a:rPr>
              <a:t>ajax</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"url"</a:t>
            </a:r>
            <a:r>
              <a:rPr b="0" lang="en-IE" sz="1000" spc="-1" strike="noStrike">
                <a:solidFill>
                  <a:srgbClr val="9cdcfe"/>
                </a:solidFill>
                <a:latin typeface="Courier New"/>
                <a:ea typeface="Times New Roman"/>
              </a:rPr>
              <a:t>:</a:t>
            </a: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"https://api.coindesk.com/v1/bpi/currentprice.json "</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"method"</a:t>
            </a:r>
            <a:r>
              <a:rPr b="0" lang="en-IE" sz="1000" spc="-1" strike="noStrike">
                <a:solidFill>
                  <a:srgbClr val="9cdcfe"/>
                </a:solidFill>
                <a:latin typeface="Courier New"/>
                <a:ea typeface="Times New Roman"/>
              </a:rPr>
              <a:t>:</a:t>
            </a:r>
            <a:r>
              <a:rPr b="0" lang="en-IE" sz="1000" spc="-1" strike="noStrike">
                <a:solidFill>
                  <a:srgbClr val="ce9178"/>
                </a:solidFill>
                <a:latin typeface="Courier New"/>
                <a:ea typeface="Times New Roman"/>
              </a:rPr>
              <a:t>"GET"</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"data"</a:t>
            </a:r>
            <a:r>
              <a:rPr b="0" lang="en-IE" sz="1000" spc="-1" strike="noStrike">
                <a:solidFill>
                  <a:srgbClr val="9cdcfe"/>
                </a:solidFill>
                <a:latin typeface="Courier New"/>
                <a:ea typeface="Times New Roman"/>
              </a:rPr>
              <a:t>:</a:t>
            </a:r>
            <a:r>
              <a:rPr b="0" lang="en-IE" sz="1000" spc="-1" strike="noStrike">
                <a:solidFill>
                  <a:srgbClr val="ce9178"/>
                </a:solidFill>
                <a:latin typeface="Courier New"/>
                <a:ea typeface="Times New Roman"/>
              </a:rPr>
              <a:t>""</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"dataType"</a:t>
            </a:r>
            <a:r>
              <a:rPr b="0" lang="en-IE" sz="1000" spc="-1" strike="noStrike">
                <a:solidFill>
                  <a:srgbClr val="9cdcfe"/>
                </a:solidFill>
                <a:latin typeface="Courier New"/>
                <a:ea typeface="Times New Roman"/>
              </a:rPr>
              <a:t>:</a:t>
            </a: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"JSON"</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"success"</a:t>
            </a:r>
            <a:r>
              <a:rPr b="0" lang="en-IE" sz="1000" spc="-1" strike="noStrike">
                <a:solidFill>
                  <a:srgbClr val="9cdcfe"/>
                </a:solidFill>
                <a:latin typeface="Courier New"/>
                <a:ea typeface="Times New Roman"/>
              </a:rPr>
              <a:t>:</a:t>
            </a:r>
            <a:r>
              <a:rPr b="0" lang="en-IE" sz="1000" spc="-1" strike="noStrike">
                <a:solidFill>
                  <a:srgbClr val="569cd6"/>
                </a:solidFill>
                <a:latin typeface="Courier New"/>
                <a:ea typeface="Times New Roman"/>
              </a:rPr>
              <a:t>function</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result</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4ec9b0"/>
                </a:solidFill>
                <a:latin typeface="Courier New"/>
                <a:ea typeface="Times New Roman"/>
              </a:rPr>
              <a:t>console</a:t>
            </a:r>
            <a:r>
              <a:rPr b="0" lang="en-IE" sz="1000" spc="-1" strike="noStrike">
                <a:solidFill>
                  <a:srgbClr val="d4d4d4"/>
                </a:solidFill>
                <a:latin typeface="Courier New"/>
                <a:ea typeface="Times New Roman"/>
              </a:rPr>
              <a:t>.</a:t>
            </a:r>
            <a:r>
              <a:rPr b="0" lang="en-IE" sz="1000" spc="-1" strike="noStrike">
                <a:solidFill>
                  <a:srgbClr val="dcdcaa"/>
                </a:solidFill>
                <a:latin typeface="Courier New"/>
                <a:ea typeface="Times New Roman"/>
              </a:rPr>
              <a:t>log</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result</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ce9178"/>
                </a:solidFill>
                <a:latin typeface="Courier New"/>
                <a:ea typeface="Times New Roman"/>
              </a:rPr>
              <a:t>"error"</a:t>
            </a:r>
            <a:r>
              <a:rPr b="0" lang="en-IE" sz="1000" spc="-1" strike="noStrike">
                <a:solidFill>
                  <a:srgbClr val="9cdcfe"/>
                </a:solidFill>
                <a:latin typeface="Courier New"/>
                <a:ea typeface="Times New Roman"/>
              </a:rPr>
              <a:t>:</a:t>
            </a:r>
            <a:r>
              <a:rPr b="0" lang="en-IE" sz="1000" spc="-1" strike="noStrike">
                <a:solidFill>
                  <a:srgbClr val="569cd6"/>
                </a:solidFill>
                <a:latin typeface="Courier New"/>
                <a:ea typeface="Times New Roman"/>
              </a:rPr>
              <a:t>function</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xhr</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status</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error</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4ec9b0"/>
                </a:solidFill>
                <a:latin typeface="Courier New"/>
                <a:ea typeface="Times New Roman"/>
              </a:rPr>
              <a:t>console</a:t>
            </a:r>
            <a:r>
              <a:rPr b="0" lang="en-IE" sz="1000" spc="-1" strike="noStrike">
                <a:solidFill>
                  <a:srgbClr val="d4d4d4"/>
                </a:solidFill>
                <a:latin typeface="Courier New"/>
                <a:ea typeface="Times New Roman"/>
              </a:rPr>
              <a:t>.</a:t>
            </a:r>
            <a:r>
              <a:rPr b="0" lang="en-IE" sz="1000" spc="-1" strike="noStrike">
                <a:solidFill>
                  <a:srgbClr val="dcdcaa"/>
                </a:solidFill>
                <a:latin typeface="Courier New"/>
                <a:ea typeface="Times New Roman"/>
              </a:rPr>
              <a:t>log</a:t>
            </a:r>
            <a:r>
              <a:rPr b="0" lang="en-IE" sz="1000" spc="-1" strike="noStrike">
                <a:solidFill>
                  <a:srgbClr val="d4d4d4"/>
                </a:solidFill>
                <a:latin typeface="Courier New"/>
                <a:ea typeface="Times New Roman"/>
              </a:rPr>
              <a:t>(</a:t>
            </a:r>
            <a:r>
              <a:rPr b="0" lang="en-IE" sz="1000" spc="-1" strike="noStrike">
                <a:solidFill>
                  <a:srgbClr val="ce9178"/>
                </a:solidFill>
                <a:latin typeface="Courier New"/>
                <a:ea typeface="Times New Roman"/>
              </a:rPr>
              <a:t>"error: "</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status</a:t>
            </a:r>
            <a:r>
              <a:rPr b="0" lang="en-IE" sz="1000" spc="-1" strike="noStrike">
                <a:solidFill>
                  <a:srgbClr val="d4d4d4"/>
                </a:solidFill>
                <a:latin typeface="Courier New"/>
                <a:ea typeface="Times New Roman"/>
              </a:rPr>
              <a:t>+</a:t>
            </a:r>
            <a:r>
              <a:rPr b="0" lang="en-IE" sz="1000" spc="-1" strike="noStrike">
                <a:solidFill>
                  <a:srgbClr val="ce9178"/>
                </a:solidFill>
                <a:latin typeface="Courier New"/>
                <a:ea typeface="Times New Roman"/>
              </a:rPr>
              <a:t>" msg:"</a:t>
            </a:r>
            <a:r>
              <a:rPr b="0" lang="en-IE" sz="1000" spc="-1" strike="noStrike">
                <a:solidFill>
                  <a:srgbClr val="d4d4d4"/>
                </a:solidFill>
                <a:latin typeface="Courier New"/>
                <a:ea typeface="Times New Roman"/>
              </a:rPr>
              <a:t>+</a:t>
            </a:r>
            <a:r>
              <a:rPr b="0" lang="en-IE" sz="1000" spc="-1" strike="noStrike">
                <a:solidFill>
                  <a:srgbClr val="9cdcfe"/>
                </a:solidFill>
                <a:latin typeface="Courier New"/>
                <a:ea typeface="Times New Roman"/>
              </a:rPr>
              <a:t>error</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d4d4d4"/>
                </a:solidFill>
                <a:latin typeface="Courier New"/>
                <a:ea typeface="Times New Roman"/>
              </a:rPr>
              <a:t>}</a:t>
            </a:r>
            <a:endParaRPr b="0" lang="en-IE" sz="1000" spc="-1" strike="noStrike">
              <a:latin typeface="Arial"/>
            </a:endParaRPr>
          </a:p>
          <a:p>
            <a:pPr>
              <a:lnSpc>
                <a:spcPct val="100000"/>
              </a:lnSpc>
              <a:buNone/>
            </a:pPr>
            <a:r>
              <a:rPr b="0" lang="en-IE" sz="1000" spc="-1" strike="noStrike">
                <a:solidFill>
                  <a:srgbClr val="d4d4d4"/>
                </a:solidFill>
                <a:latin typeface="Courier New"/>
                <a:ea typeface="Times New Roman"/>
              </a:rPr>
              <a:t>    </a:t>
            </a: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script</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IE" sz="1000" spc="-1" strike="noStrike">
                <a:solidFill>
                  <a:srgbClr val="808080"/>
                </a:solidFill>
                <a:latin typeface="Courier New"/>
                <a:ea typeface="Times New Roman"/>
              </a:rPr>
              <a:t>&lt;/</a:t>
            </a:r>
            <a:r>
              <a:rPr b="0" lang="en-IE" sz="1000" spc="-1" strike="noStrike">
                <a:solidFill>
                  <a:srgbClr val="569cd6"/>
                </a:solidFill>
                <a:latin typeface="Courier New"/>
                <a:ea typeface="Times New Roman"/>
              </a:rPr>
              <a:t>html</a:t>
            </a:r>
            <a:r>
              <a:rPr b="0" lang="en-IE" sz="1000" spc="-1" strike="noStrike">
                <a:solidFill>
                  <a:srgbClr val="808080"/>
                </a:solidFill>
                <a:latin typeface="Courier New"/>
                <a:ea typeface="Times New Roman"/>
              </a:rPr>
              <a:t>&gt;</a:t>
            </a:r>
            <a:endParaRPr b="0" lang="en-IE" sz="1000" spc="-1" strike="noStrike">
              <a:latin typeface="Arial"/>
            </a:endParaRPr>
          </a:p>
          <a:p>
            <a:pPr>
              <a:lnSpc>
                <a:spcPct val="100000"/>
              </a:lnSpc>
              <a:buNone/>
            </a:pPr>
            <a:r>
              <a:rPr b="0" lang="en-US" sz="1000" spc="-1" strike="noStrike">
                <a:solidFill>
                  <a:srgbClr val="d4d4d4"/>
                </a:solidFill>
                <a:latin typeface="Monaco"/>
                <a:ea typeface="Times New Roman"/>
              </a:rPr>
              <a:t> </a:t>
            </a:r>
            <a:endParaRPr b="0" lang="en-IE" sz="1000" spc="-1" strike="noStrike">
              <a:latin typeface="Arial"/>
            </a:endParaRPr>
          </a:p>
          <a:p>
            <a:pPr>
              <a:lnSpc>
                <a:spcPct val="100000"/>
              </a:lnSpc>
              <a:buNone/>
            </a:pPr>
            <a:r>
              <a:rPr b="0" lang="en-US" sz="1000" spc="-1" strike="noStrike">
                <a:solidFill>
                  <a:srgbClr val="ffffff"/>
                </a:solidFill>
                <a:latin typeface="Rockwell"/>
                <a:ea typeface="MS Mincho"/>
              </a:rPr>
              <a:t> </a:t>
            </a:r>
            <a:endParaRPr b="0" lang="en-IE" sz="1000" spc="-1" strike="noStrike">
              <a:latin typeface="Arial"/>
            </a:endParaRPr>
          </a:p>
        </p:txBody>
      </p:sp>
      <p:sp>
        <p:nvSpPr>
          <p:cNvPr id="120" name="TextBox 5"/>
          <p:cNvSpPr/>
          <p:nvPr/>
        </p:nvSpPr>
        <p:spPr>
          <a:xfrm>
            <a:off x="1786680" y="746640"/>
            <a:ext cx="739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Putting the code together</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Read the euro price from the JSON</a:t>
            </a:r>
            <a:endParaRPr b="0" lang="en-IE" sz="5400" spc="-1" strike="noStrike">
              <a:latin typeface="Arial"/>
            </a:endParaRPr>
          </a:p>
        </p:txBody>
      </p:sp>
      <p:sp>
        <p:nvSpPr>
          <p:cNvPr id="122" name="PlaceHolder 2"/>
          <p:cNvSpPr>
            <a:spLocks noGrp="1"/>
          </p:cNvSpPr>
          <p:nvPr>
            <p:ph/>
          </p:nvPr>
        </p:nvSpPr>
        <p:spPr>
          <a:xfrm>
            <a:off x="1066680" y="1987200"/>
            <a:ext cx="2908800" cy="23493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Looking at the JSON you can see the value we are looking for is in the object:</a:t>
            </a:r>
            <a:endParaRPr b="0" lang="en-IE" sz="20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0000"/>
                </a:solidFill>
                <a:latin typeface="Rockwell"/>
              </a:rPr>
              <a:t> </a:t>
            </a:r>
            <a:r>
              <a:rPr b="0" lang="en-IE" sz="1600" spc="-1" strike="noStrike">
                <a:solidFill>
                  <a:srgbClr val="000000"/>
                </a:solidFill>
                <a:latin typeface="Rockwell"/>
              </a:rPr>
              <a:t>bpi.EUR.rate</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So the code to extract it is</a:t>
            </a:r>
            <a:endParaRPr b="0" lang="en-IE" sz="2000" spc="-1" strike="noStrike">
              <a:latin typeface="Arial"/>
            </a:endParaRPr>
          </a:p>
        </p:txBody>
      </p:sp>
      <p:sp>
        <p:nvSpPr>
          <p:cNvPr id="123" name="Text Box 30"/>
          <p:cNvSpPr/>
          <p:nvPr/>
        </p:nvSpPr>
        <p:spPr>
          <a:xfrm>
            <a:off x="4892760" y="1700280"/>
            <a:ext cx="6228720" cy="5157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"time"</a:t>
            </a:r>
            <a:r>
              <a:rPr b="0" lang="en-IE" sz="1000" spc="-1" strike="noStrike">
                <a:solidFill>
                  <a:srgbClr val="ffffff"/>
                </a:solidFill>
                <a:latin typeface="Consolas"/>
                <a:ea typeface="DejaVu Sans"/>
              </a:rPr>
              <a:t>: {</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"updated"</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"Oct 25, 2022 14:16:00 UTC"</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"updatedISO"</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"2022-10-25T14:16:00+00:00"</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"updateduk"</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"Oct 25, 2022 at 15:16 BST"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"disclaimer"</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"This data was produced from the CoinDesk Bitcoin Price Index (USD). Non-USD currency data converted using hourly conversion rate from openexchangerates.org"</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"chartName"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"Bitcoin"</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"bpi"</a:t>
            </a:r>
            <a:r>
              <a:rPr b="0" lang="en-IE" sz="1000" spc="-1" strike="noStrike">
                <a:solidFill>
                  <a:srgbClr val="ffffff"/>
                </a:solidFill>
                <a:latin typeface="Consolas"/>
                <a:ea typeface="DejaVu Sans"/>
              </a:rPr>
              <a:t>: {</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"USD"</a:t>
            </a:r>
            <a:r>
              <a:rPr b="0" lang="en-IE" sz="1000" spc="-1" strike="noStrike">
                <a:solidFill>
                  <a:srgbClr val="ffffff"/>
                </a:solidFill>
                <a:latin typeface="Consolas"/>
                <a:ea typeface="DejaVu Sans"/>
              </a:rPr>
              <a:t>: {</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"code"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"USD"</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"symbol"</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"&amp;#36;"</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"19,449.7231"</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"description"</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"United States Dollar"</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"rate_float"</a:t>
            </a:r>
            <a:r>
              <a:rPr b="0" lang="en-IE" sz="1000" spc="-1" strike="noStrike">
                <a:solidFill>
                  <a:srgbClr val="ffffff"/>
                </a:solidFill>
                <a:latin typeface="Consolas"/>
                <a:ea typeface="DejaVu Sans"/>
              </a:rPr>
              <a:t>: </a:t>
            </a:r>
            <a:r>
              <a:rPr b="0" lang="en-IE" sz="1000" spc="-1" strike="noStrike">
                <a:solidFill>
                  <a:srgbClr val="b5cea8"/>
                </a:solidFill>
                <a:latin typeface="Consolas"/>
                <a:ea typeface="DejaVu Sans"/>
              </a:rPr>
              <a:t>19449.7231</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"GBP"</a:t>
            </a:r>
            <a:r>
              <a:rPr b="0" lang="en-IE" sz="1000" spc="-1" strike="noStrike">
                <a:solidFill>
                  <a:srgbClr val="ffffff"/>
                </a:solidFill>
                <a:latin typeface="Consolas"/>
                <a:ea typeface="DejaVu Sans"/>
              </a:rPr>
              <a:t>: {</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"code"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"GBP"</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"symbol"</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"&amp;pound;"</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"16,252.0330"</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"description"</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"British Pound Sterling"</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"rate_float"</a:t>
            </a:r>
            <a:r>
              <a:rPr b="0" lang="en-IE" sz="1000" spc="-1" strike="noStrike">
                <a:solidFill>
                  <a:srgbClr val="ffffff"/>
                </a:solidFill>
                <a:latin typeface="Consolas"/>
                <a:ea typeface="DejaVu Sans"/>
              </a:rPr>
              <a:t>: </a:t>
            </a:r>
            <a:r>
              <a:rPr b="0" lang="en-IE" sz="1000" spc="-1" strike="noStrike">
                <a:solidFill>
                  <a:srgbClr val="b5cea8"/>
                </a:solidFill>
                <a:latin typeface="Consolas"/>
                <a:ea typeface="DejaVu Sans"/>
              </a:rPr>
              <a:t>16252.033</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"EUR"</a:t>
            </a:r>
            <a:r>
              <a:rPr b="0" lang="en-IE" sz="1000" spc="-1" strike="noStrike">
                <a:solidFill>
                  <a:srgbClr val="ffffff"/>
                </a:solidFill>
                <a:latin typeface="Consolas"/>
                <a:ea typeface="DejaVu Sans"/>
              </a:rPr>
              <a:t>: {</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"code"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"EUR"</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"symbol"</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"&amp;euro;"</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"18,946.8700"</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"description"</a:t>
            </a:r>
            <a:r>
              <a:rPr b="0" lang="en-IE" sz="1000" spc="-1" strike="noStrike">
                <a:solidFill>
                  <a:srgbClr val="ffffff"/>
                </a:solidFill>
                <a:latin typeface="Consolas"/>
                <a:ea typeface="DejaVu Sans"/>
              </a:rPr>
              <a:t>: </a:t>
            </a:r>
            <a:r>
              <a:rPr b="0" lang="en-IE" sz="1000" spc="-1" strike="noStrike">
                <a:solidFill>
                  <a:srgbClr val="ce9178"/>
                </a:solidFill>
                <a:latin typeface="Consolas"/>
                <a:ea typeface="DejaVu Sans"/>
              </a:rPr>
              <a:t>"Euro"</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d4d4d4"/>
                </a:solidFill>
                <a:latin typeface="Consolas"/>
                <a:ea typeface="DejaVu Sans"/>
              </a:rPr>
              <a:t>"rate_float"</a:t>
            </a:r>
            <a:r>
              <a:rPr b="0" lang="en-IE" sz="1000" spc="-1" strike="noStrike">
                <a:solidFill>
                  <a:srgbClr val="ffffff"/>
                </a:solidFill>
                <a:latin typeface="Consolas"/>
                <a:ea typeface="DejaVu Sans"/>
              </a:rPr>
              <a:t>: </a:t>
            </a:r>
            <a:r>
              <a:rPr b="0" lang="en-IE" sz="1000" spc="-1" strike="noStrike">
                <a:solidFill>
                  <a:srgbClr val="b5cea8"/>
                </a:solidFill>
                <a:latin typeface="Consolas"/>
                <a:ea typeface="DejaVu Sans"/>
              </a:rPr>
              <a:t>18946.87</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    </a:t>
            </a: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IE" sz="1000" spc="-1" strike="noStrike">
                <a:solidFill>
                  <a:srgbClr val="ffffff"/>
                </a:solidFill>
                <a:latin typeface="Consolas"/>
                <a:ea typeface="DejaVu Sans"/>
              </a:rPr>
              <a:t>}</a:t>
            </a:r>
            <a:endParaRPr b="0" lang="en-IE" sz="1000" spc="-1" strike="noStrike">
              <a:latin typeface="Arial"/>
            </a:endParaRPr>
          </a:p>
          <a:p>
            <a:pPr>
              <a:lnSpc>
                <a:spcPct val="100000"/>
              </a:lnSpc>
              <a:buNone/>
            </a:pPr>
            <a:r>
              <a:rPr b="0" lang="en-US" sz="1000" spc="-1" strike="noStrike">
                <a:solidFill>
                  <a:srgbClr val="d4d4d4"/>
                </a:solidFill>
                <a:latin typeface="Monaco"/>
                <a:ea typeface="Times New Roman"/>
              </a:rPr>
              <a:t> </a:t>
            </a:r>
            <a:endParaRPr b="0" lang="en-IE" sz="1000" spc="-1" strike="noStrike">
              <a:latin typeface="Arial"/>
            </a:endParaRPr>
          </a:p>
          <a:p>
            <a:pPr>
              <a:lnSpc>
                <a:spcPct val="100000"/>
              </a:lnSpc>
              <a:buNone/>
            </a:pPr>
            <a:r>
              <a:rPr b="0" lang="en-US" sz="1000" spc="-1" strike="noStrike">
                <a:solidFill>
                  <a:srgbClr val="ffffff"/>
                </a:solidFill>
                <a:latin typeface="Rockwell"/>
                <a:ea typeface="MS Mincho"/>
              </a:rPr>
              <a:t> </a:t>
            </a:r>
            <a:endParaRPr b="0" lang="en-IE" sz="1000" spc="-1" strike="noStrike">
              <a:latin typeface="Arial"/>
            </a:endParaRPr>
          </a:p>
        </p:txBody>
      </p:sp>
      <p:sp>
        <p:nvSpPr>
          <p:cNvPr id="124" name="Text Box 31"/>
          <p:cNvSpPr/>
          <p:nvPr/>
        </p:nvSpPr>
        <p:spPr>
          <a:xfrm>
            <a:off x="973080" y="4424400"/>
            <a:ext cx="3460680" cy="13298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numCol="1" spcCol="0" lIns="90000" rIns="90000" tIns="45000" bIns="45000" anchor="t">
            <a:noAutofit/>
          </a:bodyPr>
          <a:p>
            <a:pPr>
              <a:lnSpc>
                <a:spcPct val="100000"/>
              </a:lnSpc>
              <a:buNone/>
            </a:pPr>
            <a:r>
              <a:rPr b="0" lang="en-IE" sz="1200" spc="-1" strike="noStrike">
                <a:solidFill>
                  <a:srgbClr val="569cd6"/>
                </a:solidFill>
                <a:latin typeface="Courier New"/>
                <a:ea typeface="Times New Roman"/>
              </a:rPr>
              <a:t>var</a:t>
            </a:r>
            <a:r>
              <a:rPr b="0" lang="en-IE" sz="1200" spc="-1" strike="noStrike">
                <a:solidFill>
                  <a:srgbClr val="d4d4d4"/>
                </a:solidFill>
                <a:latin typeface="Courier New"/>
                <a:ea typeface="Times New Roman"/>
              </a:rPr>
              <a:t> </a:t>
            </a:r>
            <a:r>
              <a:rPr b="0" lang="en-IE" sz="1200" spc="-1" strike="noStrike">
                <a:solidFill>
                  <a:srgbClr val="9cdcfe"/>
                </a:solidFill>
                <a:latin typeface="Courier New"/>
                <a:ea typeface="Times New Roman"/>
              </a:rPr>
              <a:t>rate</a:t>
            </a:r>
            <a:r>
              <a:rPr b="0" lang="en-IE" sz="1200" spc="-1" strike="noStrike">
                <a:solidFill>
                  <a:srgbClr val="d4d4d4"/>
                </a:solidFill>
                <a:latin typeface="Courier New"/>
                <a:ea typeface="Times New Roman"/>
              </a:rPr>
              <a:t> = </a:t>
            </a:r>
            <a:r>
              <a:rPr b="0" lang="en-IE" sz="1200" spc="-1" strike="noStrike">
                <a:solidFill>
                  <a:srgbClr val="9cdcfe"/>
                </a:solidFill>
                <a:latin typeface="Courier New"/>
                <a:ea typeface="Times New Roman"/>
              </a:rPr>
              <a:t>result</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bpi</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EUR</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rate</a:t>
            </a:r>
            <a:endParaRPr b="0" lang="en-IE" sz="1200" spc="-1" strike="noStrike">
              <a:latin typeface="Arial"/>
            </a:endParaRPr>
          </a:p>
          <a:p>
            <a:pPr>
              <a:lnSpc>
                <a:spcPct val="100000"/>
              </a:lnSpc>
              <a:buNone/>
            </a:pPr>
            <a:r>
              <a:rPr b="0" lang="en-IE" sz="1200" spc="-1" strike="noStrike">
                <a:solidFill>
                  <a:srgbClr val="4ec9b0"/>
                </a:solidFill>
                <a:latin typeface="Courier New"/>
                <a:ea typeface="Times New Roman"/>
              </a:rPr>
              <a:t>console</a:t>
            </a:r>
            <a:r>
              <a:rPr b="0" lang="en-IE" sz="1200" spc="-1" strike="noStrike">
                <a:solidFill>
                  <a:srgbClr val="d4d4d4"/>
                </a:solidFill>
                <a:latin typeface="Courier New"/>
                <a:ea typeface="Times New Roman"/>
              </a:rPr>
              <a:t>.</a:t>
            </a:r>
            <a:r>
              <a:rPr b="0" lang="en-IE" sz="1200" spc="-1" strike="noStrike">
                <a:solidFill>
                  <a:srgbClr val="dcdcaa"/>
                </a:solidFill>
                <a:latin typeface="Courier New"/>
                <a:ea typeface="Times New Roman"/>
              </a:rPr>
              <a:t>log</a:t>
            </a:r>
            <a:r>
              <a:rPr b="0" lang="en-IE" sz="1200" spc="-1" strike="noStrike">
                <a:solidFill>
                  <a:srgbClr val="d4d4d4"/>
                </a:solidFill>
                <a:latin typeface="Courier New"/>
                <a:ea typeface="Times New Roman"/>
              </a:rPr>
              <a:t>(</a:t>
            </a:r>
            <a:r>
              <a:rPr b="0" lang="en-IE" sz="1200" spc="-1" strike="noStrike">
                <a:solidFill>
                  <a:srgbClr val="9cdcfe"/>
                </a:solidFill>
                <a:latin typeface="Courier New"/>
                <a:ea typeface="Times New Roman"/>
              </a:rPr>
              <a:t>rate</a:t>
            </a:r>
            <a:r>
              <a:rPr b="0" lang="en-IE" sz="1200" spc="-1" strike="noStrike">
                <a:solidFill>
                  <a:srgbClr val="d4d4d4"/>
                </a:solidFill>
                <a:latin typeface="Courier New"/>
                <a:ea typeface="Times New Roman"/>
              </a:rPr>
              <a:t>);</a:t>
            </a:r>
            <a:endParaRPr b="0" lang="en-IE" sz="1200" spc="-1" strike="noStrike">
              <a:latin typeface="Arial"/>
            </a:endParaRPr>
          </a:p>
          <a:p>
            <a:pPr>
              <a:lnSpc>
                <a:spcPct val="100000"/>
              </a:lnSpc>
              <a:buNone/>
            </a:pPr>
            <a:endParaRPr b="0" lang="en-IE" sz="1200" spc="-1" strike="noStrike">
              <a:latin typeface="Arial"/>
            </a:endParaRPr>
          </a:p>
          <a:p>
            <a:pPr>
              <a:lnSpc>
                <a:spcPct val="100000"/>
              </a:lnSpc>
              <a:buNone/>
            </a:pPr>
            <a:r>
              <a:rPr b="0" lang="en-IE" sz="1200" spc="-1" strike="noStrike">
                <a:solidFill>
                  <a:srgbClr val="6a9955"/>
                </a:solidFill>
                <a:latin typeface="Courier New"/>
                <a:ea typeface="Times New Roman"/>
              </a:rPr>
              <a:t>//document.getElementById("output").innerText = rate;</a:t>
            </a:r>
            <a:endParaRPr b="0" lang="en-IE" sz="1200" spc="-1" strike="noStrike">
              <a:latin typeface="Arial"/>
            </a:endParaRPr>
          </a:p>
          <a:p>
            <a:pPr>
              <a:lnSpc>
                <a:spcPct val="100000"/>
              </a:lnSpc>
              <a:buNone/>
            </a:pPr>
            <a:r>
              <a:rPr b="0" lang="en-IE" sz="1200" spc="-1" strike="noStrike">
                <a:solidFill>
                  <a:srgbClr val="d4d4d4"/>
                </a:solidFill>
                <a:latin typeface="Courier New"/>
                <a:ea typeface="Times New Roman"/>
              </a:rPr>
              <a:t> </a:t>
            </a:r>
            <a:endParaRPr b="0" lang="en-IE" sz="1200" spc="-1" strike="noStrike">
              <a:latin typeface="Arial"/>
            </a:endParaRPr>
          </a:p>
          <a:p>
            <a:pPr>
              <a:lnSpc>
                <a:spcPct val="100000"/>
              </a:lnSpc>
              <a:buNone/>
            </a:pPr>
            <a:r>
              <a:rPr b="0" lang="en-US" sz="1000" spc="-1" strike="noStrike">
                <a:solidFill>
                  <a:srgbClr val="d4d4d4"/>
                </a:solidFill>
                <a:latin typeface="Monaco"/>
                <a:ea typeface="Times New Roman"/>
              </a:rPr>
              <a:t> </a:t>
            </a:r>
            <a:endParaRPr b="0" lang="en-IE" sz="1000" spc="-1" strike="noStrike">
              <a:latin typeface="Arial"/>
            </a:endParaRPr>
          </a:p>
          <a:p>
            <a:pPr>
              <a:lnSpc>
                <a:spcPct val="100000"/>
              </a:lnSpc>
              <a:buNone/>
            </a:pPr>
            <a:r>
              <a:rPr b="0" lang="en-US" sz="1000" spc="-1" strike="noStrike">
                <a:solidFill>
                  <a:srgbClr val="ffffff"/>
                </a:solidFill>
                <a:latin typeface="Cambria"/>
                <a:ea typeface="MS Mincho"/>
              </a:rPr>
              <a:t> </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1791</TotalTime>
  <Application>LibreOffice/7.3.7.2$Linux_X86_64 LibreOffice_project/30$Build-2</Application>
  <AppVersion>15.0000</AppVersion>
  <Words>1099</Words>
  <Paragraphs>161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2019-10-16T16:22:09Z</dcterms:created>
  <dc:creator>Andrew Beatty</dc:creator>
  <dc:description/>
  <dc:language>en-IE</dc:language>
  <cp:lastModifiedBy/>
  <dcterms:modified xsi:type="dcterms:W3CDTF">2024-03-31T21:09:41Z</dcterms:modified>
  <cp:revision>12</cp:revision>
  <dc:subject/>
  <dc:title>AJAX (with Jquery)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