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23F572D1-595D-4F09-BDE4-6F7A7FAB93B1}"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hyperlink" Target="https://martin-thoma.com/configuration-files-in-python/" TargetMode="External"/><Relationship Id="rId2" Type="http://schemas.openxmlformats.org/officeDocument/2006/relationships/slide" Target="../slides/slide1.xml"/><Relationship Id="rId3"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685800" y="1143000"/>
            <a:ext cx="5484960" cy="3084840"/>
          </a:xfrm>
          <a:prstGeom prst="rect">
            <a:avLst/>
          </a:prstGeom>
          <a:ln w="0">
            <a:noFill/>
          </a:ln>
        </p:spPr>
      </p:sp>
      <p:sp>
        <p:nvSpPr>
          <p:cNvPr id="347" name="PlaceHolder 2"/>
          <p:cNvSpPr>
            <a:spLocks noGrp="1"/>
          </p:cNvSpPr>
          <p:nvPr>
            <p:ph type="body"/>
          </p:nvPr>
        </p:nvSpPr>
        <p:spPr>
          <a:xfrm>
            <a:off x="180000" y="4400640"/>
            <a:ext cx="6569280" cy="4643640"/>
          </a:xfrm>
          <a:prstGeom prst="rect">
            <a:avLst/>
          </a:prstGeom>
          <a:noFill/>
          <a:ln w="0">
            <a:noFill/>
          </a:ln>
        </p:spPr>
        <p:txBody>
          <a:bodyPr lIns="0" rIns="0" tIns="0" bIns="0" anchor="t">
            <a:noAutofit/>
          </a:bodyPr>
          <a:p>
            <a:pPr marL="216000" indent="-216000">
              <a:lnSpc>
                <a:spcPct val="100000"/>
              </a:lnSpc>
              <a:buNone/>
              <a:tabLst>
                <a:tab algn="l" pos="0"/>
              </a:tabLst>
            </a:pPr>
            <a:r>
              <a:rPr b="0" lang="en-IE" sz="1600" spc="-1" strike="noStrike">
                <a:latin typeface="Arial"/>
              </a:rPr>
              <a:t>Mysql-connector sample code,</a:t>
            </a:r>
            <a:endParaRPr b="0" lang="en-IE" sz="1600" spc="-1" strike="noStrike">
              <a:latin typeface="Arial"/>
            </a:endParaRPr>
          </a:p>
          <a:p>
            <a:pPr marL="216000" indent="-216000">
              <a:lnSpc>
                <a:spcPct val="100000"/>
              </a:lnSpc>
              <a:buNone/>
              <a:tabLst>
                <a:tab algn="l" pos="0"/>
              </a:tabLst>
            </a:pPr>
            <a:r>
              <a:rPr b="0" lang="en-IE" sz="1600" spc="-1" strike="noStrike">
                <a:latin typeface="Arial"/>
              </a:rPr>
              <a:t>https://dev.mysql.com/doc/connector-python/en/connector-python-examples.html</a:t>
            </a:r>
            <a:endParaRPr b="0" lang="en-IE" sz="16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1600" spc="-1" strike="noStrike">
                <a:latin typeface="Arial"/>
              </a:rPr>
              <a:t>Configuration files,</a:t>
            </a:r>
            <a:endParaRPr b="0" lang="en-IE" sz="1600" spc="-1" strike="noStrike">
              <a:latin typeface="Arial"/>
            </a:endParaRPr>
          </a:p>
          <a:p>
            <a:pPr marL="216000" indent="-216000">
              <a:lnSpc>
                <a:spcPct val="100000"/>
              </a:lnSpc>
              <a:buNone/>
              <a:tabLst>
                <a:tab algn="l" pos="0"/>
              </a:tabLst>
            </a:pPr>
            <a:r>
              <a:rPr b="0" lang="en-IE" sz="1600" spc="-1" strike="noStrike" u="sng">
                <a:solidFill>
                  <a:srgbClr val="000000"/>
                </a:solidFill>
                <a:uFillTx/>
                <a:latin typeface="Arial"/>
                <a:hlinkClick r:id="rId1"/>
              </a:rPr>
              <a:t>https://martin-thoma.com/configuration-files-in-python/</a:t>
            </a:r>
            <a:endParaRPr b="0" lang="en-IE" sz="1600" spc="-1" strike="noStrike">
              <a:latin typeface="Arial"/>
            </a:endParaRPr>
          </a:p>
          <a:p>
            <a:pPr marL="216000" indent="-216000">
              <a:lnSpc>
                <a:spcPct val="100000"/>
              </a:lnSpc>
              <a:buNone/>
              <a:tabLst>
                <a:tab algn="l" pos="0"/>
              </a:tabLst>
            </a:pPr>
            <a:endParaRPr b="0" lang="en-IE" sz="1600" spc="-1" strike="noStrike">
              <a:latin typeface="Arial"/>
            </a:endParaRPr>
          </a:p>
          <a:p>
            <a:pPr marL="216000" indent="-216000">
              <a:lnSpc>
                <a:spcPct val="100000"/>
              </a:lnSpc>
              <a:buNone/>
              <a:tabLst>
                <a:tab algn="l" pos="0"/>
              </a:tabLst>
            </a:pPr>
            <a:r>
              <a:rPr b="0" lang="en-IE" sz="1600" spc="-1" strike="noStrike">
                <a:latin typeface="Arial"/>
              </a:rPr>
              <a:t>If you already have a server and MySQL client on your machine, you should not install WAMP.</a:t>
            </a:r>
            <a:endParaRPr b="0" lang="en-IE" sz="16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1600" spc="-1" strike="noStrike">
                <a:latin typeface="Arial"/>
              </a:rPr>
              <a:t>Databases and how you interact with data that's outside of let's say a flash server or any application that you're writing. DAO and how you can run SQL in your Python.</a:t>
            </a:r>
            <a:endParaRPr b="0" lang="en-IE" sz="16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1600" spc="-1" strike="noStrike">
                <a:latin typeface="Arial"/>
              </a:rPr>
              <a:t>In this lecture we go through creating an internal API for dealing with data sources. </a:t>
            </a:r>
            <a:endParaRPr b="0" lang="en-IE" sz="1600" spc="-1" strike="noStrike">
              <a:latin typeface="Arial"/>
            </a:endParaRPr>
          </a:p>
          <a:p>
            <a:pPr marL="216000" indent="-216000">
              <a:lnSpc>
                <a:spcPct val="100000"/>
              </a:lnSpc>
              <a:buNone/>
              <a:tabLst>
                <a:tab algn="l" pos="0"/>
              </a:tabLst>
            </a:pPr>
            <a:r>
              <a:rPr b="0" lang="en-IE" sz="1600" spc="-1" strike="noStrike">
                <a:latin typeface="Arial"/>
              </a:rPr>
              <a:t>In practice, this means creating a separate file that has functions that can be called (e.g. from your flask server)</a:t>
            </a:r>
            <a:endParaRPr b="0" lang="en-IE" sz="16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p:txBody>
      </p:sp>
      <p:sp>
        <p:nvSpPr>
          <p:cNvPr id="348" name="PlaceHolder 3"/>
          <p:cNvSpPr>
            <a:spLocks noGrp="1"/>
          </p:cNvSpPr>
          <p:nvPr>
            <p:ph type="sldNum" idx="10"/>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IE" sz="1200" spc="-1" strike="noStrike">
                <a:latin typeface="Times New Roman"/>
              </a:defRPr>
            </a:lvl1pPr>
          </a:lstStyle>
          <a:p>
            <a:pPr algn="r">
              <a:lnSpc>
                <a:spcPct val="100000"/>
              </a:lnSpc>
              <a:buNone/>
            </a:pPr>
            <a:fld id="{95D26D99-6446-4952-A35F-0CBA568186AC}" type="slidenum">
              <a:rPr b="0" lang="en-IE" sz="1200" spc="-1" strike="noStrike">
                <a:latin typeface="Times New Roman"/>
              </a:rPr>
              <a:t>1</a:t>
            </a:fld>
            <a:endParaRPr b="0" lang="en-IE"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sldImg"/>
          </p:nvPr>
        </p:nvSpPr>
        <p:spPr>
          <a:xfrm>
            <a:off x="380880" y="694800"/>
            <a:ext cx="6095520" cy="3428640"/>
          </a:xfrm>
          <a:prstGeom prst="rect">
            <a:avLst/>
          </a:prstGeom>
          <a:ln w="0">
            <a:noFill/>
          </a:ln>
        </p:spPr>
      </p:sp>
      <p:sp>
        <p:nvSpPr>
          <p:cNvPr id="364" name="PlaceHolder 2"/>
          <p:cNvSpPr>
            <a:spLocks noGrp="1"/>
          </p:cNvSpPr>
          <p:nvPr>
            <p:ph type="body"/>
          </p:nvPr>
        </p:nvSpPr>
        <p:spPr>
          <a:xfrm>
            <a:off x="685800" y="4343400"/>
            <a:ext cx="5486040" cy="4114440"/>
          </a:xfrm>
          <a:prstGeom prst="rect">
            <a:avLst/>
          </a:prstGeom>
          <a:noFill/>
          <a:ln w="0">
            <a:noFill/>
          </a:ln>
        </p:spPr>
        <p:txBody>
          <a:bodyPr lIns="0" rIns="0" tIns="0" bIns="0" anchor="t">
            <a:noAutofit/>
          </a:bodyPr>
          <a:p>
            <a:r>
              <a:rPr b="0" lang="en-IE" sz="2000" spc="-1" strike="noStrike">
                <a:latin typeface="Arial"/>
              </a:rPr>
              <a:t> </a:t>
            </a:r>
            <a:r>
              <a:rPr b="0" lang="en-IE" sz="2000" spc="-1" strike="noStrike">
                <a:latin typeface="Arial"/>
              </a:rPr>
              <a:t>in conclusion, we'll just look at the skeleton </a:t>
            </a:r>
            <a:r>
              <a:rPr b="0" lang="en-IE" sz="2000" spc="-1" strike="noStrike">
                <a:latin typeface="Arial"/>
              </a:rPr>
              <a:t>code and the implementation of how you </a:t>
            </a:r>
            <a:r>
              <a:rPr b="0" lang="en-IE" sz="2000" spc="-1" strike="noStrike">
                <a:latin typeface="Arial"/>
              </a:rPr>
              <a:t>should connect to the data source. That's </a:t>
            </a:r>
            <a:r>
              <a:rPr b="0" lang="en-IE" sz="2000" spc="-1" strike="noStrike">
                <a:latin typeface="Arial"/>
              </a:rPr>
              <a:t>going to come later. I mean, we've already </a:t>
            </a:r>
            <a:r>
              <a:rPr b="0" lang="en-IE" sz="2000" spc="-1" strike="noStrike">
                <a:latin typeface="Arial"/>
              </a:rPr>
              <a:t>done some of this when I was doing </a:t>
            </a:r>
            <a:r>
              <a:rPr b="0" lang="en-IE" sz="2000" spc="-1" strike="noStrike">
                <a:latin typeface="Arial"/>
              </a:rPr>
              <a:t>http://requests and getting data from the CEO </a:t>
            </a:r>
            <a:r>
              <a:rPr b="0" lang="en-IE" sz="2000" spc="-1" strike="noStrike">
                <a:latin typeface="Arial"/>
              </a:rPr>
              <a:t>and the Gov dot i.e. The reason I'm making a </a:t>
            </a:r>
            <a:r>
              <a:rPr b="0" lang="en-IE" sz="2000" spc="-1" strike="noStrike">
                <a:latin typeface="Arial"/>
              </a:rPr>
              <a:t>deal is basically separate the retrieval and </a:t>
            </a:r>
            <a:r>
              <a:rPr b="0" lang="en-IE" sz="2000" spc="-1" strike="noStrike">
                <a:latin typeface="Arial"/>
              </a:rPr>
              <a:t>the information from the rest of the code. </a:t>
            </a:r>
            <a:r>
              <a:rPr b="0" lang="en-IE" sz="2000" spc="-1" strike="noStrike">
                <a:latin typeface="Arial"/>
              </a:rPr>
              <a:t>Where the rest of the code is a flower server </a:t>
            </a:r>
            <a:r>
              <a:rPr b="0" lang="en-IE" sz="2000" spc="-1" strike="noStrike">
                <a:latin typeface="Arial"/>
              </a:rPr>
              <a:t>or it's a programme that is a making windows </a:t>
            </a:r>
            <a:r>
              <a:rPr b="0" lang="en-IE" sz="2000" spc="-1" strike="noStrike">
                <a:latin typeface="Arial"/>
              </a:rPr>
              <a:t>or whatever. Put your data retrieval into a </a:t>
            </a:r>
            <a:r>
              <a:rPr b="0" lang="en-IE" sz="2000" spc="-1" strike="noStrike">
                <a:latin typeface="Arial"/>
              </a:rPr>
              <a:t>separate DAO </a:t>
            </a:r>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Img"/>
          </p:nvPr>
        </p:nvSpPr>
        <p:spPr>
          <a:xfrm>
            <a:off x="-107280" y="180000"/>
            <a:ext cx="7126560" cy="4008240"/>
          </a:xfrm>
          <a:prstGeom prst="rect">
            <a:avLst/>
          </a:prstGeom>
          <a:ln w="0">
            <a:noFill/>
          </a:ln>
        </p:spPr>
      </p:sp>
      <p:sp>
        <p:nvSpPr>
          <p:cNvPr id="350" name="PlaceHolder 2"/>
          <p:cNvSpPr>
            <a:spLocks noGrp="1"/>
          </p:cNvSpPr>
          <p:nvPr>
            <p:ph type="body"/>
          </p:nvPr>
        </p:nvSpPr>
        <p:spPr>
          <a:xfrm>
            <a:off x="36360" y="4365000"/>
            <a:ext cx="6667920" cy="467928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latin typeface="Arial"/>
              </a:rPr>
              <a:t>creating a data layer, this would be a module or Python file that you will create to interact with your data source, be it a database or an outside data source.</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the app server. So we've basically created the functions that go into the app server to do the mapping between the URLs and your code. </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sldImg"/>
          </p:nvPr>
        </p:nvSpPr>
        <p:spPr>
          <a:xfrm>
            <a:off x="380880" y="694800"/>
            <a:ext cx="6095520" cy="3428640"/>
          </a:xfrm>
          <a:prstGeom prst="rect">
            <a:avLst/>
          </a:prstGeom>
          <a:ln w="0">
            <a:noFill/>
          </a:ln>
        </p:spPr>
      </p:sp>
      <p:sp>
        <p:nvSpPr>
          <p:cNvPr id="352" name="PlaceHolder 2"/>
          <p:cNvSpPr>
            <a:spLocks noGrp="1"/>
          </p:cNvSpPr>
          <p:nvPr>
            <p:ph type="body"/>
          </p:nvPr>
        </p:nvSpPr>
        <p:spPr>
          <a:xfrm>
            <a:off x="685800" y="4343400"/>
            <a:ext cx="5486040" cy="4114440"/>
          </a:xfrm>
          <a:prstGeom prst="rect">
            <a:avLst/>
          </a:prstGeom>
          <a:noFill/>
          <a:ln w="0">
            <a:noFill/>
          </a:ln>
        </p:spPr>
        <p:txBody>
          <a:bodyPr lIns="0" rIns="0" tIns="0" bIns="0" anchor="t">
            <a:noAutofit/>
          </a:bodyPr>
          <a:p>
            <a:r>
              <a:rPr b="0" lang="en-IE" sz="2000" spc="-1" strike="noStrike">
                <a:latin typeface="Arial"/>
              </a:rPr>
              <a:t>now is this part, the how your functions inside your app server, or those data functions, how they would interact with a database in particular or an outside data source.</a:t>
            </a:r>
            <a:endParaRPr b="0" lang="en-IE"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sldImg"/>
          </p:nvPr>
        </p:nvSpPr>
        <p:spPr>
          <a:xfrm>
            <a:off x="380880" y="694800"/>
            <a:ext cx="6095520" cy="3428640"/>
          </a:xfrm>
          <a:prstGeom prst="rect">
            <a:avLst/>
          </a:prstGeom>
          <a:ln w="0">
            <a:noFill/>
          </a:ln>
        </p:spPr>
      </p:sp>
      <p:sp>
        <p:nvSpPr>
          <p:cNvPr id="354" name="PlaceHolder 2"/>
          <p:cNvSpPr>
            <a:spLocks noGrp="1"/>
          </p:cNvSpPr>
          <p:nvPr>
            <p:ph type="body"/>
          </p:nvPr>
        </p:nvSpPr>
        <p:spPr>
          <a:xfrm>
            <a:off x="180000" y="4230000"/>
            <a:ext cx="6633000" cy="4476600"/>
          </a:xfrm>
          <a:prstGeom prst="rect">
            <a:avLst/>
          </a:prstGeom>
          <a:noFill/>
          <a:ln w="0">
            <a:noFill/>
          </a:ln>
        </p:spPr>
        <p:txBody>
          <a:bodyPr lIns="0" rIns="0" tIns="0" bIns="0" anchor="t">
            <a:noAutofit/>
          </a:bodyPr>
          <a:p>
            <a:r>
              <a:rPr b="0" lang="en-IE" sz="1800" spc="-1" strike="noStrike">
                <a:latin typeface="Arial"/>
              </a:rPr>
              <a:t>So really what you want to do is you want to create another data file, another Python file. I'm calling them Daos Database Access objects. That could be objects or they could just be files just to force a habit of mine called them DAOs. And these would be your Python code which you put into a separate file that will deal with the database. And that means you don't have to have any of the database code or any of your request code in your Flask mapping part of your code. So it can be separated out. The usefulness of this it can be reused if let's say you wanted to access the database for an outside data source not for flat but for something else, you could reuse this code. It also helps to separate out what's going on so you can just think about the database when you're dealing with the database code and you can just think about the mapping when you're doing with the mapping code.</a:t>
            </a:r>
            <a:endParaRPr b="0" lang="en-IE" sz="1800" spc="-1" strike="noStrike">
              <a:latin typeface="Arial"/>
            </a:endParaRPr>
          </a:p>
          <a:p>
            <a:endParaRPr b="0" lang="en-IE"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Img"/>
          </p:nvPr>
        </p:nvSpPr>
        <p:spPr>
          <a:xfrm>
            <a:off x="380880" y="694800"/>
            <a:ext cx="6095520" cy="3428640"/>
          </a:xfrm>
          <a:prstGeom prst="rect">
            <a:avLst/>
          </a:prstGeom>
          <a:ln w="0">
            <a:noFill/>
          </a:ln>
        </p:spPr>
      </p:sp>
      <p:sp>
        <p:nvSpPr>
          <p:cNvPr id="356" name="PlaceHolder 2"/>
          <p:cNvSpPr>
            <a:spLocks noGrp="1"/>
          </p:cNvSpPr>
          <p:nvPr>
            <p:ph type="body"/>
          </p:nvPr>
        </p:nvSpPr>
        <p:spPr>
          <a:xfrm>
            <a:off x="685800" y="4343400"/>
            <a:ext cx="5486040" cy="4114440"/>
          </a:xfrm>
          <a:prstGeom prst="rect">
            <a:avLst/>
          </a:prstGeom>
          <a:noFill/>
          <a:ln w="0">
            <a:noFill/>
          </a:ln>
        </p:spPr>
        <p:txBody>
          <a:bodyPr lIns="0" rIns="0" tIns="0" bIns="0" anchor="t">
            <a:noAutofit/>
          </a:bodyPr>
          <a:p>
            <a:r>
              <a:rPr b="0" lang="en-IE" sz="2000" spc="-1" strike="noStrike">
                <a:latin typeface="Arial"/>
              </a:rPr>
              <a:t>The bit I want to talk about in this lecture is just this interaction of the mapping code. That's in Flask, which are DAO, so you would want to think about what this interface would contain. I'm going to talk about the DAO interacting with the database or any outside data source later on, but in this lecture I just want to concentrate on what would that interface, What would the functions that the flask your flask code would call in the DAO?</a:t>
            </a:r>
            <a:endParaRPr b="0" lang="en-IE"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sldImg"/>
          </p:nvPr>
        </p:nvSpPr>
        <p:spPr>
          <a:xfrm>
            <a:off x="380880" y="694800"/>
            <a:ext cx="6095520" cy="3428640"/>
          </a:xfrm>
          <a:prstGeom prst="rect">
            <a:avLst/>
          </a:prstGeom>
          <a:ln w="0">
            <a:noFill/>
          </a:ln>
        </p:spPr>
      </p:sp>
      <p:sp>
        <p:nvSpPr>
          <p:cNvPr id="358" name="PlaceHolder 2"/>
          <p:cNvSpPr>
            <a:spLocks noGrp="1"/>
          </p:cNvSpPr>
          <p:nvPr>
            <p:ph type="body"/>
          </p:nvPr>
        </p:nvSpPr>
        <p:spPr>
          <a:xfrm>
            <a:off x="-10440" y="4123440"/>
            <a:ext cx="6480000" cy="4876560"/>
          </a:xfrm>
          <a:prstGeom prst="rect">
            <a:avLst/>
          </a:prstGeom>
          <a:noFill/>
          <a:ln w="0">
            <a:noFill/>
          </a:ln>
        </p:spPr>
        <p:txBody>
          <a:bodyPr lIns="0" rIns="0" tIns="0" bIns="0" anchor="t">
            <a:noAutofit/>
          </a:bodyPr>
          <a:p>
            <a:r>
              <a:rPr b="0" lang="en-IE" sz="1800" spc="-1" strike="noStrike">
                <a:latin typeface="Arial"/>
              </a:rPr>
              <a:t>for that you're creating another API, another CRUD API. Except in this case it's not dealing with http://requests, it's dealing with Python calls. So this would be a series of Python functions that you would put inside the DAO, uh, that will deal with the database. And when you're thinking about it, you don't need to worry about how it deals with the database yet. You just want to know that your Flask code, your mapping code can call these functions and they will magically get the data or do things to the database. So for example, if you're doing CRUD,have a get all function.</a:t>
            </a:r>
            <a:endParaRPr b="0" lang="en-IE" sz="1800" spc="-1" strike="noStrike">
              <a:latin typeface="Arial"/>
            </a:endParaRPr>
          </a:p>
          <a:p>
            <a:r>
              <a:rPr b="0" lang="en-IE" sz="1800" spc="-1" strike="noStrike">
                <a:latin typeface="Arial"/>
              </a:rPr>
              <a:t> </a:t>
            </a:r>
            <a:r>
              <a:rPr b="0" lang="en-IE" sz="1800" spc="-1" strike="noStrike">
                <a:latin typeface="Arial"/>
              </a:rPr>
              <a:t>You would create functions to do that and then you can write your flask code that will call those functions. And then later, you can then write the code that will deal with the database, and they are keeping your Flask code and your database code separate. </a:t>
            </a:r>
            <a:endParaRPr b="0" lang="en-IE" sz="1800" spc="-1" strike="noStrike">
              <a:latin typeface="Arial"/>
            </a:endParaRPr>
          </a:p>
          <a:p>
            <a:r>
              <a:rPr b="0" lang="en-IE" sz="1800" spc="-1" strike="noStrike">
                <a:latin typeface="Arial"/>
              </a:rPr>
              <a:t>&gt;  my7bookDAOskeleton.py</a:t>
            </a:r>
            <a:endParaRPr b="0" lang="en-IE" sz="18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sldImg"/>
          </p:nvPr>
        </p:nvSpPr>
        <p:spPr>
          <a:xfrm>
            <a:off x="380880" y="694800"/>
            <a:ext cx="6095520" cy="3428640"/>
          </a:xfrm>
          <a:prstGeom prst="rect">
            <a:avLst/>
          </a:prstGeom>
          <a:ln w="0">
            <a:noFill/>
          </a:ln>
        </p:spPr>
      </p:sp>
      <p:sp>
        <p:nvSpPr>
          <p:cNvPr id="360" name="PlaceHolder 2"/>
          <p:cNvSpPr>
            <a:spLocks noGrp="1"/>
          </p:cNvSpPr>
          <p:nvPr>
            <p:ph type="body"/>
          </p:nvPr>
        </p:nvSpPr>
        <p:spPr>
          <a:xfrm>
            <a:off x="135000" y="4343400"/>
            <a:ext cx="6615000" cy="4656600"/>
          </a:xfrm>
          <a:prstGeom prst="rect">
            <a:avLst/>
          </a:prstGeom>
          <a:noFill/>
          <a:ln w="0">
            <a:noFill/>
          </a:ln>
        </p:spPr>
        <p:txBody>
          <a:bodyPr lIns="0" rIns="0" tIns="0" bIns="0" anchor="t">
            <a:noAutofit/>
          </a:bodyPr>
          <a:p>
            <a:r>
              <a:rPr b="0" lang="en-IE" sz="2000" spc="-1" strike="noStrike">
                <a:latin typeface="Arial"/>
              </a:rPr>
              <a:t>for outside data you'd have a DAO for dealing with outside data as well. </a:t>
            </a:r>
            <a:endParaRPr b="0" lang="en-IE"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sldImg"/>
          </p:nvPr>
        </p:nvSpPr>
        <p:spPr>
          <a:xfrm>
            <a:off x="380880" y="694800"/>
            <a:ext cx="6095520" cy="3428640"/>
          </a:xfrm>
          <a:prstGeom prst="rect">
            <a:avLst/>
          </a:prstGeom>
          <a:ln w="0">
            <a:noFill/>
          </a:ln>
        </p:spPr>
      </p:sp>
      <p:sp>
        <p:nvSpPr>
          <p:cNvPr id="362" name="PlaceHolder 2"/>
          <p:cNvSpPr>
            <a:spLocks noGrp="1"/>
          </p:cNvSpPr>
          <p:nvPr>
            <p:ph type="body"/>
          </p:nvPr>
        </p:nvSpPr>
        <p:spPr>
          <a:xfrm>
            <a:off x="685800" y="4343400"/>
            <a:ext cx="5486040" cy="4114440"/>
          </a:xfrm>
          <a:prstGeom prst="rect">
            <a:avLst/>
          </a:prstGeom>
          <a:noFill/>
          <a:ln w="0">
            <a:noFill/>
          </a:ln>
        </p:spPr>
        <p:txBody>
          <a:bodyPr lIns="0" rIns="0" tIns="0" bIns="0" anchor="t">
            <a:noAutofit/>
          </a:bodyPr>
          <a:p>
            <a:r>
              <a:rPr b="0" lang="en-IE" sz="2000" spc="-1" strike="noStrike">
                <a:latin typeface="Arial"/>
              </a:rPr>
              <a:t>So you would need to think about how does the interface between the mapping that goes on the server or the code interact with that DAO. And then you can think about how that DAO accesses with the outside data, how it does its own requests, and how it uses HTTP to get the information from the outside data and take that data and put it in a neat way.</a:t>
            </a:r>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6E015F0-1A9F-4C33-9006-8A77DE0F329B}"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0D404D2-CF40-452D-B6A0-588113EC5347}"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25DE5C9-C781-4E4D-A6C7-016DB2723CB3}"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14A3A16-5E8F-4C6A-8A12-2FB451F1E1D2}"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BA1F80D6-A3B1-47AA-B928-A7C31679CEF2}"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AF81A4D-6682-4D6F-81B3-9FC448118FEF}"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C2E9285-AAAC-4763-B49E-8D1D2775EA6A}"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198C295-49A7-4E4B-AB07-6F1996B3A458}"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B61804D-C5B1-43E4-8C17-AF2C86B9125F}"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DD0CC63-7F0C-4692-9D8C-5229C4418D7F}"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0FE8619-4EA8-48A5-8AA0-B3870092F988}"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7DBC336-ABA6-4AAE-BDC4-A996BA962609}"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78CED80-7841-49E5-8D05-22C40A2C9B91}"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9C4F25B-C207-49F1-9D4A-3607C345BE95}"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C025E15-8445-4E2F-BB57-C99FC6EB784D}"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5176BECE-0D32-49EB-B65D-0043ED69B5C9}"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ABCA5084-EA28-446A-9BEA-48DA1482D91C}"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BE2EF84-F0FF-442C-AB1C-D4F842D8CDBF}"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EE45738-38BC-442A-B761-8183AA868DB8}"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DD9AD42-E192-4FF9-B19E-BF7E0AD7EA5F}"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4EA2FB7-B78D-48EE-927A-CBD82E4B1ADE}"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14B44C2-FAF6-4106-80AE-B664F7084648}"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F194529-4A55-4BE4-9060-218502F59100}"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D8A3D2C-DD78-4B3C-8B8C-8172BA649DE4}"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5760" cy="455760"/>
            <a:chOff x="11401560" y="6229800"/>
            <a:chExt cx="455760" cy="455760"/>
          </a:xfrm>
        </p:grpSpPr>
        <p:sp>
          <p:nvSpPr>
            <p:cNvPr id="1" name="Oval 7"/>
            <p:cNvSpPr/>
            <p:nvPr/>
          </p:nvSpPr>
          <p:spPr>
            <a:xfrm>
              <a:off x="11401560" y="6229800"/>
              <a:ext cx="455760" cy="45576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7440" cy="39744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1480" cy="7920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1480" cy="7920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1480" cy="274176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79640" cy="1079640"/>
            <a:chOff x="9649080" y="4069080"/>
            <a:chExt cx="1079640" cy="1079640"/>
          </a:xfrm>
        </p:grpSpPr>
        <p:sp>
          <p:nvSpPr>
            <p:cNvPr id="7" name="Oval 10"/>
            <p:cNvSpPr/>
            <p:nvPr/>
          </p:nvSpPr>
          <p:spPr>
            <a:xfrm>
              <a:off x="9649080" y="4069080"/>
              <a:ext cx="1079640" cy="107964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3280" cy="86328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ftr" idx="1"/>
          </p:nvPr>
        </p:nvSpPr>
        <p:spPr>
          <a:xfrm>
            <a:off x="1088280" y="6272640"/>
            <a:ext cx="6326280" cy="36360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0" name="PlaceHolder 2"/>
          <p:cNvSpPr>
            <a:spLocks noGrp="1"/>
          </p:cNvSpPr>
          <p:nvPr>
            <p:ph type="sldNum" idx="2"/>
          </p:nvPr>
        </p:nvSpPr>
        <p:spPr>
          <a:xfrm>
            <a:off x="9592560" y="4289400"/>
            <a:ext cx="1192320" cy="63864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750A5076-8B15-4DCF-BB4F-A20E338A10AA}"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1" name="PlaceHolder 3"/>
          <p:cNvSpPr>
            <a:spLocks noGrp="1"/>
          </p:cNvSpPr>
          <p:nvPr>
            <p:ph type="dt" idx="3"/>
          </p:nvPr>
        </p:nvSpPr>
        <p:spPr>
          <a:xfrm>
            <a:off x="7964280" y="6272640"/>
            <a:ext cx="3272040" cy="36360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5760" cy="455760"/>
            <a:chOff x="11401560" y="6229800"/>
            <a:chExt cx="455760" cy="455760"/>
          </a:xfrm>
        </p:grpSpPr>
        <p:sp>
          <p:nvSpPr>
            <p:cNvPr id="51" name="Oval 7"/>
            <p:cNvSpPr/>
            <p:nvPr/>
          </p:nvSpPr>
          <p:spPr>
            <a:xfrm>
              <a:off x="11401560" y="6229800"/>
              <a:ext cx="455760" cy="45576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7440" cy="39744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6280" cy="36360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8640" cy="36360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E73A4620-E83B-4C69-A780-840AAD499EC5}"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040" cy="36360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atu.ie" TargetMode="External"/><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5520" cy="3034440"/>
          </a:xfrm>
          <a:prstGeom prst="rect">
            <a:avLst/>
          </a:prstGeom>
          <a:noFill/>
          <a:ln w="0">
            <a:noFill/>
          </a:ln>
        </p:spPr>
        <p:txBody>
          <a:bodyPr lIns="0" rIns="0" tIns="0" bIns="0" anchor="ctr">
            <a:noAutofit/>
          </a:bodyPr>
          <a:p>
            <a:pPr>
              <a:lnSpc>
                <a:spcPct val="80000"/>
              </a:lnSpc>
              <a:buNone/>
            </a:pPr>
            <a:r>
              <a:rPr b="0" lang="en-IE" sz="9600" spc="-1" strike="noStrike" cap="all">
                <a:latin typeface="Rockwell Condensed"/>
              </a:rPr>
              <a:t>Data Layer</a:t>
            </a:r>
            <a:endParaRPr b="0" lang="en-IE" sz="9600" spc="-1" strike="noStrike">
              <a:latin typeface="Arial"/>
            </a:endParaRPr>
          </a:p>
        </p:txBody>
      </p:sp>
      <p:sp>
        <p:nvSpPr>
          <p:cNvPr id="101" name="PlaceHolder 2"/>
          <p:cNvSpPr>
            <a:spLocks noGrp="1"/>
          </p:cNvSpPr>
          <p:nvPr>
            <p:ph type="subTitle"/>
          </p:nvPr>
        </p:nvSpPr>
        <p:spPr>
          <a:xfrm>
            <a:off x="1069920" y="4389120"/>
            <a:ext cx="7889760" cy="106848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Web Services and Applications</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
        <p:nvSpPr>
          <p:cNvPr id="102" name="TextBox 3"/>
          <p:cNvSpPr/>
          <p:nvPr/>
        </p:nvSpPr>
        <p:spPr>
          <a:xfrm>
            <a:off x="9906120" y="4389120"/>
            <a:ext cx="5032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7.1</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Conclusion</a:t>
            </a:r>
            <a:endParaRPr b="0" lang="en-IE" sz="5400" spc="-1" strike="noStrike">
              <a:latin typeface="Arial"/>
            </a:endParaRPr>
          </a:p>
        </p:txBody>
      </p:sp>
      <p:sp>
        <p:nvSpPr>
          <p:cNvPr id="345" name="PlaceHolder 2"/>
          <p:cNvSpPr>
            <a:spLocks noGrp="1"/>
          </p:cNvSpPr>
          <p:nvPr>
            <p:ph/>
          </p:nvPr>
        </p:nvSpPr>
        <p:spPr>
          <a:xfrm>
            <a:off x="1069920" y="2121480"/>
            <a:ext cx="10056960" cy="404928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This is just skeleton code, the implementation should connect to the data source</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This separates the retrieval of information from the rest of the code</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What is an app-server? </a:t>
            </a:r>
            <a:br>
              <a:rPr sz="5400"/>
            </a:br>
            <a:r>
              <a:rPr b="0" lang="en-IE" sz="1800" spc="-1" strike="noStrike" cap="all">
                <a:latin typeface="Rockwell Condensed"/>
              </a:rPr>
              <a:t>And what is a web-server?</a:t>
            </a:r>
            <a:endParaRPr b="0" lang="en-IE" sz="1800" spc="-1" strike="noStrike">
              <a:latin typeface="Arial"/>
            </a:endParaRPr>
          </a:p>
        </p:txBody>
      </p:sp>
      <p:sp>
        <p:nvSpPr>
          <p:cNvPr id="104" name="AutoShape 4"/>
          <p:cNvSpPr/>
          <p:nvPr/>
        </p:nvSpPr>
        <p:spPr>
          <a:xfrm>
            <a:off x="2172600" y="2432880"/>
            <a:ext cx="7045200" cy="4118400"/>
          </a:xfrm>
          <a:prstGeom prst="rect">
            <a:avLst/>
          </a:prstGeom>
          <a:noFill/>
          <a:ln w="0">
            <a:noFill/>
          </a:ln>
        </p:spPr>
        <p:style>
          <a:lnRef idx="0"/>
          <a:fillRef idx="0"/>
          <a:effectRef idx="0"/>
          <a:fontRef idx="minor"/>
        </p:style>
      </p:sp>
      <p:sp>
        <p:nvSpPr>
          <p:cNvPr id="105" name="Rectangle 6"/>
          <p:cNvSpPr/>
          <p:nvPr/>
        </p:nvSpPr>
        <p:spPr>
          <a:xfrm>
            <a:off x="2122560" y="2114280"/>
            <a:ext cx="9280080" cy="2243160"/>
          </a:xfrm>
          <a:prstGeom prst="rect">
            <a:avLst/>
          </a:prstGeom>
          <a:solidFill>
            <a:schemeClr val="bg2">
              <a:lumMod val="9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06" name="Rectangle 7"/>
          <p:cNvSpPr/>
          <p:nvPr/>
        </p:nvSpPr>
        <p:spPr>
          <a:xfrm>
            <a:off x="3481560" y="5512320"/>
            <a:ext cx="3505320" cy="1199160"/>
          </a:xfrm>
          <a:prstGeom prst="rect">
            <a:avLst/>
          </a:prstGeom>
          <a:solidFill>
            <a:schemeClr val="bg2">
              <a:lumMod val="9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07" name="Cloud 8"/>
          <p:cNvSpPr/>
          <p:nvPr/>
        </p:nvSpPr>
        <p:spPr>
          <a:xfrm>
            <a:off x="3731040" y="4659840"/>
            <a:ext cx="2884320" cy="648000"/>
          </a:xfrm>
          <a:prstGeom prst="cloud">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08" name="TextBox 14"/>
          <p:cNvSpPr/>
          <p:nvPr/>
        </p:nvSpPr>
        <p:spPr>
          <a:xfrm>
            <a:off x="4591440" y="4799880"/>
            <a:ext cx="17154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internet</a:t>
            </a:r>
            <a:endParaRPr b="0" lang="en-IE" sz="1800" spc="-1" strike="noStrike">
              <a:latin typeface="Arial"/>
            </a:endParaRPr>
          </a:p>
        </p:txBody>
      </p:sp>
      <p:sp>
        <p:nvSpPr>
          <p:cNvPr id="109" name="TextBox 15"/>
          <p:cNvSpPr/>
          <p:nvPr/>
        </p:nvSpPr>
        <p:spPr>
          <a:xfrm>
            <a:off x="2847960" y="5172840"/>
            <a:ext cx="1999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HTTP request</a:t>
            </a:r>
            <a:endParaRPr b="0" lang="en-IE" sz="1800" spc="-1" strike="noStrike">
              <a:latin typeface="Arial"/>
            </a:endParaRPr>
          </a:p>
        </p:txBody>
      </p:sp>
      <p:sp>
        <p:nvSpPr>
          <p:cNvPr id="110" name="TextBox 16"/>
          <p:cNvSpPr/>
          <p:nvPr/>
        </p:nvSpPr>
        <p:spPr>
          <a:xfrm>
            <a:off x="5731920" y="5169240"/>
            <a:ext cx="17852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HTTP response</a:t>
            </a:r>
            <a:endParaRPr b="0" lang="en-IE" sz="1800" spc="-1" strike="noStrike">
              <a:latin typeface="Arial"/>
            </a:endParaRPr>
          </a:p>
        </p:txBody>
      </p:sp>
      <p:sp>
        <p:nvSpPr>
          <p:cNvPr id="111" name="TextBox 17"/>
          <p:cNvSpPr/>
          <p:nvPr/>
        </p:nvSpPr>
        <p:spPr>
          <a:xfrm>
            <a:off x="2256840" y="2126880"/>
            <a:ext cx="937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Server</a:t>
            </a:r>
            <a:endParaRPr b="0" lang="en-IE" sz="1800" spc="-1" strike="noStrike">
              <a:latin typeface="Arial"/>
            </a:endParaRPr>
          </a:p>
        </p:txBody>
      </p:sp>
      <p:sp>
        <p:nvSpPr>
          <p:cNvPr id="112" name="Rectangle 18"/>
          <p:cNvSpPr/>
          <p:nvPr/>
        </p:nvSpPr>
        <p:spPr>
          <a:xfrm>
            <a:off x="3624120" y="3703320"/>
            <a:ext cx="2808720" cy="4939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13" name="TextBox 19"/>
          <p:cNvSpPr/>
          <p:nvPr/>
        </p:nvSpPr>
        <p:spPr>
          <a:xfrm>
            <a:off x="3825360" y="3759120"/>
            <a:ext cx="25488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App server (eg flask)</a:t>
            </a:r>
            <a:endParaRPr b="0" lang="en-IE" sz="1800" spc="-1" strike="noStrike">
              <a:latin typeface="Arial"/>
            </a:endParaRPr>
          </a:p>
        </p:txBody>
      </p:sp>
      <p:sp>
        <p:nvSpPr>
          <p:cNvPr id="114" name="Rectangle 21"/>
          <p:cNvSpPr/>
          <p:nvPr/>
        </p:nvSpPr>
        <p:spPr>
          <a:xfrm>
            <a:off x="2676240" y="2632320"/>
            <a:ext cx="2171160" cy="909360"/>
          </a:xfrm>
          <a:prstGeom prst="rect">
            <a:avLst/>
          </a:prstGeom>
          <a:solidFill>
            <a:schemeClr val="tx2">
              <a:lumMod val="60000"/>
              <a:lumOff val="4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15" name="TextBox 20"/>
          <p:cNvSpPr/>
          <p:nvPr/>
        </p:nvSpPr>
        <p:spPr>
          <a:xfrm>
            <a:off x="2608920" y="2621520"/>
            <a:ext cx="2238480" cy="241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Directory with static pages</a:t>
            </a:r>
            <a:endParaRPr b="0" lang="en-IE" sz="1000" spc="-1" strike="noStrike">
              <a:latin typeface="Arial"/>
            </a:endParaRPr>
          </a:p>
        </p:txBody>
      </p:sp>
      <p:sp>
        <p:nvSpPr>
          <p:cNvPr id="116" name="Rectangle 22"/>
          <p:cNvSpPr/>
          <p:nvPr/>
        </p:nvSpPr>
        <p:spPr>
          <a:xfrm>
            <a:off x="2801880" y="3056760"/>
            <a:ext cx="820800" cy="344520"/>
          </a:xfrm>
          <a:prstGeom prst="rect">
            <a:avLst/>
          </a:prstGeom>
          <a:solidFill>
            <a:schemeClr val="tx2">
              <a:lumMod val="5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17" name="TextBox 23"/>
          <p:cNvSpPr/>
          <p:nvPr/>
        </p:nvSpPr>
        <p:spPr>
          <a:xfrm>
            <a:off x="2801880" y="3077640"/>
            <a:ext cx="72000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800" spc="-1" strike="noStrike">
                <a:solidFill>
                  <a:srgbClr val="ffffff"/>
                </a:solidFill>
                <a:latin typeface="Rockwell"/>
                <a:ea typeface="DejaVu Sans"/>
              </a:rPr>
              <a:t>Index.html</a:t>
            </a:r>
            <a:endParaRPr b="0" lang="en-IE" sz="800" spc="-1" strike="noStrike">
              <a:latin typeface="Arial"/>
            </a:endParaRPr>
          </a:p>
        </p:txBody>
      </p:sp>
      <p:sp>
        <p:nvSpPr>
          <p:cNvPr id="118" name="Rectangle 24"/>
          <p:cNvSpPr/>
          <p:nvPr/>
        </p:nvSpPr>
        <p:spPr>
          <a:xfrm>
            <a:off x="3871440" y="3042000"/>
            <a:ext cx="820800" cy="344520"/>
          </a:xfrm>
          <a:prstGeom prst="rect">
            <a:avLst/>
          </a:prstGeom>
          <a:solidFill>
            <a:schemeClr val="tx2">
              <a:lumMod val="5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19" name="TextBox 25"/>
          <p:cNvSpPr/>
          <p:nvPr/>
        </p:nvSpPr>
        <p:spPr>
          <a:xfrm>
            <a:off x="3947040" y="3070080"/>
            <a:ext cx="72000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800" spc="-1" strike="noStrike">
                <a:solidFill>
                  <a:srgbClr val="ffffff"/>
                </a:solidFill>
                <a:latin typeface="Rockwell"/>
                <a:ea typeface="DejaVu Sans"/>
              </a:rPr>
              <a:t>File.jpg</a:t>
            </a:r>
            <a:endParaRPr b="0" lang="en-IE" sz="800" spc="-1" strike="noStrike">
              <a:latin typeface="Arial"/>
            </a:endParaRPr>
          </a:p>
        </p:txBody>
      </p:sp>
      <p:sp>
        <p:nvSpPr>
          <p:cNvPr id="120" name="Rectangle 26"/>
          <p:cNvSpPr/>
          <p:nvPr/>
        </p:nvSpPr>
        <p:spPr>
          <a:xfrm>
            <a:off x="5721120" y="2611800"/>
            <a:ext cx="1755720" cy="1143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21" name="TextBox 27"/>
          <p:cNvSpPr/>
          <p:nvPr/>
        </p:nvSpPr>
        <p:spPr>
          <a:xfrm>
            <a:off x="5897520" y="2740320"/>
            <a:ext cx="1273680" cy="39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Functions in the app server</a:t>
            </a:r>
            <a:endParaRPr b="0" lang="en-IE" sz="1000" spc="-1" strike="noStrike">
              <a:latin typeface="Arial"/>
            </a:endParaRPr>
          </a:p>
        </p:txBody>
      </p:sp>
      <p:sp>
        <p:nvSpPr>
          <p:cNvPr id="122" name="Straight Arrow Connector 29"/>
          <p:cNvSpPr/>
          <p:nvPr/>
        </p:nvSpPr>
        <p:spPr>
          <a:xfrm>
            <a:off x="3213000" y="3402360"/>
            <a:ext cx="2507040" cy="93492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23" name="Straight Arrow Connector 31"/>
          <p:cNvSpPr/>
          <p:nvPr/>
        </p:nvSpPr>
        <p:spPr>
          <a:xfrm flipH="1">
            <a:off x="5736600" y="3767040"/>
            <a:ext cx="1248480" cy="5907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24" name="Cylinder 28"/>
          <p:cNvSpPr/>
          <p:nvPr/>
        </p:nvSpPr>
        <p:spPr>
          <a:xfrm>
            <a:off x="9219600" y="2374200"/>
            <a:ext cx="1894320" cy="189432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25" name="TextBox 30"/>
          <p:cNvSpPr/>
          <p:nvPr/>
        </p:nvSpPr>
        <p:spPr>
          <a:xfrm>
            <a:off x="9576000" y="3285720"/>
            <a:ext cx="1449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Database</a:t>
            </a:r>
            <a:endParaRPr b="0" lang="en-IE" sz="1800" spc="-1" strike="noStrike">
              <a:latin typeface="Arial"/>
            </a:endParaRPr>
          </a:p>
        </p:txBody>
      </p:sp>
      <p:sp>
        <p:nvSpPr>
          <p:cNvPr id="126" name="Straight Arrow Connector 33"/>
          <p:cNvSpPr/>
          <p:nvPr/>
        </p:nvSpPr>
        <p:spPr>
          <a:xfrm>
            <a:off x="7478640" y="2888640"/>
            <a:ext cx="1739520" cy="57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27" name="Straight Arrow Connector 35"/>
          <p:cNvSpPr/>
          <p:nvPr/>
        </p:nvSpPr>
        <p:spPr>
          <a:xfrm flipH="1" flipV="1">
            <a:off x="7477200" y="3182400"/>
            <a:ext cx="1739520" cy="111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28" name="TextBox 2"/>
          <p:cNvSpPr/>
          <p:nvPr/>
        </p:nvSpPr>
        <p:spPr>
          <a:xfrm>
            <a:off x="8659080" y="4624200"/>
            <a:ext cx="912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Flask</a:t>
            </a:r>
            <a:endParaRPr b="0" lang="en-IE" sz="1800" spc="-1" strike="noStrike">
              <a:latin typeface="Arial"/>
            </a:endParaRPr>
          </a:p>
        </p:txBody>
      </p:sp>
      <p:sp>
        <p:nvSpPr>
          <p:cNvPr id="129" name="Straight Arrow Connector 5"/>
          <p:cNvSpPr/>
          <p:nvPr/>
        </p:nvSpPr>
        <p:spPr>
          <a:xfrm flipH="1" flipV="1">
            <a:off x="6519600" y="4197240"/>
            <a:ext cx="2136600" cy="608760"/>
          </a:xfrm>
          <a:custGeom>
            <a:avLst/>
            <a:gdLst/>
            <a:ahLst/>
            <a:rect l="l" t="t" r="r" b="b"/>
            <a:pathLst>
              <a:path w="21600" h="21600">
                <a:moveTo>
                  <a:pt x="0" y="0"/>
                </a:moveTo>
                <a:lnTo>
                  <a:pt x="21600" y="21600"/>
                </a:lnTo>
              </a:path>
            </a:pathLst>
          </a:custGeom>
          <a:noFill/>
          <a:ln w="9525">
            <a:solidFill>
              <a:srgbClr val="000000"/>
            </a:solidFill>
            <a:prstDash val="dash"/>
            <a:round/>
            <a:tailEnd len="med" type="arrow" w="med"/>
          </a:ln>
        </p:spPr>
        <p:style>
          <a:lnRef idx="0"/>
          <a:fillRef idx="0"/>
          <a:effectRef idx="0"/>
          <a:fontRef idx="minor"/>
        </p:style>
      </p:sp>
      <p:sp>
        <p:nvSpPr>
          <p:cNvPr id="130" name="TextBox 38"/>
          <p:cNvSpPr/>
          <p:nvPr/>
        </p:nvSpPr>
        <p:spPr>
          <a:xfrm>
            <a:off x="3515040" y="5512320"/>
            <a:ext cx="9651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Client</a:t>
            </a:r>
            <a:endParaRPr b="0" lang="en-IE" sz="1800" spc="-1" strike="noStrike">
              <a:latin typeface="Arial"/>
            </a:endParaRPr>
          </a:p>
        </p:txBody>
      </p:sp>
      <p:sp>
        <p:nvSpPr>
          <p:cNvPr id="131" name="Straight Arrow Connector 39"/>
          <p:cNvSpPr/>
          <p:nvPr/>
        </p:nvSpPr>
        <p:spPr>
          <a:xfrm flipV="1">
            <a:off x="4525200" y="4141800"/>
            <a:ext cx="360" cy="155088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32" name="Straight Arrow Connector 40"/>
          <p:cNvSpPr/>
          <p:nvPr/>
        </p:nvSpPr>
        <p:spPr>
          <a:xfrm>
            <a:off x="5738040" y="4338720"/>
            <a:ext cx="360" cy="13554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33" name="TextBox 41"/>
          <p:cNvSpPr/>
          <p:nvPr/>
        </p:nvSpPr>
        <p:spPr>
          <a:xfrm>
            <a:off x="4402440" y="5695560"/>
            <a:ext cx="1386720" cy="912600"/>
          </a:xfrm>
          <a:prstGeom prst="rect">
            <a:avLst/>
          </a:prstGeom>
          <a:solidFill>
            <a:srgbClr val="00b0f0">
              <a:alpha val="30000"/>
            </a:srgbClr>
          </a:solidFill>
          <a:ln w="0">
            <a:solidFill>
              <a:srgbClr val="9c3510">
                <a:alpha val="38000"/>
              </a:srgbClr>
            </a:solid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a6a6a6"/>
                </a:solidFill>
                <a:latin typeface="Rockwell"/>
                <a:ea typeface="DejaVu Sans"/>
              </a:rPr>
              <a:t>Browser/ postmaster/curl</a:t>
            </a:r>
            <a:endParaRPr b="0" lang="en-IE" sz="1800" spc="-1" strike="noStrike">
              <a:latin typeface="Arial"/>
            </a:endParaRPr>
          </a:p>
        </p:txBody>
      </p:sp>
      <p:sp>
        <p:nvSpPr>
          <p:cNvPr id="134" name="Cylinder 3"/>
          <p:cNvSpPr/>
          <p:nvPr/>
        </p:nvSpPr>
        <p:spPr>
          <a:xfrm>
            <a:off x="9219600" y="955440"/>
            <a:ext cx="1894320" cy="73692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35" name="TextBox 10"/>
          <p:cNvSpPr/>
          <p:nvPr/>
        </p:nvSpPr>
        <p:spPr>
          <a:xfrm>
            <a:off x="9367200" y="1139400"/>
            <a:ext cx="1699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Outside data</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ylinder 3"/>
          <p:cNvSpPr/>
          <p:nvPr/>
        </p:nvSpPr>
        <p:spPr>
          <a:xfrm>
            <a:off x="9219600" y="955440"/>
            <a:ext cx="1894320" cy="73692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37"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What is an app-server? </a:t>
            </a:r>
            <a:br>
              <a:rPr sz="5400"/>
            </a:br>
            <a:r>
              <a:rPr b="0" lang="en-IE" sz="1800" spc="-1" strike="noStrike" cap="all">
                <a:latin typeface="Rockwell Condensed"/>
              </a:rPr>
              <a:t>And what is a web-server?</a:t>
            </a:r>
            <a:endParaRPr b="0" lang="en-IE" sz="1800" spc="-1" strike="noStrike">
              <a:latin typeface="Arial"/>
            </a:endParaRPr>
          </a:p>
        </p:txBody>
      </p:sp>
      <p:sp>
        <p:nvSpPr>
          <p:cNvPr id="138" name="AutoShape 4"/>
          <p:cNvSpPr/>
          <p:nvPr/>
        </p:nvSpPr>
        <p:spPr>
          <a:xfrm>
            <a:off x="2172600" y="2432880"/>
            <a:ext cx="7045200" cy="4118400"/>
          </a:xfrm>
          <a:prstGeom prst="rect">
            <a:avLst/>
          </a:prstGeom>
          <a:noFill/>
          <a:ln w="0">
            <a:noFill/>
          </a:ln>
        </p:spPr>
        <p:style>
          <a:lnRef idx="0"/>
          <a:fillRef idx="0"/>
          <a:effectRef idx="0"/>
          <a:fontRef idx="minor"/>
        </p:style>
      </p:sp>
      <p:sp>
        <p:nvSpPr>
          <p:cNvPr id="139" name="Rectangle 6"/>
          <p:cNvSpPr/>
          <p:nvPr/>
        </p:nvSpPr>
        <p:spPr>
          <a:xfrm>
            <a:off x="2122560" y="2114280"/>
            <a:ext cx="9280080" cy="2243160"/>
          </a:xfrm>
          <a:prstGeom prst="rect">
            <a:avLst/>
          </a:prstGeom>
          <a:solidFill>
            <a:schemeClr val="bg2">
              <a:lumMod val="9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40" name="Rectangle 7"/>
          <p:cNvSpPr/>
          <p:nvPr/>
        </p:nvSpPr>
        <p:spPr>
          <a:xfrm>
            <a:off x="3481560" y="5512320"/>
            <a:ext cx="3505320" cy="1199160"/>
          </a:xfrm>
          <a:prstGeom prst="rect">
            <a:avLst/>
          </a:prstGeom>
          <a:solidFill>
            <a:schemeClr val="bg2">
              <a:lumMod val="9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41" name="Cloud 8"/>
          <p:cNvSpPr/>
          <p:nvPr/>
        </p:nvSpPr>
        <p:spPr>
          <a:xfrm>
            <a:off x="3731040" y="4659840"/>
            <a:ext cx="2884320" cy="648000"/>
          </a:xfrm>
          <a:prstGeom prst="cloud">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42" name="TextBox 14"/>
          <p:cNvSpPr/>
          <p:nvPr/>
        </p:nvSpPr>
        <p:spPr>
          <a:xfrm>
            <a:off x="4591440" y="4799880"/>
            <a:ext cx="17154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internet</a:t>
            </a:r>
            <a:endParaRPr b="0" lang="en-IE" sz="1800" spc="-1" strike="noStrike">
              <a:latin typeface="Arial"/>
            </a:endParaRPr>
          </a:p>
        </p:txBody>
      </p:sp>
      <p:sp>
        <p:nvSpPr>
          <p:cNvPr id="143" name="TextBox 15"/>
          <p:cNvSpPr/>
          <p:nvPr/>
        </p:nvSpPr>
        <p:spPr>
          <a:xfrm>
            <a:off x="2847960" y="5172840"/>
            <a:ext cx="1999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HTTP request</a:t>
            </a:r>
            <a:endParaRPr b="0" lang="en-IE" sz="1800" spc="-1" strike="noStrike">
              <a:latin typeface="Arial"/>
            </a:endParaRPr>
          </a:p>
        </p:txBody>
      </p:sp>
      <p:sp>
        <p:nvSpPr>
          <p:cNvPr id="144" name="TextBox 16"/>
          <p:cNvSpPr/>
          <p:nvPr/>
        </p:nvSpPr>
        <p:spPr>
          <a:xfrm>
            <a:off x="5731920" y="5169240"/>
            <a:ext cx="17852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HTTP response</a:t>
            </a:r>
            <a:endParaRPr b="0" lang="en-IE" sz="1800" spc="-1" strike="noStrike">
              <a:latin typeface="Arial"/>
            </a:endParaRPr>
          </a:p>
        </p:txBody>
      </p:sp>
      <p:sp>
        <p:nvSpPr>
          <p:cNvPr id="145" name="TextBox 17"/>
          <p:cNvSpPr/>
          <p:nvPr/>
        </p:nvSpPr>
        <p:spPr>
          <a:xfrm>
            <a:off x="2256840" y="2126880"/>
            <a:ext cx="937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Server</a:t>
            </a:r>
            <a:endParaRPr b="0" lang="en-IE" sz="1800" spc="-1" strike="noStrike">
              <a:latin typeface="Arial"/>
            </a:endParaRPr>
          </a:p>
        </p:txBody>
      </p:sp>
      <p:sp>
        <p:nvSpPr>
          <p:cNvPr id="146" name="Rectangle 18"/>
          <p:cNvSpPr/>
          <p:nvPr/>
        </p:nvSpPr>
        <p:spPr>
          <a:xfrm>
            <a:off x="3624120" y="3703320"/>
            <a:ext cx="2808720" cy="4939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47" name="TextBox 19"/>
          <p:cNvSpPr/>
          <p:nvPr/>
        </p:nvSpPr>
        <p:spPr>
          <a:xfrm>
            <a:off x="3825360" y="3759120"/>
            <a:ext cx="25488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App server (eg flask)</a:t>
            </a:r>
            <a:endParaRPr b="0" lang="en-IE" sz="1800" spc="-1" strike="noStrike">
              <a:latin typeface="Arial"/>
            </a:endParaRPr>
          </a:p>
        </p:txBody>
      </p:sp>
      <p:sp>
        <p:nvSpPr>
          <p:cNvPr id="148" name="Rectangle 21"/>
          <p:cNvSpPr/>
          <p:nvPr/>
        </p:nvSpPr>
        <p:spPr>
          <a:xfrm>
            <a:off x="2676240" y="2632320"/>
            <a:ext cx="2171160" cy="909360"/>
          </a:xfrm>
          <a:prstGeom prst="rect">
            <a:avLst/>
          </a:prstGeom>
          <a:solidFill>
            <a:schemeClr val="tx2">
              <a:lumMod val="60000"/>
              <a:lumOff val="4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49" name="TextBox 20"/>
          <p:cNvSpPr/>
          <p:nvPr/>
        </p:nvSpPr>
        <p:spPr>
          <a:xfrm>
            <a:off x="2608920" y="2621520"/>
            <a:ext cx="2238480" cy="241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Directory with static pages</a:t>
            </a:r>
            <a:endParaRPr b="0" lang="en-IE" sz="1000" spc="-1" strike="noStrike">
              <a:latin typeface="Arial"/>
            </a:endParaRPr>
          </a:p>
        </p:txBody>
      </p:sp>
      <p:sp>
        <p:nvSpPr>
          <p:cNvPr id="150" name="Rectangle 22"/>
          <p:cNvSpPr/>
          <p:nvPr/>
        </p:nvSpPr>
        <p:spPr>
          <a:xfrm>
            <a:off x="2801880" y="3056760"/>
            <a:ext cx="820800" cy="344520"/>
          </a:xfrm>
          <a:prstGeom prst="rect">
            <a:avLst/>
          </a:prstGeom>
          <a:solidFill>
            <a:schemeClr val="tx2">
              <a:lumMod val="5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51" name="TextBox 23"/>
          <p:cNvSpPr/>
          <p:nvPr/>
        </p:nvSpPr>
        <p:spPr>
          <a:xfrm>
            <a:off x="2801880" y="3077640"/>
            <a:ext cx="72000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800" spc="-1" strike="noStrike">
                <a:solidFill>
                  <a:srgbClr val="ffffff"/>
                </a:solidFill>
                <a:latin typeface="Rockwell"/>
                <a:ea typeface="DejaVu Sans"/>
              </a:rPr>
              <a:t>Index.html</a:t>
            </a:r>
            <a:endParaRPr b="0" lang="en-IE" sz="800" spc="-1" strike="noStrike">
              <a:latin typeface="Arial"/>
            </a:endParaRPr>
          </a:p>
        </p:txBody>
      </p:sp>
      <p:sp>
        <p:nvSpPr>
          <p:cNvPr id="152" name="Rectangle 24"/>
          <p:cNvSpPr/>
          <p:nvPr/>
        </p:nvSpPr>
        <p:spPr>
          <a:xfrm>
            <a:off x="3871440" y="3042000"/>
            <a:ext cx="820800" cy="344520"/>
          </a:xfrm>
          <a:prstGeom prst="rect">
            <a:avLst/>
          </a:prstGeom>
          <a:solidFill>
            <a:schemeClr val="tx2">
              <a:lumMod val="5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53" name="TextBox 25"/>
          <p:cNvSpPr/>
          <p:nvPr/>
        </p:nvSpPr>
        <p:spPr>
          <a:xfrm>
            <a:off x="3947040" y="3070080"/>
            <a:ext cx="72000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800" spc="-1" strike="noStrike">
                <a:solidFill>
                  <a:srgbClr val="ffffff"/>
                </a:solidFill>
                <a:latin typeface="Rockwell"/>
                <a:ea typeface="DejaVu Sans"/>
              </a:rPr>
              <a:t>File.jpg</a:t>
            </a:r>
            <a:endParaRPr b="0" lang="en-IE" sz="800" spc="-1" strike="noStrike">
              <a:latin typeface="Arial"/>
            </a:endParaRPr>
          </a:p>
        </p:txBody>
      </p:sp>
      <p:sp>
        <p:nvSpPr>
          <p:cNvPr id="154" name="Rectangle 26"/>
          <p:cNvSpPr/>
          <p:nvPr/>
        </p:nvSpPr>
        <p:spPr>
          <a:xfrm>
            <a:off x="5721120" y="2611800"/>
            <a:ext cx="1755720" cy="1143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55" name="TextBox 27"/>
          <p:cNvSpPr/>
          <p:nvPr/>
        </p:nvSpPr>
        <p:spPr>
          <a:xfrm>
            <a:off x="5897520" y="2740320"/>
            <a:ext cx="1273680" cy="39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Functions in the app server</a:t>
            </a:r>
            <a:endParaRPr b="0" lang="en-IE" sz="1000" spc="-1" strike="noStrike">
              <a:latin typeface="Arial"/>
            </a:endParaRPr>
          </a:p>
        </p:txBody>
      </p:sp>
      <p:sp>
        <p:nvSpPr>
          <p:cNvPr id="156" name="Straight Arrow Connector 29"/>
          <p:cNvSpPr/>
          <p:nvPr/>
        </p:nvSpPr>
        <p:spPr>
          <a:xfrm>
            <a:off x="3213000" y="3402360"/>
            <a:ext cx="2507040" cy="93492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57" name="Straight Arrow Connector 31"/>
          <p:cNvSpPr/>
          <p:nvPr/>
        </p:nvSpPr>
        <p:spPr>
          <a:xfrm flipH="1">
            <a:off x="5736600" y="3767040"/>
            <a:ext cx="1248480" cy="5907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58" name="Cylinder 28"/>
          <p:cNvSpPr/>
          <p:nvPr/>
        </p:nvSpPr>
        <p:spPr>
          <a:xfrm>
            <a:off x="9219600" y="2374200"/>
            <a:ext cx="1894320" cy="189432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59" name="TextBox 30"/>
          <p:cNvSpPr/>
          <p:nvPr/>
        </p:nvSpPr>
        <p:spPr>
          <a:xfrm>
            <a:off x="9576000" y="3285720"/>
            <a:ext cx="1449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Database</a:t>
            </a:r>
            <a:endParaRPr b="0" lang="en-IE" sz="1800" spc="-1" strike="noStrike">
              <a:latin typeface="Arial"/>
            </a:endParaRPr>
          </a:p>
        </p:txBody>
      </p:sp>
      <p:sp>
        <p:nvSpPr>
          <p:cNvPr id="160" name="Straight Arrow Connector 33"/>
          <p:cNvSpPr/>
          <p:nvPr/>
        </p:nvSpPr>
        <p:spPr>
          <a:xfrm>
            <a:off x="7478640" y="2888640"/>
            <a:ext cx="1739520" cy="57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61" name="Straight Arrow Connector 35"/>
          <p:cNvSpPr/>
          <p:nvPr/>
        </p:nvSpPr>
        <p:spPr>
          <a:xfrm flipH="1" flipV="1">
            <a:off x="7477200" y="3182400"/>
            <a:ext cx="1739520" cy="111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62" name="TextBox 2"/>
          <p:cNvSpPr/>
          <p:nvPr/>
        </p:nvSpPr>
        <p:spPr>
          <a:xfrm>
            <a:off x="8659080" y="4624200"/>
            <a:ext cx="912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Flask</a:t>
            </a:r>
            <a:endParaRPr b="0" lang="en-IE" sz="1800" spc="-1" strike="noStrike">
              <a:latin typeface="Arial"/>
            </a:endParaRPr>
          </a:p>
        </p:txBody>
      </p:sp>
      <p:sp>
        <p:nvSpPr>
          <p:cNvPr id="163" name="Straight Arrow Connector 5"/>
          <p:cNvSpPr/>
          <p:nvPr/>
        </p:nvSpPr>
        <p:spPr>
          <a:xfrm flipH="1" flipV="1">
            <a:off x="6519600" y="4197240"/>
            <a:ext cx="2136600" cy="608760"/>
          </a:xfrm>
          <a:custGeom>
            <a:avLst/>
            <a:gdLst/>
            <a:ahLst/>
            <a:rect l="l" t="t" r="r" b="b"/>
            <a:pathLst>
              <a:path w="21600" h="21600">
                <a:moveTo>
                  <a:pt x="0" y="0"/>
                </a:moveTo>
                <a:lnTo>
                  <a:pt x="21600" y="21600"/>
                </a:lnTo>
              </a:path>
            </a:pathLst>
          </a:custGeom>
          <a:noFill/>
          <a:ln w="9525">
            <a:solidFill>
              <a:srgbClr val="000000"/>
            </a:solidFill>
            <a:prstDash val="dash"/>
            <a:round/>
            <a:tailEnd len="med" type="arrow" w="med"/>
          </a:ln>
        </p:spPr>
        <p:style>
          <a:lnRef idx="0"/>
          <a:fillRef idx="0"/>
          <a:effectRef idx="0"/>
          <a:fontRef idx="minor"/>
        </p:style>
      </p:sp>
      <p:sp>
        <p:nvSpPr>
          <p:cNvPr id="164" name="TextBox 38"/>
          <p:cNvSpPr/>
          <p:nvPr/>
        </p:nvSpPr>
        <p:spPr>
          <a:xfrm>
            <a:off x="3515040" y="5512320"/>
            <a:ext cx="9651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Client</a:t>
            </a:r>
            <a:endParaRPr b="0" lang="en-IE" sz="1800" spc="-1" strike="noStrike">
              <a:latin typeface="Arial"/>
            </a:endParaRPr>
          </a:p>
        </p:txBody>
      </p:sp>
      <p:sp>
        <p:nvSpPr>
          <p:cNvPr id="165" name="Straight Arrow Connector 39"/>
          <p:cNvSpPr/>
          <p:nvPr/>
        </p:nvSpPr>
        <p:spPr>
          <a:xfrm flipV="1">
            <a:off x="4525200" y="4141800"/>
            <a:ext cx="360" cy="155088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66" name="Straight Arrow Connector 40"/>
          <p:cNvSpPr/>
          <p:nvPr/>
        </p:nvSpPr>
        <p:spPr>
          <a:xfrm>
            <a:off x="5738040" y="4338720"/>
            <a:ext cx="360" cy="13554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67" name="TextBox 41"/>
          <p:cNvSpPr/>
          <p:nvPr/>
        </p:nvSpPr>
        <p:spPr>
          <a:xfrm>
            <a:off x="4402440" y="5695560"/>
            <a:ext cx="1386720" cy="912600"/>
          </a:xfrm>
          <a:prstGeom prst="rect">
            <a:avLst/>
          </a:prstGeom>
          <a:solidFill>
            <a:srgbClr val="00b0f0">
              <a:alpha val="30000"/>
            </a:srgbClr>
          </a:solidFill>
          <a:ln w="0">
            <a:solidFill>
              <a:srgbClr val="9c3510">
                <a:alpha val="38000"/>
              </a:srgbClr>
            </a:solid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a6a6a6"/>
                </a:solidFill>
                <a:latin typeface="Rockwell"/>
                <a:ea typeface="DejaVu Sans"/>
              </a:rPr>
              <a:t>Browser/ postmaster/curl</a:t>
            </a:r>
            <a:endParaRPr b="0" lang="en-IE" sz="1800" spc="-1" strike="noStrike">
              <a:latin typeface="Arial"/>
            </a:endParaRPr>
          </a:p>
        </p:txBody>
      </p:sp>
      <p:sp>
        <p:nvSpPr>
          <p:cNvPr id="168" name="Free-form: Shape 13"/>
          <p:cNvSpPr/>
          <p:nvPr/>
        </p:nvSpPr>
        <p:spPr>
          <a:xfrm>
            <a:off x="-30141360" y="-40160520"/>
            <a:ext cx="82196280" cy="83337120"/>
          </a:xfrm>
          <a:custGeom>
            <a:avLst/>
            <a:gdLst/>
            <a:ahLst/>
            <a:rect l="l" t="t" r="r" b="b"/>
            <a:pathLst>
              <a:path w="38345808" h="21945600">
                <a:moveTo>
                  <a:pt x="18221835" y="10714703"/>
                </a:moveTo>
                <a:cubicBezTo>
                  <a:pt x="17265097" y="10714703"/>
                  <a:pt x="16489508" y="10970172"/>
                  <a:pt x="16489508" y="11285308"/>
                </a:cubicBezTo>
                <a:cubicBezTo>
                  <a:pt x="16489508" y="11600444"/>
                  <a:pt x="17265097" y="11855913"/>
                  <a:pt x="18221835" y="11855913"/>
                </a:cubicBezTo>
                <a:cubicBezTo>
                  <a:pt x="19178572" y="11855913"/>
                  <a:pt x="19954161" y="11600444"/>
                  <a:pt x="19954161" y="11285308"/>
                </a:cubicBezTo>
                <a:cubicBezTo>
                  <a:pt x="19954161" y="10970172"/>
                  <a:pt x="19178572" y="10714703"/>
                  <a:pt x="18221835" y="10714703"/>
                </a:cubicBezTo>
                <a:close/>
                <a:moveTo>
                  <a:pt x="0" y="0"/>
                </a:moveTo>
                <a:lnTo>
                  <a:pt x="38345808" y="0"/>
                </a:lnTo>
                <a:lnTo>
                  <a:pt x="38345808" y="21945600"/>
                </a:lnTo>
                <a:lnTo>
                  <a:pt x="0" y="21945600"/>
                </a:lnTo>
                <a:close/>
              </a:path>
            </a:pathLst>
          </a:custGeom>
          <a:solidFill>
            <a:schemeClr val="tx1">
              <a:alpha val="48000"/>
            </a:schemeClr>
          </a:solidFill>
          <a:ln>
            <a:solidFill>
              <a:srgbClr val="5c1f0a"/>
            </a:solidFill>
            <a:round/>
          </a:ln>
        </p:spPr>
        <p:style>
          <a:lnRef idx="2">
            <a:schemeClr val="accent1">
              <a:shade val="15000"/>
            </a:schemeClr>
          </a:lnRef>
          <a:fillRef idx="1">
            <a:schemeClr val="accent1"/>
          </a:fillRef>
          <a:effectRef idx="0">
            <a:schemeClr val="accent1"/>
          </a:effectRef>
          <a:fontRef idx="minor"/>
        </p:style>
      </p:sp>
      <p:sp>
        <p:nvSpPr>
          <p:cNvPr id="169" name="TextBox 9"/>
          <p:cNvSpPr/>
          <p:nvPr/>
        </p:nvSpPr>
        <p:spPr>
          <a:xfrm>
            <a:off x="9367200" y="1139400"/>
            <a:ext cx="1699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Outside data</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ylinder 3"/>
          <p:cNvSpPr/>
          <p:nvPr/>
        </p:nvSpPr>
        <p:spPr>
          <a:xfrm>
            <a:off x="9219600" y="955440"/>
            <a:ext cx="1894320" cy="73692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71"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What is an app-server? </a:t>
            </a:r>
            <a:br>
              <a:rPr sz="5400"/>
            </a:br>
            <a:r>
              <a:rPr b="0" lang="en-IE" sz="1800" spc="-1" strike="noStrike" cap="all">
                <a:latin typeface="Rockwell Condensed"/>
              </a:rPr>
              <a:t>And what is a web-server?</a:t>
            </a:r>
            <a:endParaRPr b="0" lang="en-IE" sz="1800" spc="-1" strike="noStrike">
              <a:latin typeface="Arial"/>
            </a:endParaRPr>
          </a:p>
        </p:txBody>
      </p:sp>
      <p:sp>
        <p:nvSpPr>
          <p:cNvPr id="172" name="AutoShape 4"/>
          <p:cNvSpPr/>
          <p:nvPr/>
        </p:nvSpPr>
        <p:spPr>
          <a:xfrm>
            <a:off x="2172600" y="2432880"/>
            <a:ext cx="7045200" cy="4118400"/>
          </a:xfrm>
          <a:prstGeom prst="rect">
            <a:avLst/>
          </a:prstGeom>
          <a:noFill/>
          <a:ln w="0">
            <a:noFill/>
          </a:ln>
        </p:spPr>
        <p:style>
          <a:lnRef idx="0"/>
          <a:fillRef idx="0"/>
          <a:effectRef idx="0"/>
          <a:fontRef idx="minor"/>
        </p:style>
      </p:sp>
      <p:sp>
        <p:nvSpPr>
          <p:cNvPr id="173" name="Rectangle 6"/>
          <p:cNvSpPr/>
          <p:nvPr/>
        </p:nvSpPr>
        <p:spPr>
          <a:xfrm>
            <a:off x="2122560" y="2114280"/>
            <a:ext cx="9280080" cy="2243160"/>
          </a:xfrm>
          <a:prstGeom prst="rect">
            <a:avLst/>
          </a:prstGeom>
          <a:solidFill>
            <a:schemeClr val="bg2">
              <a:lumMod val="9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74" name="Rectangle 7"/>
          <p:cNvSpPr/>
          <p:nvPr/>
        </p:nvSpPr>
        <p:spPr>
          <a:xfrm>
            <a:off x="3481560" y="5512320"/>
            <a:ext cx="3505320" cy="1199160"/>
          </a:xfrm>
          <a:prstGeom prst="rect">
            <a:avLst/>
          </a:prstGeom>
          <a:solidFill>
            <a:schemeClr val="bg2">
              <a:lumMod val="9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75" name="Cloud 8"/>
          <p:cNvSpPr/>
          <p:nvPr/>
        </p:nvSpPr>
        <p:spPr>
          <a:xfrm>
            <a:off x="3731040" y="4659840"/>
            <a:ext cx="2884320" cy="648000"/>
          </a:xfrm>
          <a:prstGeom prst="cloud">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76" name="TextBox 14"/>
          <p:cNvSpPr/>
          <p:nvPr/>
        </p:nvSpPr>
        <p:spPr>
          <a:xfrm>
            <a:off x="4591440" y="4799880"/>
            <a:ext cx="17154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internet</a:t>
            </a:r>
            <a:endParaRPr b="0" lang="en-IE" sz="1800" spc="-1" strike="noStrike">
              <a:latin typeface="Arial"/>
            </a:endParaRPr>
          </a:p>
        </p:txBody>
      </p:sp>
      <p:sp>
        <p:nvSpPr>
          <p:cNvPr id="177" name="TextBox 15"/>
          <p:cNvSpPr/>
          <p:nvPr/>
        </p:nvSpPr>
        <p:spPr>
          <a:xfrm>
            <a:off x="2847960" y="5172840"/>
            <a:ext cx="1999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HTTP request</a:t>
            </a:r>
            <a:endParaRPr b="0" lang="en-IE" sz="1800" spc="-1" strike="noStrike">
              <a:latin typeface="Arial"/>
            </a:endParaRPr>
          </a:p>
        </p:txBody>
      </p:sp>
      <p:sp>
        <p:nvSpPr>
          <p:cNvPr id="178" name="TextBox 16"/>
          <p:cNvSpPr/>
          <p:nvPr/>
        </p:nvSpPr>
        <p:spPr>
          <a:xfrm>
            <a:off x="5731920" y="5169240"/>
            <a:ext cx="17852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HTTP response</a:t>
            </a:r>
            <a:endParaRPr b="0" lang="en-IE" sz="1800" spc="-1" strike="noStrike">
              <a:latin typeface="Arial"/>
            </a:endParaRPr>
          </a:p>
        </p:txBody>
      </p:sp>
      <p:sp>
        <p:nvSpPr>
          <p:cNvPr id="179" name="TextBox 17"/>
          <p:cNvSpPr/>
          <p:nvPr/>
        </p:nvSpPr>
        <p:spPr>
          <a:xfrm>
            <a:off x="2256840" y="2126880"/>
            <a:ext cx="937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Server</a:t>
            </a:r>
            <a:endParaRPr b="0" lang="en-IE" sz="1800" spc="-1" strike="noStrike">
              <a:latin typeface="Arial"/>
            </a:endParaRPr>
          </a:p>
        </p:txBody>
      </p:sp>
      <p:sp>
        <p:nvSpPr>
          <p:cNvPr id="180" name="Rectangle 18"/>
          <p:cNvSpPr/>
          <p:nvPr/>
        </p:nvSpPr>
        <p:spPr>
          <a:xfrm>
            <a:off x="3624120" y="3703320"/>
            <a:ext cx="2808720" cy="4939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81" name="TextBox 19"/>
          <p:cNvSpPr/>
          <p:nvPr/>
        </p:nvSpPr>
        <p:spPr>
          <a:xfrm>
            <a:off x="3825360" y="3759120"/>
            <a:ext cx="25488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App server (eg flask)</a:t>
            </a:r>
            <a:endParaRPr b="0" lang="en-IE" sz="1800" spc="-1" strike="noStrike">
              <a:latin typeface="Arial"/>
            </a:endParaRPr>
          </a:p>
        </p:txBody>
      </p:sp>
      <p:sp>
        <p:nvSpPr>
          <p:cNvPr id="182" name="Rectangle 21"/>
          <p:cNvSpPr/>
          <p:nvPr/>
        </p:nvSpPr>
        <p:spPr>
          <a:xfrm>
            <a:off x="2676240" y="2632320"/>
            <a:ext cx="2171160" cy="909360"/>
          </a:xfrm>
          <a:prstGeom prst="rect">
            <a:avLst/>
          </a:prstGeom>
          <a:solidFill>
            <a:schemeClr val="tx2">
              <a:lumMod val="60000"/>
              <a:lumOff val="4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83" name="TextBox 20"/>
          <p:cNvSpPr/>
          <p:nvPr/>
        </p:nvSpPr>
        <p:spPr>
          <a:xfrm>
            <a:off x="2608920" y="2621520"/>
            <a:ext cx="2238480" cy="241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Directory with static pages</a:t>
            </a:r>
            <a:endParaRPr b="0" lang="en-IE" sz="1000" spc="-1" strike="noStrike">
              <a:latin typeface="Arial"/>
            </a:endParaRPr>
          </a:p>
        </p:txBody>
      </p:sp>
      <p:sp>
        <p:nvSpPr>
          <p:cNvPr id="184" name="Rectangle 22"/>
          <p:cNvSpPr/>
          <p:nvPr/>
        </p:nvSpPr>
        <p:spPr>
          <a:xfrm>
            <a:off x="2801880" y="3056760"/>
            <a:ext cx="820800" cy="344520"/>
          </a:xfrm>
          <a:prstGeom prst="rect">
            <a:avLst/>
          </a:prstGeom>
          <a:solidFill>
            <a:schemeClr val="tx2">
              <a:lumMod val="5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85" name="TextBox 23"/>
          <p:cNvSpPr/>
          <p:nvPr/>
        </p:nvSpPr>
        <p:spPr>
          <a:xfrm>
            <a:off x="2801880" y="3077640"/>
            <a:ext cx="72000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800" spc="-1" strike="noStrike">
                <a:solidFill>
                  <a:srgbClr val="ffffff"/>
                </a:solidFill>
                <a:latin typeface="Rockwell"/>
                <a:ea typeface="DejaVu Sans"/>
              </a:rPr>
              <a:t>Index.html</a:t>
            </a:r>
            <a:endParaRPr b="0" lang="en-IE" sz="800" spc="-1" strike="noStrike">
              <a:latin typeface="Arial"/>
            </a:endParaRPr>
          </a:p>
        </p:txBody>
      </p:sp>
      <p:sp>
        <p:nvSpPr>
          <p:cNvPr id="186" name="Rectangle 24"/>
          <p:cNvSpPr/>
          <p:nvPr/>
        </p:nvSpPr>
        <p:spPr>
          <a:xfrm>
            <a:off x="3871440" y="3042000"/>
            <a:ext cx="820800" cy="344520"/>
          </a:xfrm>
          <a:prstGeom prst="rect">
            <a:avLst/>
          </a:prstGeom>
          <a:solidFill>
            <a:schemeClr val="tx2">
              <a:lumMod val="5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87" name="TextBox 25"/>
          <p:cNvSpPr/>
          <p:nvPr/>
        </p:nvSpPr>
        <p:spPr>
          <a:xfrm>
            <a:off x="3947040" y="3070080"/>
            <a:ext cx="72000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800" spc="-1" strike="noStrike">
                <a:solidFill>
                  <a:srgbClr val="ffffff"/>
                </a:solidFill>
                <a:latin typeface="Rockwell"/>
                <a:ea typeface="DejaVu Sans"/>
              </a:rPr>
              <a:t>File.jpg</a:t>
            </a:r>
            <a:endParaRPr b="0" lang="en-IE" sz="800" spc="-1" strike="noStrike">
              <a:latin typeface="Arial"/>
            </a:endParaRPr>
          </a:p>
        </p:txBody>
      </p:sp>
      <p:sp>
        <p:nvSpPr>
          <p:cNvPr id="188" name="Rectangle 26"/>
          <p:cNvSpPr/>
          <p:nvPr/>
        </p:nvSpPr>
        <p:spPr>
          <a:xfrm>
            <a:off x="5721120" y="2611800"/>
            <a:ext cx="1755720" cy="1143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89" name="TextBox 27"/>
          <p:cNvSpPr/>
          <p:nvPr/>
        </p:nvSpPr>
        <p:spPr>
          <a:xfrm>
            <a:off x="5897520" y="2740320"/>
            <a:ext cx="1273680" cy="39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Functions in the app server</a:t>
            </a:r>
            <a:endParaRPr b="0" lang="en-IE" sz="1000" spc="-1" strike="noStrike">
              <a:latin typeface="Arial"/>
            </a:endParaRPr>
          </a:p>
        </p:txBody>
      </p:sp>
      <p:sp>
        <p:nvSpPr>
          <p:cNvPr id="190" name="Straight Arrow Connector 29"/>
          <p:cNvSpPr/>
          <p:nvPr/>
        </p:nvSpPr>
        <p:spPr>
          <a:xfrm>
            <a:off x="3213000" y="3402360"/>
            <a:ext cx="2507040" cy="93492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91" name="Straight Arrow Connector 31"/>
          <p:cNvSpPr/>
          <p:nvPr/>
        </p:nvSpPr>
        <p:spPr>
          <a:xfrm flipH="1">
            <a:off x="5736600" y="3767040"/>
            <a:ext cx="1248480" cy="5907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92" name="Cylinder 28"/>
          <p:cNvSpPr/>
          <p:nvPr/>
        </p:nvSpPr>
        <p:spPr>
          <a:xfrm>
            <a:off x="9219600" y="2374200"/>
            <a:ext cx="1894320" cy="189432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93" name="TextBox 30"/>
          <p:cNvSpPr/>
          <p:nvPr/>
        </p:nvSpPr>
        <p:spPr>
          <a:xfrm>
            <a:off x="9576000" y="3285720"/>
            <a:ext cx="1449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Database</a:t>
            </a:r>
            <a:endParaRPr b="0" lang="en-IE" sz="1800" spc="-1" strike="noStrike">
              <a:latin typeface="Arial"/>
            </a:endParaRPr>
          </a:p>
        </p:txBody>
      </p:sp>
      <p:sp>
        <p:nvSpPr>
          <p:cNvPr id="194" name="Straight Arrow Connector 33"/>
          <p:cNvSpPr/>
          <p:nvPr/>
        </p:nvSpPr>
        <p:spPr>
          <a:xfrm>
            <a:off x="7478640" y="2888640"/>
            <a:ext cx="1739520" cy="57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95" name="Straight Arrow Connector 35"/>
          <p:cNvSpPr/>
          <p:nvPr/>
        </p:nvSpPr>
        <p:spPr>
          <a:xfrm flipH="1" flipV="1">
            <a:off x="7477200" y="3182400"/>
            <a:ext cx="1739520" cy="111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96" name="TextBox 2"/>
          <p:cNvSpPr/>
          <p:nvPr/>
        </p:nvSpPr>
        <p:spPr>
          <a:xfrm>
            <a:off x="8659080" y="4624200"/>
            <a:ext cx="912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Flask</a:t>
            </a:r>
            <a:endParaRPr b="0" lang="en-IE" sz="1800" spc="-1" strike="noStrike">
              <a:latin typeface="Arial"/>
            </a:endParaRPr>
          </a:p>
        </p:txBody>
      </p:sp>
      <p:sp>
        <p:nvSpPr>
          <p:cNvPr id="197" name="Straight Arrow Connector 5"/>
          <p:cNvSpPr/>
          <p:nvPr/>
        </p:nvSpPr>
        <p:spPr>
          <a:xfrm flipH="1" flipV="1">
            <a:off x="6519600" y="4197240"/>
            <a:ext cx="2136600" cy="608760"/>
          </a:xfrm>
          <a:custGeom>
            <a:avLst/>
            <a:gdLst/>
            <a:ahLst/>
            <a:rect l="l" t="t" r="r" b="b"/>
            <a:pathLst>
              <a:path w="21600" h="21600">
                <a:moveTo>
                  <a:pt x="0" y="0"/>
                </a:moveTo>
                <a:lnTo>
                  <a:pt x="21600" y="21600"/>
                </a:lnTo>
              </a:path>
            </a:pathLst>
          </a:custGeom>
          <a:noFill/>
          <a:ln w="9525">
            <a:solidFill>
              <a:srgbClr val="000000"/>
            </a:solidFill>
            <a:prstDash val="dash"/>
            <a:round/>
            <a:tailEnd len="med" type="arrow" w="med"/>
          </a:ln>
        </p:spPr>
        <p:style>
          <a:lnRef idx="0"/>
          <a:fillRef idx="0"/>
          <a:effectRef idx="0"/>
          <a:fontRef idx="minor"/>
        </p:style>
      </p:sp>
      <p:sp>
        <p:nvSpPr>
          <p:cNvPr id="198" name="TextBox 38"/>
          <p:cNvSpPr/>
          <p:nvPr/>
        </p:nvSpPr>
        <p:spPr>
          <a:xfrm>
            <a:off x="3515040" y="5512320"/>
            <a:ext cx="9651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Client</a:t>
            </a:r>
            <a:endParaRPr b="0" lang="en-IE" sz="1800" spc="-1" strike="noStrike">
              <a:latin typeface="Arial"/>
            </a:endParaRPr>
          </a:p>
        </p:txBody>
      </p:sp>
      <p:sp>
        <p:nvSpPr>
          <p:cNvPr id="199" name="Straight Arrow Connector 39"/>
          <p:cNvSpPr/>
          <p:nvPr/>
        </p:nvSpPr>
        <p:spPr>
          <a:xfrm flipV="1">
            <a:off x="4525200" y="4141800"/>
            <a:ext cx="360" cy="155088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00" name="Straight Arrow Connector 40"/>
          <p:cNvSpPr/>
          <p:nvPr/>
        </p:nvSpPr>
        <p:spPr>
          <a:xfrm>
            <a:off x="5738040" y="4338720"/>
            <a:ext cx="360" cy="13554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01" name="TextBox 41"/>
          <p:cNvSpPr/>
          <p:nvPr/>
        </p:nvSpPr>
        <p:spPr>
          <a:xfrm>
            <a:off x="4402440" y="5695560"/>
            <a:ext cx="1386720" cy="912600"/>
          </a:xfrm>
          <a:prstGeom prst="rect">
            <a:avLst/>
          </a:prstGeom>
          <a:solidFill>
            <a:srgbClr val="00b0f0">
              <a:alpha val="30000"/>
            </a:srgbClr>
          </a:solidFill>
          <a:ln w="0">
            <a:solidFill>
              <a:srgbClr val="9c3510">
                <a:alpha val="38000"/>
              </a:srgbClr>
            </a:solid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a6a6a6"/>
                </a:solidFill>
                <a:latin typeface="Rockwell"/>
                <a:ea typeface="DejaVu Sans"/>
              </a:rPr>
              <a:t>Browser/ postmaster/curl</a:t>
            </a:r>
            <a:endParaRPr b="0" lang="en-IE" sz="1800" spc="-1" strike="noStrike">
              <a:latin typeface="Arial"/>
            </a:endParaRPr>
          </a:p>
        </p:txBody>
      </p:sp>
      <p:sp>
        <p:nvSpPr>
          <p:cNvPr id="202" name="Free-form: Shape 13"/>
          <p:cNvSpPr/>
          <p:nvPr/>
        </p:nvSpPr>
        <p:spPr>
          <a:xfrm>
            <a:off x="-30141360" y="-40160520"/>
            <a:ext cx="82196280" cy="83337120"/>
          </a:xfrm>
          <a:custGeom>
            <a:avLst/>
            <a:gdLst/>
            <a:ahLst/>
            <a:rect l="l" t="t" r="r" b="b"/>
            <a:pathLst>
              <a:path w="38345808" h="21945600">
                <a:moveTo>
                  <a:pt x="18221835" y="10714703"/>
                </a:moveTo>
                <a:cubicBezTo>
                  <a:pt x="17265097" y="10714703"/>
                  <a:pt x="16489508" y="10970172"/>
                  <a:pt x="16489508" y="11285308"/>
                </a:cubicBezTo>
                <a:cubicBezTo>
                  <a:pt x="16489508" y="11600444"/>
                  <a:pt x="17265097" y="11855913"/>
                  <a:pt x="18221835" y="11855913"/>
                </a:cubicBezTo>
                <a:cubicBezTo>
                  <a:pt x="19178572" y="11855913"/>
                  <a:pt x="19954161" y="11600444"/>
                  <a:pt x="19954161" y="11285308"/>
                </a:cubicBezTo>
                <a:cubicBezTo>
                  <a:pt x="19954161" y="10970172"/>
                  <a:pt x="19178572" y="10714703"/>
                  <a:pt x="18221835" y="10714703"/>
                </a:cubicBezTo>
                <a:close/>
                <a:moveTo>
                  <a:pt x="0" y="0"/>
                </a:moveTo>
                <a:lnTo>
                  <a:pt x="38345808" y="0"/>
                </a:lnTo>
                <a:lnTo>
                  <a:pt x="38345808" y="21945600"/>
                </a:lnTo>
                <a:lnTo>
                  <a:pt x="0" y="21945600"/>
                </a:lnTo>
                <a:close/>
              </a:path>
            </a:pathLst>
          </a:custGeom>
          <a:solidFill>
            <a:schemeClr val="tx1">
              <a:alpha val="48000"/>
            </a:schemeClr>
          </a:solidFill>
          <a:ln>
            <a:solidFill>
              <a:srgbClr val="5c1f0a"/>
            </a:solidFill>
            <a:round/>
          </a:ln>
        </p:spPr>
        <p:style>
          <a:lnRef idx="2">
            <a:schemeClr val="accent1">
              <a:shade val="15000"/>
            </a:schemeClr>
          </a:lnRef>
          <a:fillRef idx="1">
            <a:schemeClr val="accent1"/>
          </a:fillRef>
          <a:effectRef idx="0">
            <a:schemeClr val="accent1"/>
          </a:effectRef>
          <a:fontRef idx="minor"/>
        </p:style>
      </p:sp>
      <p:sp>
        <p:nvSpPr>
          <p:cNvPr id="203" name="TextBox 9"/>
          <p:cNvSpPr/>
          <p:nvPr/>
        </p:nvSpPr>
        <p:spPr>
          <a:xfrm>
            <a:off x="9367200" y="1139400"/>
            <a:ext cx="1699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Outside data</a:t>
            </a:r>
            <a:endParaRPr b="0" lang="en-IE" sz="1800" spc="-1" strike="noStrike">
              <a:latin typeface="Arial"/>
            </a:endParaRPr>
          </a:p>
        </p:txBody>
      </p:sp>
      <p:sp>
        <p:nvSpPr>
          <p:cNvPr id="204" name="Rectangle 10"/>
          <p:cNvSpPr/>
          <p:nvPr/>
        </p:nvSpPr>
        <p:spPr>
          <a:xfrm>
            <a:off x="8088480" y="2558160"/>
            <a:ext cx="616680" cy="1196640"/>
          </a:xfrm>
          <a:prstGeom prst="rect">
            <a:avLst/>
          </a:prstGeom>
          <a:solidFill>
            <a:srgbClr val="dec27c"/>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05" name="TextBox 11"/>
          <p:cNvSpPr/>
          <p:nvPr/>
        </p:nvSpPr>
        <p:spPr>
          <a:xfrm>
            <a:off x="8176680" y="2963880"/>
            <a:ext cx="469800" cy="241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DAO</a:t>
            </a:r>
            <a:endParaRPr b="0" lang="en-IE" sz="1000" spc="-1" strike="noStrike">
              <a:latin typeface="Arial"/>
            </a:endParaRPr>
          </a:p>
        </p:txBody>
      </p:sp>
      <p:sp>
        <p:nvSpPr>
          <p:cNvPr id="206" name="Rectangle 12"/>
          <p:cNvSpPr/>
          <p:nvPr/>
        </p:nvSpPr>
        <p:spPr>
          <a:xfrm>
            <a:off x="6627600" y="2170800"/>
            <a:ext cx="849600" cy="280440"/>
          </a:xfrm>
          <a:prstGeom prst="rect">
            <a:avLst/>
          </a:prstGeom>
          <a:solidFill>
            <a:srgbClr val="dec27c"/>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07" name="TextBox 32"/>
          <p:cNvSpPr/>
          <p:nvPr/>
        </p:nvSpPr>
        <p:spPr>
          <a:xfrm>
            <a:off x="6839280" y="2198880"/>
            <a:ext cx="714600" cy="241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DAO</a:t>
            </a:r>
            <a:endParaRPr b="0" lang="en-IE" sz="1000" spc="-1" strike="noStrike">
              <a:latin typeface="Arial"/>
            </a:endParaRPr>
          </a:p>
        </p:txBody>
      </p:sp>
      <p:sp>
        <p:nvSpPr>
          <p:cNvPr id="208" name="Straight Arrow Connector 34"/>
          <p:cNvSpPr/>
          <p:nvPr/>
        </p:nvSpPr>
        <p:spPr>
          <a:xfrm flipV="1">
            <a:off x="6859800" y="1178640"/>
            <a:ext cx="2358360" cy="9864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09" name="Straight Arrow Connector 43"/>
          <p:cNvSpPr/>
          <p:nvPr/>
        </p:nvSpPr>
        <p:spPr>
          <a:xfrm flipH="1">
            <a:off x="7237440" y="1324800"/>
            <a:ext cx="1978920" cy="8571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10" name="Straight Arrow Connector 46"/>
          <p:cNvSpPr/>
          <p:nvPr/>
        </p:nvSpPr>
        <p:spPr>
          <a:xfrm flipV="1">
            <a:off x="6859800" y="2443680"/>
            <a:ext cx="360" cy="1544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11" name="Straight Arrow Connector 53"/>
          <p:cNvSpPr/>
          <p:nvPr/>
        </p:nvSpPr>
        <p:spPr>
          <a:xfrm>
            <a:off x="7197480" y="2452680"/>
            <a:ext cx="360" cy="2001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ylinder 3"/>
          <p:cNvSpPr/>
          <p:nvPr/>
        </p:nvSpPr>
        <p:spPr>
          <a:xfrm>
            <a:off x="9219600" y="955440"/>
            <a:ext cx="1894320" cy="73692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13"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What is an app-server? </a:t>
            </a:r>
            <a:br>
              <a:rPr sz="5400"/>
            </a:br>
            <a:r>
              <a:rPr b="0" lang="en-IE" sz="1800" spc="-1" strike="noStrike" cap="all">
                <a:latin typeface="Rockwell Condensed"/>
              </a:rPr>
              <a:t>And what is a web-server?</a:t>
            </a:r>
            <a:endParaRPr b="0" lang="en-IE" sz="1800" spc="-1" strike="noStrike">
              <a:latin typeface="Arial"/>
            </a:endParaRPr>
          </a:p>
        </p:txBody>
      </p:sp>
      <p:sp>
        <p:nvSpPr>
          <p:cNvPr id="214" name="AutoShape 4"/>
          <p:cNvSpPr/>
          <p:nvPr/>
        </p:nvSpPr>
        <p:spPr>
          <a:xfrm>
            <a:off x="2172600" y="2432880"/>
            <a:ext cx="7045200" cy="4118400"/>
          </a:xfrm>
          <a:prstGeom prst="rect">
            <a:avLst/>
          </a:prstGeom>
          <a:noFill/>
          <a:ln w="0">
            <a:noFill/>
          </a:ln>
        </p:spPr>
        <p:style>
          <a:lnRef idx="0"/>
          <a:fillRef idx="0"/>
          <a:effectRef idx="0"/>
          <a:fontRef idx="minor"/>
        </p:style>
      </p:sp>
      <p:sp>
        <p:nvSpPr>
          <p:cNvPr id="215" name="Rectangle 6"/>
          <p:cNvSpPr/>
          <p:nvPr/>
        </p:nvSpPr>
        <p:spPr>
          <a:xfrm>
            <a:off x="2122560" y="2114280"/>
            <a:ext cx="9280080" cy="2243160"/>
          </a:xfrm>
          <a:prstGeom prst="rect">
            <a:avLst/>
          </a:prstGeom>
          <a:solidFill>
            <a:schemeClr val="bg2">
              <a:lumMod val="9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16" name="Rectangle 7"/>
          <p:cNvSpPr/>
          <p:nvPr/>
        </p:nvSpPr>
        <p:spPr>
          <a:xfrm>
            <a:off x="3481560" y="5512320"/>
            <a:ext cx="3505320" cy="1199160"/>
          </a:xfrm>
          <a:prstGeom prst="rect">
            <a:avLst/>
          </a:prstGeom>
          <a:solidFill>
            <a:schemeClr val="bg2">
              <a:lumMod val="9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17" name="Cloud 8"/>
          <p:cNvSpPr/>
          <p:nvPr/>
        </p:nvSpPr>
        <p:spPr>
          <a:xfrm>
            <a:off x="3731040" y="4659840"/>
            <a:ext cx="2884320" cy="648000"/>
          </a:xfrm>
          <a:prstGeom prst="cloud">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18" name="TextBox 14"/>
          <p:cNvSpPr/>
          <p:nvPr/>
        </p:nvSpPr>
        <p:spPr>
          <a:xfrm>
            <a:off x="4591440" y="4799880"/>
            <a:ext cx="17154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internet</a:t>
            </a:r>
            <a:endParaRPr b="0" lang="en-IE" sz="1800" spc="-1" strike="noStrike">
              <a:latin typeface="Arial"/>
            </a:endParaRPr>
          </a:p>
        </p:txBody>
      </p:sp>
      <p:sp>
        <p:nvSpPr>
          <p:cNvPr id="219" name="TextBox 15"/>
          <p:cNvSpPr/>
          <p:nvPr/>
        </p:nvSpPr>
        <p:spPr>
          <a:xfrm>
            <a:off x="2847960" y="5172840"/>
            <a:ext cx="1999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HTTP request</a:t>
            </a:r>
            <a:endParaRPr b="0" lang="en-IE" sz="1800" spc="-1" strike="noStrike">
              <a:latin typeface="Arial"/>
            </a:endParaRPr>
          </a:p>
        </p:txBody>
      </p:sp>
      <p:sp>
        <p:nvSpPr>
          <p:cNvPr id="220" name="TextBox 16"/>
          <p:cNvSpPr/>
          <p:nvPr/>
        </p:nvSpPr>
        <p:spPr>
          <a:xfrm>
            <a:off x="5731920" y="5169240"/>
            <a:ext cx="17852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HTTP response</a:t>
            </a:r>
            <a:endParaRPr b="0" lang="en-IE" sz="1800" spc="-1" strike="noStrike">
              <a:latin typeface="Arial"/>
            </a:endParaRPr>
          </a:p>
        </p:txBody>
      </p:sp>
      <p:sp>
        <p:nvSpPr>
          <p:cNvPr id="221" name="TextBox 17"/>
          <p:cNvSpPr/>
          <p:nvPr/>
        </p:nvSpPr>
        <p:spPr>
          <a:xfrm>
            <a:off x="2256840" y="2126880"/>
            <a:ext cx="937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Server</a:t>
            </a:r>
            <a:endParaRPr b="0" lang="en-IE" sz="1800" spc="-1" strike="noStrike">
              <a:latin typeface="Arial"/>
            </a:endParaRPr>
          </a:p>
        </p:txBody>
      </p:sp>
      <p:sp>
        <p:nvSpPr>
          <p:cNvPr id="222" name="Rectangle 18"/>
          <p:cNvSpPr/>
          <p:nvPr/>
        </p:nvSpPr>
        <p:spPr>
          <a:xfrm>
            <a:off x="3624120" y="3703320"/>
            <a:ext cx="2808720" cy="4939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23" name="TextBox 19"/>
          <p:cNvSpPr/>
          <p:nvPr/>
        </p:nvSpPr>
        <p:spPr>
          <a:xfrm>
            <a:off x="3825360" y="3759120"/>
            <a:ext cx="25488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App server (eg flask)</a:t>
            </a:r>
            <a:endParaRPr b="0" lang="en-IE" sz="1800" spc="-1" strike="noStrike">
              <a:latin typeface="Arial"/>
            </a:endParaRPr>
          </a:p>
        </p:txBody>
      </p:sp>
      <p:sp>
        <p:nvSpPr>
          <p:cNvPr id="224" name="Rectangle 21"/>
          <p:cNvSpPr/>
          <p:nvPr/>
        </p:nvSpPr>
        <p:spPr>
          <a:xfrm>
            <a:off x="2676240" y="2632320"/>
            <a:ext cx="2171160" cy="909360"/>
          </a:xfrm>
          <a:prstGeom prst="rect">
            <a:avLst/>
          </a:prstGeom>
          <a:solidFill>
            <a:schemeClr val="tx2">
              <a:lumMod val="60000"/>
              <a:lumOff val="4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25" name="TextBox 20"/>
          <p:cNvSpPr/>
          <p:nvPr/>
        </p:nvSpPr>
        <p:spPr>
          <a:xfrm>
            <a:off x="2608920" y="2621520"/>
            <a:ext cx="2238480" cy="241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Directory with static pages</a:t>
            </a:r>
            <a:endParaRPr b="0" lang="en-IE" sz="1000" spc="-1" strike="noStrike">
              <a:latin typeface="Arial"/>
            </a:endParaRPr>
          </a:p>
        </p:txBody>
      </p:sp>
      <p:sp>
        <p:nvSpPr>
          <p:cNvPr id="226" name="Rectangle 22"/>
          <p:cNvSpPr/>
          <p:nvPr/>
        </p:nvSpPr>
        <p:spPr>
          <a:xfrm>
            <a:off x="2801880" y="3056760"/>
            <a:ext cx="820800" cy="344520"/>
          </a:xfrm>
          <a:prstGeom prst="rect">
            <a:avLst/>
          </a:prstGeom>
          <a:solidFill>
            <a:schemeClr val="tx2">
              <a:lumMod val="5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27" name="TextBox 23"/>
          <p:cNvSpPr/>
          <p:nvPr/>
        </p:nvSpPr>
        <p:spPr>
          <a:xfrm>
            <a:off x="2801880" y="3077640"/>
            <a:ext cx="72000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800" spc="-1" strike="noStrike">
                <a:solidFill>
                  <a:srgbClr val="ffffff"/>
                </a:solidFill>
                <a:latin typeface="Rockwell"/>
                <a:ea typeface="DejaVu Sans"/>
              </a:rPr>
              <a:t>Index.html</a:t>
            </a:r>
            <a:endParaRPr b="0" lang="en-IE" sz="800" spc="-1" strike="noStrike">
              <a:latin typeface="Arial"/>
            </a:endParaRPr>
          </a:p>
        </p:txBody>
      </p:sp>
      <p:sp>
        <p:nvSpPr>
          <p:cNvPr id="228" name="Rectangle 24"/>
          <p:cNvSpPr/>
          <p:nvPr/>
        </p:nvSpPr>
        <p:spPr>
          <a:xfrm>
            <a:off x="3871440" y="3042000"/>
            <a:ext cx="820800" cy="344520"/>
          </a:xfrm>
          <a:prstGeom prst="rect">
            <a:avLst/>
          </a:prstGeom>
          <a:solidFill>
            <a:schemeClr val="tx2">
              <a:lumMod val="5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29" name="TextBox 25"/>
          <p:cNvSpPr/>
          <p:nvPr/>
        </p:nvSpPr>
        <p:spPr>
          <a:xfrm>
            <a:off x="3947040" y="3070080"/>
            <a:ext cx="72000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800" spc="-1" strike="noStrike">
                <a:solidFill>
                  <a:srgbClr val="ffffff"/>
                </a:solidFill>
                <a:latin typeface="Rockwell"/>
                <a:ea typeface="DejaVu Sans"/>
              </a:rPr>
              <a:t>File.jpg</a:t>
            </a:r>
            <a:endParaRPr b="0" lang="en-IE" sz="800" spc="-1" strike="noStrike">
              <a:latin typeface="Arial"/>
            </a:endParaRPr>
          </a:p>
        </p:txBody>
      </p:sp>
      <p:sp>
        <p:nvSpPr>
          <p:cNvPr id="230" name="Rectangle 26"/>
          <p:cNvSpPr/>
          <p:nvPr/>
        </p:nvSpPr>
        <p:spPr>
          <a:xfrm>
            <a:off x="5721120" y="2611800"/>
            <a:ext cx="1755720" cy="1143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31" name="TextBox 27"/>
          <p:cNvSpPr/>
          <p:nvPr/>
        </p:nvSpPr>
        <p:spPr>
          <a:xfrm>
            <a:off x="5897520" y="2740320"/>
            <a:ext cx="1273680" cy="39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Functions in the app server</a:t>
            </a:r>
            <a:endParaRPr b="0" lang="en-IE" sz="1000" spc="-1" strike="noStrike">
              <a:latin typeface="Arial"/>
            </a:endParaRPr>
          </a:p>
        </p:txBody>
      </p:sp>
      <p:sp>
        <p:nvSpPr>
          <p:cNvPr id="232" name="Straight Arrow Connector 29"/>
          <p:cNvSpPr/>
          <p:nvPr/>
        </p:nvSpPr>
        <p:spPr>
          <a:xfrm>
            <a:off x="3213000" y="3402360"/>
            <a:ext cx="2507040" cy="93492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33" name="Straight Arrow Connector 31"/>
          <p:cNvSpPr/>
          <p:nvPr/>
        </p:nvSpPr>
        <p:spPr>
          <a:xfrm flipH="1">
            <a:off x="5736600" y="3767040"/>
            <a:ext cx="1248480" cy="5907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34" name="Cylinder 28"/>
          <p:cNvSpPr/>
          <p:nvPr/>
        </p:nvSpPr>
        <p:spPr>
          <a:xfrm>
            <a:off x="9219600" y="2374200"/>
            <a:ext cx="1894320" cy="189432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35" name="TextBox 30"/>
          <p:cNvSpPr/>
          <p:nvPr/>
        </p:nvSpPr>
        <p:spPr>
          <a:xfrm>
            <a:off x="9576000" y="3285720"/>
            <a:ext cx="1449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Database</a:t>
            </a:r>
            <a:endParaRPr b="0" lang="en-IE" sz="1800" spc="-1" strike="noStrike">
              <a:latin typeface="Arial"/>
            </a:endParaRPr>
          </a:p>
        </p:txBody>
      </p:sp>
      <p:sp>
        <p:nvSpPr>
          <p:cNvPr id="236" name="Straight Arrow Connector 33"/>
          <p:cNvSpPr/>
          <p:nvPr/>
        </p:nvSpPr>
        <p:spPr>
          <a:xfrm>
            <a:off x="7478640" y="2888640"/>
            <a:ext cx="1739520" cy="57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37" name="Straight Arrow Connector 35"/>
          <p:cNvSpPr/>
          <p:nvPr/>
        </p:nvSpPr>
        <p:spPr>
          <a:xfrm flipH="1" flipV="1">
            <a:off x="7477200" y="3182400"/>
            <a:ext cx="1739520" cy="111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38" name="TextBox 2"/>
          <p:cNvSpPr/>
          <p:nvPr/>
        </p:nvSpPr>
        <p:spPr>
          <a:xfrm>
            <a:off x="8659080" y="4624200"/>
            <a:ext cx="912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Flask</a:t>
            </a:r>
            <a:endParaRPr b="0" lang="en-IE" sz="1800" spc="-1" strike="noStrike">
              <a:latin typeface="Arial"/>
            </a:endParaRPr>
          </a:p>
        </p:txBody>
      </p:sp>
      <p:sp>
        <p:nvSpPr>
          <p:cNvPr id="239" name="Straight Arrow Connector 5"/>
          <p:cNvSpPr/>
          <p:nvPr/>
        </p:nvSpPr>
        <p:spPr>
          <a:xfrm flipH="1" flipV="1">
            <a:off x="6519600" y="4197240"/>
            <a:ext cx="2136600" cy="608760"/>
          </a:xfrm>
          <a:custGeom>
            <a:avLst/>
            <a:gdLst/>
            <a:ahLst/>
            <a:rect l="l" t="t" r="r" b="b"/>
            <a:pathLst>
              <a:path w="21600" h="21600">
                <a:moveTo>
                  <a:pt x="0" y="0"/>
                </a:moveTo>
                <a:lnTo>
                  <a:pt x="21600" y="21600"/>
                </a:lnTo>
              </a:path>
            </a:pathLst>
          </a:custGeom>
          <a:noFill/>
          <a:ln w="9525">
            <a:solidFill>
              <a:srgbClr val="000000"/>
            </a:solidFill>
            <a:prstDash val="dash"/>
            <a:round/>
            <a:tailEnd len="med" type="arrow" w="med"/>
          </a:ln>
        </p:spPr>
        <p:style>
          <a:lnRef idx="0"/>
          <a:fillRef idx="0"/>
          <a:effectRef idx="0"/>
          <a:fontRef idx="minor"/>
        </p:style>
      </p:sp>
      <p:sp>
        <p:nvSpPr>
          <p:cNvPr id="240" name="TextBox 38"/>
          <p:cNvSpPr/>
          <p:nvPr/>
        </p:nvSpPr>
        <p:spPr>
          <a:xfrm>
            <a:off x="3515040" y="5512320"/>
            <a:ext cx="9651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Client</a:t>
            </a:r>
            <a:endParaRPr b="0" lang="en-IE" sz="1800" spc="-1" strike="noStrike">
              <a:latin typeface="Arial"/>
            </a:endParaRPr>
          </a:p>
        </p:txBody>
      </p:sp>
      <p:sp>
        <p:nvSpPr>
          <p:cNvPr id="241" name="Straight Arrow Connector 39"/>
          <p:cNvSpPr/>
          <p:nvPr/>
        </p:nvSpPr>
        <p:spPr>
          <a:xfrm flipV="1">
            <a:off x="4525200" y="4141800"/>
            <a:ext cx="360" cy="155088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42" name="Straight Arrow Connector 40"/>
          <p:cNvSpPr/>
          <p:nvPr/>
        </p:nvSpPr>
        <p:spPr>
          <a:xfrm>
            <a:off x="5738040" y="4338720"/>
            <a:ext cx="360" cy="13554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43" name="TextBox 41"/>
          <p:cNvSpPr/>
          <p:nvPr/>
        </p:nvSpPr>
        <p:spPr>
          <a:xfrm>
            <a:off x="4402440" y="5695560"/>
            <a:ext cx="1386720" cy="912600"/>
          </a:xfrm>
          <a:prstGeom prst="rect">
            <a:avLst/>
          </a:prstGeom>
          <a:solidFill>
            <a:srgbClr val="00b0f0">
              <a:alpha val="30000"/>
            </a:srgbClr>
          </a:solidFill>
          <a:ln w="0">
            <a:solidFill>
              <a:srgbClr val="9c3510">
                <a:alpha val="38000"/>
              </a:srgbClr>
            </a:solid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a6a6a6"/>
                </a:solidFill>
                <a:latin typeface="Rockwell"/>
                <a:ea typeface="DejaVu Sans"/>
              </a:rPr>
              <a:t>Browser/ postmaster/curl</a:t>
            </a:r>
            <a:endParaRPr b="0" lang="en-IE" sz="1800" spc="-1" strike="noStrike">
              <a:latin typeface="Arial"/>
            </a:endParaRPr>
          </a:p>
        </p:txBody>
      </p:sp>
      <p:sp>
        <p:nvSpPr>
          <p:cNvPr id="244" name="Free-form: Shape 13"/>
          <p:cNvSpPr/>
          <p:nvPr/>
        </p:nvSpPr>
        <p:spPr>
          <a:xfrm>
            <a:off x="-30141360" y="-40160520"/>
            <a:ext cx="82196280" cy="83337120"/>
          </a:xfrm>
          <a:custGeom>
            <a:avLst/>
            <a:gdLst/>
            <a:ahLst/>
            <a:rect l="l" t="t" r="r" b="b"/>
            <a:pathLst>
              <a:path w="38345808" h="21945600">
                <a:moveTo>
                  <a:pt x="18221835" y="10714703"/>
                </a:moveTo>
                <a:cubicBezTo>
                  <a:pt x="17265097" y="10714703"/>
                  <a:pt x="16489508" y="10970172"/>
                  <a:pt x="16489508" y="11285308"/>
                </a:cubicBezTo>
                <a:cubicBezTo>
                  <a:pt x="16489508" y="11600444"/>
                  <a:pt x="17265097" y="11855913"/>
                  <a:pt x="18221835" y="11855913"/>
                </a:cubicBezTo>
                <a:cubicBezTo>
                  <a:pt x="19178572" y="11855913"/>
                  <a:pt x="19954161" y="11600444"/>
                  <a:pt x="19954161" y="11285308"/>
                </a:cubicBezTo>
                <a:cubicBezTo>
                  <a:pt x="19954161" y="10970172"/>
                  <a:pt x="19178572" y="10714703"/>
                  <a:pt x="18221835" y="10714703"/>
                </a:cubicBezTo>
                <a:close/>
                <a:moveTo>
                  <a:pt x="0" y="0"/>
                </a:moveTo>
                <a:lnTo>
                  <a:pt x="38345808" y="0"/>
                </a:lnTo>
                <a:lnTo>
                  <a:pt x="38345808" y="21945600"/>
                </a:lnTo>
                <a:lnTo>
                  <a:pt x="0" y="21945600"/>
                </a:lnTo>
                <a:close/>
              </a:path>
            </a:pathLst>
          </a:custGeom>
          <a:solidFill>
            <a:schemeClr val="tx1">
              <a:alpha val="48000"/>
            </a:schemeClr>
          </a:solidFill>
          <a:ln>
            <a:solidFill>
              <a:srgbClr val="5c1f0a"/>
            </a:solidFill>
            <a:round/>
          </a:ln>
        </p:spPr>
        <p:style>
          <a:lnRef idx="2">
            <a:schemeClr val="accent1">
              <a:shade val="15000"/>
            </a:schemeClr>
          </a:lnRef>
          <a:fillRef idx="1">
            <a:schemeClr val="accent1"/>
          </a:fillRef>
          <a:effectRef idx="0">
            <a:schemeClr val="accent1"/>
          </a:effectRef>
          <a:fontRef idx="minor"/>
        </p:style>
      </p:sp>
      <p:sp>
        <p:nvSpPr>
          <p:cNvPr id="245" name="TextBox 9"/>
          <p:cNvSpPr/>
          <p:nvPr/>
        </p:nvSpPr>
        <p:spPr>
          <a:xfrm>
            <a:off x="9367200" y="1139400"/>
            <a:ext cx="1699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Outside data</a:t>
            </a:r>
            <a:endParaRPr b="0" lang="en-IE" sz="1800" spc="-1" strike="noStrike">
              <a:latin typeface="Arial"/>
            </a:endParaRPr>
          </a:p>
        </p:txBody>
      </p:sp>
      <p:sp>
        <p:nvSpPr>
          <p:cNvPr id="246" name="Rectangle 10"/>
          <p:cNvSpPr/>
          <p:nvPr/>
        </p:nvSpPr>
        <p:spPr>
          <a:xfrm>
            <a:off x="8088480" y="2558160"/>
            <a:ext cx="616680" cy="1196640"/>
          </a:xfrm>
          <a:prstGeom prst="rect">
            <a:avLst/>
          </a:prstGeom>
          <a:solidFill>
            <a:srgbClr val="dec27c"/>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47" name="TextBox 11"/>
          <p:cNvSpPr/>
          <p:nvPr/>
        </p:nvSpPr>
        <p:spPr>
          <a:xfrm>
            <a:off x="8176680" y="2963880"/>
            <a:ext cx="469800" cy="241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DAO</a:t>
            </a:r>
            <a:endParaRPr b="0" lang="en-IE" sz="1000" spc="-1" strike="noStrike">
              <a:latin typeface="Arial"/>
            </a:endParaRPr>
          </a:p>
        </p:txBody>
      </p:sp>
      <p:sp>
        <p:nvSpPr>
          <p:cNvPr id="248" name="Rectangle 12"/>
          <p:cNvSpPr/>
          <p:nvPr/>
        </p:nvSpPr>
        <p:spPr>
          <a:xfrm>
            <a:off x="6627600" y="2170800"/>
            <a:ext cx="849600" cy="280440"/>
          </a:xfrm>
          <a:prstGeom prst="rect">
            <a:avLst/>
          </a:prstGeom>
          <a:solidFill>
            <a:srgbClr val="dec27c"/>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49" name="TextBox 32"/>
          <p:cNvSpPr/>
          <p:nvPr/>
        </p:nvSpPr>
        <p:spPr>
          <a:xfrm>
            <a:off x="6839280" y="2198880"/>
            <a:ext cx="714600" cy="241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DAO</a:t>
            </a:r>
            <a:endParaRPr b="0" lang="en-IE" sz="1000" spc="-1" strike="noStrike">
              <a:latin typeface="Arial"/>
            </a:endParaRPr>
          </a:p>
        </p:txBody>
      </p:sp>
      <p:sp>
        <p:nvSpPr>
          <p:cNvPr id="250" name="Straight Arrow Connector 34"/>
          <p:cNvSpPr/>
          <p:nvPr/>
        </p:nvSpPr>
        <p:spPr>
          <a:xfrm flipV="1">
            <a:off x="6859800" y="1178640"/>
            <a:ext cx="2358360" cy="9864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51" name="Straight Arrow Connector 43"/>
          <p:cNvSpPr/>
          <p:nvPr/>
        </p:nvSpPr>
        <p:spPr>
          <a:xfrm flipH="1">
            <a:off x="7237440" y="1324800"/>
            <a:ext cx="1978920" cy="8571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52" name="Straight Arrow Connector 46"/>
          <p:cNvSpPr/>
          <p:nvPr/>
        </p:nvSpPr>
        <p:spPr>
          <a:xfrm flipV="1">
            <a:off x="6859800" y="2443680"/>
            <a:ext cx="360" cy="1544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53" name="Straight Arrow Connector 53"/>
          <p:cNvSpPr/>
          <p:nvPr/>
        </p:nvSpPr>
        <p:spPr>
          <a:xfrm>
            <a:off x="7197480" y="2452680"/>
            <a:ext cx="360" cy="2001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54" name="Rectangle 37"/>
          <p:cNvSpPr/>
          <p:nvPr/>
        </p:nvSpPr>
        <p:spPr>
          <a:xfrm>
            <a:off x="8088480" y="2740320"/>
            <a:ext cx="127440" cy="660600"/>
          </a:xfrm>
          <a:prstGeom prst="rect">
            <a:avLst/>
          </a:prstGeom>
          <a:solidFill>
            <a:srgbClr val="ffff00"/>
          </a:solidFill>
          <a:ln>
            <a:solidFill>
              <a:srgbClr val="5c1f0a"/>
            </a:solidFill>
            <a:round/>
          </a:ln>
        </p:spPr>
        <p:style>
          <a:lnRef idx="2">
            <a:schemeClr val="accent1">
              <a:shade val="15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Another CRUD API</a:t>
            </a:r>
            <a:r>
              <a:rPr b="0" lang="en-IE" sz="2000" spc="-1" strike="noStrike" cap="all">
                <a:latin typeface="Rockwell Condensed"/>
              </a:rPr>
              <a:t> (for book)</a:t>
            </a:r>
            <a:endParaRPr b="0" lang="en-IE" sz="2000" spc="-1" strike="noStrike">
              <a:latin typeface="Arial"/>
            </a:endParaRPr>
          </a:p>
        </p:txBody>
      </p:sp>
      <p:graphicFrame>
        <p:nvGraphicFramePr>
          <p:cNvPr id="256" name="Table 4"/>
          <p:cNvGraphicFramePr/>
          <p:nvPr/>
        </p:nvGraphicFramePr>
        <p:xfrm>
          <a:off x="1069920" y="2120760"/>
          <a:ext cx="10057680" cy="2846880"/>
        </p:xfrm>
        <a:graphic>
          <a:graphicData uri="http://schemas.openxmlformats.org/drawingml/2006/table">
            <a:tbl>
              <a:tblPr/>
              <a:tblGrid>
                <a:gridCol w="1954440"/>
                <a:gridCol w="4343400"/>
                <a:gridCol w="3760200"/>
              </a:tblGrid>
              <a:tr h="370800">
                <a:tc>
                  <a:txBody>
                    <a:bodyPr anchor="t">
                      <a:noAutofit/>
                    </a:bodyPr>
                    <a:p>
                      <a:pPr>
                        <a:lnSpc>
                          <a:spcPct val="100000"/>
                        </a:lnSpc>
                        <a:buNone/>
                      </a:pPr>
                      <a:r>
                        <a:rPr b="1" lang="en-IE" sz="1800" spc="-1" strike="noStrike">
                          <a:solidFill>
                            <a:srgbClr val="ffffff"/>
                          </a:solidFill>
                          <a:latin typeface="Rockwell"/>
                        </a:rPr>
                        <a:t>CRUD</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800" spc="-1" strike="noStrike">
                          <a:solidFill>
                            <a:srgbClr val="ffffff"/>
                          </a:solidFill>
                          <a:latin typeface="Rockwell"/>
                        </a:rPr>
                        <a:t>function</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800" spc="-1" strike="noStrike">
                          <a:solidFill>
                            <a:srgbClr val="ffffff"/>
                          </a:solidFill>
                          <a:latin typeface="Rockwell"/>
                        </a:rPr>
                        <a:t>returns</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70800">
                <a:tc>
                  <a:txBody>
                    <a:bodyPr anchor="t">
                      <a:noAutofit/>
                    </a:bodyPr>
                    <a:p>
                      <a:pPr>
                        <a:lnSpc>
                          <a:spcPct val="100000"/>
                        </a:lnSpc>
                        <a:buNone/>
                      </a:pPr>
                      <a:r>
                        <a:rPr b="0" lang="en-IE" sz="1800" spc="-1" strike="noStrike">
                          <a:solidFill>
                            <a:srgbClr val="000000"/>
                          </a:solidFill>
                          <a:latin typeface="Rockwell"/>
                        </a:rPr>
                        <a:t>Get all books</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def getall():</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All the books in a list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370800">
                <a:tc>
                  <a:txBody>
                    <a:bodyPr anchor="t">
                      <a:noAutofit/>
                    </a:bodyPr>
                    <a:p>
                      <a:pPr>
                        <a:lnSpc>
                          <a:spcPct val="100000"/>
                        </a:lnSpc>
                        <a:buNone/>
                      </a:pPr>
                      <a:r>
                        <a:rPr b="0" lang="en-IE" sz="1800" spc="-1" strike="noStrike">
                          <a:solidFill>
                            <a:srgbClr val="000000"/>
                          </a:solidFill>
                          <a:latin typeface="Rockwell"/>
                        </a:rPr>
                        <a:t>Find by id</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def findbyid(id):</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One book as a dict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70800">
                <a:tc>
                  <a:txBody>
                    <a:bodyPr anchor="t">
                      <a:noAutofit/>
                    </a:bodyPr>
                    <a:p>
                      <a:pPr>
                        <a:lnSpc>
                          <a:spcPct val="100000"/>
                        </a:lnSpc>
                        <a:buNone/>
                      </a:pPr>
                      <a:r>
                        <a:rPr b="0" lang="en-IE" sz="1800" spc="-1" strike="noStrike">
                          <a:solidFill>
                            <a:srgbClr val="000000"/>
                          </a:solidFill>
                          <a:latin typeface="Rockwell"/>
                        </a:rPr>
                        <a:t>create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def create(book):</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The book just created as a dict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622440">
                <a:tc>
                  <a:txBody>
                    <a:bodyPr anchor="t">
                      <a:noAutofit/>
                    </a:bodyPr>
                    <a:p>
                      <a:pPr>
                        <a:lnSpc>
                          <a:spcPct val="100000"/>
                        </a:lnSpc>
                        <a:buNone/>
                      </a:pPr>
                      <a:r>
                        <a:rPr b="0" lang="en-IE" sz="1800" spc="-1" strike="noStrike">
                          <a:solidFill>
                            <a:srgbClr val="000000"/>
                          </a:solidFill>
                          <a:latin typeface="Rockwell"/>
                        </a:rPr>
                        <a:t>update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def update(id,partialbook)</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tabLst>
                          <a:tab algn="l" pos="0"/>
                        </a:tabLst>
                      </a:pPr>
                      <a:r>
                        <a:rPr b="0" lang="en-IE" sz="1800" spc="-1" strike="noStrike">
                          <a:solidFill>
                            <a:srgbClr val="000000"/>
                          </a:solidFill>
                          <a:latin typeface="Rockwell"/>
                        </a:rPr>
                        <a:t>The book just updated as a dict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70800">
                <a:tc>
                  <a:txBody>
                    <a:bodyPr anchor="t">
                      <a:noAutofit/>
                    </a:bodyPr>
                    <a:p>
                      <a:pPr>
                        <a:lnSpc>
                          <a:spcPct val="100000"/>
                        </a:lnSpc>
                        <a:buNone/>
                      </a:pPr>
                      <a:r>
                        <a:rPr b="0" lang="en-IE" sz="1800" spc="-1" strike="noStrike">
                          <a:solidFill>
                            <a:srgbClr val="000000"/>
                          </a:solidFill>
                          <a:latin typeface="Rockwell"/>
                        </a:rPr>
                        <a:t>delete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def delete(id)</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True or false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370800">
                <a:tc>
                  <a:txBody>
                    <a:bodyPr anchor="t">
                      <a:noAutofit/>
                    </a:bodyPr>
                    <a:p>
                      <a:pPr>
                        <a:lnSpc>
                          <a:spcPct val="100000"/>
                        </a:lnSpc>
                        <a:buNone/>
                      </a:pPr>
                      <a:r>
                        <a:rPr b="0" lang="en-IE" sz="1800" spc="-1" strike="noStrike">
                          <a:solidFill>
                            <a:srgbClr val="000000"/>
                          </a:solidFill>
                          <a:latin typeface="Rockwell"/>
                        </a:rPr>
                        <a:t>other</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ylinder 3"/>
          <p:cNvSpPr/>
          <p:nvPr/>
        </p:nvSpPr>
        <p:spPr>
          <a:xfrm>
            <a:off x="9219600" y="955440"/>
            <a:ext cx="1894320" cy="73692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58"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What is an app-server? </a:t>
            </a:r>
            <a:br>
              <a:rPr sz="5400"/>
            </a:br>
            <a:r>
              <a:rPr b="0" lang="en-IE" sz="1800" spc="-1" strike="noStrike" cap="all">
                <a:latin typeface="Rockwell Condensed"/>
              </a:rPr>
              <a:t>And what is a web-server?</a:t>
            </a:r>
            <a:endParaRPr b="0" lang="en-IE" sz="1800" spc="-1" strike="noStrike">
              <a:latin typeface="Arial"/>
            </a:endParaRPr>
          </a:p>
        </p:txBody>
      </p:sp>
      <p:sp>
        <p:nvSpPr>
          <p:cNvPr id="259" name="AutoShape 4"/>
          <p:cNvSpPr/>
          <p:nvPr/>
        </p:nvSpPr>
        <p:spPr>
          <a:xfrm>
            <a:off x="2172600" y="2432880"/>
            <a:ext cx="7045200" cy="4118400"/>
          </a:xfrm>
          <a:prstGeom prst="rect">
            <a:avLst/>
          </a:prstGeom>
          <a:noFill/>
          <a:ln w="0">
            <a:noFill/>
          </a:ln>
        </p:spPr>
        <p:style>
          <a:lnRef idx="0"/>
          <a:fillRef idx="0"/>
          <a:effectRef idx="0"/>
          <a:fontRef idx="minor"/>
        </p:style>
      </p:sp>
      <p:sp>
        <p:nvSpPr>
          <p:cNvPr id="260" name="Rectangle 6"/>
          <p:cNvSpPr/>
          <p:nvPr/>
        </p:nvSpPr>
        <p:spPr>
          <a:xfrm>
            <a:off x="2122560" y="2114280"/>
            <a:ext cx="9280080" cy="2243160"/>
          </a:xfrm>
          <a:prstGeom prst="rect">
            <a:avLst/>
          </a:prstGeom>
          <a:solidFill>
            <a:schemeClr val="bg2">
              <a:lumMod val="9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61" name="Rectangle 7"/>
          <p:cNvSpPr/>
          <p:nvPr/>
        </p:nvSpPr>
        <p:spPr>
          <a:xfrm>
            <a:off x="3481560" y="5512320"/>
            <a:ext cx="3505320" cy="1199160"/>
          </a:xfrm>
          <a:prstGeom prst="rect">
            <a:avLst/>
          </a:prstGeom>
          <a:solidFill>
            <a:schemeClr val="bg2">
              <a:lumMod val="9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62" name="Cloud 8"/>
          <p:cNvSpPr/>
          <p:nvPr/>
        </p:nvSpPr>
        <p:spPr>
          <a:xfrm>
            <a:off x="3731040" y="4659840"/>
            <a:ext cx="2884320" cy="648000"/>
          </a:xfrm>
          <a:prstGeom prst="cloud">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63" name="TextBox 14"/>
          <p:cNvSpPr/>
          <p:nvPr/>
        </p:nvSpPr>
        <p:spPr>
          <a:xfrm>
            <a:off x="4591440" y="4799880"/>
            <a:ext cx="17154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internet</a:t>
            </a:r>
            <a:endParaRPr b="0" lang="en-IE" sz="1800" spc="-1" strike="noStrike">
              <a:latin typeface="Arial"/>
            </a:endParaRPr>
          </a:p>
        </p:txBody>
      </p:sp>
      <p:sp>
        <p:nvSpPr>
          <p:cNvPr id="264" name="TextBox 15"/>
          <p:cNvSpPr/>
          <p:nvPr/>
        </p:nvSpPr>
        <p:spPr>
          <a:xfrm>
            <a:off x="2847960" y="5172840"/>
            <a:ext cx="1999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HTTP request</a:t>
            </a:r>
            <a:endParaRPr b="0" lang="en-IE" sz="1800" spc="-1" strike="noStrike">
              <a:latin typeface="Arial"/>
            </a:endParaRPr>
          </a:p>
        </p:txBody>
      </p:sp>
      <p:sp>
        <p:nvSpPr>
          <p:cNvPr id="265" name="TextBox 16"/>
          <p:cNvSpPr/>
          <p:nvPr/>
        </p:nvSpPr>
        <p:spPr>
          <a:xfrm>
            <a:off x="5731920" y="5169240"/>
            <a:ext cx="17852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HTTP response</a:t>
            </a:r>
            <a:endParaRPr b="0" lang="en-IE" sz="1800" spc="-1" strike="noStrike">
              <a:latin typeface="Arial"/>
            </a:endParaRPr>
          </a:p>
        </p:txBody>
      </p:sp>
      <p:sp>
        <p:nvSpPr>
          <p:cNvPr id="266" name="TextBox 17"/>
          <p:cNvSpPr/>
          <p:nvPr/>
        </p:nvSpPr>
        <p:spPr>
          <a:xfrm>
            <a:off x="2256840" y="2126880"/>
            <a:ext cx="937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Server</a:t>
            </a:r>
            <a:endParaRPr b="0" lang="en-IE" sz="1800" spc="-1" strike="noStrike">
              <a:latin typeface="Arial"/>
            </a:endParaRPr>
          </a:p>
        </p:txBody>
      </p:sp>
      <p:sp>
        <p:nvSpPr>
          <p:cNvPr id="267" name="Rectangle 18"/>
          <p:cNvSpPr/>
          <p:nvPr/>
        </p:nvSpPr>
        <p:spPr>
          <a:xfrm>
            <a:off x="3624120" y="3703320"/>
            <a:ext cx="2808720" cy="4939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68" name="TextBox 19"/>
          <p:cNvSpPr/>
          <p:nvPr/>
        </p:nvSpPr>
        <p:spPr>
          <a:xfrm>
            <a:off x="3825360" y="3759120"/>
            <a:ext cx="25488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App server (eg flask)</a:t>
            </a:r>
            <a:endParaRPr b="0" lang="en-IE" sz="1800" spc="-1" strike="noStrike">
              <a:latin typeface="Arial"/>
            </a:endParaRPr>
          </a:p>
        </p:txBody>
      </p:sp>
      <p:sp>
        <p:nvSpPr>
          <p:cNvPr id="269" name="Rectangle 21"/>
          <p:cNvSpPr/>
          <p:nvPr/>
        </p:nvSpPr>
        <p:spPr>
          <a:xfrm>
            <a:off x="2676240" y="2632320"/>
            <a:ext cx="2171160" cy="909360"/>
          </a:xfrm>
          <a:prstGeom prst="rect">
            <a:avLst/>
          </a:prstGeom>
          <a:solidFill>
            <a:schemeClr val="tx2">
              <a:lumMod val="60000"/>
              <a:lumOff val="4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70" name="TextBox 20"/>
          <p:cNvSpPr/>
          <p:nvPr/>
        </p:nvSpPr>
        <p:spPr>
          <a:xfrm>
            <a:off x="2608920" y="2621520"/>
            <a:ext cx="2238480" cy="241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Directory with static pages</a:t>
            </a:r>
            <a:endParaRPr b="0" lang="en-IE" sz="1000" spc="-1" strike="noStrike">
              <a:latin typeface="Arial"/>
            </a:endParaRPr>
          </a:p>
        </p:txBody>
      </p:sp>
      <p:sp>
        <p:nvSpPr>
          <p:cNvPr id="271" name="Rectangle 22"/>
          <p:cNvSpPr/>
          <p:nvPr/>
        </p:nvSpPr>
        <p:spPr>
          <a:xfrm>
            <a:off x="2801880" y="3056760"/>
            <a:ext cx="820800" cy="344520"/>
          </a:xfrm>
          <a:prstGeom prst="rect">
            <a:avLst/>
          </a:prstGeom>
          <a:solidFill>
            <a:schemeClr val="tx2">
              <a:lumMod val="5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72" name="TextBox 23"/>
          <p:cNvSpPr/>
          <p:nvPr/>
        </p:nvSpPr>
        <p:spPr>
          <a:xfrm>
            <a:off x="2801880" y="3077640"/>
            <a:ext cx="72000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800" spc="-1" strike="noStrike">
                <a:solidFill>
                  <a:srgbClr val="ffffff"/>
                </a:solidFill>
                <a:latin typeface="Rockwell"/>
                <a:ea typeface="DejaVu Sans"/>
              </a:rPr>
              <a:t>Index.html</a:t>
            </a:r>
            <a:endParaRPr b="0" lang="en-IE" sz="800" spc="-1" strike="noStrike">
              <a:latin typeface="Arial"/>
            </a:endParaRPr>
          </a:p>
        </p:txBody>
      </p:sp>
      <p:sp>
        <p:nvSpPr>
          <p:cNvPr id="273" name="Rectangle 24"/>
          <p:cNvSpPr/>
          <p:nvPr/>
        </p:nvSpPr>
        <p:spPr>
          <a:xfrm>
            <a:off x="3871440" y="3042000"/>
            <a:ext cx="820800" cy="344520"/>
          </a:xfrm>
          <a:prstGeom prst="rect">
            <a:avLst/>
          </a:prstGeom>
          <a:solidFill>
            <a:schemeClr val="tx2">
              <a:lumMod val="5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74" name="TextBox 25"/>
          <p:cNvSpPr/>
          <p:nvPr/>
        </p:nvSpPr>
        <p:spPr>
          <a:xfrm>
            <a:off x="3947040" y="3070080"/>
            <a:ext cx="72000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800" spc="-1" strike="noStrike">
                <a:solidFill>
                  <a:srgbClr val="ffffff"/>
                </a:solidFill>
                <a:latin typeface="Rockwell"/>
                <a:ea typeface="DejaVu Sans"/>
              </a:rPr>
              <a:t>File.jpg</a:t>
            </a:r>
            <a:endParaRPr b="0" lang="en-IE" sz="800" spc="-1" strike="noStrike">
              <a:latin typeface="Arial"/>
            </a:endParaRPr>
          </a:p>
        </p:txBody>
      </p:sp>
      <p:sp>
        <p:nvSpPr>
          <p:cNvPr id="275" name="Rectangle 26"/>
          <p:cNvSpPr/>
          <p:nvPr/>
        </p:nvSpPr>
        <p:spPr>
          <a:xfrm>
            <a:off x="5721120" y="2611800"/>
            <a:ext cx="1755720" cy="1143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76" name="TextBox 27"/>
          <p:cNvSpPr/>
          <p:nvPr/>
        </p:nvSpPr>
        <p:spPr>
          <a:xfrm>
            <a:off x="5897520" y="2740320"/>
            <a:ext cx="1273680" cy="39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Functions in the app server</a:t>
            </a:r>
            <a:endParaRPr b="0" lang="en-IE" sz="1000" spc="-1" strike="noStrike">
              <a:latin typeface="Arial"/>
            </a:endParaRPr>
          </a:p>
        </p:txBody>
      </p:sp>
      <p:sp>
        <p:nvSpPr>
          <p:cNvPr id="277" name="Straight Arrow Connector 29"/>
          <p:cNvSpPr/>
          <p:nvPr/>
        </p:nvSpPr>
        <p:spPr>
          <a:xfrm>
            <a:off x="3213000" y="3402360"/>
            <a:ext cx="2507040" cy="93492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78" name="Straight Arrow Connector 31"/>
          <p:cNvSpPr/>
          <p:nvPr/>
        </p:nvSpPr>
        <p:spPr>
          <a:xfrm flipH="1">
            <a:off x="5736600" y="3767040"/>
            <a:ext cx="1248480" cy="5907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79" name="Cylinder 28"/>
          <p:cNvSpPr/>
          <p:nvPr/>
        </p:nvSpPr>
        <p:spPr>
          <a:xfrm>
            <a:off x="9219600" y="2374200"/>
            <a:ext cx="1894320" cy="189432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80" name="TextBox 30"/>
          <p:cNvSpPr/>
          <p:nvPr/>
        </p:nvSpPr>
        <p:spPr>
          <a:xfrm>
            <a:off x="9576000" y="3285720"/>
            <a:ext cx="1449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Database</a:t>
            </a:r>
            <a:endParaRPr b="0" lang="en-IE" sz="1800" spc="-1" strike="noStrike">
              <a:latin typeface="Arial"/>
            </a:endParaRPr>
          </a:p>
        </p:txBody>
      </p:sp>
      <p:sp>
        <p:nvSpPr>
          <p:cNvPr id="281" name="Straight Arrow Connector 33"/>
          <p:cNvSpPr/>
          <p:nvPr/>
        </p:nvSpPr>
        <p:spPr>
          <a:xfrm>
            <a:off x="7478640" y="2888640"/>
            <a:ext cx="1739520" cy="57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82" name="Straight Arrow Connector 35"/>
          <p:cNvSpPr/>
          <p:nvPr/>
        </p:nvSpPr>
        <p:spPr>
          <a:xfrm flipH="1" flipV="1">
            <a:off x="7477200" y="3182400"/>
            <a:ext cx="1739520" cy="111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83" name="TextBox 2"/>
          <p:cNvSpPr/>
          <p:nvPr/>
        </p:nvSpPr>
        <p:spPr>
          <a:xfrm>
            <a:off x="8659080" y="4624200"/>
            <a:ext cx="912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Flask</a:t>
            </a:r>
            <a:endParaRPr b="0" lang="en-IE" sz="1800" spc="-1" strike="noStrike">
              <a:latin typeface="Arial"/>
            </a:endParaRPr>
          </a:p>
        </p:txBody>
      </p:sp>
      <p:sp>
        <p:nvSpPr>
          <p:cNvPr id="284" name="Straight Arrow Connector 5"/>
          <p:cNvSpPr/>
          <p:nvPr/>
        </p:nvSpPr>
        <p:spPr>
          <a:xfrm flipH="1" flipV="1">
            <a:off x="6519600" y="4197240"/>
            <a:ext cx="2136600" cy="608760"/>
          </a:xfrm>
          <a:custGeom>
            <a:avLst/>
            <a:gdLst/>
            <a:ahLst/>
            <a:rect l="l" t="t" r="r" b="b"/>
            <a:pathLst>
              <a:path w="21600" h="21600">
                <a:moveTo>
                  <a:pt x="0" y="0"/>
                </a:moveTo>
                <a:lnTo>
                  <a:pt x="21600" y="21600"/>
                </a:lnTo>
              </a:path>
            </a:pathLst>
          </a:custGeom>
          <a:noFill/>
          <a:ln w="9525">
            <a:solidFill>
              <a:srgbClr val="000000"/>
            </a:solidFill>
            <a:prstDash val="dash"/>
            <a:round/>
            <a:tailEnd len="med" type="arrow" w="med"/>
          </a:ln>
        </p:spPr>
        <p:style>
          <a:lnRef idx="0"/>
          <a:fillRef idx="0"/>
          <a:effectRef idx="0"/>
          <a:fontRef idx="minor"/>
        </p:style>
      </p:sp>
      <p:sp>
        <p:nvSpPr>
          <p:cNvPr id="285" name="TextBox 38"/>
          <p:cNvSpPr/>
          <p:nvPr/>
        </p:nvSpPr>
        <p:spPr>
          <a:xfrm>
            <a:off x="3515040" y="5512320"/>
            <a:ext cx="9651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Client</a:t>
            </a:r>
            <a:endParaRPr b="0" lang="en-IE" sz="1800" spc="-1" strike="noStrike">
              <a:latin typeface="Arial"/>
            </a:endParaRPr>
          </a:p>
        </p:txBody>
      </p:sp>
      <p:sp>
        <p:nvSpPr>
          <p:cNvPr id="286" name="Straight Arrow Connector 39"/>
          <p:cNvSpPr/>
          <p:nvPr/>
        </p:nvSpPr>
        <p:spPr>
          <a:xfrm flipV="1">
            <a:off x="4525200" y="4141800"/>
            <a:ext cx="360" cy="155088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87" name="Straight Arrow Connector 40"/>
          <p:cNvSpPr/>
          <p:nvPr/>
        </p:nvSpPr>
        <p:spPr>
          <a:xfrm>
            <a:off x="5738040" y="4338720"/>
            <a:ext cx="360" cy="13554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88" name="TextBox 41"/>
          <p:cNvSpPr/>
          <p:nvPr/>
        </p:nvSpPr>
        <p:spPr>
          <a:xfrm>
            <a:off x="4402440" y="5695560"/>
            <a:ext cx="1386720" cy="912600"/>
          </a:xfrm>
          <a:prstGeom prst="rect">
            <a:avLst/>
          </a:prstGeom>
          <a:solidFill>
            <a:srgbClr val="00b0f0">
              <a:alpha val="30000"/>
            </a:srgbClr>
          </a:solidFill>
          <a:ln w="0">
            <a:solidFill>
              <a:srgbClr val="9c3510">
                <a:alpha val="38000"/>
              </a:srgbClr>
            </a:solid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a6a6a6"/>
                </a:solidFill>
                <a:latin typeface="Rockwell"/>
                <a:ea typeface="DejaVu Sans"/>
              </a:rPr>
              <a:t>Browser/ postmaster/curl</a:t>
            </a:r>
            <a:endParaRPr b="0" lang="en-IE" sz="1800" spc="-1" strike="noStrike">
              <a:latin typeface="Arial"/>
            </a:endParaRPr>
          </a:p>
        </p:txBody>
      </p:sp>
      <p:sp>
        <p:nvSpPr>
          <p:cNvPr id="289" name="Free-form: Shape 13"/>
          <p:cNvSpPr/>
          <p:nvPr/>
        </p:nvSpPr>
        <p:spPr>
          <a:xfrm>
            <a:off x="-30141360" y="-40160520"/>
            <a:ext cx="82196280" cy="83337120"/>
          </a:xfrm>
          <a:custGeom>
            <a:avLst/>
            <a:gdLst/>
            <a:ahLst/>
            <a:rect l="l" t="t" r="r" b="b"/>
            <a:pathLst>
              <a:path w="38345808" h="21945600">
                <a:moveTo>
                  <a:pt x="18221835" y="10714703"/>
                </a:moveTo>
                <a:cubicBezTo>
                  <a:pt x="17265097" y="10714703"/>
                  <a:pt x="16489508" y="10970172"/>
                  <a:pt x="16489508" y="11285308"/>
                </a:cubicBezTo>
                <a:cubicBezTo>
                  <a:pt x="16489508" y="11600444"/>
                  <a:pt x="17265097" y="11855913"/>
                  <a:pt x="18221835" y="11855913"/>
                </a:cubicBezTo>
                <a:cubicBezTo>
                  <a:pt x="19178572" y="11855913"/>
                  <a:pt x="19954161" y="11600444"/>
                  <a:pt x="19954161" y="11285308"/>
                </a:cubicBezTo>
                <a:cubicBezTo>
                  <a:pt x="19954161" y="10970172"/>
                  <a:pt x="19178572" y="10714703"/>
                  <a:pt x="18221835" y="10714703"/>
                </a:cubicBezTo>
                <a:close/>
                <a:moveTo>
                  <a:pt x="0" y="0"/>
                </a:moveTo>
                <a:lnTo>
                  <a:pt x="38345808" y="0"/>
                </a:lnTo>
                <a:lnTo>
                  <a:pt x="38345808" y="21945600"/>
                </a:lnTo>
                <a:lnTo>
                  <a:pt x="0" y="21945600"/>
                </a:lnTo>
                <a:close/>
              </a:path>
            </a:pathLst>
          </a:custGeom>
          <a:solidFill>
            <a:schemeClr val="tx1">
              <a:alpha val="48000"/>
            </a:schemeClr>
          </a:solidFill>
          <a:ln>
            <a:solidFill>
              <a:srgbClr val="5c1f0a"/>
            </a:solidFill>
            <a:round/>
          </a:ln>
        </p:spPr>
        <p:style>
          <a:lnRef idx="2">
            <a:schemeClr val="accent1">
              <a:shade val="15000"/>
            </a:schemeClr>
          </a:lnRef>
          <a:fillRef idx="1">
            <a:schemeClr val="accent1"/>
          </a:fillRef>
          <a:effectRef idx="0">
            <a:schemeClr val="accent1"/>
          </a:effectRef>
          <a:fontRef idx="minor"/>
        </p:style>
      </p:sp>
      <p:sp>
        <p:nvSpPr>
          <p:cNvPr id="290" name="TextBox 9"/>
          <p:cNvSpPr/>
          <p:nvPr/>
        </p:nvSpPr>
        <p:spPr>
          <a:xfrm>
            <a:off x="9367200" y="1139400"/>
            <a:ext cx="1699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Outside data</a:t>
            </a:r>
            <a:endParaRPr b="0" lang="en-IE" sz="1800" spc="-1" strike="noStrike">
              <a:latin typeface="Arial"/>
            </a:endParaRPr>
          </a:p>
        </p:txBody>
      </p:sp>
      <p:sp>
        <p:nvSpPr>
          <p:cNvPr id="291" name="Rectangle 10"/>
          <p:cNvSpPr/>
          <p:nvPr/>
        </p:nvSpPr>
        <p:spPr>
          <a:xfrm>
            <a:off x="8088480" y="2558160"/>
            <a:ext cx="616680" cy="1196640"/>
          </a:xfrm>
          <a:prstGeom prst="rect">
            <a:avLst/>
          </a:prstGeom>
          <a:solidFill>
            <a:srgbClr val="dec27c"/>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92" name="TextBox 11"/>
          <p:cNvSpPr/>
          <p:nvPr/>
        </p:nvSpPr>
        <p:spPr>
          <a:xfrm>
            <a:off x="8176680" y="2963880"/>
            <a:ext cx="469800" cy="241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DAO</a:t>
            </a:r>
            <a:endParaRPr b="0" lang="en-IE" sz="1000" spc="-1" strike="noStrike">
              <a:latin typeface="Arial"/>
            </a:endParaRPr>
          </a:p>
        </p:txBody>
      </p:sp>
      <p:sp>
        <p:nvSpPr>
          <p:cNvPr id="293" name="Rectangle 12"/>
          <p:cNvSpPr/>
          <p:nvPr/>
        </p:nvSpPr>
        <p:spPr>
          <a:xfrm>
            <a:off x="6627600" y="2170800"/>
            <a:ext cx="849600" cy="280440"/>
          </a:xfrm>
          <a:prstGeom prst="rect">
            <a:avLst/>
          </a:prstGeom>
          <a:solidFill>
            <a:srgbClr val="dec27c"/>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294" name="TextBox 32"/>
          <p:cNvSpPr/>
          <p:nvPr/>
        </p:nvSpPr>
        <p:spPr>
          <a:xfrm>
            <a:off x="6839280" y="2198880"/>
            <a:ext cx="714600" cy="241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DAO</a:t>
            </a:r>
            <a:endParaRPr b="0" lang="en-IE" sz="1000" spc="-1" strike="noStrike">
              <a:latin typeface="Arial"/>
            </a:endParaRPr>
          </a:p>
        </p:txBody>
      </p:sp>
      <p:sp>
        <p:nvSpPr>
          <p:cNvPr id="295" name="Straight Arrow Connector 34"/>
          <p:cNvSpPr/>
          <p:nvPr/>
        </p:nvSpPr>
        <p:spPr>
          <a:xfrm flipV="1">
            <a:off x="6859800" y="1178640"/>
            <a:ext cx="2358360" cy="9864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96" name="Straight Arrow Connector 43"/>
          <p:cNvSpPr/>
          <p:nvPr/>
        </p:nvSpPr>
        <p:spPr>
          <a:xfrm flipH="1">
            <a:off x="7237440" y="1324800"/>
            <a:ext cx="1978920" cy="8571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97" name="Straight Arrow Connector 46"/>
          <p:cNvSpPr/>
          <p:nvPr/>
        </p:nvSpPr>
        <p:spPr>
          <a:xfrm flipV="1">
            <a:off x="6859800" y="2443680"/>
            <a:ext cx="360" cy="1544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98" name="Straight Arrow Connector 53"/>
          <p:cNvSpPr/>
          <p:nvPr/>
        </p:nvSpPr>
        <p:spPr>
          <a:xfrm>
            <a:off x="7197480" y="2452680"/>
            <a:ext cx="360" cy="2001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ylinder 3"/>
          <p:cNvSpPr/>
          <p:nvPr/>
        </p:nvSpPr>
        <p:spPr>
          <a:xfrm>
            <a:off x="9219600" y="955440"/>
            <a:ext cx="1894320" cy="73692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300"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What is an app-server? </a:t>
            </a:r>
            <a:br>
              <a:rPr sz="5400"/>
            </a:br>
            <a:r>
              <a:rPr b="0" lang="en-IE" sz="1800" spc="-1" strike="noStrike" cap="all">
                <a:latin typeface="Rockwell Condensed"/>
              </a:rPr>
              <a:t>And what is a web-server?</a:t>
            </a:r>
            <a:endParaRPr b="0" lang="en-IE" sz="1800" spc="-1" strike="noStrike">
              <a:latin typeface="Arial"/>
            </a:endParaRPr>
          </a:p>
        </p:txBody>
      </p:sp>
      <p:sp>
        <p:nvSpPr>
          <p:cNvPr id="301" name="AutoShape 4"/>
          <p:cNvSpPr/>
          <p:nvPr/>
        </p:nvSpPr>
        <p:spPr>
          <a:xfrm>
            <a:off x="2172600" y="2432880"/>
            <a:ext cx="7045200" cy="4118400"/>
          </a:xfrm>
          <a:prstGeom prst="rect">
            <a:avLst/>
          </a:prstGeom>
          <a:noFill/>
          <a:ln w="0">
            <a:noFill/>
          </a:ln>
        </p:spPr>
        <p:style>
          <a:lnRef idx="0"/>
          <a:fillRef idx="0"/>
          <a:effectRef idx="0"/>
          <a:fontRef idx="minor"/>
        </p:style>
      </p:sp>
      <p:sp>
        <p:nvSpPr>
          <p:cNvPr id="302" name="Rectangle 6"/>
          <p:cNvSpPr/>
          <p:nvPr/>
        </p:nvSpPr>
        <p:spPr>
          <a:xfrm>
            <a:off x="2122560" y="2114280"/>
            <a:ext cx="9280080" cy="2243160"/>
          </a:xfrm>
          <a:prstGeom prst="rect">
            <a:avLst/>
          </a:prstGeom>
          <a:solidFill>
            <a:schemeClr val="bg2">
              <a:lumMod val="9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303" name="Rectangle 7"/>
          <p:cNvSpPr/>
          <p:nvPr/>
        </p:nvSpPr>
        <p:spPr>
          <a:xfrm>
            <a:off x="3481560" y="5512320"/>
            <a:ext cx="3505320" cy="1199160"/>
          </a:xfrm>
          <a:prstGeom prst="rect">
            <a:avLst/>
          </a:prstGeom>
          <a:solidFill>
            <a:schemeClr val="bg2">
              <a:lumMod val="9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304" name="Cloud 8"/>
          <p:cNvSpPr/>
          <p:nvPr/>
        </p:nvSpPr>
        <p:spPr>
          <a:xfrm>
            <a:off x="3731040" y="4659840"/>
            <a:ext cx="2884320" cy="648000"/>
          </a:xfrm>
          <a:prstGeom prst="cloud">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305" name="TextBox 14"/>
          <p:cNvSpPr/>
          <p:nvPr/>
        </p:nvSpPr>
        <p:spPr>
          <a:xfrm>
            <a:off x="4591440" y="4799880"/>
            <a:ext cx="17154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internet</a:t>
            </a:r>
            <a:endParaRPr b="0" lang="en-IE" sz="1800" spc="-1" strike="noStrike">
              <a:latin typeface="Arial"/>
            </a:endParaRPr>
          </a:p>
        </p:txBody>
      </p:sp>
      <p:sp>
        <p:nvSpPr>
          <p:cNvPr id="306" name="TextBox 15"/>
          <p:cNvSpPr/>
          <p:nvPr/>
        </p:nvSpPr>
        <p:spPr>
          <a:xfrm>
            <a:off x="2847960" y="5172840"/>
            <a:ext cx="1999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HTTP request</a:t>
            </a:r>
            <a:endParaRPr b="0" lang="en-IE" sz="1800" spc="-1" strike="noStrike">
              <a:latin typeface="Arial"/>
            </a:endParaRPr>
          </a:p>
        </p:txBody>
      </p:sp>
      <p:sp>
        <p:nvSpPr>
          <p:cNvPr id="307" name="TextBox 16"/>
          <p:cNvSpPr/>
          <p:nvPr/>
        </p:nvSpPr>
        <p:spPr>
          <a:xfrm>
            <a:off x="5731920" y="5169240"/>
            <a:ext cx="17852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HTTP response</a:t>
            </a:r>
            <a:endParaRPr b="0" lang="en-IE" sz="1800" spc="-1" strike="noStrike">
              <a:latin typeface="Arial"/>
            </a:endParaRPr>
          </a:p>
        </p:txBody>
      </p:sp>
      <p:sp>
        <p:nvSpPr>
          <p:cNvPr id="308" name="TextBox 17"/>
          <p:cNvSpPr/>
          <p:nvPr/>
        </p:nvSpPr>
        <p:spPr>
          <a:xfrm>
            <a:off x="2256840" y="2126880"/>
            <a:ext cx="937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Server</a:t>
            </a:r>
            <a:endParaRPr b="0" lang="en-IE" sz="1800" spc="-1" strike="noStrike">
              <a:latin typeface="Arial"/>
            </a:endParaRPr>
          </a:p>
        </p:txBody>
      </p:sp>
      <p:sp>
        <p:nvSpPr>
          <p:cNvPr id="309" name="Rectangle 18"/>
          <p:cNvSpPr/>
          <p:nvPr/>
        </p:nvSpPr>
        <p:spPr>
          <a:xfrm>
            <a:off x="3624120" y="3703320"/>
            <a:ext cx="2808720" cy="4939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310" name="TextBox 19"/>
          <p:cNvSpPr/>
          <p:nvPr/>
        </p:nvSpPr>
        <p:spPr>
          <a:xfrm>
            <a:off x="3825360" y="3759120"/>
            <a:ext cx="25488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App server (eg flask)</a:t>
            </a:r>
            <a:endParaRPr b="0" lang="en-IE" sz="1800" spc="-1" strike="noStrike">
              <a:latin typeface="Arial"/>
            </a:endParaRPr>
          </a:p>
        </p:txBody>
      </p:sp>
      <p:sp>
        <p:nvSpPr>
          <p:cNvPr id="311" name="Rectangle 21"/>
          <p:cNvSpPr/>
          <p:nvPr/>
        </p:nvSpPr>
        <p:spPr>
          <a:xfrm>
            <a:off x="2676240" y="2632320"/>
            <a:ext cx="2171160" cy="909360"/>
          </a:xfrm>
          <a:prstGeom prst="rect">
            <a:avLst/>
          </a:prstGeom>
          <a:solidFill>
            <a:schemeClr val="tx2">
              <a:lumMod val="60000"/>
              <a:lumOff val="4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312" name="TextBox 20"/>
          <p:cNvSpPr/>
          <p:nvPr/>
        </p:nvSpPr>
        <p:spPr>
          <a:xfrm>
            <a:off x="2608920" y="2621520"/>
            <a:ext cx="2238480" cy="241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Directory with static pages</a:t>
            </a:r>
            <a:endParaRPr b="0" lang="en-IE" sz="1000" spc="-1" strike="noStrike">
              <a:latin typeface="Arial"/>
            </a:endParaRPr>
          </a:p>
        </p:txBody>
      </p:sp>
      <p:sp>
        <p:nvSpPr>
          <p:cNvPr id="313" name="Rectangle 22"/>
          <p:cNvSpPr/>
          <p:nvPr/>
        </p:nvSpPr>
        <p:spPr>
          <a:xfrm>
            <a:off x="2801880" y="3056760"/>
            <a:ext cx="820800" cy="344520"/>
          </a:xfrm>
          <a:prstGeom prst="rect">
            <a:avLst/>
          </a:prstGeom>
          <a:solidFill>
            <a:schemeClr val="tx2">
              <a:lumMod val="5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314" name="TextBox 23"/>
          <p:cNvSpPr/>
          <p:nvPr/>
        </p:nvSpPr>
        <p:spPr>
          <a:xfrm>
            <a:off x="2801880" y="3077640"/>
            <a:ext cx="72000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800" spc="-1" strike="noStrike">
                <a:solidFill>
                  <a:srgbClr val="ffffff"/>
                </a:solidFill>
                <a:latin typeface="Rockwell"/>
                <a:ea typeface="DejaVu Sans"/>
              </a:rPr>
              <a:t>Index.html</a:t>
            </a:r>
            <a:endParaRPr b="0" lang="en-IE" sz="800" spc="-1" strike="noStrike">
              <a:latin typeface="Arial"/>
            </a:endParaRPr>
          </a:p>
        </p:txBody>
      </p:sp>
      <p:sp>
        <p:nvSpPr>
          <p:cNvPr id="315" name="Rectangle 24"/>
          <p:cNvSpPr/>
          <p:nvPr/>
        </p:nvSpPr>
        <p:spPr>
          <a:xfrm>
            <a:off x="3871440" y="3042000"/>
            <a:ext cx="820800" cy="344520"/>
          </a:xfrm>
          <a:prstGeom prst="rect">
            <a:avLst/>
          </a:prstGeom>
          <a:solidFill>
            <a:schemeClr val="tx2">
              <a:lumMod val="5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316" name="TextBox 25"/>
          <p:cNvSpPr/>
          <p:nvPr/>
        </p:nvSpPr>
        <p:spPr>
          <a:xfrm>
            <a:off x="3947040" y="3070080"/>
            <a:ext cx="72000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800" spc="-1" strike="noStrike">
                <a:solidFill>
                  <a:srgbClr val="ffffff"/>
                </a:solidFill>
                <a:latin typeface="Rockwell"/>
                <a:ea typeface="DejaVu Sans"/>
              </a:rPr>
              <a:t>File.jpg</a:t>
            </a:r>
            <a:endParaRPr b="0" lang="en-IE" sz="800" spc="-1" strike="noStrike">
              <a:latin typeface="Arial"/>
            </a:endParaRPr>
          </a:p>
        </p:txBody>
      </p:sp>
      <p:sp>
        <p:nvSpPr>
          <p:cNvPr id="317" name="Rectangle 26"/>
          <p:cNvSpPr/>
          <p:nvPr/>
        </p:nvSpPr>
        <p:spPr>
          <a:xfrm>
            <a:off x="5721120" y="2611800"/>
            <a:ext cx="1755720" cy="1143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318" name="TextBox 27"/>
          <p:cNvSpPr/>
          <p:nvPr/>
        </p:nvSpPr>
        <p:spPr>
          <a:xfrm>
            <a:off x="5897520" y="2740320"/>
            <a:ext cx="1273680" cy="39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Functions in the app server</a:t>
            </a:r>
            <a:endParaRPr b="0" lang="en-IE" sz="1000" spc="-1" strike="noStrike">
              <a:latin typeface="Arial"/>
            </a:endParaRPr>
          </a:p>
        </p:txBody>
      </p:sp>
      <p:sp>
        <p:nvSpPr>
          <p:cNvPr id="319" name="Straight Arrow Connector 29"/>
          <p:cNvSpPr/>
          <p:nvPr/>
        </p:nvSpPr>
        <p:spPr>
          <a:xfrm>
            <a:off x="3213000" y="3402360"/>
            <a:ext cx="2507040" cy="93492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20" name="Straight Arrow Connector 31"/>
          <p:cNvSpPr/>
          <p:nvPr/>
        </p:nvSpPr>
        <p:spPr>
          <a:xfrm flipH="1">
            <a:off x="5736600" y="3767040"/>
            <a:ext cx="1248480" cy="5907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21" name="Cylinder 28"/>
          <p:cNvSpPr/>
          <p:nvPr/>
        </p:nvSpPr>
        <p:spPr>
          <a:xfrm>
            <a:off x="9219600" y="2374200"/>
            <a:ext cx="1894320" cy="189432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322" name="TextBox 30"/>
          <p:cNvSpPr/>
          <p:nvPr/>
        </p:nvSpPr>
        <p:spPr>
          <a:xfrm>
            <a:off x="9576000" y="3285720"/>
            <a:ext cx="1449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Database</a:t>
            </a:r>
            <a:endParaRPr b="0" lang="en-IE" sz="1800" spc="-1" strike="noStrike">
              <a:latin typeface="Arial"/>
            </a:endParaRPr>
          </a:p>
        </p:txBody>
      </p:sp>
      <p:sp>
        <p:nvSpPr>
          <p:cNvPr id="323" name="Straight Arrow Connector 33"/>
          <p:cNvSpPr/>
          <p:nvPr/>
        </p:nvSpPr>
        <p:spPr>
          <a:xfrm>
            <a:off x="7478640" y="2888640"/>
            <a:ext cx="1739520" cy="57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24" name="Straight Arrow Connector 35"/>
          <p:cNvSpPr/>
          <p:nvPr/>
        </p:nvSpPr>
        <p:spPr>
          <a:xfrm flipH="1" flipV="1">
            <a:off x="7477200" y="3182400"/>
            <a:ext cx="1739520" cy="111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25" name="TextBox 2"/>
          <p:cNvSpPr/>
          <p:nvPr/>
        </p:nvSpPr>
        <p:spPr>
          <a:xfrm>
            <a:off x="8659080" y="4624200"/>
            <a:ext cx="912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Flask</a:t>
            </a:r>
            <a:endParaRPr b="0" lang="en-IE" sz="1800" spc="-1" strike="noStrike">
              <a:latin typeface="Arial"/>
            </a:endParaRPr>
          </a:p>
        </p:txBody>
      </p:sp>
      <p:sp>
        <p:nvSpPr>
          <p:cNvPr id="326" name="Straight Arrow Connector 5"/>
          <p:cNvSpPr/>
          <p:nvPr/>
        </p:nvSpPr>
        <p:spPr>
          <a:xfrm flipH="1" flipV="1">
            <a:off x="6519600" y="4197240"/>
            <a:ext cx="2136600" cy="608760"/>
          </a:xfrm>
          <a:custGeom>
            <a:avLst/>
            <a:gdLst/>
            <a:ahLst/>
            <a:rect l="l" t="t" r="r" b="b"/>
            <a:pathLst>
              <a:path w="21600" h="21600">
                <a:moveTo>
                  <a:pt x="0" y="0"/>
                </a:moveTo>
                <a:lnTo>
                  <a:pt x="21600" y="21600"/>
                </a:lnTo>
              </a:path>
            </a:pathLst>
          </a:custGeom>
          <a:noFill/>
          <a:ln w="9525">
            <a:solidFill>
              <a:srgbClr val="000000"/>
            </a:solidFill>
            <a:prstDash val="dash"/>
            <a:round/>
            <a:tailEnd len="med" type="arrow" w="med"/>
          </a:ln>
        </p:spPr>
        <p:style>
          <a:lnRef idx="0"/>
          <a:fillRef idx="0"/>
          <a:effectRef idx="0"/>
          <a:fontRef idx="minor"/>
        </p:style>
      </p:sp>
      <p:sp>
        <p:nvSpPr>
          <p:cNvPr id="327" name="TextBox 38"/>
          <p:cNvSpPr/>
          <p:nvPr/>
        </p:nvSpPr>
        <p:spPr>
          <a:xfrm>
            <a:off x="3515040" y="5512320"/>
            <a:ext cx="9651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Client</a:t>
            </a:r>
            <a:endParaRPr b="0" lang="en-IE" sz="1800" spc="-1" strike="noStrike">
              <a:latin typeface="Arial"/>
            </a:endParaRPr>
          </a:p>
        </p:txBody>
      </p:sp>
      <p:sp>
        <p:nvSpPr>
          <p:cNvPr id="328" name="Straight Arrow Connector 39"/>
          <p:cNvSpPr/>
          <p:nvPr/>
        </p:nvSpPr>
        <p:spPr>
          <a:xfrm flipV="1">
            <a:off x="4525200" y="4141800"/>
            <a:ext cx="360" cy="155088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29" name="Straight Arrow Connector 40"/>
          <p:cNvSpPr/>
          <p:nvPr/>
        </p:nvSpPr>
        <p:spPr>
          <a:xfrm>
            <a:off x="5738040" y="4338720"/>
            <a:ext cx="360" cy="13554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30" name="TextBox 41"/>
          <p:cNvSpPr/>
          <p:nvPr/>
        </p:nvSpPr>
        <p:spPr>
          <a:xfrm>
            <a:off x="4402440" y="5695560"/>
            <a:ext cx="1386720" cy="912600"/>
          </a:xfrm>
          <a:prstGeom prst="rect">
            <a:avLst/>
          </a:prstGeom>
          <a:solidFill>
            <a:srgbClr val="00b0f0">
              <a:alpha val="30000"/>
            </a:srgbClr>
          </a:solidFill>
          <a:ln w="0">
            <a:solidFill>
              <a:srgbClr val="9c3510">
                <a:alpha val="38000"/>
              </a:srgbClr>
            </a:solid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a6a6a6"/>
                </a:solidFill>
                <a:latin typeface="Rockwell"/>
                <a:ea typeface="DejaVu Sans"/>
              </a:rPr>
              <a:t>Browser/ postmaster/curl</a:t>
            </a:r>
            <a:endParaRPr b="0" lang="en-IE" sz="1800" spc="-1" strike="noStrike">
              <a:latin typeface="Arial"/>
            </a:endParaRPr>
          </a:p>
        </p:txBody>
      </p:sp>
      <p:sp>
        <p:nvSpPr>
          <p:cNvPr id="331" name="Free-form: Shape 13"/>
          <p:cNvSpPr/>
          <p:nvPr/>
        </p:nvSpPr>
        <p:spPr>
          <a:xfrm>
            <a:off x="-30141360" y="-40160520"/>
            <a:ext cx="82196280" cy="83337120"/>
          </a:xfrm>
          <a:custGeom>
            <a:avLst/>
            <a:gdLst/>
            <a:ahLst/>
            <a:rect l="l" t="t" r="r" b="b"/>
            <a:pathLst>
              <a:path w="38345808" h="21945600">
                <a:moveTo>
                  <a:pt x="18221835" y="10714703"/>
                </a:moveTo>
                <a:cubicBezTo>
                  <a:pt x="17265097" y="10714703"/>
                  <a:pt x="16489508" y="10970172"/>
                  <a:pt x="16489508" y="11285308"/>
                </a:cubicBezTo>
                <a:cubicBezTo>
                  <a:pt x="16489508" y="11600444"/>
                  <a:pt x="17265097" y="11855913"/>
                  <a:pt x="18221835" y="11855913"/>
                </a:cubicBezTo>
                <a:cubicBezTo>
                  <a:pt x="19178572" y="11855913"/>
                  <a:pt x="19954161" y="11600444"/>
                  <a:pt x="19954161" y="11285308"/>
                </a:cubicBezTo>
                <a:cubicBezTo>
                  <a:pt x="19954161" y="10970172"/>
                  <a:pt x="19178572" y="10714703"/>
                  <a:pt x="18221835" y="10714703"/>
                </a:cubicBezTo>
                <a:close/>
                <a:moveTo>
                  <a:pt x="0" y="0"/>
                </a:moveTo>
                <a:lnTo>
                  <a:pt x="38345808" y="0"/>
                </a:lnTo>
                <a:lnTo>
                  <a:pt x="38345808" y="21945600"/>
                </a:lnTo>
                <a:lnTo>
                  <a:pt x="0" y="21945600"/>
                </a:lnTo>
                <a:close/>
              </a:path>
            </a:pathLst>
          </a:custGeom>
          <a:solidFill>
            <a:schemeClr val="tx1">
              <a:alpha val="48000"/>
            </a:schemeClr>
          </a:solidFill>
          <a:ln>
            <a:solidFill>
              <a:srgbClr val="5c1f0a"/>
            </a:solidFill>
            <a:round/>
          </a:ln>
        </p:spPr>
        <p:style>
          <a:lnRef idx="2">
            <a:schemeClr val="accent1">
              <a:shade val="15000"/>
            </a:schemeClr>
          </a:lnRef>
          <a:fillRef idx="1">
            <a:schemeClr val="accent1"/>
          </a:fillRef>
          <a:effectRef idx="0">
            <a:schemeClr val="accent1"/>
          </a:effectRef>
          <a:fontRef idx="minor"/>
        </p:style>
      </p:sp>
      <p:sp>
        <p:nvSpPr>
          <p:cNvPr id="332" name="TextBox 9"/>
          <p:cNvSpPr/>
          <p:nvPr/>
        </p:nvSpPr>
        <p:spPr>
          <a:xfrm>
            <a:off x="9367200" y="1139400"/>
            <a:ext cx="1699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Outside data</a:t>
            </a:r>
            <a:endParaRPr b="0" lang="en-IE" sz="1800" spc="-1" strike="noStrike">
              <a:latin typeface="Arial"/>
            </a:endParaRPr>
          </a:p>
        </p:txBody>
      </p:sp>
      <p:sp>
        <p:nvSpPr>
          <p:cNvPr id="333" name="Rectangle 10"/>
          <p:cNvSpPr/>
          <p:nvPr/>
        </p:nvSpPr>
        <p:spPr>
          <a:xfrm>
            <a:off x="8088480" y="2558160"/>
            <a:ext cx="616680" cy="1196640"/>
          </a:xfrm>
          <a:prstGeom prst="rect">
            <a:avLst/>
          </a:prstGeom>
          <a:solidFill>
            <a:srgbClr val="dec27c"/>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334" name="TextBox 11"/>
          <p:cNvSpPr/>
          <p:nvPr/>
        </p:nvSpPr>
        <p:spPr>
          <a:xfrm>
            <a:off x="8176680" y="2963880"/>
            <a:ext cx="469800" cy="241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DAO</a:t>
            </a:r>
            <a:endParaRPr b="0" lang="en-IE" sz="1000" spc="-1" strike="noStrike">
              <a:latin typeface="Arial"/>
            </a:endParaRPr>
          </a:p>
        </p:txBody>
      </p:sp>
      <p:sp>
        <p:nvSpPr>
          <p:cNvPr id="335" name="Rectangle 12"/>
          <p:cNvSpPr/>
          <p:nvPr/>
        </p:nvSpPr>
        <p:spPr>
          <a:xfrm>
            <a:off x="6627600" y="2170800"/>
            <a:ext cx="849600" cy="280440"/>
          </a:xfrm>
          <a:prstGeom prst="rect">
            <a:avLst/>
          </a:prstGeom>
          <a:solidFill>
            <a:srgbClr val="dec27c"/>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336" name="TextBox 32"/>
          <p:cNvSpPr/>
          <p:nvPr/>
        </p:nvSpPr>
        <p:spPr>
          <a:xfrm>
            <a:off x="6839280" y="2198880"/>
            <a:ext cx="714600" cy="241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DAO</a:t>
            </a:r>
            <a:endParaRPr b="0" lang="en-IE" sz="1000" spc="-1" strike="noStrike">
              <a:latin typeface="Arial"/>
            </a:endParaRPr>
          </a:p>
        </p:txBody>
      </p:sp>
      <p:sp>
        <p:nvSpPr>
          <p:cNvPr id="337" name="Straight Arrow Connector 34"/>
          <p:cNvSpPr/>
          <p:nvPr/>
        </p:nvSpPr>
        <p:spPr>
          <a:xfrm flipV="1">
            <a:off x="6859800" y="1178640"/>
            <a:ext cx="2358360" cy="9864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38" name="Straight Arrow Connector 43"/>
          <p:cNvSpPr/>
          <p:nvPr/>
        </p:nvSpPr>
        <p:spPr>
          <a:xfrm flipH="1">
            <a:off x="7237440" y="1324800"/>
            <a:ext cx="1978920" cy="8571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39" name="Straight Arrow Connector 46"/>
          <p:cNvSpPr/>
          <p:nvPr/>
        </p:nvSpPr>
        <p:spPr>
          <a:xfrm flipV="1">
            <a:off x="6859800" y="2443680"/>
            <a:ext cx="360" cy="1544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40" name="Straight Arrow Connector 53"/>
          <p:cNvSpPr/>
          <p:nvPr/>
        </p:nvSpPr>
        <p:spPr>
          <a:xfrm>
            <a:off x="7197480" y="2452680"/>
            <a:ext cx="360" cy="2001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41" name="Rectangle 37"/>
          <p:cNvSpPr/>
          <p:nvPr/>
        </p:nvSpPr>
        <p:spPr>
          <a:xfrm>
            <a:off x="6616800" y="2377080"/>
            <a:ext cx="860400" cy="73800"/>
          </a:xfrm>
          <a:prstGeom prst="rect">
            <a:avLst/>
          </a:prstGeom>
          <a:solidFill>
            <a:srgbClr val="ffff00"/>
          </a:solidFill>
          <a:ln>
            <a:solidFill>
              <a:srgbClr val="5c1f0a"/>
            </a:solidFill>
            <a:round/>
          </a:ln>
        </p:spPr>
        <p:style>
          <a:lnRef idx="2">
            <a:schemeClr val="accent1">
              <a:shade val="15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Another API</a:t>
            </a:r>
            <a:r>
              <a:rPr b="0" lang="en-IE" sz="2000" spc="-1" strike="noStrike" cap="all">
                <a:latin typeface="Rockwell Condensed"/>
              </a:rPr>
              <a:t> (for outside data)</a:t>
            </a:r>
            <a:endParaRPr b="0" lang="en-IE" sz="2000" spc="-1" strike="noStrike">
              <a:latin typeface="Arial"/>
            </a:endParaRPr>
          </a:p>
        </p:txBody>
      </p:sp>
      <p:graphicFrame>
        <p:nvGraphicFramePr>
          <p:cNvPr id="343" name="Table 4"/>
          <p:cNvGraphicFramePr/>
          <p:nvPr/>
        </p:nvGraphicFramePr>
        <p:xfrm>
          <a:off x="1069920" y="2120760"/>
          <a:ext cx="10057680" cy="3363840"/>
        </p:xfrm>
        <a:graphic>
          <a:graphicData uri="http://schemas.openxmlformats.org/drawingml/2006/table">
            <a:tbl>
              <a:tblPr/>
              <a:tblGrid>
                <a:gridCol w="1954440"/>
                <a:gridCol w="4343400"/>
                <a:gridCol w="3760200"/>
              </a:tblGrid>
              <a:tr h="370800">
                <a:tc>
                  <a:txBody>
                    <a:bodyPr anchor="t">
                      <a:noAutofit/>
                    </a:bodyPr>
                    <a:p>
                      <a:pPr>
                        <a:lnSpc>
                          <a:spcPct val="100000"/>
                        </a:lnSpc>
                        <a:buNone/>
                      </a:pPr>
                      <a:r>
                        <a:rPr b="1" lang="en-IE" sz="1800" spc="-1" strike="noStrike">
                          <a:solidFill>
                            <a:srgbClr val="ffffff"/>
                          </a:solidFill>
                          <a:latin typeface="Rockwell"/>
                        </a:rPr>
                        <a:t>description</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800" spc="-1" strike="noStrike">
                          <a:solidFill>
                            <a:srgbClr val="ffffff"/>
                          </a:solidFill>
                          <a:latin typeface="Rockwell"/>
                        </a:rPr>
                        <a:t>function</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800" spc="-1" strike="noStrike">
                          <a:solidFill>
                            <a:srgbClr val="ffffff"/>
                          </a:solidFill>
                          <a:latin typeface="Rockwell"/>
                        </a:rPr>
                        <a:t>returns</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887760">
                <a:tc>
                  <a:txBody>
                    <a:bodyPr anchor="t">
                      <a:noAutofit/>
                    </a:bodyPr>
                    <a:p>
                      <a:pPr>
                        <a:lnSpc>
                          <a:spcPct val="100000"/>
                        </a:lnSpc>
                        <a:buNone/>
                      </a:pPr>
                      <a:r>
                        <a:rPr b="0" lang="en-IE" sz="1800" spc="-1" strike="noStrike">
                          <a:solidFill>
                            <a:srgbClr val="000000"/>
                          </a:solidFill>
                          <a:latin typeface="Rockwell"/>
                        </a:rPr>
                        <a:t>Get all</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def getall():</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Well this really depends on what you want to do with the data.</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622440">
                <a:tc>
                  <a:txBody>
                    <a:bodyPr anchor="t">
                      <a:noAutofit/>
                    </a:bodyPr>
                    <a:p>
                      <a:pPr>
                        <a:lnSpc>
                          <a:spcPct val="100000"/>
                        </a:lnSpc>
                        <a:buNone/>
                      </a:pPr>
                      <a:r>
                        <a:rPr b="0" lang="en-IE" sz="1800" spc="-1" strike="noStrike">
                          <a:solidFill>
                            <a:srgbClr val="000000"/>
                          </a:solidFill>
                          <a:latin typeface="Rockwell"/>
                        </a:rPr>
                        <a:t>Retrieve into database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Retrieve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Nothing, or depends what you want to do</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70800">
                <a:tc>
                  <a:txBody>
                    <a:bodyPr anchor="t">
                      <a:noAutofit/>
                    </a:bodyPr>
                    <a:p>
                      <a:pPr>
                        <a:lnSpc>
                          <a:spcPct val="100000"/>
                        </a:lnSpc>
                        <a:buNone/>
                      </a:pPr>
                      <a:r>
                        <a:rPr b="0" lang="en-IE" sz="1800" spc="-1" strike="noStrike">
                          <a:solidFill>
                            <a:srgbClr val="000000"/>
                          </a:solidFill>
                          <a:latin typeface="Rockwell"/>
                        </a:rPr>
                        <a: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370800">
                <a:tc>
                  <a:txBody>
                    <a:bodyPr anchor="t">
                      <a:noAutofit/>
                    </a:bodyPr>
                    <a:p>
                      <a:pPr>
                        <a:lnSpc>
                          <a:spcPct val="100000"/>
                        </a:lnSpc>
                        <a:buNone/>
                      </a:pPr>
                      <a:r>
                        <a:rPr b="0" lang="en-IE" sz="1800" spc="-1" strike="noStrike">
                          <a:solidFill>
                            <a:srgbClr val="000000"/>
                          </a:solidFill>
                          <a:latin typeface="Rockwell"/>
                        </a:rPr>
                        <a: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tabLst>
                          <a:tab algn="l" pos="0"/>
                        </a:tabLst>
                      </a:pPr>
                      <a:r>
                        <a:rPr b="0" lang="en-IE" sz="1800" spc="-1" strike="noStrike">
                          <a:solidFill>
                            <a:srgbClr val="000000"/>
                          </a:solidFill>
                          <a:latin typeface="Rockwell"/>
                        </a:rPr>
                        <a: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70800">
                <a:tc>
                  <a:txBody>
                    <a:bodyPr anchor="t">
                      <a:noAutofit/>
                    </a:bodyPr>
                    <a:p>
                      <a:pPr>
                        <a:lnSpc>
                          <a:spcPct val="100000"/>
                        </a:lnSpc>
                        <a:buNone/>
                      </a:pPr>
                      <a:r>
                        <a:rPr b="0" lang="en-IE" sz="1800" spc="-1" strike="noStrike">
                          <a:solidFill>
                            <a:srgbClr val="000000"/>
                          </a:solidFill>
                          <a:latin typeface="Rockwell"/>
                        </a:rPr>
                        <a: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370800">
                <a:tc>
                  <a:txBody>
                    <a:bodyPr anchor="t">
                      <a:noAutofit/>
                    </a:bodyPr>
                    <a:p>
                      <a:pPr>
                        <a:lnSpc>
                          <a:spcPct val="100000"/>
                        </a:lnSpc>
                        <a:buNone/>
                      </a:pPr>
                      <a:r>
                        <a:rPr b="0" lang="en-IE" sz="1800" spc="-1" strike="noStrike">
                          <a:solidFill>
                            <a:srgbClr val="000000"/>
                          </a:solidFill>
                          <a:latin typeface="Rockwell"/>
                        </a:rPr>
                        <a: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7219</TotalTime>
  <Application>LibreOffice/7.3.7.2$Linux_X86_64 LibreOffice_project/30$Build-2</Application>
  <AppVersion>15.0000</AppVersion>
  <Words>473</Words>
  <Paragraphs>150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2019-11-13T10:44:00Z</dcterms:created>
  <dc:creator>Andrew Beatty</dc:creator>
  <dc:description/>
  <dc:language>en-IE</dc:language>
  <cp:lastModifiedBy/>
  <dcterms:modified xsi:type="dcterms:W3CDTF">2024-03-16T15:35:35Z</dcterms:modified>
  <cp:revision>26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10</vt:i4>
  </property>
</Properties>
</file>