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B72A0038-8165-437D-BD25-1F29888B3C44}"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6920" cy="4008600"/>
          </a:xfrm>
          <a:prstGeom prst="rect">
            <a:avLst/>
          </a:prstGeom>
          <a:ln w="0">
            <a:noFill/>
          </a:ln>
        </p:spPr>
      </p:sp>
      <p:sp>
        <p:nvSpPr>
          <p:cNvPr id="119"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how does it receive data that comes up in HTTP request? Remember we looked at the data could be an URL as parameters and it could be in the body of request. And then simpler, how does it give data back to the client as a deal? Put data into the response. That's actually much simpler. It's just json on a file. Let's start with how you get data up into the server. So there's three ways of doing it. </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6920" cy="4008600"/>
          </a:xfrm>
          <a:prstGeom prst="rect">
            <a:avLst/>
          </a:prstGeom>
          <a:ln w="0">
            <a:noFill/>
          </a:ln>
        </p:spPr>
      </p:sp>
      <p:sp>
        <p:nvSpPr>
          <p:cNvPr id="121" name="PlaceHolder 2"/>
          <p:cNvSpPr>
            <a:spLocks noGrp="1"/>
          </p:cNvSpPr>
          <p:nvPr>
            <p:ph type="body"/>
          </p:nvPr>
        </p:nvSpPr>
        <p:spPr>
          <a:xfrm>
            <a:off x="180000" y="5005080"/>
            <a:ext cx="7154640" cy="547956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end point, it can be in the URL. So we could take that his variable and you could put any texture like that and that will be dealt with as a variable.</a:t>
            </a:r>
            <a:endParaRPr b="0" lang="en-IE" sz="2000" spc="-1" strike="noStrike">
              <a:latin typeface="Arial"/>
            </a:endParaRPr>
          </a:p>
          <a:p>
            <a:pPr marL="216000" indent="-216000">
              <a:lnSpc>
                <a:spcPct val="100000"/>
              </a:lnSpc>
              <a:buNone/>
            </a:pPr>
            <a:r>
              <a:rPr b="0" lang="en-IE" sz="2000" spc="-1" strike="noStrike">
                <a:latin typeface="Arial"/>
              </a:rPr>
              <a:t>query parameters. Certainly when we put in to HTML to PDF we had query parameters which is? Variable name equals variable value and in that side then for all the other variables that you put in afterwards</a:t>
            </a:r>
            <a:endParaRPr b="0" lang="en-IE" sz="2000" spc="-1" strike="noStrike">
              <a:latin typeface="Arial"/>
            </a:endParaRPr>
          </a:p>
          <a:p>
            <a:pPr marL="216000" indent="-216000">
              <a:lnSpc>
                <a:spcPct val="100000"/>
              </a:lnSpc>
              <a:buNone/>
            </a:pPr>
            <a:r>
              <a:rPr b="0" lang="en-IE" sz="2000" spc="-1" strike="noStrike">
                <a:latin typeface="Arial"/>
              </a:rPr>
              <a:t> </a:t>
            </a:r>
            <a:r>
              <a:rPr b="0" lang="en-IE" sz="2000" spc="-1" strike="noStrike">
                <a:latin typeface="Arial"/>
              </a:rPr>
              <a:t>request body. This is if you're doing usually a POST or a PUT. You can actually do this with Gets as well, but usually it's for posts or Puts or even Deletes, but usually Posts or Puts and it can be in the form as a form, JSON raw or multi part file. I'm going to be concentrating on JSON because we're going to be looking at Restful APIs. There are also forms of HTML ways are doing it, but not important.</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216000" y="812520"/>
            <a:ext cx="7126920" cy="4008600"/>
          </a:xfrm>
          <a:prstGeom prst="rect">
            <a:avLst/>
          </a:prstGeom>
          <a:ln w="0">
            <a:noFill/>
          </a:ln>
        </p:spPr>
      </p:sp>
      <p:sp>
        <p:nvSpPr>
          <p:cNvPr id="123" name="PlaceHolder 2"/>
          <p:cNvSpPr>
            <a:spLocks noGrp="1"/>
          </p:cNvSpPr>
          <p:nvPr>
            <p:ph type="body"/>
          </p:nvPr>
        </p:nvSpPr>
        <p:spPr>
          <a:xfrm>
            <a:off x="117360" y="4950000"/>
            <a:ext cx="7352280" cy="5624640"/>
          </a:xfrm>
          <a:prstGeom prst="rect">
            <a:avLst/>
          </a:prstGeom>
          <a:noFill/>
          <a:ln w="0">
            <a:noFill/>
          </a:ln>
        </p:spPr>
        <p:txBody>
          <a:bodyPr lIns="0" rIns="0" tIns="0" bIns="0" anchor="t">
            <a:noAutofit/>
          </a:bodyPr>
          <a:p>
            <a:pPr marL="216000" indent="-216000">
              <a:lnSpc>
                <a:spcPct val="100000"/>
              </a:lnSpc>
              <a:buNone/>
            </a:pPr>
            <a:r>
              <a:rPr b="0" lang="en-IE" sz="1500" spc="-1" strike="noStrike">
                <a:latin typeface="Arial"/>
              </a:rPr>
              <a:t>So in Flask you'd get the data from either an argument or as in the body you need to use the request object. Now this is different than the requests object that we have been using to make requests up to some web service in the cloud. This is the Flask request object and this is what receives the request and depending on how the data was set, you can get data out of the requests. So for example if it was let's say JSON, in the body of the request you could do request dot JSON and get the variable name out of that Jason for example Reg.</a:t>
            </a:r>
            <a:endParaRPr b="0" lang="en-IE" sz="1500" spc="-1" strike="noStrike">
              <a:latin typeface="Arial"/>
            </a:endParaRPr>
          </a:p>
          <a:p>
            <a:pPr marL="216000" indent="-216000">
              <a:lnSpc>
                <a:spcPct val="100000"/>
              </a:lnSpc>
              <a:buNone/>
            </a:pPr>
            <a:endParaRPr b="0" lang="en-IE" sz="1500" spc="-1" strike="noStrike">
              <a:latin typeface="Arial"/>
            </a:endParaRPr>
          </a:p>
          <a:p>
            <a:pPr marL="216000" indent="-216000">
              <a:lnSpc>
                <a:spcPct val="100000"/>
              </a:lnSpc>
              <a:buNone/>
            </a:pPr>
            <a:r>
              <a:rPr b="0" lang="en-IE" sz="1500" spc="-1" strike="noStrike">
                <a:latin typeface="Arial"/>
              </a:rPr>
              <a:t>There's loads of data you can get from request object so you can get the path that the user put in, for example/ user or the methods that was used. So if let's say you had an endpoint that could take let's say GET and POST, you could take in the method and then do an if statement based on the method. Not the best way of doing it. I'd make two separate endpoints depending on the method. If the information came from HTML form, that would be request dot form if it's JSON. If it's in the body, that would be request JSON. If it's an argument, you do request args and then if it's files, request dot files. So you can actually upload files to your flask and you can receive those files and do things with those files. </a:t>
            </a:r>
            <a:endParaRPr b="0" lang="en-IE" sz="1500" spc="-1" strike="noStrike">
              <a:latin typeface="Arial"/>
            </a:endParaRPr>
          </a:p>
          <a:p>
            <a:pPr marL="216000" indent="-216000">
              <a:lnSpc>
                <a:spcPct val="100000"/>
              </a:lnSpc>
              <a:buNone/>
            </a:pPr>
            <a:r>
              <a:rPr b="0" lang="en-IE" sz="1500" spc="-1" strike="noStrike">
                <a:latin typeface="Arial"/>
              </a:rPr>
              <a:t>I mean that's how website. That's it. You could basically take in a file, read through the file or do different things to the file. Why don't we go into practical and let me show you how you can take it in by arguments and by in a request body? I mean, I've already done the URL bit endpoint, so I'll create a new server – go to my6c_server</a:t>
            </a:r>
            <a:endParaRPr b="0" lang="en-IE" sz="15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216000" y="812520"/>
            <a:ext cx="7127280" cy="4008960"/>
          </a:xfrm>
          <a:prstGeom prst="rect">
            <a:avLst/>
          </a:prstGeom>
          <a:ln w="0">
            <a:noFill/>
          </a:ln>
        </p:spPr>
      </p:sp>
      <p:sp>
        <p:nvSpPr>
          <p:cNvPr id="125" name="PlaceHolder 2"/>
          <p:cNvSpPr>
            <a:spLocks noGrp="1"/>
          </p:cNvSpPr>
          <p:nvPr>
            <p:ph type="body"/>
          </p:nvPr>
        </p:nvSpPr>
        <p:spPr>
          <a:xfrm>
            <a:off x="135000" y="5078520"/>
            <a:ext cx="7290000" cy="5406480"/>
          </a:xfrm>
          <a:prstGeom prst="rect">
            <a:avLst/>
          </a:prstGeom>
          <a:noFill/>
          <a:ln w="0">
            <a:noFill/>
          </a:ln>
        </p:spPr>
        <p:txBody>
          <a:bodyPr lIns="0" rIns="0" tIns="0" bIns="0" anchor="t">
            <a:noAutofit/>
          </a:bodyPr>
          <a:p>
            <a:r>
              <a:rPr b="0" lang="en-IE" sz="1800" spc="-1" strike="noStrike">
                <a:latin typeface="Arial"/>
              </a:rPr>
              <a:t>returning data before going to the boards.</a:t>
            </a:r>
            <a:endParaRPr b="0" lang="en-IE" sz="1800" spc="-1" strike="noStrike">
              <a:latin typeface="Arial"/>
            </a:endParaRPr>
          </a:p>
          <a:p>
            <a:endParaRPr b="0" lang="en-IE" sz="1800" spc="-1" strike="noStrike">
              <a:latin typeface="Arial"/>
            </a:endParaRPr>
          </a:p>
          <a:p>
            <a:r>
              <a:rPr b="0" lang="en-IE" sz="1800" spc="-1" strike="noStrike">
                <a:latin typeface="Arial"/>
              </a:rPr>
              <a:t>You can render templates. I don't recommend you render templates. Uh, a lot of help you'll see on flash when you do the project will be making templates. That's a lot of the sample code. I don't recommend that you do that. I'd much prefer of your server and just gave out JSON we'll template. I don't really want to go into it. Basically, templates are ways that Flask can create HTML pages on the fly.</a:t>
            </a:r>
            <a:endParaRPr b="0" lang="en-IE" sz="1800" spc="-1" strike="noStrike">
              <a:latin typeface="Arial"/>
            </a:endParaRPr>
          </a:p>
          <a:p>
            <a:endParaRPr b="0" lang="en-IE" sz="1800" spc="-1" strike="noStrike">
              <a:latin typeface="Arial"/>
            </a:endParaRPr>
          </a:p>
          <a:p>
            <a:r>
              <a:rPr b="0" lang="en-IE" sz="1800" spc="-1" strike="noStrike">
                <a:latin typeface="Arial"/>
              </a:rPr>
              <a:t>A much more robust Restful API is that your flash server only gives out and takes in Jason and that's a better way of doing it. So what you should do is if you want to give data back out to a client, you do it as JSON  and the static web page can use Ajax to get that data and do stuff.</a:t>
            </a:r>
            <a:endParaRPr b="0" lang="en-IE" sz="1800" spc="-1" strike="noStrike">
              <a:latin typeface="Arial"/>
            </a:endParaRPr>
          </a:p>
          <a:p>
            <a:endParaRPr b="0" lang="en-IE" sz="1800" spc="-1" strike="noStrike">
              <a:latin typeface="Arial"/>
            </a:endParaRPr>
          </a:p>
          <a:p>
            <a:r>
              <a:rPr b="0" lang="en-IE" sz="1800" spc="-1" strike="noStrike">
                <a:latin typeface="Arial"/>
              </a:rPr>
              <a:t>So we're going to use base return Jason. The function is jsonify,</a:t>
            </a:r>
            <a:endParaRPr b="0" lang="en-IE" sz="1800" spc="-1" strike="noStrike">
              <a:latin typeface="Arial"/>
            </a:endParaRPr>
          </a:p>
          <a:p>
            <a:endParaRPr b="0" lang="en-IE" sz="1800" spc="-1" strike="noStrike">
              <a:latin typeface="Arial"/>
            </a:endParaRPr>
          </a:p>
          <a:p>
            <a:r>
              <a:rPr b="0" lang="en-IE" sz="1800" spc="-1" strike="noStrike">
                <a:latin typeface="Arial"/>
              </a:rPr>
              <a:t>Try and keep these functions as short as possible. If there's lots you need to do, send them off to another function that's in another module at a service layer. This is basically basically just routing. Try and keep the routing as simple as simple as possible.</a:t>
            </a:r>
            <a:endParaRPr b="0" lang="en-IE"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7280" cy="4008960"/>
          </a:xfrm>
          <a:prstGeom prst="rect">
            <a:avLst/>
          </a:prstGeom>
          <a:ln w="0">
            <a:noFill/>
          </a:ln>
        </p:spPr>
      </p:sp>
      <p:sp>
        <p:nvSpPr>
          <p:cNvPr id="127"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 </a:t>
            </a:r>
            <a:r>
              <a:rPr b="0" lang="en-IE" sz="2000" spc="-1" strike="noStrike">
                <a:latin typeface="Arial"/>
              </a:rPr>
              <a:t>I've already chatted about redirects and the URL four, and there's also very handy function called abort. So from flask import abort. So if you want to say abort for one uh that will send back a four one message uh, say the user is not the user is not valid. Or you can send back other messages depending on or status codes depending on what what's happening, you don't have to. You could write a bad Restful API that doesn't do the proper status codes. There are plenty of them out there that don't do proper status codes.</a:t>
            </a:r>
            <a:endParaRPr b="0" lang="en-IE" sz="2000" spc="-1" strike="noStrike">
              <a:latin typeface="Arial"/>
            </a:endParaRPr>
          </a:p>
          <a:p>
            <a:endParaRPr b="0" lang="en-IE" sz="2000" spc="-1" strike="noStrike">
              <a:latin typeface="Arial"/>
            </a:endParaRPr>
          </a:p>
          <a:p>
            <a:r>
              <a:rPr b="0" lang="en-IE" sz="2000" spc="-1" strike="noStrike">
                <a:latin typeface="Arial"/>
              </a:rPr>
              <a:t>But if you do want to send out status codes and nothing else, you can just do abort and that imports that request and sends out the status code.</a:t>
            </a:r>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7280" cy="4008960"/>
          </a:xfrm>
          <a:prstGeom prst="rect">
            <a:avLst/>
          </a:prstGeom>
          <a:ln w="0">
            <a:noFill/>
          </a:ln>
        </p:spPr>
      </p:sp>
      <p:sp>
        <p:nvSpPr>
          <p:cNvPr id="129"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sessions allow data to be stored between when users are logged in</a:t>
            </a:r>
            <a:endParaRPr b="0" lang="en-IE" sz="2000" spc="-1" strike="noStrike">
              <a:latin typeface="Arial"/>
            </a:endParaRPr>
          </a:p>
          <a:p>
            <a:endParaRPr b="0" lang="en-IE" sz="2000" spc="-1" strike="noStrike">
              <a:latin typeface="Arial"/>
            </a:endParaRPr>
          </a:p>
          <a:p>
            <a:r>
              <a:rPr b="0" lang="en-IE" sz="2000" spc="-1" strike="noStrike">
                <a:latin typeface="Arial"/>
              </a:rPr>
              <a:t>flashing which is to do with templates</a:t>
            </a:r>
            <a:endParaRPr b="0" lang="en-IE" sz="2000" spc="-1" strike="noStrike">
              <a:latin typeface="Arial"/>
            </a:endParaRPr>
          </a:p>
          <a:p>
            <a:endParaRPr b="0" lang="en-IE" sz="2000" spc="-1" strike="noStrike">
              <a:latin typeface="Arial"/>
            </a:endParaRPr>
          </a:p>
          <a:p>
            <a:r>
              <a:rPr b="0" lang="en-IE" sz="2000" spc="-1" strike="noStrike">
                <a:latin typeface="Arial"/>
              </a:rPr>
              <a:t>logging is very handy, especially when you're not going to be around when this programme is run. If you put this up into the cloud you're not going to see any printouts, so you're going to want to have to error messages and other messages to be put into a log file so you can work out what happened if it ever happens.</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0B3D062-78BF-4DF8-96D9-905EE749A2C3}"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2B6EEF4-7730-4AEF-8C97-B29843BA459E}"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C13E1FF-E2A8-42C0-A187-D2C0514A6D4A}"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DA3D189-A6E1-4021-A592-0D58CA2506F2}"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0D283D8-B5D5-47B5-BAF3-4E51A24B2D2C}"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7AEDB51-9B79-40E0-A4B5-B1F528D46640}"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28B3071-DC6C-4B5B-B7E3-E3F2CAE8F8AB}"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6776E5E-76E8-4104-BC12-59536582CAD8}"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5CDF490-315E-44F7-BF95-B0F1575016C9}"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5ABF838-01CB-440D-A008-B4E76283E507}"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076C2A3-C5B8-47C4-BE8E-A5EE48FD9A5C}"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DF8185B-8685-46AA-AF7B-30AD0106F31A}"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8F3337A-F8DB-4EF0-82EB-56BD9A8C2F36}"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4505350-A208-4392-AED9-D06D05969EAC}"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E63A56D-01F3-49A7-A706-3B9A6933BD7F}"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5125A33-4FC6-4338-8D85-99238D1C2504}"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41DE629-C618-474A-AF84-26D00A8397D5}"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7E12245-93BA-44A4-8FC5-54CE160DD522}"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DFF5C4F-EA0A-4D81-B757-80F723FC3616}"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D005E5F-460C-4714-9A4B-56642A72BB7B}"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E4CFB6D-3B66-41B7-8AA1-1BEC1581F7A1}"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0737645-508F-4F32-AECF-3CD2B23DD874}"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88035C1-3F18-449A-A91F-205C5C7857F7}"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2AE2516-D2A9-4BB1-8216-2A818586A712}"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9A979117-8FBD-4A38-808D-BF33078D7676}"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8483E1CC-F969-4D2B-8499-2A56D37415FE}"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DR8.4 Flask data</a:t>
            </a:r>
            <a:endParaRPr b="0" lang="en-IE" sz="96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950760" y="15588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Data upload</a:t>
            </a:r>
            <a:endParaRPr b="0" lang="en-IE" sz="5400" spc="-1" strike="noStrike">
              <a:latin typeface="Arial"/>
            </a:endParaRPr>
          </a:p>
        </p:txBody>
      </p:sp>
      <p:sp>
        <p:nvSpPr>
          <p:cNvPr id="103" name="PlaceHolder 2"/>
          <p:cNvSpPr>
            <a:spLocks noGrp="1"/>
          </p:cNvSpPr>
          <p:nvPr>
            <p:ph/>
          </p:nvPr>
        </p:nvSpPr>
        <p:spPr>
          <a:xfrm>
            <a:off x="769680" y="1475280"/>
            <a:ext cx="10057680" cy="28544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Three ways data can be uploaded</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In the endpoint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ffffff"/>
                </a:solidFill>
                <a:highlight>
                  <a:srgbClr val="000000"/>
                </a:highlight>
                <a:latin typeface="Consolas"/>
              </a:rPr>
              <a:t>http://127.0.0.1:5000/user/andrew</a:t>
            </a:r>
            <a:endParaRPr b="0" lang="en-IE" sz="1800" spc="-1" strike="noStrike">
              <a:latin typeface="Arial"/>
            </a:endParaRPr>
          </a:p>
          <a:p>
            <a:pPr marL="274320">
              <a:lnSpc>
                <a:spcPct val="90000"/>
              </a:lnSpc>
              <a:spcBef>
                <a:spcPts val="1417"/>
              </a:spcBef>
              <a:buNone/>
              <a:tabLst>
                <a:tab algn="l" pos="0"/>
              </a:tabLst>
            </a:pPr>
            <a:endParaRPr b="0" lang="en-IE" sz="1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As a query parameter</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ffffff"/>
                </a:solidFill>
                <a:highlight>
                  <a:srgbClr val="000000"/>
                </a:highlight>
                <a:latin typeface="Consolas"/>
              </a:rPr>
              <a:t>http://127.0.0.1:5000/user/?name=andrew&amp;sex=male</a:t>
            </a:r>
            <a:endParaRPr b="0" lang="en-IE" sz="1800" spc="-1" strike="noStrike">
              <a:latin typeface="Arial"/>
            </a:endParaRPr>
          </a:p>
          <a:p>
            <a:pPr marL="274320">
              <a:lnSpc>
                <a:spcPct val="90000"/>
              </a:lnSpc>
              <a:spcBef>
                <a:spcPts val="400"/>
              </a:spcBef>
              <a:spcAft>
                <a:spcPts val="201"/>
              </a:spcAft>
              <a:buNone/>
              <a:tabLst>
                <a:tab algn="l" pos="0"/>
              </a:tabLst>
            </a:pPr>
            <a:endParaRPr b="0" lang="en-IE" sz="1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In the http request body as form, json, raw, multipart (file)</a:t>
            </a:r>
            <a:endParaRPr b="0" lang="en-IE" sz="1800" spc="-1" strike="noStrike">
              <a:latin typeface="Arial"/>
            </a:endParaRPr>
          </a:p>
        </p:txBody>
      </p:sp>
      <p:sp>
        <p:nvSpPr>
          <p:cNvPr id="104" name="TextBox 3"/>
          <p:cNvSpPr/>
          <p:nvPr/>
        </p:nvSpPr>
        <p:spPr>
          <a:xfrm>
            <a:off x="1157040" y="3900240"/>
            <a:ext cx="8754840" cy="2009880"/>
          </a:xfrm>
          <a:prstGeom prst="rect">
            <a:avLst/>
          </a:prstGeom>
          <a:solidFill>
            <a:schemeClr val="bg1">
              <a:lumMod val="85000"/>
            </a:schemeClr>
          </a:solidFill>
          <a:ln w="0">
            <a:solidFill>
              <a:srgbClr val="000000"/>
            </a:solid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a626a4"/>
                </a:solidFill>
                <a:latin typeface="SFMono-Regular"/>
                <a:ea typeface="DejaVu Sans"/>
              </a:rPr>
              <a:t>POST</a:t>
            </a:r>
            <a:r>
              <a:rPr b="0" lang="en-IE" sz="1800" spc="-1" strike="noStrike">
                <a:solidFill>
                  <a:srgbClr val="383a42"/>
                </a:solidFill>
                <a:latin typeface="SFMono-Regular"/>
                <a:ea typeface="DejaVu Sans"/>
              </a:rPr>
              <a:t> </a:t>
            </a:r>
            <a:r>
              <a:rPr b="0" lang="en-IE" sz="1800" spc="-1" strike="noStrike">
                <a:solidFill>
                  <a:srgbClr val="50a14f"/>
                </a:solidFill>
                <a:latin typeface="SFMono-Regular"/>
                <a:ea typeface="DejaVu Sans"/>
              </a:rPr>
              <a:t>/echo/post/json</a:t>
            </a:r>
            <a:r>
              <a:rPr b="0" lang="en-IE" sz="1800" spc="-1" strike="noStrike">
                <a:solidFill>
                  <a:srgbClr val="383a42"/>
                </a:solidFill>
                <a:latin typeface="SFMono-Regular"/>
                <a:ea typeface="DejaVu Sans"/>
              </a:rPr>
              <a:t> HTTP/1.1 </a:t>
            </a:r>
            <a:endParaRPr b="0" lang="en-IE" sz="1800" spc="-1" strike="noStrike">
              <a:latin typeface="Arial"/>
            </a:endParaRPr>
          </a:p>
          <a:p>
            <a:pPr>
              <a:lnSpc>
                <a:spcPct val="100000"/>
              </a:lnSpc>
              <a:buNone/>
            </a:pPr>
            <a:r>
              <a:rPr b="0" lang="en-IE" sz="1800" spc="-1" strike="noStrike">
                <a:solidFill>
                  <a:srgbClr val="50a14f"/>
                </a:solidFill>
                <a:latin typeface="SFMono-Regular"/>
                <a:ea typeface="DejaVu Sans"/>
              </a:rPr>
              <a:t>Authorization</a:t>
            </a:r>
            <a:r>
              <a:rPr b="0" lang="en-IE" sz="1800" spc="-1" strike="noStrike">
                <a:solidFill>
                  <a:srgbClr val="383a42"/>
                </a:solidFill>
                <a:latin typeface="SFMono-Regular"/>
                <a:ea typeface="DejaVu Sans"/>
              </a:rPr>
              <a:t>: Bearer mt0dgHmLJMVQhvjpNXDyA83vA_Pxh33Y </a:t>
            </a:r>
            <a:endParaRPr b="0" lang="en-IE" sz="1800" spc="-1" strike="noStrike">
              <a:latin typeface="Arial"/>
            </a:endParaRPr>
          </a:p>
          <a:p>
            <a:pPr>
              <a:lnSpc>
                <a:spcPct val="100000"/>
              </a:lnSpc>
              <a:buNone/>
            </a:pPr>
            <a:r>
              <a:rPr b="0" lang="en-IE" sz="1800" spc="-1" strike="noStrike">
                <a:solidFill>
                  <a:srgbClr val="50a14f"/>
                </a:solidFill>
                <a:latin typeface="SFMono-Regular"/>
                <a:ea typeface="DejaVu Sans"/>
              </a:rPr>
              <a:t>Accept</a:t>
            </a:r>
            <a:r>
              <a:rPr b="0" lang="en-IE" sz="1800" spc="-1" strike="noStrike">
                <a:solidFill>
                  <a:srgbClr val="383a42"/>
                </a:solidFill>
                <a:latin typeface="SFMono-Regular"/>
                <a:ea typeface="DejaVu Sans"/>
              </a:rPr>
              <a:t>: application/json </a:t>
            </a:r>
            <a:endParaRPr b="0" lang="en-IE" sz="1800" spc="-1" strike="noStrike">
              <a:latin typeface="Arial"/>
            </a:endParaRPr>
          </a:p>
          <a:p>
            <a:pPr>
              <a:lnSpc>
                <a:spcPct val="100000"/>
              </a:lnSpc>
              <a:buNone/>
            </a:pPr>
            <a:r>
              <a:rPr b="0" lang="en-IE" sz="1800" spc="-1" strike="noStrike">
                <a:solidFill>
                  <a:srgbClr val="50a14f"/>
                </a:solidFill>
                <a:latin typeface="SFMono-Regular"/>
                <a:ea typeface="DejaVu Sans"/>
              </a:rPr>
              <a:t>Content-Type</a:t>
            </a:r>
            <a:r>
              <a:rPr b="0" lang="en-IE" sz="1800" spc="-1" strike="noStrike">
                <a:solidFill>
                  <a:srgbClr val="383a42"/>
                </a:solidFill>
                <a:latin typeface="SFMono-Regular"/>
                <a:ea typeface="DejaVu Sans"/>
              </a:rPr>
              <a:t>: application/json </a:t>
            </a:r>
            <a:endParaRPr b="0" lang="en-IE" sz="1800" spc="-1" strike="noStrike">
              <a:latin typeface="Arial"/>
            </a:endParaRPr>
          </a:p>
          <a:p>
            <a:pPr>
              <a:lnSpc>
                <a:spcPct val="100000"/>
              </a:lnSpc>
              <a:buNone/>
            </a:pPr>
            <a:r>
              <a:rPr b="0" lang="en-IE" sz="1800" spc="-1" strike="noStrike">
                <a:solidFill>
                  <a:srgbClr val="50a14f"/>
                </a:solidFill>
                <a:latin typeface="SFMono-Regular"/>
                <a:ea typeface="DejaVu Sans"/>
              </a:rPr>
              <a:t>Content-Length</a:t>
            </a:r>
            <a:r>
              <a:rPr b="0" lang="en-IE" sz="1800" spc="-1" strike="noStrike">
                <a:solidFill>
                  <a:srgbClr val="383a42"/>
                </a:solidFill>
                <a:latin typeface="SFMono-Regular"/>
                <a:ea typeface="DejaVu Sans"/>
              </a:rPr>
              <a:t>: 85 </a:t>
            </a:r>
            <a:endParaRPr b="0" lang="en-IE" sz="1800" spc="-1" strike="noStrike">
              <a:latin typeface="Arial"/>
            </a:endParaRPr>
          </a:p>
          <a:p>
            <a:pPr>
              <a:lnSpc>
                <a:spcPct val="100000"/>
              </a:lnSpc>
              <a:buNone/>
            </a:pPr>
            <a:r>
              <a:rPr b="0" lang="en-IE" sz="1800" spc="-1" strike="noStrike">
                <a:solidFill>
                  <a:srgbClr val="50a14f"/>
                </a:solidFill>
                <a:latin typeface="SFMono-Regular"/>
                <a:ea typeface="DejaVu Sans"/>
              </a:rPr>
              <a:t>Host</a:t>
            </a:r>
            <a:r>
              <a:rPr b="0" lang="en-IE" sz="1800" spc="-1" strike="noStrike">
                <a:solidFill>
                  <a:srgbClr val="383a42"/>
                </a:solidFill>
                <a:latin typeface="SFMono-Regular"/>
                <a:ea typeface="DejaVu Sans"/>
              </a:rPr>
              <a:t>: reqbin.com </a:t>
            </a:r>
            <a:endParaRPr b="0" lang="en-IE" sz="1800" spc="-1" strike="noStrike">
              <a:latin typeface="Arial"/>
            </a:endParaRPr>
          </a:p>
          <a:p>
            <a:pPr>
              <a:lnSpc>
                <a:spcPct val="100000"/>
              </a:lnSpc>
              <a:buNone/>
            </a:pPr>
            <a:r>
              <a:rPr b="0" lang="en-IE" sz="1800" spc="-1" strike="noStrike">
                <a:solidFill>
                  <a:srgbClr val="383a42"/>
                </a:solidFill>
                <a:latin typeface="SFMono-Regular"/>
                <a:ea typeface="DejaVu Sans"/>
              </a:rPr>
              <a:t>{ </a:t>
            </a:r>
            <a:r>
              <a:rPr b="0" lang="en-IE" sz="1800" spc="-1" strike="noStrike">
                <a:solidFill>
                  <a:srgbClr val="50a14f"/>
                </a:solidFill>
                <a:latin typeface="SFMono-Regular"/>
                <a:ea typeface="DejaVu Sans"/>
              </a:rPr>
              <a:t>"Id"</a:t>
            </a:r>
            <a:r>
              <a:rPr b="0" lang="en-IE" sz="1800" spc="-1" strike="noStrike">
                <a:solidFill>
                  <a:srgbClr val="383a42"/>
                </a:solidFill>
                <a:latin typeface="SFMono-Regular"/>
                <a:ea typeface="DejaVu Sans"/>
              </a:rPr>
              <a:t>: </a:t>
            </a:r>
            <a:r>
              <a:rPr b="0" lang="en-IE" sz="1800" spc="-1" strike="noStrike">
                <a:solidFill>
                  <a:srgbClr val="986801"/>
                </a:solidFill>
                <a:latin typeface="SFMono-Regular"/>
                <a:ea typeface="DejaVu Sans"/>
              </a:rPr>
              <a:t>12345</a:t>
            </a:r>
            <a:r>
              <a:rPr b="0" lang="en-IE" sz="1800" spc="-1" strike="noStrike">
                <a:solidFill>
                  <a:srgbClr val="383a42"/>
                </a:solidFill>
                <a:latin typeface="SFMono-Regular"/>
                <a:ea typeface="DejaVu Sans"/>
              </a:rPr>
              <a:t>, </a:t>
            </a:r>
            <a:r>
              <a:rPr b="0" lang="en-IE" sz="1800" spc="-1" strike="noStrike">
                <a:solidFill>
                  <a:srgbClr val="50a14f"/>
                </a:solidFill>
                <a:latin typeface="SFMono-Regular"/>
                <a:ea typeface="DejaVu Sans"/>
              </a:rPr>
              <a:t>"Customer"</a:t>
            </a:r>
            <a:r>
              <a:rPr b="0" lang="en-IE" sz="1800" spc="-1" strike="noStrike">
                <a:solidFill>
                  <a:srgbClr val="383a42"/>
                </a:solidFill>
                <a:latin typeface="SFMono-Regular"/>
                <a:ea typeface="DejaVu Sans"/>
              </a:rPr>
              <a:t>: </a:t>
            </a:r>
            <a:r>
              <a:rPr b="0" lang="en-IE" sz="1800" spc="-1" strike="noStrike">
                <a:solidFill>
                  <a:srgbClr val="50a14f"/>
                </a:solidFill>
                <a:latin typeface="SFMono-Regular"/>
                <a:ea typeface="DejaVu Sans"/>
              </a:rPr>
              <a:t>"John Smith"</a:t>
            </a:r>
            <a:r>
              <a:rPr b="0" lang="en-IE" sz="1800" spc="-1" strike="noStrike">
                <a:solidFill>
                  <a:srgbClr val="383a42"/>
                </a:solidFill>
                <a:latin typeface="SFMono-Regular"/>
                <a:ea typeface="DejaVu Sans"/>
              </a:rPr>
              <a:t>, </a:t>
            </a:r>
            <a:r>
              <a:rPr b="0" lang="en-IE" sz="1800" spc="-1" strike="noStrike">
                <a:solidFill>
                  <a:srgbClr val="50a14f"/>
                </a:solidFill>
                <a:latin typeface="SFMono-Regular"/>
                <a:ea typeface="DejaVu Sans"/>
              </a:rPr>
              <a:t>"Quantity"</a:t>
            </a:r>
            <a:r>
              <a:rPr b="0" lang="en-IE" sz="1800" spc="-1" strike="noStrike">
                <a:solidFill>
                  <a:srgbClr val="383a42"/>
                </a:solidFill>
                <a:latin typeface="SFMono-Regular"/>
                <a:ea typeface="DejaVu Sans"/>
              </a:rPr>
              <a:t>: </a:t>
            </a:r>
            <a:r>
              <a:rPr b="0" lang="en-IE" sz="1800" spc="-1" strike="noStrike">
                <a:solidFill>
                  <a:srgbClr val="986801"/>
                </a:solidFill>
                <a:latin typeface="SFMono-Regular"/>
                <a:ea typeface="DejaVu Sans"/>
              </a:rPr>
              <a:t>1</a:t>
            </a:r>
            <a:r>
              <a:rPr b="0" lang="en-IE" sz="1800" spc="-1" strike="noStrike">
                <a:solidFill>
                  <a:srgbClr val="383a42"/>
                </a:solidFill>
                <a:latin typeface="SFMono-Regular"/>
                <a:ea typeface="DejaVu Sans"/>
              </a:rPr>
              <a:t>, </a:t>
            </a:r>
            <a:r>
              <a:rPr b="0" lang="en-IE" sz="1800" spc="-1" strike="noStrike">
                <a:solidFill>
                  <a:srgbClr val="50a14f"/>
                </a:solidFill>
                <a:latin typeface="SFMono-Regular"/>
                <a:ea typeface="DejaVu Sans"/>
              </a:rPr>
              <a:t>"Price"</a:t>
            </a:r>
            <a:r>
              <a:rPr b="0" lang="en-IE" sz="1800" spc="-1" strike="noStrike">
                <a:solidFill>
                  <a:srgbClr val="383a42"/>
                </a:solidFill>
                <a:latin typeface="SFMono-Regular"/>
                <a:ea typeface="DejaVu Sans"/>
              </a:rPr>
              <a:t>: </a:t>
            </a:r>
            <a:r>
              <a:rPr b="0" lang="en-IE" sz="1800" spc="-1" strike="noStrike">
                <a:solidFill>
                  <a:srgbClr val="986801"/>
                </a:solidFill>
                <a:latin typeface="SFMono-Regular"/>
                <a:ea typeface="DejaVu Sans"/>
              </a:rPr>
              <a:t>10.00</a:t>
            </a:r>
            <a:r>
              <a:rPr b="0" lang="en-IE" sz="1800" spc="-1" strike="noStrike">
                <a:solidFill>
                  <a:srgbClr val="383a42"/>
                </a:solidFill>
                <a:latin typeface="SFMono-Regular"/>
                <a:ea typeface="DejaVu Sans"/>
              </a:rPr>
              <a:t> }</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US" sz="5400" spc="-1" strike="noStrike" cap="all">
                <a:latin typeface="Rockwell Condensed"/>
              </a:rPr>
              <a:t>Flask</a:t>
            </a:r>
            <a:endParaRPr b="0" lang="en-IE" sz="5400" spc="-1" strike="noStrike">
              <a:latin typeface="Arial"/>
            </a:endParaRPr>
          </a:p>
        </p:txBody>
      </p:sp>
      <p:sp>
        <p:nvSpPr>
          <p:cNvPr id="106"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To access request data import request object</a:t>
            </a:r>
            <a:endParaRPr b="0" lang="en-IE" sz="2000" spc="-1" strike="noStrike">
              <a:latin typeface="Arial"/>
            </a:endParaRPr>
          </a:p>
          <a:p>
            <a:pPr>
              <a:lnSpc>
                <a:spcPct val="90000"/>
              </a:lnSpc>
              <a:spcBef>
                <a:spcPts val="1199"/>
              </a:spcBef>
              <a:buNone/>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Depending on how the data we sent</a:t>
            </a:r>
            <a:endParaRPr b="0" lang="en-IE" sz="2000" spc="-1" strike="noStrike">
              <a:latin typeface="Arial"/>
            </a:endParaRPr>
          </a:p>
          <a:p>
            <a:pPr>
              <a:lnSpc>
                <a:spcPct val="90000"/>
              </a:lnSpc>
              <a:spcBef>
                <a:spcPts val="1199"/>
              </a:spcBef>
              <a:buNone/>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data you can get </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request.path  </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=&gt; e.g. /user</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request.method  </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=&gt; e.g. GET</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request.form  </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=&gt; form data</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request.json</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=&gt; json data in the http request body</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request.args  </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=&gt; arguments from the URL</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request.files[‘fileparam’] </a:t>
            </a:r>
            <a:r>
              <a:rPr b="0" lang="en-US" sz="1800" spc="-1" strike="noStrike">
                <a:solidFill>
                  <a:srgbClr val="000000"/>
                </a:solidFill>
                <a:latin typeface="Rockwell"/>
              </a:rPr>
              <a:t>	</a:t>
            </a:r>
            <a:r>
              <a:rPr b="0" lang="en-US" sz="1800" spc="-1" strike="noStrike">
                <a:solidFill>
                  <a:srgbClr val="000000"/>
                </a:solidFill>
                <a:latin typeface="Rockwell"/>
              </a:rPr>
              <a:t>=&gt; an uploaded file</a:t>
            </a:r>
            <a:endParaRPr b="0" lang="en-IE" sz="18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07" name="TextBox 3"/>
          <p:cNvSpPr/>
          <p:nvPr/>
        </p:nvSpPr>
        <p:spPr>
          <a:xfrm>
            <a:off x="1152720" y="2561400"/>
            <a:ext cx="3745440" cy="3330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ea typeface="DejaVu Sans"/>
              </a:rPr>
              <a:t>from flask import request</a:t>
            </a:r>
            <a:endParaRPr b="0" lang="en-IE" sz="1600" spc="-1" strike="noStrike">
              <a:latin typeface="Arial"/>
            </a:endParaRPr>
          </a:p>
        </p:txBody>
      </p:sp>
      <p:sp>
        <p:nvSpPr>
          <p:cNvPr id="108" name="TextBox 4"/>
          <p:cNvSpPr/>
          <p:nvPr/>
        </p:nvSpPr>
        <p:spPr>
          <a:xfrm>
            <a:off x="1152720" y="3447000"/>
            <a:ext cx="4086720" cy="3330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ea typeface="DejaVu Sans"/>
              </a:rPr>
              <a:t>reg =  request.json['reg'],</a:t>
            </a:r>
            <a:endParaRPr b="0" lang="en-IE"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US" sz="5400" spc="-1" strike="noStrike" cap="all">
                <a:latin typeface="Rockwell Condensed"/>
              </a:rPr>
              <a:t>Flask returning data</a:t>
            </a:r>
            <a:endParaRPr b="0" lang="en-IE" sz="5400" spc="-1" strike="noStrike">
              <a:latin typeface="Arial"/>
            </a:endParaRPr>
          </a:p>
        </p:txBody>
      </p:sp>
      <p:sp>
        <p:nvSpPr>
          <p:cNvPr id="110"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Rendering Templates vs JSON</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Flask can be used to create html pages on the fly (templates)</a:t>
            </a:r>
            <a:endParaRPr b="0" lang="en-IE" sz="1800" spc="-1" strike="noStrike">
              <a:latin typeface="Arial"/>
            </a:endParaRPr>
          </a:p>
          <a:p>
            <a:pPr>
              <a:lnSpc>
                <a:spcPct val="90000"/>
              </a:lnSpc>
              <a:spcBef>
                <a:spcPts val="1417"/>
              </a:spcBef>
              <a:buNone/>
            </a:pPr>
            <a:endParaRPr b="0" lang="en-IE" sz="1800" spc="-1" strike="noStrike">
              <a:latin typeface="Arial"/>
            </a:endParaRPr>
          </a:p>
          <a:p>
            <a:pPr marL="274320">
              <a:lnSpc>
                <a:spcPct val="90000"/>
              </a:lnSpc>
              <a:spcBef>
                <a:spcPts val="400"/>
              </a:spcBef>
              <a:spcAft>
                <a:spcPts val="201"/>
              </a:spcAft>
              <a:buNone/>
              <a:tabLst>
                <a:tab algn="l" pos="0"/>
              </a:tabLst>
            </a:pPr>
            <a:r>
              <a:rPr b="0" lang="en-US" sz="1800" spc="-1" strike="noStrike">
                <a:solidFill>
                  <a:srgbClr val="000000"/>
                </a:solidFill>
                <a:latin typeface="Rockwell"/>
              </a:rPr>
              <a:t>As opposed to </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US" sz="1800" spc="-1" strike="noStrike">
                <a:solidFill>
                  <a:srgbClr val="000000"/>
                </a:solidFill>
                <a:latin typeface="Rockwell"/>
              </a:rPr>
              <a:t>Just returning the data and allowing the static web pages use AJAX to get that data.</a:t>
            </a:r>
            <a:endParaRPr b="0" lang="en-IE" sz="1800" spc="-1" strike="noStrike">
              <a:latin typeface="Arial"/>
            </a:endParaRPr>
          </a:p>
          <a:p>
            <a:pPr marL="274320">
              <a:lnSpc>
                <a:spcPct val="90000"/>
              </a:lnSpc>
              <a:spcBef>
                <a:spcPts val="400"/>
              </a:spcBef>
              <a:spcAft>
                <a:spcPts val="201"/>
              </a:spcAft>
              <a:buNone/>
              <a:tabLst>
                <a:tab algn="l" pos="0"/>
              </a:tabLst>
            </a:pPr>
            <a:r>
              <a:rPr b="0" lang="en-US" sz="1800" spc="-1" strike="noStrike">
                <a:solidFill>
                  <a:srgbClr val="ffffff"/>
                </a:solidFill>
                <a:highlight>
                  <a:srgbClr val="000000"/>
                </a:highlight>
                <a:latin typeface="Rockwell"/>
              </a:rPr>
              <a:t>jsonify()</a:t>
            </a:r>
            <a:endParaRPr b="0" lang="en-IE" sz="1800" spc="-1" strike="noStrike">
              <a:latin typeface="Arial"/>
            </a:endParaRPr>
          </a:p>
          <a:p>
            <a:pPr marL="274320">
              <a:lnSpc>
                <a:spcPct val="90000"/>
              </a:lnSpc>
              <a:spcBef>
                <a:spcPts val="1417"/>
              </a:spcBef>
              <a:buNone/>
              <a:tabLst>
                <a:tab algn="l" pos="0"/>
              </a:tabLst>
            </a:pP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Rockwell"/>
              </a:rPr>
              <a:t>We use the latter method.</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Rockwell"/>
              </a:rPr>
              <a:t>Note returning a file is a little more involved and beyond the scope of this lecture, ask me if you would like me to go through how to do it.</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US" sz="5400" spc="-1" strike="noStrike" cap="all">
                <a:latin typeface="Rockwell Condensed"/>
              </a:rPr>
              <a:t>Flask</a:t>
            </a:r>
            <a:endParaRPr b="0" lang="en-IE" sz="5400" spc="-1" strike="noStrike">
              <a:latin typeface="Arial"/>
            </a:endParaRPr>
          </a:p>
        </p:txBody>
      </p:sp>
      <p:sp>
        <p:nvSpPr>
          <p:cNvPr id="112"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Aborts and redirects</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13" name="TextBox 3"/>
          <p:cNvSpPr/>
          <p:nvPr/>
        </p:nvSpPr>
        <p:spPr>
          <a:xfrm>
            <a:off x="1152720" y="2561400"/>
            <a:ext cx="7448760" cy="252324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ea typeface="DejaVu Sans"/>
              </a:rPr>
              <a:t>from flask import abort, redirect, url_for </a:t>
            </a:r>
            <a:endParaRPr b="0" lang="en-IE" sz="1600" spc="-1" strike="noStrike">
              <a:latin typeface="Arial"/>
            </a:endParaRPr>
          </a:p>
          <a:p>
            <a:pPr>
              <a:lnSpc>
                <a:spcPct val="100000"/>
              </a:lnSpc>
              <a:buNone/>
            </a:pP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@app.route('/') </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def index():</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	</a:t>
            </a:r>
            <a:r>
              <a:rPr b="0" lang="en-US" sz="1600" spc="-1" strike="noStrike">
                <a:solidFill>
                  <a:srgbClr val="ffffff"/>
                </a:solidFill>
                <a:latin typeface="Courier New"/>
                <a:ea typeface="DejaVu Sans"/>
              </a:rPr>
              <a:t> </a:t>
            </a:r>
            <a:r>
              <a:rPr b="0" lang="en-US" sz="1600" spc="-1" strike="noStrike">
                <a:solidFill>
                  <a:srgbClr val="ffffff"/>
                </a:solidFill>
                <a:latin typeface="Courier New"/>
                <a:ea typeface="DejaVu Sans"/>
              </a:rPr>
              <a:t>return redirect(url_for('login')) </a:t>
            </a:r>
            <a:endParaRPr b="0" lang="en-IE" sz="1600" spc="-1" strike="noStrike">
              <a:latin typeface="Arial"/>
            </a:endParaRPr>
          </a:p>
          <a:p>
            <a:pPr>
              <a:lnSpc>
                <a:spcPct val="100000"/>
              </a:lnSpc>
              <a:buNone/>
            </a:pP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@app.route('/login') </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def login(): </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	</a:t>
            </a:r>
            <a:r>
              <a:rPr b="0" lang="en-US" sz="1600" spc="-1" strike="noStrike">
                <a:solidFill>
                  <a:srgbClr val="ffffff"/>
                </a:solidFill>
                <a:latin typeface="Courier New"/>
                <a:ea typeface="DejaVu Sans"/>
              </a:rPr>
              <a:t>abort(401) </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	</a:t>
            </a:r>
            <a:r>
              <a:rPr b="0" lang="en-US" sz="1600" spc="-1" strike="noStrike">
                <a:solidFill>
                  <a:srgbClr val="ffffff"/>
                </a:solidFill>
                <a:latin typeface="Courier New"/>
                <a:ea typeface="DejaVu Sans"/>
              </a:rPr>
              <a:t>this_is_never_executed()</a:t>
            </a:r>
            <a:endParaRPr b="0" lang="en-IE"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US" sz="5400" spc="-1" strike="noStrike" cap="all">
                <a:latin typeface="Rockwell Condensed"/>
              </a:rPr>
              <a:t>FLASK</a:t>
            </a:r>
            <a:endParaRPr b="0" lang="en-IE" sz="5400" spc="-1" strike="noStrike">
              <a:latin typeface="Arial"/>
            </a:endParaRPr>
          </a:p>
        </p:txBody>
      </p:sp>
      <p:sp>
        <p:nvSpPr>
          <p:cNvPr id="115"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Sessions</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Allow data to be stored between requests (e.g is a user is logged in)</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I will go through this in week 10 when I go through authorisation (login)</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Flashing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Logging</a:t>
            </a:r>
            <a:endParaRPr b="0" lang="en-IE" sz="2000" spc="-1" strike="noStrike">
              <a:latin typeface="Arial"/>
            </a:endParaRPr>
          </a:p>
          <a:p>
            <a:pPr>
              <a:lnSpc>
                <a:spcPct val="90000"/>
              </a:lnSpc>
              <a:spcBef>
                <a:spcPts val="1199"/>
              </a:spcBef>
              <a:buNone/>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More data (link in references)</a:t>
            </a:r>
            <a:endParaRPr b="0" lang="en-IE" sz="2000" spc="-1" strike="noStrike">
              <a:latin typeface="Arial"/>
            </a:endParaRPr>
          </a:p>
          <a:p>
            <a:pPr>
              <a:lnSpc>
                <a:spcPct val="90000"/>
              </a:lnSpc>
              <a:spcBef>
                <a:spcPts val="1199"/>
              </a:spcBef>
              <a:buNone/>
              <a:tabLst>
                <a:tab algn="l" pos="0"/>
              </a:tabLst>
            </a:pPr>
            <a:r>
              <a:rPr b="0" lang="en-US" sz="2000" spc="-1" strike="noStrike" u="sng">
                <a:solidFill>
                  <a:srgbClr val="000000"/>
                </a:solidFill>
                <a:uFillTx/>
                <a:latin typeface="Rockwell"/>
              </a:rPr>
              <a:t>https://buildmedia.readthedocs.org/media/pdf/flask/latest/flask.pdf</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Conclusion</a:t>
            </a:r>
            <a:endParaRPr b="0" lang="en-IE" sz="5400" spc="-1" strike="noStrike">
              <a:latin typeface="Arial"/>
            </a:endParaRPr>
          </a:p>
        </p:txBody>
      </p:sp>
      <p:sp>
        <p:nvSpPr>
          <p:cNvPr id="117"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Basics of a Flask server</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More information in the documentation</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In next lecture I will go through implementing a REST API you have designed.</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Useful for the project</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6880</TotalTime>
  <Application>LibreOffice/7.3.7.2$Linux_X86_64 LibreOffice_project/30$Build-2</Application>
  <AppVersion>15.0000</AppVersion>
  <Words>449</Words>
  <Paragraphs>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2019-11-13T10:44:00Z</dcterms:created>
  <dc:creator>Andrew Beatty</dc:creator>
  <dc:description/>
  <dc:language>en-IE</dc:language>
  <cp:lastModifiedBy/>
  <dcterms:modified xsi:type="dcterms:W3CDTF">2024-03-11T20:16:45Z</dcterms:modified>
  <cp:revision>23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