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Rockwell"/>
              </a:rPr>
              <a:t>Click to move the slide</a:t>
            </a:r>
            <a:endParaRPr b="0" lang="en-US" sz="1800" spc="-1" strike="noStrike">
              <a:solidFill>
                <a:srgbClr val="000000"/>
              </a:solidFill>
              <a:latin typeface="Rockwel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B1046FDA-A1AB-447E-AA0D-52DA55909A1B}"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a:ln w="0">
            <a:noFill/>
          </a:ln>
        </p:spPr>
      </p:sp>
      <p:sp>
        <p:nvSpPr>
          <p:cNvPr id="1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how you would implement a REST server. I'm not going to interface this with a database yet. I'll make a DAO object for separating, encapsulating the data in and out. </a:t>
            </a:r>
            <a:endParaRPr b="0" lang="en-I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216000" y="812520"/>
            <a:ext cx="7127280" cy="4008960"/>
          </a:xfrm>
          <a:prstGeom prst="rect">
            <a:avLst/>
          </a:prstGeom>
          <a:ln w="0">
            <a:noFill/>
          </a:ln>
        </p:spPr>
      </p:sp>
      <p:sp>
        <p:nvSpPr>
          <p:cNvPr id="117" name="PlaceHolder 2"/>
          <p:cNvSpPr>
            <a:spLocks noGrp="1"/>
          </p:cNvSpPr>
          <p:nvPr>
            <p:ph type="body"/>
          </p:nvPr>
        </p:nvSpPr>
        <p:spPr>
          <a:xfrm>
            <a:off x="90000" y="5078520"/>
            <a:ext cx="7290000" cy="5613480"/>
          </a:xfrm>
          <a:prstGeom prst="rect">
            <a:avLst/>
          </a:prstGeom>
          <a:noFill/>
          <a:ln w="0">
            <a:noFill/>
          </a:ln>
        </p:spPr>
        <p:txBody>
          <a:bodyPr lIns="0" rIns="0" tIns="0" bIns="0" anchor="t">
            <a:noAutofit/>
          </a:bodyPr>
          <a:p>
            <a:r>
              <a:rPr b="0" lang="en-IE" sz="2000" spc="-1" strike="noStrike">
                <a:latin typeface="Arial"/>
              </a:rPr>
              <a:t>if you go to the URL/ books, you don't need to pass any parameters. It will get you back an array with a list, I should say of dictionary object or JSON objects which have books.</a:t>
            </a:r>
            <a:endParaRPr b="0" lang="en-IE" sz="2000" spc="-1" strike="noStrike">
              <a:latin typeface="Arial"/>
            </a:endParaRPr>
          </a:p>
          <a:p>
            <a:endParaRPr b="0" lang="en-IE" sz="2000" spc="-1" strike="noStrike">
              <a:latin typeface="Arial"/>
            </a:endParaRPr>
          </a:p>
          <a:p>
            <a:r>
              <a:rPr b="0" lang="en-IE" sz="2000" spc="-1" strike="noStrike">
                <a:latin typeface="Arial"/>
              </a:rPr>
              <a:t>If you do find by ID, you'd pass in the URL with the book and the ID. So you'd need to take that ID as a variable and then you would get back one Jason object with that one book. </a:t>
            </a:r>
            <a:endParaRPr b="0" lang="en-IE" sz="2000" spc="-1" strike="noStrike">
              <a:latin typeface="Arial"/>
            </a:endParaRPr>
          </a:p>
          <a:p>
            <a:r>
              <a:rPr b="0" lang="en-IE" sz="2000" spc="-1" strike="noStrike">
                <a:latin typeface="Arial"/>
              </a:rPr>
              <a:t>If you're doing create, you'll do it as a post up to books and you would pass up a JSON object uh title, author and price and then the ID should be automatically added on so and that would return what the ID that was put in, basically the book with the title and the author and the price. </a:t>
            </a:r>
            <a:endParaRPr b="0" lang="en-IE" sz="2000" spc="-1" strike="noStrike">
              <a:latin typeface="Arial"/>
            </a:endParaRPr>
          </a:p>
          <a:p>
            <a:r>
              <a:rPr b="0" lang="en-IE" sz="2000" spc="-1" strike="noStrike">
                <a:latin typeface="Arial"/>
              </a:rPr>
              <a:t>Update would be a put to a book with a particular ID and just the entity that you want to change and delete. </a:t>
            </a:r>
            <a:endParaRPr b="0" lang="en-IE" sz="2000" spc="-1" strike="noStrike">
              <a:latin typeface="Arial"/>
            </a:endParaRPr>
          </a:p>
          <a:p>
            <a:r>
              <a:rPr b="0" lang="en-IE" sz="2000" spc="-1" strike="noStrike">
                <a:latin typeface="Arial"/>
              </a:rPr>
              <a:t>Then would delete to books, would delete uh, pass up the ID with the method delete and just say done is true.</a:t>
            </a:r>
            <a:endParaRPr b="0" lang="en-IE" sz="2000" spc="-1" strike="noStrike">
              <a:latin typeface="Arial"/>
            </a:endParaRPr>
          </a:p>
          <a:p>
            <a:endParaRPr b="0" lang="en-IE" sz="2000" spc="-1" strike="noStrike">
              <a:latin typeface="Arial"/>
            </a:endParaRPr>
          </a:p>
          <a:p>
            <a:r>
              <a:rPr b="0" lang="en-IE" sz="2000" spc="-1" strike="noStrike">
                <a:latin typeface="Arial"/>
              </a:rPr>
              <a:t>My6rest-server.py</a:t>
            </a: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7280" cy="4008960"/>
          </a:xfrm>
          <a:prstGeom prst="rect">
            <a:avLst/>
          </a:prstGeom>
          <a:ln w="0">
            <a:noFill/>
          </a:ln>
        </p:spPr>
      </p:sp>
      <p:sp>
        <p:nvSpPr>
          <p:cNvPr id="119" name="PlaceHolder 2"/>
          <p:cNvSpPr>
            <a:spLocks noGrp="1"/>
          </p:cNvSpPr>
          <p:nvPr>
            <p:ph type="body"/>
          </p:nvPr>
        </p:nvSpPr>
        <p:spPr>
          <a:xfrm>
            <a:off x="180000" y="5078520"/>
            <a:ext cx="7200000" cy="5496480"/>
          </a:xfrm>
          <a:prstGeom prst="rect">
            <a:avLst/>
          </a:prstGeom>
          <a:noFill/>
          <a:ln w="0">
            <a:noFill/>
          </a:ln>
        </p:spPr>
        <p:txBody>
          <a:bodyPr lIns="0" rIns="0" tIns="0" bIns="0" anchor="t">
            <a:noAutofit/>
          </a:bodyPr>
          <a:p>
            <a:r>
              <a:rPr b="0" lang="en-IE" sz="2000" spc="-1" strike="noStrike">
                <a:latin typeface="Arial"/>
              </a:rPr>
              <a:t>So if you actually want to implement this Restful API, you then need to create a DAO, some kind of another object that would deal with the storing of data. I mean, you could put it into a database, which I'm going to probably do next week. I think I'm going to do this next week. Or you could just store them in a list from it. List is it's. Every time the service stops, all that data is gone. So the database is better.</a:t>
            </a:r>
            <a:endParaRPr b="0" lang="en-IE" sz="2000" spc="-1" strike="noStrike">
              <a:latin typeface="Arial"/>
            </a:endParaRPr>
          </a:p>
          <a:p>
            <a:r>
              <a:rPr b="0" lang="en-IE" sz="2000" spc="-1" strike="noStrike">
                <a:latin typeface="Arial"/>
              </a:rPr>
              <a:t>The DAO should have a function that would do get all fine by AD create, update and delete. And if you do it in a separate file then it's separated from the routing. So you can only have to think about the routing. It makes the routing file simpler. Once you have done that you would then integrate that with the server. So call the get all from the get all endpoint, call the fine by id by the find ID point, call the create from the create endpoint. Now for that you may need to translate what the JSON that was sent up to the dictionary object that is going to be sent to the DAO. </a:t>
            </a:r>
            <a:endParaRPr b="0" lang="en-IE" sz="2000" spc="-1" strike="noStrike">
              <a:latin typeface="Arial"/>
            </a:endParaRPr>
          </a:p>
          <a:p>
            <a:r>
              <a:rPr b="0" lang="en-IE" sz="2000" spc="-1" strike="noStrike">
                <a:latin typeface="Arial"/>
              </a:rPr>
              <a:t>And the same with update and delete should be a delete just by ID. </a:t>
            </a: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a:ln w="0">
            <a:noFill/>
          </a:ln>
        </p:spPr>
      </p:sp>
      <p:sp>
        <p:nvSpPr>
          <p:cNvPr id="12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you can now write a server that's basically a web service that can deal with Restful API endpoints. </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07D6A9F-8B92-4667-994B-08757F38F993}" type="slidenum">
              <a:t>&lt;#&gt;</a:t>
            </a:fld>
          </a:p>
        </p:txBody>
      </p:sp>
      <p:sp>
        <p:nvSpPr>
          <p:cNvPr id="4" name="PlaceHolder 3"/>
          <p:cNvSpPr>
            <a:spLocks noGrp="1"/>
          </p:cNvSpPr>
          <p:nvPr>
            <p:ph type="dt" idx="1"/>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6"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7"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A0D903D-A135-4A18-A583-2A817A03536D}"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9"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0"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1"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2"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6B4A304-D4B7-49B1-A120-AD9638315CA4}" type="slidenum">
              <a:t>&lt;#&gt;</a:t>
            </a:fld>
          </a:p>
        </p:txBody>
      </p:sp>
      <p:sp>
        <p:nvSpPr>
          <p:cNvPr id="9" name="PlaceHolder 8"/>
          <p:cNvSpPr>
            <a:spLocks noGrp="1"/>
          </p:cNvSpPr>
          <p:nvPr>
            <p:ph type="dt" idx="1"/>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44"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5"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6"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7"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8"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9"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BA4CA7C-5903-4919-AEBC-10E867BFAC72}" type="slidenum">
              <a:t>&lt;#&gt;</a:t>
            </a:fld>
          </a:p>
        </p:txBody>
      </p:sp>
      <p:sp>
        <p:nvSpPr>
          <p:cNvPr id="11" name="PlaceHolder 10"/>
          <p:cNvSpPr>
            <a:spLocks noGrp="1"/>
          </p:cNvSpPr>
          <p:nvPr>
            <p:ph type="dt" idx="1"/>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100D2B1-682F-4C1F-B362-7C27FA59EB1B}" type="slidenum">
              <a:t>&lt;#&gt;</a:t>
            </a:fld>
          </a:p>
        </p:txBody>
      </p:sp>
      <p:sp>
        <p:nvSpPr>
          <p:cNvPr id="4" name="PlaceHolder 3"/>
          <p:cNvSpPr>
            <a:spLocks noGrp="1"/>
          </p:cNvSpPr>
          <p:nvPr>
            <p:ph type="dt" idx="4"/>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59"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4038211-5EA6-4119-8EDD-187C92F7E8EB}"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1"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F16A976-1C97-4D87-87C2-472AEE2A94A6}"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3"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4"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20808A0-7FF0-4697-827E-7D044C23EC01}"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004E585-45B8-4C2C-84C0-68DBE9807454}"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F399D15-729D-4261-B679-83E28FC437E8}"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8"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9"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0"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AF45EE5-2730-4FC2-BC08-F0F735FA8D56}"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5"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865411F-37B6-4B11-AFB2-1C458CFB4BE3}"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2"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4"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FE6F068-4F0F-49B2-A64A-280789F16A4F}"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6"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7"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8"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5C16DC5-CAA0-4E64-9D06-CC0D0DD0B986}"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0"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1"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805623D-16A9-4426-BEF9-A19054550B5C}"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3"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4"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5"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6"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0CEC805C-CD8A-4A44-B579-8DE9DDAF3110}" type="slidenum">
              <a:t>&lt;#&gt;</a:t>
            </a:fld>
          </a:p>
        </p:txBody>
      </p:sp>
      <p:sp>
        <p:nvSpPr>
          <p:cNvPr id="9" name="PlaceHolder 8"/>
          <p:cNvSpPr>
            <a:spLocks noGrp="1"/>
          </p:cNvSpPr>
          <p:nvPr>
            <p:ph type="dt" idx="4"/>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8"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9"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0"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1"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2"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3"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BA9B2AC-DE3D-4179-B05C-9AD43DA481DA}" type="slidenum">
              <a:t>&lt;#&gt;</a:t>
            </a:fld>
          </a:p>
        </p:txBody>
      </p:sp>
      <p:sp>
        <p:nvSpPr>
          <p:cNvPr id="11" name="PlaceHolder 10"/>
          <p:cNvSpPr>
            <a:spLocks noGrp="1"/>
          </p:cNvSpPr>
          <p:nvPr>
            <p:ph type="dt" idx="4"/>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7"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0372E99-EAB1-4637-98BC-85AA043F7E9F}"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9"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0"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58FD1BC-E1F8-4780-977C-113444568A18}"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96BF18C-818D-4FE7-867E-39469EE04FD8}"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3B2EAFB-B8C9-4F9F-B392-2CC92D6C3647}"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4"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5"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6"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03EFF81-6D46-49D1-8244-C445DD69C9D6}"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8"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9"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0"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B1850E7-483E-4658-9F1A-A54CA01CF80E}"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2"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4"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B6B740C-E206-4D0B-9F20-1A6B5A7F3D4A}" type="slidenum">
              <a:t>&lt;#&gt;</a:t>
            </a:fld>
          </a:p>
        </p:txBody>
      </p:sp>
      <p:sp>
        <p:nvSpPr>
          <p:cNvPr id="8" name="PlaceHolder 7"/>
          <p:cNvSpPr>
            <a:spLocks noGrp="1"/>
          </p:cNvSpPr>
          <p:nvPr>
            <p:ph type="dt" idx="1"/>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840" cy="456840"/>
            <a:chOff x="11401560" y="6229800"/>
            <a:chExt cx="456840" cy="456840"/>
          </a:xfrm>
        </p:grpSpPr>
        <p:sp>
          <p:nvSpPr>
            <p:cNvPr id="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560" cy="802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560" cy="8028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560" cy="274284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720" cy="1080720"/>
            <a:chOff x="9649080" y="4069080"/>
            <a:chExt cx="1080720" cy="1080720"/>
          </a:xfrm>
        </p:grpSpPr>
        <p:sp>
          <p:nvSpPr>
            <p:cNvPr id="7" name="Oval 10"/>
            <p:cNvSpPr/>
            <p:nvPr/>
          </p:nvSpPr>
          <p:spPr>
            <a:xfrm>
              <a:off x="9649080" y="4069080"/>
              <a:ext cx="1080720" cy="108072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360" cy="86436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US" sz="9600" spc="-1" strike="noStrike" cap="all">
                <a:latin typeface="Rockwell Condensed"/>
              </a:rPr>
              <a:t>Click to edit Master title style</a:t>
            </a:r>
            <a:endParaRPr b="0" lang="en-US" sz="9600" spc="-1" strike="noStrike">
              <a:solidFill>
                <a:srgbClr val="000000"/>
              </a:solidFill>
              <a:latin typeface="Rockwell"/>
            </a:endParaRPr>
          </a:p>
        </p:txBody>
      </p:sp>
      <p:sp>
        <p:nvSpPr>
          <p:cNvPr id="10" name="PlaceHolder 2"/>
          <p:cNvSpPr>
            <a:spLocks noGrp="1"/>
          </p:cNvSpPr>
          <p:nvPr>
            <p:ph type="dt" idx="1"/>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11" name="PlaceHolder 3"/>
          <p:cNvSpPr>
            <a:spLocks noGrp="1"/>
          </p:cNvSpPr>
          <p:nvPr>
            <p:ph type="ftr" idx="2"/>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3"/>
          </p:nvPr>
        </p:nvSpPr>
        <p:spPr>
          <a:xfrm>
            <a:off x="9592560" y="4289400"/>
            <a:ext cx="1193400" cy="639720"/>
          </a:xfrm>
          <a:prstGeom prst="rect">
            <a:avLst/>
          </a:prstGeom>
          <a:noFill/>
          <a:ln w="0">
            <a:noFill/>
          </a:ln>
        </p:spPr>
        <p:txBody>
          <a:bodyPr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EC4E1E7A-3EDF-4698-B369-6C01864083CA}"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lnSpc>
                <a:spcPct val="90000"/>
              </a:lnSpc>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lnSpc>
                <a:spcPct val="90000"/>
              </a:lnSpc>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840" cy="456840"/>
            <a:chOff x="11401560" y="6229800"/>
            <a:chExt cx="456840" cy="456840"/>
          </a:xfrm>
        </p:grpSpPr>
        <p:sp>
          <p:nvSpPr>
            <p:cNvPr id="5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Click to edit Master title style</a:t>
            </a:r>
            <a:endParaRPr b="0" lang="en-US" sz="5400" spc="-1" strike="noStrike">
              <a:solidFill>
                <a:srgbClr val="000000"/>
              </a:solidFill>
              <a:latin typeface="Rockwell"/>
            </a:endParaRPr>
          </a:p>
        </p:txBody>
      </p:sp>
      <p:sp>
        <p:nvSpPr>
          <p:cNvPr id="54" name="PlaceHolder 2"/>
          <p:cNvSpPr>
            <a:spLocks noGrp="1"/>
          </p:cNvSpPr>
          <p:nvPr>
            <p:ph type="body"/>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Click to edit Master text styles</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Second level</a:t>
            </a:r>
            <a:endParaRPr b="0" lang="en-US" sz="18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Third level</a:t>
            </a:r>
            <a:endParaRPr b="0" lang="en-US" sz="1600" spc="-1" strike="noStrike">
              <a:solidFill>
                <a:srgbClr val="000000"/>
              </a:solidFill>
              <a:latin typeface="Rockwell"/>
            </a:endParaRPr>
          </a:p>
          <a:p>
            <a:pPr lvl="3" marL="100584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Fourth level</a:t>
            </a:r>
            <a:endParaRPr b="0" lang="en-US" sz="1600" spc="-1" strike="noStrike">
              <a:solidFill>
                <a:srgbClr val="000000"/>
              </a:solidFill>
              <a:latin typeface="Rockwell"/>
            </a:endParaRPr>
          </a:p>
          <a:p>
            <a:pPr lvl="4" marL="128016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Fifth level</a:t>
            </a:r>
            <a:endParaRPr b="0" lang="en-US" sz="1600" spc="-1" strike="noStrike">
              <a:solidFill>
                <a:srgbClr val="000000"/>
              </a:solidFill>
              <a:latin typeface="Rockwell"/>
            </a:endParaRPr>
          </a:p>
        </p:txBody>
      </p:sp>
      <p:sp>
        <p:nvSpPr>
          <p:cNvPr id="55" name="PlaceHolder 3"/>
          <p:cNvSpPr>
            <a:spLocks noGrp="1"/>
          </p:cNvSpPr>
          <p:nvPr>
            <p:ph type="dt" idx="4"/>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56" name="PlaceHolder 4"/>
          <p:cNvSpPr>
            <a:spLocks noGrp="1"/>
          </p:cNvSpPr>
          <p:nvPr>
            <p:ph type="ftr" idx="5"/>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57" name="PlaceHolder 5"/>
          <p:cNvSpPr>
            <a:spLocks noGrp="1"/>
          </p:cNvSpPr>
          <p:nvPr>
            <p:ph type="sldNum" idx="6"/>
          </p:nvPr>
        </p:nvSpPr>
        <p:spPr>
          <a:xfrm>
            <a:off x="11311200" y="6272640"/>
            <a:ext cx="6397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A77E725D-FB34-424F-92C7-130E3FBC0D3B}" type="slidenum">
              <a:rPr b="1" lang="en-US" sz="1400" spc="-1" strike="noStrike">
                <a:solidFill>
                  <a:srgbClr val="ffffff"/>
                </a:solidFill>
                <a:latin typeface="Rockwell Condensed"/>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IE" sz="6000" spc="-1" strike="noStrike" cap="all">
                <a:latin typeface="Rockwell Condensed"/>
              </a:rPr>
              <a:t>DR8.5 implementing a REST server</a:t>
            </a:r>
            <a:br>
              <a:rPr sz="9600"/>
            </a:br>
            <a:r>
              <a:rPr b="0" lang="en-IE" sz="2000" spc="-1" strike="noStrike" cap="all">
                <a:latin typeface="Rockwell Condensed"/>
              </a:rPr>
              <a:t>a server for the project</a:t>
            </a:r>
            <a:endParaRPr b="0" lang="en-US" sz="2000" spc="-1" strike="noStrike">
              <a:solidFill>
                <a:srgbClr val="000000"/>
              </a:solidFill>
              <a:latin typeface="Rockwell"/>
            </a:endParaRPr>
          </a:p>
        </p:txBody>
      </p:sp>
      <p:sp>
        <p:nvSpPr>
          <p:cNvPr id="101" name="PlaceHolder 2"/>
          <p:cNvSpPr>
            <a:spLocks noGrp="1"/>
          </p:cNvSpPr>
          <p:nvPr>
            <p:ph type="subTitle"/>
          </p:nvPr>
        </p:nvSpPr>
        <p:spPr>
          <a:xfrm>
            <a:off x="1069920" y="4389120"/>
            <a:ext cx="7890840" cy="1069560"/>
          </a:xfrm>
          <a:prstGeom prst="rect">
            <a:avLst/>
          </a:prstGeom>
          <a:noFill/>
          <a:ln w="0">
            <a:noFill/>
          </a:ln>
        </p:spPr>
        <p:txBody>
          <a:bodyPr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Requirements</a:t>
            </a:r>
            <a:endParaRPr b="0" lang="en-US" sz="5400" spc="-1" strike="noStrike">
              <a:solidFill>
                <a:srgbClr val="000000"/>
              </a:solidFill>
              <a:latin typeface="Rockwell"/>
            </a:endParaRPr>
          </a:p>
        </p:txBody>
      </p:sp>
      <p:sp>
        <p:nvSpPr>
          <p:cNvPr id="103"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An app server that has a RESTful interface to provide CRUD operations for one database table</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I am going to pick something at random like a book, you should choose your own entity</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 Book will have</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An id (Integer, auto increment) KEY i.e. this will be the unique identifier</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 title</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An Author</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 price (integer, the price in cent)</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There are other attributes it could have ISBN (this could have been the unique identifier. I choose to use an ID instead to make this as general as possible.</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Step 1: design the API</a:t>
            </a:r>
            <a:endParaRPr b="0" lang="en-US" sz="5400" spc="-1" strike="noStrike">
              <a:solidFill>
                <a:srgbClr val="000000"/>
              </a:solidFill>
              <a:latin typeface="Rockwell"/>
            </a:endParaRPr>
          </a:p>
        </p:txBody>
      </p:sp>
      <p:sp>
        <p:nvSpPr>
          <p:cNvPr id="105"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This is just a CRUD interface so this will be similar to the app server we created in week05</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It will need to allow us</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Get all books</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Get a book by id (might not actually be needed, but I am putting it in anyway)</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Create a book</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Update a book </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Delete a book</a:t>
            </a:r>
            <a:endParaRPr b="0" lang="en-US" sz="18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Other applications may require other functionality in the interface. And we can always add functionality later.</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NOTE: no code yet</a:t>
            </a:r>
            <a:endParaRPr b="0" lang="en-US" sz="2000" spc="-1" strike="noStrike">
              <a:solidFill>
                <a:srgbClr val="000000"/>
              </a:solidFill>
              <a:latin typeface="Rockwell"/>
            </a:endParaRPr>
          </a:p>
          <a:p>
            <a:pPr>
              <a:lnSpc>
                <a:spcPct val="90000"/>
              </a:lnSpc>
              <a:spcBef>
                <a:spcPts val="1199"/>
              </a:spcBef>
              <a:buNone/>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Proposed interface</a:t>
            </a:r>
            <a:endParaRPr b="0" lang="en-US" sz="5400" spc="-1" strike="noStrike">
              <a:solidFill>
                <a:srgbClr val="000000"/>
              </a:solidFill>
              <a:latin typeface="Rockwell"/>
            </a:endParaRPr>
          </a:p>
        </p:txBody>
      </p:sp>
      <p:graphicFrame>
        <p:nvGraphicFramePr>
          <p:cNvPr id="107" name="Content Placeholder 3"/>
          <p:cNvGraphicFramePr/>
          <p:nvPr/>
        </p:nvGraphicFramePr>
        <p:xfrm>
          <a:off x="838080" y="1694520"/>
          <a:ext cx="10477080" cy="4329000"/>
        </p:xfrm>
        <a:graphic>
          <a:graphicData uri="http://schemas.openxmlformats.org/drawingml/2006/table">
            <a:tbl>
              <a:tblPr/>
              <a:tblGrid>
                <a:gridCol w="1305720"/>
                <a:gridCol w="873720"/>
                <a:gridCol w="1503000"/>
                <a:gridCol w="3268080"/>
                <a:gridCol w="3526560"/>
              </a:tblGrid>
              <a:tr h="335880">
                <a:tc>
                  <a:txBody>
                    <a:bodyPr lIns="51120" rIns="51120" tIns="0" bIns="0" anchor="t">
                      <a:noAutofit/>
                    </a:bodyPr>
                    <a:p>
                      <a:pPr>
                        <a:lnSpc>
                          <a:spcPct val="107000"/>
                        </a:lnSpc>
                        <a:buNone/>
                      </a:pPr>
                      <a:r>
                        <a:rPr b="0" lang="en-IE" sz="1400" spc="-1" strike="noStrike">
                          <a:solidFill>
                            <a:srgbClr val="ffffff"/>
                          </a:solidFill>
                          <a:latin typeface="Rockwell"/>
                        </a:rPr>
                        <a:t>Action </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tIns="0" bIns="0" anchor="t">
                      <a:noAutofit/>
                    </a:bodyPr>
                    <a:p>
                      <a:pPr>
                        <a:lnSpc>
                          <a:spcPct val="107000"/>
                        </a:lnSpc>
                        <a:buNone/>
                      </a:pPr>
                      <a:r>
                        <a:rPr b="0" lang="en-IE" sz="1400" spc="-1" strike="noStrike">
                          <a:solidFill>
                            <a:srgbClr val="ffffff"/>
                          </a:solidFill>
                          <a:latin typeface="Rockwell"/>
                        </a:rPr>
                        <a:t>Method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tIns="0" bIns="0" anchor="t">
                      <a:noAutofit/>
                    </a:bodyPr>
                    <a:p>
                      <a:pPr>
                        <a:lnSpc>
                          <a:spcPct val="107000"/>
                        </a:lnSpc>
                        <a:buNone/>
                      </a:pPr>
                      <a:r>
                        <a:rPr b="0" lang="en-IE" sz="1400" spc="-1" strike="noStrike">
                          <a:solidFill>
                            <a:srgbClr val="ffffff"/>
                          </a:solidFill>
                          <a:latin typeface="Rockwell"/>
                        </a:rPr>
                        <a:t>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tIns="0" bIns="0" anchor="t">
                      <a:noAutofit/>
                    </a:bodyPr>
                    <a:p>
                      <a:pPr>
                        <a:lnSpc>
                          <a:spcPct val="107000"/>
                        </a:lnSpc>
                        <a:buNone/>
                      </a:pPr>
                      <a:r>
                        <a:rPr b="0" lang="en-IE" sz="1400" spc="-1" strike="noStrike">
                          <a:solidFill>
                            <a:srgbClr val="ffffff"/>
                          </a:solidFill>
                          <a:latin typeface="Rockwell"/>
                        </a:rPr>
                        <a:t>Sample params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tIns="0" bIns="0" anchor="t">
                      <a:noAutofit/>
                    </a:bodyPr>
                    <a:p>
                      <a:pPr>
                        <a:lnSpc>
                          <a:spcPct val="107000"/>
                        </a:lnSpc>
                        <a:buNone/>
                      </a:pPr>
                      <a:r>
                        <a:rPr b="0" lang="en-IE" sz="1400" spc="-1" strike="noStrike">
                          <a:solidFill>
                            <a:srgbClr val="ffffff"/>
                          </a:solidFill>
                          <a:latin typeface="Rockwell"/>
                        </a:rPr>
                        <a:t>Sample return</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r>
              <a:tr h="750600">
                <a:tc>
                  <a:txBody>
                    <a:bodyPr lIns="51120" rIns="51120" tIns="0" bIns="0" anchor="t">
                      <a:noAutofit/>
                    </a:bodyPr>
                    <a:p>
                      <a:pPr>
                        <a:lnSpc>
                          <a:spcPct val="107000"/>
                        </a:lnSpc>
                        <a:buNone/>
                      </a:pPr>
                      <a:r>
                        <a:rPr b="0" lang="en-IE" sz="1400" spc="-1" strike="noStrike">
                          <a:solidFill>
                            <a:srgbClr val="000000"/>
                          </a:solidFill>
                          <a:latin typeface="Rockwell"/>
                        </a:rPr>
                        <a:t>Get all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787320">
                <a:tc>
                  <a:txBody>
                    <a:bodyPr lIns="51120" rIns="51120" tIns="0" bIns="0" anchor="t">
                      <a:noAutofit/>
                    </a:bodyPr>
                    <a:p>
                      <a:pPr>
                        <a:lnSpc>
                          <a:spcPct val="107000"/>
                        </a:lnSpc>
                        <a:buNone/>
                      </a:pPr>
                      <a:r>
                        <a:rPr b="0" lang="en-IE" sz="1400" spc="-1" strike="noStrike">
                          <a:solidFill>
                            <a:srgbClr val="000000"/>
                          </a:solidFill>
                          <a:latin typeface="Rockwell"/>
                        </a:rPr>
                        <a:t>Find by 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tIns="0" bIns="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tIns="0" bIns="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tIns="0" bIns="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tIns="0" bIns="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970200">
                <a:tc>
                  <a:txBody>
                    <a:bodyPr lIns="51120" rIns="51120" tIns="0" bIns="0" anchor="t">
                      <a:noAutofit/>
                    </a:bodyPr>
                    <a:p>
                      <a:pPr>
                        <a:lnSpc>
                          <a:spcPct val="107000"/>
                        </a:lnSpc>
                        <a:buNone/>
                      </a:pPr>
                      <a:r>
                        <a:rPr b="0" lang="en-IE" sz="1400" spc="-1" strike="noStrike">
                          <a:solidFill>
                            <a:srgbClr val="000000"/>
                          </a:solidFill>
                          <a:latin typeface="Rockwell"/>
                        </a:rPr>
                        <a:t>Create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POST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756720">
                <a:tc>
                  <a:txBody>
                    <a:bodyPr lIns="51120" rIns="51120" tIns="0" bIns="0" anchor="t">
                      <a:noAutofit/>
                    </a:bodyPr>
                    <a:p>
                      <a:pPr>
                        <a:lnSpc>
                          <a:spcPct val="107000"/>
                        </a:lnSpc>
                        <a:buNone/>
                      </a:pPr>
                      <a:r>
                        <a:rPr b="0" lang="en-IE" sz="1400" spc="-1" strike="noStrike">
                          <a:solidFill>
                            <a:srgbClr val="000000"/>
                          </a:solidFill>
                          <a:latin typeface="Rockwell"/>
                        </a:rPr>
                        <a:t>Update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tIns="0" bIns="0" anchor="t">
                      <a:noAutofit/>
                    </a:bodyPr>
                    <a:p>
                      <a:pPr>
                        <a:lnSpc>
                          <a:spcPct val="107000"/>
                        </a:lnSpc>
                        <a:buNone/>
                      </a:pPr>
                      <a:r>
                        <a:rPr b="0" lang="en-IE" sz="1400" spc="-1" strike="noStrike">
                          <a:solidFill>
                            <a:srgbClr val="000000"/>
                          </a:solidFill>
                          <a:latin typeface="Rockwell"/>
                        </a:rPr>
                        <a:t>PUT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tIns="0" bIns="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tIns="0" bIns="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"price":3000</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tIns="0" bIns="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728280">
                <a:tc>
                  <a:txBody>
                    <a:bodyPr lIns="51120" rIns="51120" tIns="0" bIns="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tIns="0" bIns="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"done":true</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Step2 : make app-server with skeleton functions</a:t>
            </a:r>
            <a:endParaRPr b="0" lang="en-US" sz="5400" spc="-1" strike="noStrike">
              <a:solidFill>
                <a:srgbClr val="000000"/>
              </a:solidFill>
              <a:latin typeface="Rockwell"/>
            </a:endParaRPr>
          </a:p>
        </p:txBody>
      </p:sp>
      <p:sp>
        <p:nvSpPr>
          <p:cNvPr id="109" name="PlaceHolder 2"/>
          <p:cNvSpPr>
            <a:spLocks noGrp="1"/>
          </p:cNvSpPr>
          <p:nvPr>
            <p:ph/>
          </p:nvPr>
        </p:nvSpPr>
        <p:spPr>
          <a:xfrm>
            <a:off x="1069920" y="2121480"/>
            <a:ext cx="10058040" cy="1370880"/>
          </a:xfrm>
          <a:prstGeom prst="rect">
            <a:avLst/>
          </a:prstGeom>
          <a:noFill/>
          <a:ln w="0">
            <a:noFill/>
          </a:ln>
        </p:spPr>
        <p:txBody>
          <a:bodyPr anchor="t">
            <a:normAutofit fontScale="90000"/>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OK Now we start to code</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Make a very basic app server, test it.</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Add a function and URL map for each of the functions we require in our interface. Each function should just return text saying what they are. Test them using CURL</a:t>
            </a:r>
            <a:endParaRPr b="0" lang="en-US" sz="2000" spc="-1" strike="noStrike">
              <a:solidFill>
                <a:srgbClr val="000000"/>
              </a:solidFill>
              <a:latin typeface="Rockwell"/>
            </a:endParaRPr>
          </a:p>
          <a:p>
            <a:pPr>
              <a:lnSpc>
                <a:spcPct val="90000"/>
              </a:lnSpc>
              <a:spcBef>
                <a:spcPts val="1199"/>
              </a:spcBef>
              <a:buNone/>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069920" y="484560"/>
            <a:ext cx="10058040" cy="1608840"/>
          </a:xfrm>
          <a:prstGeom prst="rect">
            <a:avLst/>
          </a:prstGeom>
          <a:noFill/>
          <a:ln w="0">
            <a:noFill/>
          </a:ln>
        </p:spPr>
        <p:txBody>
          <a:bodyPr anchor="ctr">
            <a:normAutofit fontScale="96000"/>
          </a:bodyPr>
          <a:p>
            <a:pPr>
              <a:lnSpc>
                <a:spcPct val="90000"/>
              </a:lnSpc>
              <a:buNone/>
            </a:pPr>
            <a:r>
              <a:rPr b="0" lang="en-US" sz="5400" spc="-1" strike="noStrike" cap="all">
                <a:latin typeface="Rockwell Condensed"/>
              </a:rPr>
              <a:t>STEP3: write the code for each of the functions</a:t>
            </a:r>
            <a:endParaRPr b="0" lang="en-US" sz="5400" spc="-1" strike="noStrike">
              <a:solidFill>
                <a:srgbClr val="000000"/>
              </a:solidFill>
              <a:latin typeface="Rockwell"/>
            </a:endParaRPr>
          </a:p>
        </p:txBody>
      </p:sp>
      <p:sp>
        <p:nvSpPr>
          <p:cNvPr id="111"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For this stage we will not link to a database, we will just store the books in a list like we did in week 05.</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Do the get all first that should be the easiest, TEST if with CURL</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Do find by id, TEST IT</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Do create, TEST IT</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Do update, TEST IT</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Do delete, TEST IT</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Conclusion</a:t>
            </a:r>
            <a:endParaRPr b="0" lang="en-US" sz="5400" spc="-1" strike="noStrike">
              <a:solidFill>
                <a:srgbClr val="000000"/>
              </a:solidFill>
              <a:latin typeface="Rockwell"/>
            </a:endParaRPr>
          </a:p>
        </p:txBody>
      </p:sp>
      <p:sp>
        <p:nvSpPr>
          <p:cNvPr id="113"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can now write an application server</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6821</TotalTime>
  <Application>LibreOffice/7.3.7.2$Linux_X86_64 LibreOffice_project/30$Build-2</Application>
  <AppVersion>15.0000</AppVersion>
  <Words>494</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2019-11-13T10:44:00Z</dcterms:created>
  <dc:creator>Andrew Beatty</dc:creator>
  <dc:description/>
  <dc:language>en-IE</dc:language>
  <cp:lastModifiedBy/>
  <dcterms:modified xsi:type="dcterms:W3CDTF">2024-03-11T21:27:26Z</dcterms:modified>
  <cp:revision>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