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2"/>
  </p:notesMasterIdLst>
  <p:sldIdLst>
    <p:sldId id="256" r:id="rId2"/>
    <p:sldId id="285" r:id="rId3"/>
    <p:sldId id="286" r:id="rId4"/>
    <p:sldId id="291" r:id="rId5"/>
    <p:sldId id="292" r:id="rId6"/>
    <p:sldId id="283" r:id="rId7"/>
    <p:sldId id="296" r:id="rId8"/>
    <p:sldId id="294" r:id="rId9"/>
    <p:sldId id="295" r:id="rId10"/>
    <p:sldId id="28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C2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B17ADA-F8EB-4FC9-A096-B0C1E22421DC}" v="1" dt="2024-03-08T12:47:19.4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0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74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ddf183e3-d1da-49e1-9619-81ceb6b4ef92" providerId="ADAL" clId="{9EB17ADA-F8EB-4FC9-A096-B0C1E22421DC}"/>
    <pc:docChg chg="delSld modSld">
      <pc:chgData name="Andrew Beatty" userId="ddf183e3-d1da-49e1-9619-81ceb6b4ef92" providerId="ADAL" clId="{9EB17ADA-F8EB-4FC9-A096-B0C1E22421DC}" dt="2024-03-08T12:47:24.532" v="2" actId="47"/>
      <pc:docMkLst>
        <pc:docMk/>
      </pc:docMkLst>
      <pc:sldChg chg="delSp modTransition modAnim">
        <pc:chgData name="Andrew Beatty" userId="ddf183e3-d1da-49e1-9619-81ceb6b4ef92" providerId="ADAL" clId="{9EB17ADA-F8EB-4FC9-A096-B0C1E22421DC}" dt="2024-03-08T12:47:19.414" v="0"/>
        <pc:sldMkLst>
          <pc:docMk/>
          <pc:sldMk cId="715115145" sldId="256"/>
        </pc:sldMkLst>
        <pc:picChg chg="del">
          <ac:chgData name="Andrew Beatty" userId="ddf183e3-d1da-49e1-9619-81ceb6b4ef92" providerId="ADAL" clId="{9EB17ADA-F8EB-4FC9-A096-B0C1E22421DC}" dt="2024-03-08T12:47:19.414" v="0"/>
          <ac:picMkLst>
            <pc:docMk/>
            <pc:sldMk cId="715115145" sldId="256"/>
            <ac:picMk id="13" creationId="{5525BECD-ECE0-1E36-677A-C56291B2FC1C}"/>
          </ac:picMkLst>
        </pc:picChg>
      </pc:sldChg>
      <pc:sldChg chg="delSp modTransition modAnim">
        <pc:chgData name="Andrew Beatty" userId="ddf183e3-d1da-49e1-9619-81ceb6b4ef92" providerId="ADAL" clId="{9EB17ADA-F8EB-4FC9-A096-B0C1E22421DC}" dt="2024-03-08T12:47:19.414" v="0"/>
        <pc:sldMkLst>
          <pc:docMk/>
          <pc:sldMk cId="3348818366" sldId="283"/>
        </pc:sldMkLst>
        <pc:picChg chg="del">
          <ac:chgData name="Andrew Beatty" userId="ddf183e3-d1da-49e1-9619-81ceb6b4ef92" providerId="ADAL" clId="{9EB17ADA-F8EB-4FC9-A096-B0C1E22421DC}" dt="2024-03-08T12:47:19.414" v="0"/>
          <ac:picMkLst>
            <pc:docMk/>
            <pc:sldMk cId="3348818366" sldId="283"/>
            <ac:picMk id="6" creationId="{443412CA-407A-8269-6CFD-E327D23EC5BD}"/>
          </ac:picMkLst>
        </pc:picChg>
      </pc:sldChg>
      <pc:sldChg chg="delSp modTransition modAnim">
        <pc:chgData name="Andrew Beatty" userId="ddf183e3-d1da-49e1-9619-81ceb6b4ef92" providerId="ADAL" clId="{9EB17ADA-F8EB-4FC9-A096-B0C1E22421DC}" dt="2024-03-08T12:47:19.414" v="0"/>
        <pc:sldMkLst>
          <pc:docMk/>
          <pc:sldMk cId="1268915657" sldId="284"/>
        </pc:sldMkLst>
        <pc:picChg chg="del">
          <ac:chgData name="Andrew Beatty" userId="ddf183e3-d1da-49e1-9619-81ceb6b4ef92" providerId="ADAL" clId="{9EB17ADA-F8EB-4FC9-A096-B0C1E22421DC}" dt="2024-03-08T12:47:19.414" v="0"/>
          <ac:picMkLst>
            <pc:docMk/>
            <pc:sldMk cId="1268915657" sldId="284"/>
            <ac:picMk id="5" creationId="{DDFA0E30-3F78-3F00-8054-11C1BF2175B4}"/>
          </ac:picMkLst>
        </pc:picChg>
      </pc:sldChg>
      <pc:sldChg chg="delSp modTransition modAnim">
        <pc:chgData name="Andrew Beatty" userId="ddf183e3-d1da-49e1-9619-81ceb6b4ef92" providerId="ADAL" clId="{9EB17ADA-F8EB-4FC9-A096-B0C1E22421DC}" dt="2024-03-08T12:47:19.414" v="0"/>
        <pc:sldMkLst>
          <pc:docMk/>
          <pc:sldMk cId="1489323118" sldId="285"/>
        </pc:sldMkLst>
        <pc:picChg chg="del">
          <ac:chgData name="Andrew Beatty" userId="ddf183e3-d1da-49e1-9619-81ceb6b4ef92" providerId="ADAL" clId="{9EB17ADA-F8EB-4FC9-A096-B0C1E22421DC}" dt="2024-03-08T12:47:19.414" v="0"/>
          <ac:picMkLst>
            <pc:docMk/>
            <pc:sldMk cId="1489323118" sldId="285"/>
            <ac:picMk id="46" creationId="{3B9AC9F3-BAA3-1B62-9C5A-23203FE85EAE}"/>
          </ac:picMkLst>
        </pc:picChg>
      </pc:sldChg>
      <pc:sldChg chg="delSp modTransition modAnim">
        <pc:chgData name="Andrew Beatty" userId="ddf183e3-d1da-49e1-9619-81ceb6b4ef92" providerId="ADAL" clId="{9EB17ADA-F8EB-4FC9-A096-B0C1E22421DC}" dt="2024-03-08T12:47:19.414" v="0"/>
        <pc:sldMkLst>
          <pc:docMk/>
          <pc:sldMk cId="1228137392" sldId="286"/>
        </pc:sldMkLst>
        <pc:picChg chg="del">
          <ac:chgData name="Andrew Beatty" userId="ddf183e3-d1da-49e1-9619-81ceb6b4ef92" providerId="ADAL" clId="{9EB17ADA-F8EB-4FC9-A096-B0C1E22421DC}" dt="2024-03-08T12:47:19.414" v="0"/>
          <ac:picMkLst>
            <pc:docMk/>
            <pc:sldMk cId="1228137392" sldId="286"/>
            <ac:picMk id="12" creationId="{88B62D8C-C761-C8B6-43E3-6F24ED44DF05}"/>
          </ac:picMkLst>
        </pc:picChg>
      </pc:sldChg>
      <pc:sldChg chg="delSp modTransition modAnim">
        <pc:chgData name="Andrew Beatty" userId="ddf183e3-d1da-49e1-9619-81ceb6b4ef92" providerId="ADAL" clId="{9EB17ADA-F8EB-4FC9-A096-B0C1E22421DC}" dt="2024-03-08T12:47:19.414" v="0"/>
        <pc:sldMkLst>
          <pc:docMk/>
          <pc:sldMk cId="429476870" sldId="291"/>
        </pc:sldMkLst>
        <pc:picChg chg="del">
          <ac:chgData name="Andrew Beatty" userId="ddf183e3-d1da-49e1-9619-81ceb6b4ef92" providerId="ADAL" clId="{9EB17ADA-F8EB-4FC9-A096-B0C1E22421DC}" dt="2024-03-08T12:47:19.414" v="0"/>
          <ac:picMkLst>
            <pc:docMk/>
            <pc:sldMk cId="429476870" sldId="291"/>
            <ac:picMk id="58" creationId="{5B665293-765B-0B88-C334-E1F132DF3705}"/>
          </ac:picMkLst>
        </pc:picChg>
      </pc:sldChg>
      <pc:sldChg chg="delSp modTransition modAnim">
        <pc:chgData name="Andrew Beatty" userId="ddf183e3-d1da-49e1-9619-81ceb6b4ef92" providerId="ADAL" clId="{9EB17ADA-F8EB-4FC9-A096-B0C1E22421DC}" dt="2024-03-08T12:47:19.414" v="0"/>
        <pc:sldMkLst>
          <pc:docMk/>
          <pc:sldMk cId="943359944" sldId="292"/>
        </pc:sldMkLst>
        <pc:picChg chg="del">
          <ac:chgData name="Andrew Beatty" userId="ddf183e3-d1da-49e1-9619-81ceb6b4ef92" providerId="ADAL" clId="{9EB17ADA-F8EB-4FC9-A096-B0C1E22421DC}" dt="2024-03-08T12:47:19.414" v="0"/>
          <ac:picMkLst>
            <pc:docMk/>
            <pc:sldMk cId="943359944" sldId="292"/>
            <ac:picMk id="45" creationId="{D6278199-F9C7-1EC3-172B-C3890C05A792}"/>
          </ac:picMkLst>
        </pc:picChg>
      </pc:sldChg>
      <pc:sldChg chg="del modTransition">
        <pc:chgData name="Andrew Beatty" userId="ddf183e3-d1da-49e1-9619-81ceb6b4ef92" providerId="ADAL" clId="{9EB17ADA-F8EB-4FC9-A096-B0C1E22421DC}" dt="2024-03-08T12:47:23.005" v="1" actId="47"/>
        <pc:sldMkLst>
          <pc:docMk/>
          <pc:sldMk cId="2335066145" sldId="293"/>
        </pc:sldMkLst>
      </pc:sldChg>
      <pc:sldChg chg="delSp modTransition modAnim">
        <pc:chgData name="Andrew Beatty" userId="ddf183e3-d1da-49e1-9619-81ceb6b4ef92" providerId="ADAL" clId="{9EB17ADA-F8EB-4FC9-A096-B0C1E22421DC}" dt="2024-03-08T12:47:19.414" v="0"/>
        <pc:sldMkLst>
          <pc:docMk/>
          <pc:sldMk cId="1149386718" sldId="294"/>
        </pc:sldMkLst>
        <pc:picChg chg="del">
          <ac:chgData name="Andrew Beatty" userId="ddf183e3-d1da-49e1-9619-81ceb6b4ef92" providerId="ADAL" clId="{9EB17ADA-F8EB-4FC9-A096-B0C1E22421DC}" dt="2024-03-08T12:47:19.414" v="0"/>
          <ac:picMkLst>
            <pc:docMk/>
            <pc:sldMk cId="1149386718" sldId="294"/>
            <ac:picMk id="43" creationId="{ED705117-760C-5AA7-A658-763EE3A71639}"/>
          </ac:picMkLst>
        </pc:picChg>
      </pc:sldChg>
      <pc:sldChg chg="delSp modTransition modAnim">
        <pc:chgData name="Andrew Beatty" userId="ddf183e3-d1da-49e1-9619-81ceb6b4ef92" providerId="ADAL" clId="{9EB17ADA-F8EB-4FC9-A096-B0C1E22421DC}" dt="2024-03-08T12:47:19.414" v="0"/>
        <pc:sldMkLst>
          <pc:docMk/>
          <pc:sldMk cId="3839729296" sldId="295"/>
        </pc:sldMkLst>
        <pc:picChg chg="del">
          <ac:chgData name="Andrew Beatty" userId="ddf183e3-d1da-49e1-9619-81ceb6b4ef92" providerId="ADAL" clId="{9EB17ADA-F8EB-4FC9-A096-B0C1E22421DC}" dt="2024-03-08T12:47:19.414" v="0"/>
          <ac:picMkLst>
            <pc:docMk/>
            <pc:sldMk cId="3839729296" sldId="295"/>
            <ac:picMk id="5" creationId="{096E69F9-0A72-2D70-4254-00859AD315DE}"/>
          </ac:picMkLst>
        </pc:picChg>
      </pc:sldChg>
      <pc:sldChg chg="delSp modTransition modAnim">
        <pc:chgData name="Andrew Beatty" userId="ddf183e3-d1da-49e1-9619-81ceb6b4ef92" providerId="ADAL" clId="{9EB17ADA-F8EB-4FC9-A096-B0C1E22421DC}" dt="2024-03-08T12:47:19.414" v="0"/>
        <pc:sldMkLst>
          <pc:docMk/>
          <pc:sldMk cId="2198817712" sldId="296"/>
        </pc:sldMkLst>
        <pc:picChg chg="del">
          <ac:chgData name="Andrew Beatty" userId="ddf183e3-d1da-49e1-9619-81ceb6b4ef92" providerId="ADAL" clId="{9EB17ADA-F8EB-4FC9-A096-B0C1E22421DC}" dt="2024-03-08T12:47:19.414" v="0"/>
          <ac:picMkLst>
            <pc:docMk/>
            <pc:sldMk cId="2198817712" sldId="296"/>
            <ac:picMk id="43" creationId="{66A5F56D-8E00-FC7D-C6D3-612B8C12E1E4}"/>
          </ac:picMkLst>
        </pc:picChg>
      </pc:sldChg>
      <pc:sldChg chg="del modTransition">
        <pc:chgData name="Andrew Beatty" userId="ddf183e3-d1da-49e1-9619-81ceb6b4ef92" providerId="ADAL" clId="{9EB17ADA-F8EB-4FC9-A096-B0C1E22421DC}" dt="2024-03-08T12:47:24.532" v="2" actId="47"/>
        <pc:sldMkLst>
          <pc:docMk/>
          <pc:sldMk cId="1511030612" sldId="29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9DA9C6-6ED8-4C3B-95C5-DBF29302A09E}" type="datetimeFigureOut">
              <a:rPr lang="en-IE" smtClean="0"/>
              <a:t>08/03/2024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42005-5B72-4635-88C5-BE291BD2146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14541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142005-5B72-4635-88C5-BE291BD21462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68895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3/8/2024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3/8/2024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3/8/2024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3/8/2024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3/8/2024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3/8/2024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3/8/2024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3/8/2024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3/8/2024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3/8/2024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3/8/2024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3/8/2024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ndrew.Beatty@atu.i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539A4-D44D-49B2-B0D1-95366E5C4E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Data Layer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F98235-7A08-4023-9E21-3260E66B28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Web Services and Applications</a:t>
            </a:r>
          </a:p>
          <a:p>
            <a:r>
              <a:rPr lang="en-IE" dirty="0">
                <a:hlinkClick r:id="rId3"/>
              </a:rPr>
              <a:t>Andrew.Beatty@atu.ie</a:t>
            </a:r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5AA2E3-2435-4A26-7FE4-2A2CC102F319}"/>
              </a:ext>
            </a:extLst>
          </p:cNvPr>
          <p:cNvSpPr txBox="1"/>
          <p:nvPr/>
        </p:nvSpPr>
        <p:spPr>
          <a:xfrm>
            <a:off x="9906000" y="4389120"/>
            <a:ext cx="504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7.1</a:t>
            </a:r>
          </a:p>
        </p:txBody>
      </p:sp>
    </p:spTree>
    <p:extLst>
      <p:ext uri="{BB962C8B-B14F-4D97-AF65-F5344CB8AC3E}">
        <p14:creationId xmlns:p14="http://schemas.microsoft.com/office/powerpoint/2010/main" val="715115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4AFF5-BF75-7BE2-4299-81DC3E48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80DBC-EB15-A3DA-4523-E1EA9A0A3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This is just skeleton code, the implementation should connect to the data source</a:t>
            </a:r>
          </a:p>
          <a:p>
            <a:r>
              <a:rPr lang="en-IE" dirty="0"/>
              <a:t>This separates the retrieval of information from the rest of the code</a:t>
            </a:r>
          </a:p>
        </p:txBody>
      </p:sp>
    </p:spTree>
    <p:extLst>
      <p:ext uri="{BB962C8B-B14F-4D97-AF65-F5344CB8AC3E}">
        <p14:creationId xmlns:p14="http://schemas.microsoft.com/office/powerpoint/2010/main" val="1268915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B9612-1229-4BE7-B483-C644F70E0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is an app-server? </a:t>
            </a:r>
            <a:br>
              <a:rPr lang="en-IE" dirty="0"/>
            </a:br>
            <a:r>
              <a:rPr lang="en-IE" sz="1800" dirty="0"/>
              <a:t>And what is a web-server?</a:t>
            </a:r>
            <a:endParaRPr lang="en-IE" dirty="0"/>
          </a:p>
        </p:txBody>
      </p:sp>
      <p:sp>
        <p:nvSpPr>
          <p:cNvPr id="5" name="AutoShape 4" descr="Related image">
            <a:extLst>
              <a:ext uri="{FF2B5EF4-FFF2-40B4-BE49-F238E27FC236}">
                <a16:creationId xmlns:a16="http://schemas.microsoft.com/office/drawing/2014/main" id="{E184439A-07CF-43EB-A549-2BF44B2337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72749" y="2432807"/>
            <a:ext cx="7046751" cy="4119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80427-EC92-41AF-9F75-6245FED89BBD}"/>
              </a:ext>
            </a:extLst>
          </p:cNvPr>
          <p:cNvSpPr/>
          <p:nvPr/>
        </p:nvSpPr>
        <p:spPr>
          <a:xfrm>
            <a:off x="2122704" y="2114307"/>
            <a:ext cx="9281611" cy="22447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B199D0-BCFA-45E5-84A0-22EBF4928CC1}"/>
              </a:ext>
            </a:extLst>
          </p:cNvPr>
          <p:cNvSpPr/>
          <p:nvPr/>
        </p:nvSpPr>
        <p:spPr>
          <a:xfrm>
            <a:off x="3481431" y="5512265"/>
            <a:ext cx="3506598" cy="120062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55FEF380-9499-419E-81D2-E085DC8880E9}"/>
              </a:ext>
            </a:extLst>
          </p:cNvPr>
          <p:cNvSpPr/>
          <p:nvPr/>
        </p:nvSpPr>
        <p:spPr>
          <a:xfrm>
            <a:off x="3730918" y="4659856"/>
            <a:ext cx="2885812" cy="64944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0E5F17-70A1-4476-A072-7BA25F9DEF6C}"/>
              </a:ext>
            </a:extLst>
          </p:cNvPr>
          <p:cNvSpPr txBox="1"/>
          <p:nvPr/>
        </p:nvSpPr>
        <p:spPr>
          <a:xfrm>
            <a:off x="4591587" y="4799911"/>
            <a:ext cx="171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internet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683BCD-773D-47BF-8F1A-0CB488952B6C}"/>
              </a:ext>
            </a:extLst>
          </p:cNvPr>
          <p:cNvSpPr txBox="1"/>
          <p:nvPr/>
        </p:nvSpPr>
        <p:spPr>
          <a:xfrm>
            <a:off x="2847899" y="5172997"/>
            <a:ext cx="200093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E" dirty="0"/>
              <a:t>HTTP request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5CF54B-BC51-4A64-9F97-1F52DB1BF4D6}"/>
              </a:ext>
            </a:extLst>
          </p:cNvPr>
          <p:cNvSpPr txBox="1"/>
          <p:nvPr/>
        </p:nvSpPr>
        <p:spPr>
          <a:xfrm>
            <a:off x="5731856" y="5169243"/>
            <a:ext cx="17868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E" dirty="0"/>
              <a:t>HTTP response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005120-B823-4095-8C18-2F773702AF95}"/>
              </a:ext>
            </a:extLst>
          </p:cNvPr>
          <p:cNvSpPr txBox="1"/>
          <p:nvPr/>
        </p:nvSpPr>
        <p:spPr>
          <a:xfrm>
            <a:off x="2256941" y="2126743"/>
            <a:ext cx="93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Server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CD016D-81A1-4048-8E85-483121458B1A}"/>
              </a:ext>
            </a:extLst>
          </p:cNvPr>
          <p:cNvSpPr/>
          <p:nvPr/>
        </p:nvSpPr>
        <p:spPr>
          <a:xfrm>
            <a:off x="3624044" y="3703320"/>
            <a:ext cx="2810292" cy="495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B93B88-2D44-4173-AA2D-C0EA85A1BBE8}"/>
              </a:ext>
            </a:extLst>
          </p:cNvPr>
          <p:cNvSpPr txBox="1"/>
          <p:nvPr/>
        </p:nvSpPr>
        <p:spPr>
          <a:xfrm>
            <a:off x="3825379" y="3758948"/>
            <a:ext cx="2550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App server (</a:t>
            </a:r>
            <a:r>
              <a:rPr lang="en-IE" dirty="0" err="1"/>
              <a:t>eg</a:t>
            </a:r>
            <a:r>
              <a:rPr lang="en-IE" dirty="0"/>
              <a:t> flask)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F1F7D8-EE36-4D5F-8AB7-4DD8A7AE916E}"/>
              </a:ext>
            </a:extLst>
          </p:cNvPr>
          <p:cNvSpPr/>
          <p:nvPr/>
        </p:nvSpPr>
        <p:spPr>
          <a:xfrm>
            <a:off x="2676240" y="2632294"/>
            <a:ext cx="2172597" cy="91063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002E84-0A9F-4BCB-9799-556DEE55A886}"/>
              </a:ext>
            </a:extLst>
          </p:cNvPr>
          <p:cNvSpPr txBox="1"/>
          <p:nvPr/>
        </p:nvSpPr>
        <p:spPr>
          <a:xfrm>
            <a:off x="2608976" y="2621649"/>
            <a:ext cx="22398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00" dirty="0"/>
              <a:t>Directory with static pages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28E792A-ED64-4C8C-B954-DF7099E462B2}"/>
              </a:ext>
            </a:extLst>
          </p:cNvPr>
          <p:cNvSpPr/>
          <p:nvPr/>
        </p:nvSpPr>
        <p:spPr>
          <a:xfrm>
            <a:off x="2801923" y="3056712"/>
            <a:ext cx="822121" cy="34581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5285F1-CBBA-4FF5-9DBC-DF8F722549DF}"/>
              </a:ext>
            </a:extLst>
          </p:cNvPr>
          <p:cNvSpPr txBox="1"/>
          <p:nvPr/>
        </p:nvSpPr>
        <p:spPr>
          <a:xfrm>
            <a:off x="2801923" y="3077477"/>
            <a:ext cx="7214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dirty="0">
                <a:solidFill>
                  <a:schemeClr val="bg1"/>
                </a:solidFill>
              </a:rPr>
              <a:t>Index.html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DDD85F-5A52-4944-B001-173CB493689A}"/>
              </a:ext>
            </a:extLst>
          </p:cNvPr>
          <p:cNvSpPr/>
          <p:nvPr/>
        </p:nvSpPr>
        <p:spPr>
          <a:xfrm>
            <a:off x="3871386" y="3042169"/>
            <a:ext cx="822121" cy="34581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DCF79F-531A-46D9-AD86-CF6C9D3AB0D3}"/>
              </a:ext>
            </a:extLst>
          </p:cNvPr>
          <p:cNvSpPr txBox="1"/>
          <p:nvPr/>
        </p:nvSpPr>
        <p:spPr>
          <a:xfrm>
            <a:off x="3947191" y="3070175"/>
            <a:ext cx="7214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dirty="0">
                <a:solidFill>
                  <a:schemeClr val="bg1"/>
                </a:solidFill>
              </a:rPr>
              <a:t>File.jpg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E0FBA50-12F7-4312-AF7E-EBD967954404}"/>
              </a:ext>
            </a:extLst>
          </p:cNvPr>
          <p:cNvSpPr/>
          <p:nvPr/>
        </p:nvSpPr>
        <p:spPr>
          <a:xfrm>
            <a:off x="5721291" y="2611698"/>
            <a:ext cx="1757322" cy="1144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BC06B1-AB2B-4EBF-BCE0-FB99DF6B2707}"/>
              </a:ext>
            </a:extLst>
          </p:cNvPr>
          <p:cNvSpPr txBox="1"/>
          <p:nvPr/>
        </p:nvSpPr>
        <p:spPr>
          <a:xfrm>
            <a:off x="5897461" y="2740462"/>
            <a:ext cx="1275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00" dirty="0"/>
              <a:t>Functions in the app server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A24C591-8539-439A-8C5B-3295C50FC289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3212984" y="3402530"/>
            <a:ext cx="2508307" cy="936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F2EC0E7-18A1-4B7C-AA71-938B36DD1489}"/>
              </a:ext>
            </a:extLst>
          </p:cNvPr>
          <p:cNvCxnSpPr/>
          <p:nvPr/>
        </p:nvCxnSpPr>
        <p:spPr>
          <a:xfrm flipH="1">
            <a:off x="5738070" y="3766924"/>
            <a:ext cx="1249959" cy="592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ylinder 28">
            <a:extLst>
              <a:ext uri="{FF2B5EF4-FFF2-40B4-BE49-F238E27FC236}">
                <a16:creationId xmlns:a16="http://schemas.microsoft.com/office/drawing/2014/main" id="{0D761CF5-EAEB-426F-A653-A905698E4266}"/>
              </a:ext>
            </a:extLst>
          </p:cNvPr>
          <p:cNvSpPr/>
          <p:nvPr/>
        </p:nvSpPr>
        <p:spPr>
          <a:xfrm>
            <a:off x="9219500" y="2374084"/>
            <a:ext cx="1895912" cy="18959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2A3CEA-B16B-4937-8ED0-1403C961BFC6}"/>
              </a:ext>
            </a:extLst>
          </p:cNvPr>
          <p:cNvSpPr txBox="1"/>
          <p:nvPr/>
        </p:nvSpPr>
        <p:spPr>
          <a:xfrm>
            <a:off x="9575860" y="3285619"/>
            <a:ext cx="1451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Database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C6A5D93-54B9-4E7D-8C4B-461E9FA3BE9D}"/>
              </a:ext>
            </a:extLst>
          </p:cNvPr>
          <p:cNvCxnSpPr/>
          <p:nvPr/>
        </p:nvCxnSpPr>
        <p:spPr>
          <a:xfrm>
            <a:off x="7478613" y="2888635"/>
            <a:ext cx="1740887" cy="7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2A13474-118A-4155-8463-77B5F36D41FC}"/>
              </a:ext>
            </a:extLst>
          </p:cNvPr>
          <p:cNvCxnSpPr>
            <a:endCxn id="27" idx="3"/>
          </p:cNvCxnSpPr>
          <p:nvPr/>
        </p:nvCxnSpPr>
        <p:spPr>
          <a:xfrm flipH="1" flipV="1">
            <a:off x="7478613" y="3183989"/>
            <a:ext cx="1740887" cy="12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4BDC5FB-765C-4EC4-AB21-00FB5A375B30}"/>
              </a:ext>
            </a:extLst>
          </p:cNvPr>
          <p:cNvSpPr txBox="1"/>
          <p:nvPr/>
        </p:nvSpPr>
        <p:spPr>
          <a:xfrm>
            <a:off x="8658980" y="462417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Flask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B4E0476-0715-4487-8860-1058F515E6C5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6521054" y="4198681"/>
            <a:ext cx="2137926" cy="61016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D25392B-E302-4AA7-8218-1623EB83517E}"/>
              </a:ext>
            </a:extLst>
          </p:cNvPr>
          <p:cNvSpPr txBox="1"/>
          <p:nvPr/>
        </p:nvSpPr>
        <p:spPr>
          <a:xfrm>
            <a:off x="3515166" y="5512265"/>
            <a:ext cx="966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Client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ABFA1CC-5083-60D1-BFBB-7B1E3A3936F4}"/>
              </a:ext>
            </a:extLst>
          </p:cNvPr>
          <p:cNvCxnSpPr>
            <a:cxnSpLocks/>
          </p:cNvCxnSpPr>
          <p:nvPr/>
        </p:nvCxnSpPr>
        <p:spPr>
          <a:xfrm flipV="1">
            <a:off x="4525257" y="4143118"/>
            <a:ext cx="0" cy="1552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53B6176-F8DC-D151-4757-1117D6D0AD03}"/>
              </a:ext>
            </a:extLst>
          </p:cNvPr>
          <p:cNvCxnSpPr>
            <a:cxnSpLocks/>
          </p:cNvCxnSpPr>
          <p:nvPr/>
        </p:nvCxnSpPr>
        <p:spPr>
          <a:xfrm>
            <a:off x="5738070" y="4338735"/>
            <a:ext cx="0" cy="1356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0E16C37-9908-4608-C6A2-1D16E5821E01}"/>
              </a:ext>
            </a:extLst>
          </p:cNvPr>
          <p:cNvSpPr txBox="1"/>
          <p:nvPr/>
        </p:nvSpPr>
        <p:spPr>
          <a:xfrm>
            <a:off x="4402509" y="5695471"/>
            <a:ext cx="1388071" cy="923330"/>
          </a:xfrm>
          <a:prstGeom prst="rect">
            <a:avLst/>
          </a:prstGeom>
          <a:solidFill>
            <a:srgbClr val="00B0F0">
              <a:alpha val="30000"/>
            </a:srgbClr>
          </a:solidFill>
          <a:ln>
            <a:solidFill>
              <a:schemeClr val="accent1">
                <a:shade val="50000"/>
                <a:alpha val="38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bg1">
                    <a:lumMod val="65000"/>
                  </a:schemeClr>
                </a:solidFill>
              </a:rPr>
              <a:t>Browser/ postmaster/curl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9157B1DA-D9B7-4C32-7A81-ADBD58F3C618}"/>
              </a:ext>
            </a:extLst>
          </p:cNvPr>
          <p:cNvSpPr/>
          <p:nvPr/>
        </p:nvSpPr>
        <p:spPr>
          <a:xfrm>
            <a:off x="9219500" y="955572"/>
            <a:ext cx="1895912" cy="73833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61BB4F-4EEF-5D62-E711-B35F8BB81A2C}"/>
              </a:ext>
            </a:extLst>
          </p:cNvPr>
          <p:cNvSpPr txBox="1"/>
          <p:nvPr/>
        </p:nvSpPr>
        <p:spPr>
          <a:xfrm>
            <a:off x="9367206" y="1139483"/>
            <a:ext cx="1700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Outside data</a:t>
            </a:r>
          </a:p>
        </p:txBody>
      </p:sp>
    </p:spTree>
    <p:extLst>
      <p:ext uri="{BB962C8B-B14F-4D97-AF65-F5344CB8AC3E}">
        <p14:creationId xmlns:p14="http://schemas.microsoft.com/office/powerpoint/2010/main" val="1489323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ylinder 3">
            <a:extLst>
              <a:ext uri="{FF2B5EF4-FFF2-40B4-BE49-F238E27FC236}">
                <a16:creationId xmlns:a16="http://schemas.microsoft.com/office/drawing/2014/main" id="{EBBDAFF4-6E4D-A26D-A111-154EEDCC8646}"/>
              </a:ext>
            </a:extLst>
          </p:cNvPr>
          <p:cNvSpPr/>
          <p:nvPr/>
        </p:nvSpPr>
        <p:spPr>
          <a:xfrm>
            <a:off x="9219500" y="955572"/>
            <a:ext cx="1895912" cy="73833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CB9612-1229-4BE7-B483-C644F70E0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is an app-server? </a:t>
            </a:r>
            <a:br>
              <a:rPr lang="en-IE" dirty="0"/>
            </a:br>
            <a:r>
              <a:rPr lang="en-IE" sz="1800" dirty="0"/>
              <a:t>And what is a web-server?</a:t>
            </a:r>
            <a:endParaRPr lang="en-IE" dirty="0"/>
          </a:p>
        </p:txBody>
      </p:sp>
      <p:sp>
        <p:nvSpPr>
          <p:cNvPr id="5" name="AutoShape 4" descr="Related image">
            <a:extLst>
              <a:ext uri="{FF2B5EF4-FFF2-40B4-BE49-F238E27FC236}">
                <a16:creationId xmlns:a16="http://schemas.microsoft.com/office/drawing/2014/main" id="{E184439A-07CF-43EB-A549-2BF44B2337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72749" y="2432807"/>
            <a:ext cx="7046751" cy="4119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80427-EC92-41AF-9F75-6245FED89BBD}"/>
              </a:ext>
            </a:extLst>
          </p:cNvPr>
          <p:cNvSpPr/>
          <p:nvPr/>
        </p:nvSpPr>
        <p:spPr>
          <a:xfrm>
            <a:off x="2122704" y="2114307"/>
            <a:ext cx="9281611" cy="22447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B199D0-BCFA-45E5-84A0-22EBF4928CC1}"/>
              </a:ext>
            </a:extLst>
          </p:cNvPr>
          <p:cNvSpPr/>
          <p:nvPr/>
        </p:nvSpPr>
        <p:spPr>
          <a:xfrm>
            <a:off x="3481431" y="5512265"/>
            <a:ext cx="3506598" cy="120062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55FEF380-9499-419E-81D2-E085DC8880E9}"/>
              </a:ext>
            </a:extLst>
          </p:cNvPr>
          <p:cNvSpPr/>
          <p:nvPr/>
        </p:nvSpPr>
        <p:spPr>
          <a:xfrm>
            <a:off x="3730918" y="4659856"/>
            <a:ext cx="2885812" cy="64944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0E5F17-70A1-4476-A072-7BA25F9DEF6C}"/>
              </a:ext>
            </a:extLst>
          </p:cNvPr>
          <p:cNvSpPr txBox="1"/>
          <p:nvPr/>
        </p:nvSpPr>
        <p:spPr>
          <a:xfrm>
            <a:off x="4591587" y="4799911"/>
            <a:ext cx="171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internet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683BCD-773D-47BF-8F1A-0CB488952B6C}"/>
              </a:ext>
            </a:extLst>
          </p:cNvPr>
          <p:cNvSpPr txBox="1"/>
          <p:nvPr/>
        </p:nvSpPr>
        <p:spPr>
          <a:xfrm>
            <a:off x="2847899" y="5172997"/>
            <a:ext cx="200093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E" dirty="0"/>
              <a:t>HTTP request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5CF54B-BC51-4A64-9F97-1F52DB1BF4D6}"/>
              </a:ext>
            </a:extLst>
          </p:cNvPr>
          <p:cNvSpPr txBox="1"/>
          <p:nvPr/>
        </p:nvSpPr>
        <p:spPr>
          <a:xfrm>
            <a:off x="5731856" y="5169243"/>
            <a:ext cx="17868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E" dirty="0"/>
              <a:t>HTTP response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005120-B823-4095-8C18-2F773702AF95}"/>
              </a:ext>
            </a:extLst>
          </p:cNvPr>
          <p:cNvSpPr txBox="1"/>
          <p:nvPr/>
        </p:nvSpPr>
        <p:spPr>
          <a:xfrm>
            <a:off x="2256941" y="2126743"/>
            <a:ext cx="93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Server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CD016D-81A1-4048-8E85-483121458B1A}"/>
              </a:ext>
            </a:extLst>
          </p:cNvPr>
          <p:cNvSpPr/>
          <p:nvPr/>
        </p:nvSpPr>
        <p:spPr>
          <a:xfrm>
            <a:off x="3624044" y="3703320"/>
            <a:ext cx="2810292" cy="495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B93B88-2D44-4173-AA2D-C0EA85A1BBE8}"/>
              </a:ext>
            </a:extLst>
          </p:cNvPr>
          <p:cNvSpPr txBox="1"/>
          <p:nvPr/>
        </p:nvSpPr>
        <p:spPr>
          <a:xfrm>
            <a:off x="3825379" y="3758948"/>
            <a:ext cx="2550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App server (</a:t>
            </a:r>
            <a:r>
              <a:rPr lang="en-IE" dirty="0" err="1"/>
              <a:t>eg</a:t>
            </a:r>
            <a:r>
              <a:rPr lang="en-IE" dirty="0"/>
              <a:t> flask)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F1F7D8-EE36-4D5F-8AB7-4DD8A7AE916E}"/>
              </a:ext>
            </a:extLst>
          </p:cNvPr>
          <p:cNvSpPr/>
          <p:nvPr/>
        </p:nvSpPr>
        <p:spPr>
          <a:xfrm>
            <a:off x="2676240" y="2632294"/>
            <a:ext cx="2172597" cy="91063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002E84-0A9F-4BCB-9799-556DEE55A886}"/>
              </a:ext>
            </a:extLst>
          </p:cNvPr>
          <p:cNvSpPr txBox="1"/>
          <p:nvPr/>
        </p:nvSpPr>
        <p:spPr>
          <a:xfrm>
            <a:off x="2608976" y="2621649"/>
            <a:ext cx="22398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00" dirty="0"/>
              <a:t>Directory with static pages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28E792A-ED64-4C8C-B954-DF7099E462B2}"/>
              </a:ext>
            </a:extLst>
          </p:cNvPr>
          <p:cNvSpPr/>
          <p:nvPr/>
        </p:nvSpPr>
        <p:spPr>
          <a:xfrm>
            <a:off x="2801923" y="3056712"/>
            <a:ext cx="822121" cy="34581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5285F1-CBBA-4FF5-9DBC-DF8F722549DF}"/>
              </a:ext>
            </a:extLst>
          </p:cNvPr>
          <p:cNvSpPr txBox="1"/>
          <p:nvPr/>
        </p:nvSpPr>
        <p:spPr>
          <a:xfrm>
            <a:off x="2801923" y="3077477"/>
            <a:ext cx="7214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dirty="0">
                <a:solidFill>
                  <a:schemeClr val="bg1"/>
                </a:solidFill>
              </a:rPr>
              <a:t>Index.html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DDD85F-5A52-4944-B001-173CB493689A}"/>
              </a:ext>
            </a:extLst>
          </p:cNvPr>
          <p:cNvSpPr/>
          <p:nvPr/>
        </p:nvSpPr>
        <p:spPr>
          <a:xfrm>
            <a:off x="3871386" y="3042169"/>
            <a:ext cx="822121" cy="34581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DCF79F-531A-46D9-AD86-CF6C9D3AB0D3}"/>
              </a:ext>
            </a:extLst>
          </p:cNvPr>
          <p:cNvSpPr txBox="1"/>
          <p:nvPr/>
        </p:nvSpPr>
        <p:spPr>
          <a:xfrm>
            <a:off x="3947191" y="3070175"/>
            <a:ext cx="7214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dirty="0">
                <a:solidFill>
                  <a:schemeClr val="bg1"/>
                </a:solidFill>
              </a:rPr>
              <a:t>File.jpg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E0FBA50-12F7-4312-AF7E-EBD967954404}"/>
              </a:ext>
            </a:extLst>
          </p:cNvPr>
          <p:cNvSpPr/>
          <p:nvPr/>
        </p:nvSpPr>
        <p:spPr>
          <a:xfrm>
            <a:off x="5721291" y="2611698"/>
            <a:ext cx="1757322" cy="1144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BC06B1-AB2B-4EBF-BCE0-FB99DF6B2707}"/>
              </a:ext>
            </a:extLst>
          </p:cNvPr>
          <p:cNvSpPr txBox="1"/>
          <p:nvPr/>
        </p:nvSpPr>
        <p:spPr>
          <a:xfrm>
            <a:off x="5897461" y="2740462"/>
            <a:ext cx="1275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00" dirty="0"/>
              <a:t>Functions in the app server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A24C591-8539-439A-8C5B-3295C50FC289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3212984" y="3402530"/>
            <a:ext cx="2508307" cy="936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F2EC0E7-18A1-4B7C-AA71-938B36DD1489}"/>
              </a:ext>
            </a:extLst>
          </p:cNvPr>
          <p:cNvCxnSpPr/>
          <p:nvPr/>
        </p:nvCxnSpPr>
        <p:spPr>
          <a:xfrm flipH="1">
            <a:off x="5738070" y="3766924"/>
            <a:ext cx="1249959" cy="592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ylinder 28">
            <a:extLst>
              <a:ext uri="{FF2B5EF4-FFF2-40B4-BE49-F238E27FC236}">
                <a16:creationId xmlns:a16="http://schemas.microsoft.com/office/drawing/2014/main" id="{0D761CF5-EAEB-426F-A653-A905698E4266}"/>
              </a:ext>
            </a:extLst>
          </p:cNvPr>
          <p:cNvSpPr/>
          <p:nvPr/>
        </p:nvSpPr>
        <p:spPr>
          <a:xfrm>
            <a:off x="9219500" y="2374084"/>
            <a:ext cx="1895912" cy="18959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2A3CEA-B16B-4937-8ED0-1403C961BFC6}"/>
              </a:ext>
            </a:extLst>
          </p:cNvPr>
          <p:cNvSpPr txBox="1"/>
          <p:nvPr/>
        </p:nvSpPr>
        <p:spPr>
          <a:xfrm>
            <a:off x="9575860" y="3285619"/>
            <a:ext cx="1451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Database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C6A5D93-54B9-4E7D-8C4B-461E9FA3BE9D}"/>
              </a:ext>
            </a:extLst>
          </p:cNvPr>
          <p:cNvCxnSpPr/>
          <p:nvPr/>
        </p:nvCxnSpPr>
        <p:spPr>
          <a:xfrm>
            <a:off x="7478613" y="2888635"/>
            <a:ext cx="1740887" cy="7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2A13474-118A-4155-8463-77B5F36D41FC}"/>
              </a:ext>
            </a:extLst>
          </p:cNvPr>
          <p:cNvCxnSpPr>
            <a:endCxn id="27" idx="3"/>
          </p:cNvCxnSpPr>
          <p:nvPr/>
        </p:nvCxnSpPr>
        <p:spPr>
          <a:xfrm flipH="1" flipV="1">
            <a:off x="7478613" y="3183989"/>
            <a:ext cx="1740887" cy="12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4BDC5FB-765C-4EC4-AB21-00FB5A375B30}"/>
              </a:ext>
            </a:extLst>
          </p:cNvPr>
          <p:cNvSpPr txBox="1"/>
          <p:nvPr/>
        </p:nvSpPr>
        <p:spPr>
          <a:xfrm>
            <a:off x="8658980" y="462417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Flask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B4E0476-0715-4487-8860-1058F515E6C5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6521054" y="4198681"/>
            <a:ext cx="2137926" cy="61016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D25392B-E302-4AA7-8218-1623EB83517E}"/>
              </a:ext>
            </a:extLst>
          </p:cNvPr>
          <p:cNvSpPr txBox="1"/>
          <p:nvPr/>
        </p:nvSpPr>
        <p:spPr>
          <a:xfrm>
            <a:off x="3515166" y="5512265"/>
            <a:ext cx="966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Client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ABFA1CC-5083-60D1-BFBB-7B1E3A3936F4}"/>
              </a:ext>
            </a:extLst>
          </p:cNvPr>
          <p:cNvCxnSpPr>
            <a:cxnSpLocks/>
          </p:cNvCxnSpPr>
          <p:nvPr/>
        </p:nvCxnSpPr>
        <p:spPr>
          <a:xfrm flipV="1">
            <a:off x="4525257" y="4143118"/>
            <a:ext cx="0" cy="1552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53B6176-F8DC-D151-4757-1117D6D0AD03}"/>
              </a:ext>
            </a:extLst>
          </p:cNvPr>
          <p:cNvCxnSpPr>
            <a:cxnSpLocks/>
          </p:cNvCxnSpPr>
          <p:nvPr/>
        </p:nvCxnSpPr>
        <p:spPr>
          <a:xfrm>
            <a:off x="5738070" y="4338735"/>
            <a:ext cx="0" cy="1356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0E16C37-9908-4608-C6A2-1D16E5821E01}"/>
              </a:ext>
            </a:extLst>
          </p:cNvPr>
          <p:cNvSpPr txBox="1"/>
          <p:nvPr/>
        </p:nvSpPr>
        <p:spPr>
          <a:xfrm>
            <a:off x="4402509" y="5695471"/>
            <a:ext cx="1388071" cy="923330"/>
          </a:xfrm>
          <a:prstGeom prst="rect">
            <a:avLst/>
          </a:prstGeom>
          <a:solidFill>
            <a:srgbClr val="00B0F0">
              <a:alpha val="30000"/>
            </a:srgbClr>
          </a:solidFill>
          <a:ln>
            <a:solidFill>
              <a:schemeClr val="accent1">
                <a:shade val="50000"/>
                <a:alpha val="38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bg1">
                    <a:lumMod val="65000"/>
                  </a:schemeClr>
                </a:solidFill>
              </a:rPr>
              <a:t>Browser/ postmaster/curl</a:t>
            </a:r>
          </a:p>
        </p:txBody>
      </p:sp>
      <p:sp>
        <p:nvSpPr>
          <p:cNvPr id="14" name="Free-form: Shape 13">
            <a:extLst>
              <a:ext uri="{FF2B5EF4-FFF2-40B4-BE49-F238E27FC236}">
                <a16:creationId xmlns:a16="http://schemas.microsoft.com/office/drawing/2014/main" id="{6890BA14-3819-B8C5-221E-7C9540BC1844}"/>
              </a:ext>
            </a:extLst>
          </p:cNvPr>
          <p:cNvSpPr/>
          <p:nvPr/>
        </p:nvSpPr>
        <p:spPr>
          <a:xfrm>
            <a:off x="-30141346" y="-40160376"/>
            <a:ext cx="82197646" cy="83338382"/>
          </a:xfrm>
          <a:custGeom>
            <a:avLst/>
            <a:gdLst>
              <a:gd name="connsiteX0" fmla="*/ 18221835 w 38345808"/>
              <a:gd name="connsiteY0" fmla="*/ 10714703 h 21945600"/>
              <a:gd name="connsiteX1" fmla="*/ 16489508 w 38345808"/>
              <a:gd name="connsiteY1" fmla="*/ 11285308 h 21945600"/>
              <a:gd name="connsiteX2" fmla="*/ 18221835 w 38345808"/>
              <a:gd name="connsiteY2" fmla="*/ 11855913 h 21945600"/>
              <a:gd name="connsiteX3" fmla="*/ 19954161 w 38345808"/>
              <a:gd name="connsiteY3" fmla="*/ 11285308 h 21945600"/>
              <a:gd name="connsiteX4" fmla="*/ 18221835 w 38345808"/>
              <a:gd name="connsiteY4" fmla="*/ 10714703 h 21945600"/>
              <a:gd name="connsiteX5" fmla="*/ 0 w 38345808"/>
              <a:gd name="connsiteY5" fmla="*/ 0 h 21945600"/>
              <a:gd name="connsiteX6" fmla="*/ 38345808 w 38345808"/>
              <a:gd name="connsiteY6" fmla="*/ 0 h 21945600"/>
              <a:gd name="connsiteX7" fmla="*/ 38345808 w 38345808"/>
              <a:gd name="connsiteY7" fmla="*/ 21945600 h 21945600"/>
              <a:gd name="connsiteX8" fmla="*/ 0 w 38345808"/>
              <a:gd name="connsiteY8" fmla="*/ 21945600 h 2194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345808" h="21945600">
                <a:moveTo>
                  <a:pt x="18221835" y="10714703"/>
                </a:moveTo>
                <a:cubicBezTo>
                  <a:pt x="17265097" y="10714703"/>
                  <a:pt x="16489508" y="10970172"/>
                  <a:pt x="16489508" y="11285308"/>
                </a:cubicBezTo>
                <a:cubicBezTo>
                  <a:pt x="16489508" y="11600444"/>
                  <a:pt x="17265097" y="11855913"/>
                  <a:pt x="18221835" y="11855913"/>
                </a:cubicBezTo>
                <a:cubicBezTo>
                  <a:pt x="19178572" y="11855913"/>
                  <a:pt x="19954161" y="11600444"/>
                  <a:pt x="19954161" y="11285308"/>
                </a:cubicBezTo>
                <a:cubicBezTo>
                  <a:pt x="19954161" y="10970172"/>
                  <a:pt x="19178572" y="10714703"/>
                  <a:pt x="18221835" y="10714703"/>
                </a:cubicBezTo>
                <a:close/>
                <a:moveTo>
                  <a:pt x="0" y="0"/>
                </a:moveTo>
                <a:lnTo>
                  <a:pt x="38345808" y="0"/>
                </a:lnTo>
                <a:lnTo>
                  <a:pt x="38345808" y="21945600"/>
                </a:lnTo>
                <a:lnTo>
                  <a:pt x="0" y="21945600"/>
                </a:lnTo>
                <a:close/>
              </a:path>
            </a:pathLst>
          </a:custGeom>
          <a:solidFill>
            <a:schemeClr val="tx1">
              <a:alpha val="4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CFBD58-A141-1171-002E-F28AC9A3CF53}"/>
              </a:ext>
            </a:extLst>
          </p:cNvPr>
          <p:cNvSpPr txBox="1"/>
          <p:nvPr/>
        </p:nvSpPr>
        <p:spPr>
          <a:xfrm>
            <a:off x="9367206" y="1139483"/>
            <a:ext cx="1700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Outside data</a:t>
            </a:r>
          </a:p>
        </p:txBody>
      </p:sp>
    </p:spTree>
    <p:extLst>
      <p:ext uri="{BB962C8B-B14F-4D97-AF65-F5344CB8AC3E}">
        <p14:creationId xmlns:p14="http://schemas.microsoft.com/office/powerpoint/2010/main" val="1228137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ylinder 3">
            <a:extLst>
              <a:ext uri="{FF2B5EF4-FFF2-40B4-BE49-F238E27FC236}">
                <a16:creationId xmlns:a16="http://schemas.microsoft.com/office/drawing/2014/main" id="{EBBDAFF4-6E4D-A26D-A111-154EEDCC8646}"/>
              </a:ext>
            </a:extLst>
          </p:cNvPr>
          <p:cNvSpPr/>
          <p:nvPr/>
        </p:nvSpPr>
        <p:spPr>
          <a:xfrm>
            <a:off x="9219500" y="955572"/>
            <a:ext cx="1895912" cy="73833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CB9612-1229-4BE7-B483-C644F70E0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is an app-server? </a:t>
            </a:r>
            <a:br>
              <a:rPr lang="en-IE" dirty="0"/>
            </a:br>
            <a:r>
              <a:rPr lang="en-IE" sz="1800" dirty="0"/>
              <a:t>And what is a web-server?</a:t>
            </a:r>
            <a:endParaRPr lang="en-IE" dirty="0"/>
          </a:p>
        </p:txBody>
      </p:sp>
      <p:sp>
        <p:nvSpPr>
          <p:cNvPr id="5" name="AutoShape 4" descr="Related image">
            <a:extLst>
              <a:ext uri="{FF2B5EF4-FFF2-40B4-BE49-F238E27FC236}">
                <a16:creationId xmlns:a16="http://schemas.microsoft.com/office/drawing/2014/main" id="{E184439A-07CF-43EB-A549-2BF44B2337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72749" y="2432807"/>
            <a:ext cx="7046751" cy="4119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80427-EC92-41AF-9F75-6245FED89BBD}"/>
              </a:ext>
            </a:extLst>
          </p:cNvPr>
          <p:cNvSpPr/>
          <p:nvPr/>
        </p:nvSpPr>
        <p:spPr>
          <a:xfrm>
            <a:off x="2122704" y="2114307"/>
            <a:ext cx="9281611" cy="22447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B199D0-BCFA-45E5-84A0-22EBF4928CC1}"/>
              </a:ext>
            </a:extLst>
          </p:cNvPr>
          <p:cNvSpPr/>
          <p:nvPr/>
        </p:nvSpPr>
        <p:spPr>
          <a:xfrm>
            <a:off x="3481431" y="5512265"/>
            <a:ext cx="3506598" cy="120062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55FEF380-9499-419E-81D2-E085DC8880E9}"/>
              </a:ext>
            </a:extLst>
          </p:cNvPr>
          <p:cNvSpPr/>
          <p:nvPr/>
        </p:nvSpPr>
        <p:spPr>
          <a:xfrm>
            <a:off x="3730918" y="4659856"/>
            <a:ext cx="2885812" cy="64944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0E5F17-70A1-4476-A072-7BA25F9DEF6C}"/>
              </a:ext>
            </a:extLst>
          </p:cNvPr>
          <p:cNvSpPr txBox="1"/>
          <p:nvPr/>
        </p:nvSpPr>
        <p:spPr>
          <a:xfrm>
            <a:off x="4591587" y="4799911"/>
            <a:ext cx="171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internet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683BCD-773D-47BF-8F1A-0CB488952B6C}"/>
              </a:ext>
            </a:extLst>
          </p:cNvPr>
          <p:cNvSpPr txBox="1"/>
          <p:nvPr/>
        </p:nvSpPr>
        <p:spPr>
          <a:xfrm>
            <a:off x="2847899" y="5172997"/>
            <a:ext cx="200093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E" dirty="0"/>
              <a:t>HTTP request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5CF54B-BC51-4A64-9F97-1F52DB1BF4D6}"/>
              </a:ext>
            </a:extLst>
          </p:cNvPr>
          <p:cNvSpPr txBox="1"/>
          <p:nvPr/>
        </p:nvSpPr>
        <p:spPr>
          <a:xfrm>
            <a:off x="5731856" y="5169243"/>
            <a:ext cx="17868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E" dirty="0"/>
              <a:t>HTTP response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005120-B823-4095-8C18-2F773702AF95}"/>
              </a:ext>
            </a:extLst>
          </p:cNvPr>
          <p:cNvSpPr txBox="1"/>
          <p:nvPr/>
        </p:nvSpPr>
        <p:spPr>
          <a:xfrm>
            <a:off x="2256941" y="2126743"/>
            <a:ext cx="93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Server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CD016D-81A1-4048-8E85-483121458B1A}"/>
              </a:ext>
            </a:extLst>
          </p:cNvPr>
          <p:cNvSpPr/>
          <p:nvPr/>
        </p:nvSpPr>
        <p:spPr>
          <a:xfrm>
            <a:off x="3624044" y="3703320"/>
            <a:ext cx="2810292" cy="495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B93B88-2D44-4173-AA2D-C0EA85A1BBE8}"/>
              </a:ext>
            </a:extLst>
          </p:cNvPr>
          <p:cNvSpPr txBox="1"/>
          <p:nvPr/>
        </p:nvSpPr>
        <p:spPr>
          <a:xfrm>
            <a:off x="3825379" y="3758948"/>
            <a:ext cx="2550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App server (</a:t>
            </a:r>
            <a:r>
              <a:rPr lang="en-IE" dirty="0" err="1"/>
              <a:t>eg</a:t>
            </a:r>
            <a:r>
              <a:rPr lang="en-IE" dirty="0"/>
              <a:t> flask)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F1F7D8-EE36-4D5F-8AB7-4DD8A7AE916E}"/>
              </a:ext>
            </a:extLst>
          </p:cNvPr>
          <p:cNvSpPr/>
          <p:nvPr/>
        </p:nvSpPr>
        <p:spPr>
          <a:xfrm>
            <a:off x="2676240" y="2632294"/>
            <a:ext cx="2172597" cy="91063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002E84-0A9F-4BCB-9799-556DEE55A886}"/>
              </a:ext>
            </a:extLst>
          </p:cNvPr>
          <p:cNvSpPr txBox="1"/>
          <p:nvPr/>
        </p:nvSpPr>
        <p:spPr>
          <a:xfrm>
            <a:off x="2608976" y="2621649"/>
            <a:ext cx="22398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00" dirty="0"/>
              <a:t>Directory with static pages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28E792A-ED64-4C8C-B954-DF7099E462B2}"/>
              </a:ext>
            </a:extLst>
          </p:cNvPr>
          <p:cNvSpPr/>
          <p:nvPr/>
        </p:nvSpPr>
        <p:spPr>
          <a:xfrm>
            <a:off x="2801923" y="3056712"/>
            <a:ext cx="822121" cy="34581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5285F1-CBBA-4FF5-9DBC-DF8F722549DF}"/>
              </a:ext>
            </a:extLst>
          </p:cNvPr>
          <p:cNvSpPr txBox="1"/>
          <p:nvPr/>
        </p:nvSpPr>
        <p:spPr>
          <a:xfrm>
            <a:off x="2801923" y="3077477"/>
            <a:ext cx="7214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dirty="0">
                <a:solidFill>
                  <a:schemeClr val="bg1"/>
                </a:solidFill>
              </a:rPr>
              <a:t>Index.html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DDD85F-5A52-4944-B001-173CB493689A}"/>
              </a:ext>
            </a:extLst>
          </p:cNvPr>
          <p:cNvSpPr/>
          <p:nvPr/>
        </p:nvSpPr>
        <p:spPr>
          <a:xfrm>
            <a:off x="3871386" y="3042169"/>
            <a:ext cx="822121" cy="34581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DCF79F-531A-46D9-AD86-CF6C9D3AB0D3}"/>
              </a:ext>
            </a:extLst>
          </p:cNvPr>
          <p:cNvSpPr txBox="1"/>
          <p:nvPr/>
        </p:nvSpPr>
        <p:spPr>
          <a:xfrm>
            <a:off x="3947191" y="3070175"/>
            <a:ext cx="7214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dirty="0">
                <a:solidFill>
                  <a:schemeClr val="bg1"/>
                </a:solidFill>
              </a:rPr>
              <a:t>File.jpg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E0FBA50-12F7-4312-AF7E-EBD967954404}"/>
              </a:ext>
            </a:extLst>
          </p:cNvPr>
          <p:cNvSpPr/>
          <p:nvPr/>
        </p:nvSpPr>
        <p:spPr>
          <a:xfrm>
            <a:off x="5721291" y="2611698"/>
            <a:ext cx="1757322" cy="1144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BC06B1-AB2B-4EBF-BCE0-FB99DF6B2707}"/>
              </a:ext>
            </a:extLst>
          </p:cNvPr>
          <p:cNvSpPr txBox="1"/>
          <p:nvPr/>
        </p:nvSpPr>
        <p:spPr>
          <a:xfrm>
            <a:off x="5897461" y="2740462"/>
            <a:ext cx="1275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00" dirty="0"/>
              <a:t>Functions in the app server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A24C591-8539-439A-8C5B-3295C50FC289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3212984" y="3402530"/>
            <a:ext cx="2508307" cy="936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F2EC0E7-18A1-4B7C-AA71-938B36DD1489}"/>
              </a:ext>
            </a:extLst>
          </p:cNvPr>
          <p:cNvCxnSpPr/>
          <p:nvPr/>
        </p:nvCxnSpPr>
        <p:spPr>
          <a:xfrm flipH="1">
            <a:off x="5738070" y="3766924"/>
            <a:ext cx="1249959" cy="592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ylinder 28">
            <a:extLst>
              <a:ext uri="{FF2B5EF4-FFF2-40B4-BE49-F238E27FC236}">
                <a16:creationId xmlns:a16="http://schemas.microsoft.com/office/drawing/2014/main" id="{0D761CF5-EAEB-426F-A653-A905698E4266}"/>
              </a:ext>
            </a:extLst>
          </p:cNvPr>
          <p:cNvSpPr/>
          <p:nvPr/>
        </p:nvSpPr>
        <p:spPr>
          <a:xfrm>
            <a:off x="9219500" y="2374084"/>
            <a:ext cx="1895912" cy="18959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2A3CEA-B16B-4937-8ED0-1403C961BFC6}"/>
              </a:ext>
            </a:extLst>
          </p:cNvPr>
          <p:cNvSpPr txBox="1"/>
          <p:nvPr/>
        </p:nvSpPr>
        <p:spPr>
          <a:xfrm>
            <a:off x="9575860" y="3285619"/>
            <a:ext cx="1451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Database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C6A5D93-54B9-4E7D-8C4B-461E9FA3BE9D}"/>
              </a:ext>
            </a:extLst>
          </p:cNvPr>
          <p:cNvCxnSpPr/>
          <p:nvPr/>
        </p:nvCxnSpPr>
        <p:spPr>
          <a:xfrm>
            <a:off x="7478613" y="2888635"/>
            <a:ext cx="1740887" cy="7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2A13474-118A-4155-8463-77B5F36D41FC}"/>
              </a:ext>
            </a:extLst>
          </p:cNvPr>
          <p:cNvCxnSpPr>
            <a:endCxn id="27" idx="3"/>
          </p:cNvCxnSpPr>
          <p:nvPr/>
        </p:nvCxnSpPr>
        <p:spPr>
          <a:xfrm flipH="1" flipV="1">
            <a:off x="7478613" y="3183989"/>
            <a:ext cx="1740887" cy="12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4BDC5FB-765C-4EC4-AB21-00FB5A375B30}"/>
              </a:ext>
            </a:extLst>
          </p:cNvPr>
          <p:cNvSpPr txBox="1"/>
          <p:nvPr/>
        </p:nvSpPr>
        <p:spPr>
          <a:xfrm>
            <a:off x="8658980" y="462417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Flask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B4E0476-0715-4487-8860-1058F515E6C5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6521054" y="4198681"/>
            <a:ext cx="2137926" cy="61016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D25392B-E302-4AA7-8218-1623EB83517E}"/>
              </a:ext>
            </a:extLst>
          </p:cNvPr>
          <p:cNvSpPr txBox="1"/>
          <p:nvPr/>
        </p:nvSpPr>
        <p:spPr>
          <a:xfrm>
            <a:off x="3515166" y="5512265"/>
            <a:ext cx="966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Client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ABFA1CC-5083-60D1-BFBB-7B1E3A3936F4}"/>
              </a:ext>
            </a:extLst>
          </p:cNvPr>
          <p:cNvCxnSpPr>
            <a:cxnSpLocks/>
          </p:cNvCxnSpPr>
          <p:nvPr/>
        </p:nvCxnSpPr>
        <p:spPr>
          <a:xfrm flipV="1">
            <a:off x="4525257" y="4143118"/>
            <a:ext cx="0" cy="1552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53B6176-F8DC-D151-4757-1117D6D0AD03}"/>
              </a:ext>
            </a:extLst>
          </p:cNvPr>
          <p:cNvCxnSpPr>
            <a:cxnSpLocks/>
          </p:cNvCxnSpPr>
          <p:nvPr/>
        </p:nvCxnSpPr>
        <p:spPr>
          <a:xfrm>
            <a:off x="5738070" y="4338735"/>
            <a:ext cx="0" cy="1356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0E16C37-9908-4608-C6A2-1D16E5821E01}"/>
              </a:ext>
            </a:extLst>
          </p:cNvPr>
          <p:cNvSpPr txBox="1"/>
          <p:nvPr/>
        </p:nvSpPr>
        <p:spPr>
          <a:xfrm>
            <a:off x="4402509" y="5695471"/>
            <a:ext cx="1388071" cy="923330"/>
          </a:xfrm>
          <a:prstGeom prst="rect">
            <a:avLst/>
          </a:prstGeom>
          <a:solidFill>
            <a:srgbClr val="00B0F0">
              <a:alpha val="30000"/>
            </a:srgbClr>
          </a:solidFill>
          <a:ln>
            <a:solidFill>
              <a:schemeClr val="accent1">
                <a:shade val="50000"/>
                <a:alpha val="38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bg1">
                    <a:lumMod val="65000"/>
                  </a:schemeClr>
                </a:solidFill>
              </a:rPr>
              <a:t>Browser/ postmaster/curl</a:t>
            </a:r>
          </a:p>
        </p:txBody>
      </p:sp>
      <p:sp>
        <p:nvSpPr>
          <p:cNvPr id="14" name="Free-form: Shape 13">
            <a:extLst>
              <a:ext uri="{FF2B5EF4-FFF2-40B4-BE49-F238E27FC236}">
                <a16:creationId xmlns:a16="http://schemas.microsoft.com/office/drawing/2014/main" id="{6890BA14-3819-B8C5-221E-7C9540BC1844}"/>
              </a:ext>
            </a:extLst>
          </p:cNvPr>
          <p:cNvSpPr/>
          <p:nvPr/>
        </p:nvSpPr>
        <p:spPr>
          <a:xfrm>
            <a:off x="-30141346" y="-40160376"/>
            <a:ext cx="82197646" cy="83338382"/>
          </a:xfrm>
          <a:custGeom>
            <a:avLst/>
            <a:gdLst>
              <a:gd name="connsiteX0" fmla="*/ 18221835 w 38345808"/>
              <a:gd name="connsiteY0" fmla="*/ 10714703 h 21945600"/>
              <a:gd name="connsiteX1" fmla="*/ 16489508 w 38345808"/>
              <a:gd name="connsiteY1" fmla="*/ 11285308 h 21945600"/>
              <a:gd name="connsiteX2" fmla="*/ 18221835 w 38345808"/>
              <a:gd name="connsiteY2" fmla="*/ 11855913 h 21945600"/>
              <a:gd name="connsiteX3" fmla="*/ 19954161 w 38345808"/>
              <a:gd name="connsiteY3" fmla="*/ 11285308 h 21945600"/>
              <a:gd name="connsiteX4" fmla="*/ 18221835 w 38345808"/>
              <a:gd name="connsiteY4" fmla="*/ 10714703 h 21945600"/>
              <a:gd name="connsiteX5" fmla="*/ 0 w 38345808"/>
              <a:gd name="connsiteY5" fmla="*/ 0 h 21945600"/>
              <a:gd name="connsiteX6" fmla="*/ 38345808 w 38345808"/>
              <a:gd name="connsiteY6" fmla="*/ 0 h 21945600"/>
              <a:gd name="connsiteX7" fmla="*/ 38345808 w 38345808"/>
              <a:gd name="connsiteY7" fmla="*/ 21945600 h 21945600"/>
              <a:gd name="connsiteX8" fmla="*/ 0 w 38345808"/>
              <a:gd name="connsiteY8" fmla="*/ 21945600 h 2194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345808" h="21945600">
                <a:moveTo>
                  <a:pt x="18221835" y="10714703"/>
                </a:moveTo>
                <a:cubicBezTo>
                  <a:pt x="17265097" y="10714703"/>
                  <a:pt x="16489508" y="10970172"/>
                  <a:pt x="16489508" y="11285308"/>
                </a:cubicBezTo>
                <a:cubicBezTo>
                  <a:pt x="16489508" y="11600444"/>
                  <a:pt x="17265097" y="11855913"/>
                  <a:pt x="18221835" y="11855913"/>
                </a:cubicBezTo>
                <a:cubicBezTo>
                  <a:pt x="19178572" y="11855913"/>
                  <a:pt x="19954161" y="11600444"/>
                  <a:pt x="19954161" y="11285308"/>
                </a:cubicBezTo>
                <a:cubicBezTo>
                  <a:pt x="19954161" y="10970172"/>
                  <a:pt x="19178572" y="10714703"/>
                  <a:pt x="18221835" y="10714703"/>
                </a:cubicBezTo>
                <a:close/>
                <a:moveTo>
                  <a:pt x="0" y="0"/>
                </a:moveTo>
                <a:lnTo>
                  <a:pt x="38345808" y="0"/>
                </a:lnTo>
                <a:lnTo>
                  <a:pt x="38345808" y="21945600"/>
                </a:lnTo>
                <a:lnTo>
                  <a:pt x="0" y="21945600"/>
                </a:lnTo>
                <a:close/>
              </a:path>
            </a:pathLst>
          </a:custGeom>
          <a:solidFill>
            <a:schemeClr val="tx1">
              <a:alpha val="4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CFBD58-A141-1171-002E-F28AC9A3CF53}"/>
              </a:ext>
            </a:extLst>
          </p:cNvPr>
          <p:cNvSpPr txBox="1"/>
          <p:nvPr/>
        </p:nvSpPr>
        <p:spPr>
          <a:xfrm>
            <a:off x="9367206" y="1139483"/>
            <a:ext cx="1700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Outside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0E3D1C-1F0C-B97A-CF9C-5A1A2D6F3273}"/>
              </a:ext>
            </a:extLst>
          </p:cNvPr>
          <p:cNvSpPr/>
          <p:nvPr/>
        </p:nvSpPr>
        <p:spPr>
          <a:xfrm>
            <a:off x="8088384" y="2558127"/>
            <a:ext cx="617989" cy="1198152"/>
          </a:xfrm>
          <a:prstGeom prst="rect">
            <a:avLst/>
          </a:prstGeom>
          <a:solidFill>
            <a:srgbClr val="DEC2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695A60-87C7-077A-95B6-2F1C140ADE6D}"/>
              </a:ext>
            </a:extLst>
          </p:cNvPr>
          <p:cNvSpPr txBox="1"/>
          <p:nvPr/>
        </p:nvSpPr>
        <p:spPr>
          <a:xfrm>
            <a:off x="8176524" y="2963758"/>
            <a:ext cx="471193" cy="247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00" dirty="0"/>
              <a:t>DAO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A6CB7F-DA89-D732-4272-4E5B17F64E86}"/>
              </a:ext>
            </a:extLst>
          </p:cNvPr>
          <p:cNvSpPr/>
          <p:nvPr/>
        </p:nvSpPr>
        <p:spPr>
          <a:xfrm>
            <a:off x="6627778" y="2170869"/>
            <a:ext cx="851125" cy="281755"/>
          </a:xfrm>
          <a:prstGeom prst="rect">
            <a:avLst/>
          </a:prstGeom>
          <a:solidFill>
            <a:srgbClr val="DEC2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FDAE290-B9BC-9A30-A043-39F60710E268}"/>
              </a:ext>
            </a:extLst>
          </p:cNvPr>
          <p:cNvSpPr txBox="1"/>
          <p:nvPr/>
        </p:nvSpPr>
        <p:spPr>
          <a:xfrm>
            <a:off x="6839375" y="2198902"/>
            <a:ext cx="7161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00" dirty="0"/>
              <a:t>DAO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B5F31CD-BDA1-D87C-A41E-17587CBF3424}"/>
              </a:ext>
            </a:extLst>
          </p:cNvPr>
          <p:cNvCxnSpPr>
            <a:cxnSpLocks/>
          </p:cNvCxnSpPr>
          <p:nvPr/>
        </p:nvCxnSpPr>
        <p:spPr>
          <a:xfrm flipV="1">
            <a:off x="6859648" y="1181469"/>
            <a:ext cx="2359852" cy="987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D0CCD6E-9433-80D0-3E3F-CFDD562FEBF3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7239026" y="1324740"/>
            <a:ext cx="1980474" cy="858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72B108F-6A14-6DD3-8D29-627D8CAA86B3}"/>
              </a:ext>
            </a:extLst>
          </p:cNvPr>
          <p:cNvCxnSpPr>
            <a:cxnSpLocks/>
          </p:cNvCxnSpPr>
          <p:nvPr/>
        </p:nvCxnSpPr>
        <p:spPr>
          <a:xfrm flipV="1">
            <a:off x="6859648" y="2445123"/>
            <a:ext cx="0" cy="155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B2A176A-9B3F-0437-ACCC-61130A10115B}"/>
              </a:ext>
            </a:extLst>
          </p:cNvPr>
          <p:cNvCxnSpPr>
            <a:cxnSpLocks/>
          </p:cNvCxnSpPr>
          <p:nvPr/>
        </p:nvCxnSpPr>
        <p:spPr>
          <a:xfrm>
            <a:off x="7197452" y="2452624"/>
            <a:ext cx="0" cy="201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76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ylinder 3">
            <a:extLst>
              <a:ext uri="{FF2B5EF4-FFF2-40B4-BE49-F238E27FC236}">
                <a16:creationId xmlns:a16="http://schemas.microsoft.com/office/drawing/2014/main" id="{EBBDAFF4-6E4D-A26D-A111-154EEDCC8646}"/>
              </a:ext>
            </a:extLst>
          </p:cNvPr>
          <p:cNvSpPr/>
          <p:nvPr/>
        </p:nvSpPr>
        <p:spPr>
          <a:xfrm>
            <a:off x="9219500" y="955572"/>
            <a:ext cx="1895912" cy="73833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CB9612-1229-4BE7-B483-C644F70E0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is an app-server? </a:t>
            </a:r>
            <a:br>
              <a:rPr lang="en-IE" dirty="0"/>
            </a:br>
            <a:r>
              <a:rPr lang="en-IE" sz="1800" dirty="0"/>
              <a:t>And what is a web-server?</a:t>
            </a:r>
            <a:endParaRPr lang="en-IE" dirty="0"/>
          </a:p>
        </p:txBody>
      </p:sp>
      <p:sp>
        <p:nvSpPr>
          <p:cNvPr id="5" name="AutoShape 4" descr="Related image">
            <a:extLst>
              <a:ext uri="{FF2B5EF4-FFF2-40B4-BE49-F238E27FC236}">
                <a16:creationId xmlns:a16="http://schemas.microsoft.com/office/drawing/2014/main" id="{E184439A-07CF-43EB-A549-2BF44B2337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72749" y="2432807"/>
            <a:ext cx="7046751" cy="4119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80427-EC92-41AF-9F75-6245FED89BBD}"/>
              </a:ext>
            </a:extLst>
          </p:cNvPr>
          <p:cNvSpPr/>
          <p:nvPr/>
        </p:nvSpPr>
        <p:spPr>
          <a:xfrm>
            <a:off x="2122704" y="2114307"/>
            <a:ext cx="9281611" cy="22447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B199D0-BCFA-45E5-84A0-22EBF4928CC1}"/>
              </a:ext>
            </a:extLst>
          </p:cNvPr>
          <p:cNvSpPr/>
          <p:nvPr/>
        </p:nvSpPr>
        <p:spPr>
          <a:xfrm>
            <a:off x="3481431" y="5512265"/>
            <a:ext cx="3506598" cy="120062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55FEF380-9499-419E-81D2-E085DC8880E9}"/>
              </a:ext>
            </a:extLst>
          </p:cNvPr>
          <p:cNvSpPr/>
          <p:nvPr/>
        </p:nvSpPr>
        <p:spPr>
          <a:xfrm>
            <a:off x="3730918" y="4659856"/>
            <a:ext cx="2885812" cy="64944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0E5F17-70A1-4476-A072-7BA25F9DEF6C}"/>
              </a:ext>
            </a:extLst>
          </p:cNvPr>
          <p:cNvSpPr txBox="1"/>
          <p:nvPr/>
        </p:nvSpPr>
        <p:spPr>
          <a:xfrm>
            <a:off x="4591587" y="4799911"/>
            <a:ext cx="171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internet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683BCD-773D-47BF-8F1A-0CB488952B6C}"/>
              </a:ext>
            </a:extLst>
          </p:cNvPr>
          <p:cNvSpPr txBox="1"/>
          <p:nvPr/>
        </p:nvSpPr>
        <p:spPr>
          <a:xfrm>
            <a:off x="2847899" y="5172997"/>
            <a:ext cx="200093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E" dirty="0"/>
              <a:t>HTTP request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5CF54B-BC51-4A64-9F97-1F52DB1BF4D6}"/>
              </a:ext>
            </a:extLst>
          </p:cNvPr>
          <p:cNvSpPr txBox="1"/>
          <p:nvPr/>
        </p:nvSpPr>
        <p:spPr>
          <a:xfrm>
            <a:off x="5731856" y="5169243"/>
            <a:ext cx="17868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E" dirty="0"/>
              <a:t>HTTP response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005120-B823-4095-8C18-2F773702AF95}"/>
              </a:ext>
            </a:extLst>
          </p:cNvPr>
          <p:cNvSpPr txBox="1"/>
          <p:nvPr/>
        </p:nvSpPr>
        <p:spPr>
          <a:xfrm>
            <a:off x="2256941" y="2126743"/>
            <a:ext cx="93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Server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CD016D-81A1-4048-8E85-483121458B1A}"/>
              </a:ext>
            </a:extLst>
          </p:cNvPr>
          <p:cNvSpPr/>
          <p:nvPr/>
        </p:nvSpPr>
        <p:spPr>
          <a:xfrm>
            <a:off x="3624044" y="3703320"/>
            <a:ext cx="2810292" cy="495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B93B88-2D44-4173-AA2D-C0EA85A1BBE8}"/>
              </a:ext>
            </a:extLst>
          </p:cNvPr>
          <p:cNvSpPr txBox="1"/>
          <p:nvPr/>
        </p:nvSpPr>
        <p:spPr>
          <a:xfrm>
            <a:off x="3825379" y="3758948"/>
            <a:ext cx="2550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App server (</a:t>
            </a:r>
            <a:r>
              <a:rPr lang="en-IE" dirty="0" err="1"/>
              <a:t>eg</a:t>
            </a:r>
            <a:r>
              <a:rPr lang="en-IE" dirty="0"/>
              <a:t> flask)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F1F7D8-EE36-4D5F-8AB7-4DD8A7AE916E}"/>
              </a:ext>
            </a:extLst>
          </p:cNvPr>
          <p:cNvSpPr/>
          <p:nvPr/>
        </p:nvSpPr>
        <p:spPr>
          <a:xfrm>
            <a:off x="2676240" y="2632294"/>
            <a:ext cx="2172597" cy="91063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002E84-0A9F-4BCB-9799-556DEE55A886}"/>
              </a:ext>
            </a:extLst>
          </p:cNvPr>
          <p:cNvSpPr txBox="1"/>
          <p:nvPr/>
        </p:nvSpPr>
        <p:spPr>
          <a:xfrm>
            <a:off x="2608976" y="2621649"/>
            <a:ext cx="22398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00" dirty="0"/>
              <a:t>Directory with static pages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28E792A-ED64-4C8C-B954-DF7099E462B2}"/>
              </a:ext>
            </a:extLst>
          </p:cNvPr>
          <p:cNvSpPr/>
          <p:nvPr/>
        </p:nvSpPr>
        <p:spPr>
          <a:xfrm>
            <a:off x="2801923" y="3056712"/>
            <a:ext cx="822121" cy="34581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5285F1-CBBA-4FF5-9DBC-DF8F722549DF}"/>
              </a:ext>
            </a:extLst>
          </p:cNvPr>
          <p:cNvSpPr txBox="1"/>
          <p:nvPr/>
        </p:nvSpPr>
        <p:spPr>
          <a:xfrm>
            <a:off x="2801923" y="3077477"/>
            <a:ext cx="7214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dirty="0">
                <a:solidFill>
                  <a:schemeClr val="bg1"/>
                </a:solidFill>
              </a:rPr>
              <a:t>Index.html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DDD85F-5A52-4944-B001-173CB493689A}"/>
              </a:ext>
            </a:extLst>
          </p:cNvPr>
          <p:cNvSpPr/>
          <p:nvPr/>
        </p:nvSpPr>
        <p:spPr>
          <a:xfrm>
            <a:off x="3871386" y="3042169"/>
            <a:ext cx="822121" cy="34581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DCF79F-531A-46D9-AD86-CF6C9D3AB0D3}"/>
              </a:ext>
            </a:extLst>
          </p:cNvPr>
          <p:cNvSpPr txBox="1"/>
          <p:nvPr/>
        </p:nvSpPr>
        <p:spPr>
          <a:xfrm>
            <a:off x="3947191" y="3070175"/>
            <a:ext cx="7214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dirty="0">
                <a:solidFill>
                  <a:schemeClr val="bg1"/>
                </a:solidFill>
              </a:rPr>
              <a:t>File.jpg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E0FBA50-12F7-4312-AF7E-EBD967954404}"/>
              </a:ext>
            </a:extLst>
          </p:cNvPr>
          <p:cNvSpPr/>
          <p:nvPr/>
        </p:nvSpPr>
        <p:spPr>
          <a:xfrm>
            <a:off x="5721291" y="2611698"/>
            <a:ext cx="1757322" cy="1144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BC06B1-AB2B-4EBF-BCE0-FB99DF6B2707}"/>
              </a:ext>
            </a:extLst>
          </p:cNvPr>
          <p:cNvSpPr txBox="1"/>
          <p:nvPr/>
        </p:nvSpPr>
        <p:spPr>
          <a:xfrm>
            <a:off x="5897461" y="2740462"/>
            <a:ext cx="1275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00" dirty="0"/>
              <a:t>Functions in the app server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A24C591-8539-439A-8C5B-3295C50FC289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3212984" y="3402530"/>
            <a:ext cx="2508307" cy="936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F2EC0E7-18A1-4B7C-AA71-938B36DD1489}"/>
              </a:ext>
            </a:extLst>
          </p:cNvPr>
          <p:cNvCxnSpPr/>
          <p:nvPr/>
        </p:nvCxnSpPr>
        <p:spPr>
          <a:xfrm flipH="1">
            <a:off x="5738070" y="3766924"/>
            <a:ext cx="1249959" cy="592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ylinder 28">
            <a:extLst>
              <a:ext uri="{FF2B5EF4-FFF2-40B4-BE49-F238E27FC236}">
                <a16:creationId xmlns:a16="http://schemas.microsoft.com/office/drawing/2014/main" id="{0D761CF5-EAEB-426F-A653-A905698E4266}"/>
              </a:ext>
            </a:extLst>
          </p:cNvPr>
          <p:cNvSpPr/>
          <p:nvPr/>
        </p:nvSpPr>
        <p:spPr>
          <a:xfrm>
            <a:off x="9219500" y="2374084"/>
            <a:ext cx="1895912" cy="18959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2A3CEA-B16B-4937-8ED0-1403C961BFC6}"/>
              </a:ext>
            </a:extLst>
          </p:cNvPr>
          <p:cNvSpPr txBox="1"/>
          <p:nvPr/>
        </p:nvSpPr>
        <p:spPr>
          <a:xfrm>
            <a:off x="9575860" y="3285619"/>
            <a:ext cx="1451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Database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C6A5D93-54B9-4E7D-8C4B-461E9FA3BE9D}"/>
              </a:ext>
            </a:extLst>
          </p:cNvPr>
          <p:cNvCxnSpPr/>
          <p:nvPr/>
        </p:nvCxnSpPr>
        <p:spPr>
          <a:xfrm>
            <a:off x="7478613" y="2888635"/>
            <a:ext cx="1740887" cy="7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2A13474-118A-4155-8463-77B5F36D41FC}"/>
              </a:ext>
            </a:extLst>
          </p:cNvPr>
          <p:cNvCxnSpPr>
            <a:endCxn id="27" idx="3"/>
          </p:cNvCxnSpPr>
          <p:nvPr/>
        </p:nvCxnSpPr>
        <p:spPr>
          <a:xfrm flipH="1" flipV="1">
            <a:off x="7478613" y="3183989"/>
            <a:ext cx="1740887" cy="12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4BDC5FB-765C-4EC4-AB21-00FB5A375B30}"/>
              </a:ext>
            </a:extLst>
          </p:cNvPr>
          <p:cNvSpPr txBox="1"/>
          <p:nvPr/>
        </p:nvSpPr>
        <p:spPr>
          <a:xfrm>
            <a:off x="8658980" y="462417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Flask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B4E0476-0715-4487-8860-1058F515E6C5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6521054" y="4198681"/>
            <a:ext cx="2137926" cy="61016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D25392B-E302-4AA7-8218-1623EB83517E}"/>
              </a:ext>
            </a:extLst>
          </p:cNvPr>
          <p:cNvSpPr txBox="1"/>
          <p:nvPr/>
        </p:nvSpPr>
        <p:spPr>
          <a:xfrm>
            <a:off x="3515166" y="5512265"/>
            <a:ext cx="966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Client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ABFA1CC-5083-60D1-BFBB-7B1E3A3936F4}"/>
              </a:ext>
            </a:extLst>
          </p:cNvPr>
          <p:cNvCxnSpPr>
            <a:cxnSpLocks/>
          </p:cNvCxnSpPr>
          <p:nvPr/>
        </p:nvCxnSpPr>
        <p:spPr>
          <a:xfrm flipV="1">
            <a:off x="4525257" y="4143118"/>
            <a:ext cx="0" cy="1552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53B6176-F8DC-D151-4757-1117D6D0AD03}"/>
              </a:ext>
            </a:extLst>
          </p:cNvPr>
          <p:cNvCxnSpPr>
            <a:cxnSpLocks/>
          </p:cNvCxnSpPr>
          <p:nvPr/>
        </p:nvCxnSpPr>
        <p:spPr>
          <a:xfrm>
            <a:off x="5738070" y="4338735"/>
            <a:ext cx="0" cy="1356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0E16C37-9908-4608-C6A2-1D16E5821E01}"/>
              </a:ext>
            </a:extLst>
          </p:cNvPr>
          <p:cNvSpPr txBox="1"/>
          <p:nvPr/>
        </p:nvSpPr>
        <p:spPr>
          <a:xfrm>
            <a:off x="4402509" y="5695471"/>
            <a:ext cx="1388071" cy="923330"/>
          </a:xfrm>
          <a:prstGeom prst="rect">
            <a:avLst/>
          </a:prstGeom>
          <a:solidFill>
            <a:srgbClr val="00B0F0">
              <a:alpha val="30000"/>
            </a:srgbClr>
          </a:solidFill>
          <a:ln>
            <a:solidFill>
              <a:schemeClr val="accent1">
                <a:shade val="50000"/>
                <a:alpha val="38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bg1">
                    <a:lumMod val="65000"/>
                  </a:schemeClr>
                </a:solidFill>
              </a:rPr>
              <a:t>Browser/ postmaster/curl</a:t>
            </a:r>
          </a:p>
        </p:txBody>
      </p:sp>
      <p:sp>
        <p:nvSpPr>
          <p:cNvPr id="14" name="Free-form: Shape 13">
            <a:extLst>
              <a:ext uri="{FF2B5EF4-FFF2-40B4-BE49-F238E27FC236}">
                <a16:creationId xmlns:a16="http://schemas.microsoft.com/office/drawing/2014/main" id="{6890BA14-3819-B8C5-221E-7C9540BC1844}"/>
              </a:ext>
            </a:extLst>
          </p:cNvPr>
          <p:cNvSpPr/>
          <p:nvPr/>
        </p:nvSpPr>
        <p:spPr>
          <a:xfrm>
            <a:off x="-30141346" y="-40160376"/>
            <a:ext cx="82197646" cy="83338382"/>
          </a:xfrm>
          <a:custGeom>
            <a:avLst/>
            <a:gdLst>
              <a:gd name="connsiteX0" fmla="*/ 18221835 w 38345808"/>
              <a:gd name="connsiteY0" fmla="*/ 10714703 h 21945600"/>
              <a:gd name="connsiteX1" fmla="*/ 16489508 w 38345808"/>
              <a:gd name="connsiteY1" fmla="*/ 11285308 h 21945600"/>
              <a:gd name="connsiteX2" fmla="*/ 18221835 w 38345808"/>
              <a:gd name="connsiteY2" fmla="*/ 11855913 h 21945600"/>
              <a:gd name="connsiteX3" fmla="*/ 19954161 w 38345808"/>
              <a:gd name="connsiteY3" fmla="*/ 11285308 h 21945600"/>
              <a:gd name="connsiteX4" fmla="*/ 18221835 w 38345808"/>
              <a:gd name="connsiteY4" fmla="*/ 10714703 h 21945600"/>
              <a:gd name="connsiteX5" fmla="*/ 0 w 38345808"/>
              <a:gd name="connsiteY5" fmla="*/ 0 h 21945600"/>
              <a:gd name="connsiteX6" fmla="*/ 38345808 w 38345808"/>
              <a:gd name="connsiteY6" fmla="*/ 0 h 21945600"/>
              <a:gd name="connsiteX7" fmla="*/ 38345808 w 38345808"/>
              <a:gd name="connsiteY7" fmla="*/ 21945600 h 21945600"/>
              <a:gd name="connsiteX8" fmla="*/ 0 w 38345808"/>
              <a:gd name="connsiteY8" fmla="*/ 21945600 h 2194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345808" h="21945600">
                <a:moveTo>
                  <a:pt x="18221835" y="10714703"/>
                </a:moveTo>
                <a:cubicBezTo>
                  <a:pt x="17265097" y="10714703"/>
                  <a:pt x="16489508" y="10970172"/>
                  <a:pt x="16489508" y="11285308"/>
                </a:cubicBezTo>
                <a:cubicBezTo>
                  <a:pt x="16489508" y="11600444"/>
                  <a:pt x="17265097" y="11855913"/>
                  <a:pt x="18221835" y="11855913"/>
                </a:cubicBezTo>
                <a:cubicBezTo>
                  <a:pt x="19178572" y="11855913"/>
                  <a:pt x="19954161" y="11600444"/>
                  <a:pt x="19954161" y="11285308"/>
                </a:cubicBezTo>
                <a:cubicBezTo>
                  <a:pt x="19954161" y="10970172"/>
                  <a:pt x="19178572" y="10714703"/>
                  <a:pt x="18221835" y="10714703"/>
                </a:cubicBezTo>
                <a:close/>
                <a:moveTo>
                  <a:pt x="0" y="0"/>
                </a:moveTo>
                <a:lnTo>
                  <a:pt x="38345808" y="0"/>
                </a:lnTo>
                <a:lnTo>
                  <a:pt x="38345808" y="21945600"/>
                </a:lnTo>
                <a:lnTo>
                  <a:pt x="0" y="21945600"/>
                </a:lnTo>
                <a:close/>
              </a:path>
            </a:pathLst>
          </a:custGeom>
          <a:solidFill>
            <a:schemeClr val="tx1">
              <a:alpha val="4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CFBD58-A141-1171-002E-F28AC9A3CF53}"/>
              </a:ext>
            </a:extLst>
          </p:cNvPr>
          <p:cNvSpPr txBox="1"/>
          <p:nvPr/>
        </p:nvSpPr>
        <p:spPr>
          <a:xfrm>
            <a:off x="9367206" y="1139483"/>
            <a:ext cx="1700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Outside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0E3D1C-1F0C-B97A-CF9C-5A1A2D6F3273}"/>
              </a:ext>
            </a:extLst>
          </p:cNvPr>
          <p:cNvSpPr/>
          <p:nvPr/>
        </p:nvSpPr>
        <p:spPr>
          <a:xfrm>
            <a:off x="8088384" y="2558127"/>
            <a:ext cx="617989" cy="1198152"/>
          </a:xfrm>
          <a:prstGeom prst="rect">
            <a:avLst/>
          </a:prstGeom>
          <a:solidFill>
            <a:srgbClr val="DEC2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695A60-87C7-077A-95B6-2F1C140ADE6D}"/>
              </a:ext>
            </a:extLst>
          </p:cNvPr>
          <p:cNvSpPr txBox="1"/>
          <p:nvPr/>
        </p:nvSpPr>
        <p:spPr>
          <a:xfrm>
            <a:off x="8176524" y="2963758"/>
            <a:ext cx="471193" cy="247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00" dirty="0"/>
              <a:t>DAO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A6CB7F-DA89-D732-4272-4E5B17F64E86}"/>
              </a:ext>
            </a:extLst>
          </p:cNvPr>
          <p:cNvSpPr/>
          <p:nvPr/>
        </p:nvSpPr>
        <p:spPr>
          <a:xfrm>
            <a:off x="6627778" y="2170869"/>
            <a:ext cx="851125" cy="281755"/>
          </a:xfrm>
          <a:prstGeom prst="rect">
            <a:avLst/>
          </a:prstGeom>
          <a:solidFill>
            <a:srgbClr val="DEC2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FDAE290-B9BC-9A30-A043-39F60710E268}"/>
              </a:ext>
            </a:extLst>
          </p:cNvPr>
          <p:cNvSpPr txBox="1"/>
          <p:nvPr/>
        </p:nvSpPr>
        <p:spPr>
          <a:xfrm>
            <a:off x="6839375" y="2198902"/>
            <a:ext cx="7161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00" dirty="0"/>
              <a:t>DAO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B5F31CD-BDA1-D87C-A41E-17587CBF3424}"/>
              </a:ext>
            </a:extLst>
          </p:cNvPr>
          <p:cNvCxnSpPr>
            <a:cxnSpLocks/>
          </p:cNvCxnSpPr>
          <p:nvPr/>
        </p:nvCxnSpPr>
        <p:spPr>
          <a:xfrm flipV="1">
            <a:off x="6859648" y="1181469"/>
            <a:ext cx="2359852" cy="987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D0CCD6E-9433-80D0-3E3F-CFDD562FEBF3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7239026" y="1324740"/>
            <a:ext cx="1980474" cy="858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72B108F-6A14-6DD3-8D29-627D8CAA86B3}"/>
              </a:ext>
            </a:extLst>
          </p:cNvPr>
          <p:cNvCxnSpPr>
            <a:cxnSpLocks/>
          </p:cNvCxnSpPr>
          <p:nvPr/>
        </p:nvCxnSpPr>
        <p:spPr>
          <a:xfrm flipV="1">
            <a:off x="6859648" y="2445123"/>
            <a:ext cx="0" cy="155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B2A176A-9B3F-0437-ACCC-61130A10115B}"/>
              </a:ext>
            </a:extLst>
          </p:cNvPr>
          <p:cNvCxnSpPr>
            <a:cxnSpLocks/>
          </p:cNvCxnSpPr>
          <p:nvPr/>
        </p:nvCxnSpPr>
        <p:spPr>
          <a:xfrm>
            <a:off x="7197452" y="2452624"/>
            <a:ext cx="0" cy="201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FB4444A-B6AE-B00F-6288-B5470D2FDA4A}"/>
              </a:ext>
            </a:extLst>
          </p:cNvPr>
          <p:cNvSpPr/>
          <p:nvPr/>
        </p:nvSpPr>
        <p:spPr>
          <a:xfrm>
            <a:off x="8088384" y="2740462"/>
            <a:ext cx="128803" cy="6620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43359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CD42B-3D36-CE35-E29D-994F4298F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Another CRUD API</a:t>
            </a:r>
            <a:r>
              <a:rPr lang="en-IE" sz="2000" dirty="0"/>
              <a:t> (for book)</a:t>
            </a:r>
            <a:endParaRPr lang="en-IE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C503A95-D85F-517E-5399-185F3A1A51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06529"/>
              </p:ext>
            </p:extLst>
          </p:nvPr>
        </p:nvGraphicFramePr>
        <p:xfrm>
          <a:off x="1069975" y="2120900"/>
          <a:ext cx="1005840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4579">
                  <a:extLst>
                    <a:ext uri="{9D8B030D-6E8A-4147-A177-3AD203B41FA5}">
                      <a16:colId xmlns:a16="http://schemas.microsoft.com/office/drawing/2014/main" val="1694027261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503864538"/>
                    </a:ext>
                  </a:extLst>
                </a:gridCol>
                <a:gridCol w="3760422">
                  <a:extLst>
                    <a:ext uri="{9D8B030D-6E8A-4147-A177-3AD203B41FA5}">
                      <a16:colId xmlns:a16="http://schemas.microsoft.com/office/drawing/2014/main" val="95438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CRUD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returns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38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Get all books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def </a:t>
                      </a:r>
                      <a:r>
                        <a:rPr lang="en-IE" dirty="0" err="1"/>
                        <a:t>getall</a:t>
                      </a:r>
                      <a:r>
                        <a:rPr lang="en-IE" dirty="0"/>
                        <a:t>():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All the books in a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190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Find by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def </a:t>
                      </a:r>
                      <a:r>
                        <a:rPr lang="en-IE" dirty="0" err="1"/>
                        <a:t>findbyid</a:t>
                      </a:r>
                      <a:r>
                        <a:rPr lang="en-IE" dirty="0"/>
                        <a:t>(id):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One book as a </a:t>
                      </a:r>
                      <a:r>
                        <a:rPr lang="en-IE" dirty="0" err="1"/>
                        <a:t>dict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101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create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def create(book):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The book just created as a </a:t>
                      </a:r>
                      <a:r>
                        <a:rPr lang="en-IE" dirty="0" err="1"/>
                        <a:t>dict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723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def update(</a:t>
                      </a:r>
                      <a:r>
                        <a:rPr lang="en-IE" dirty="0" err="1"/>
                        <a:t>id,partialbook</a:t>
                      </a:r>
                      <a:r>
                        <a:rPr lang="en-I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/>
                        <a:t>The book just updated as a </a:t>
                      </a:r>
                      <a:r>
                        <a:rPr lang="en-IE" dirty="0" err="1"/>
                        <a:t>dict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757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def delete(id)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True or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078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150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8818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ylinder 3">
            <a:extLst>
              <a:ext uri="{FF2B5EF4-FFF2-40B4-BE49-F238E27FC236}">
                <a16:creationId xmlns:a16="http://schemas.microsoft.com/office/drawing/2014/main" id="{EBBDAFF4-6E4D-A26D-A111-154EEDCC8646}"/>
              </a:ext>
            </a:extLst>
          </p:cNvPr>
          <p:cNvSpPr/>
          <p:nvPr/>
        </p:nvSpPr>
        <p:spPr>
          <a:xfrm>
            <a:off x="9219500" y="955572"/>
            <a:ext cx="1895912" cy="73833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CB9612-1229-4BE7-B483-C644F70E0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is an app-server? </a:t>
            </a:r>
            <a:br>
              <a:rPr lang="en-IE" dirty="0"/>
            </a:br>
            <a:r>
              <a:rPr lang="en-IE" sz="1800" dirty="0"/>
              <a:t>And what is a web-server?</a:t>
            </a:r>
            <a:endParaRPr lang="en-IE" dirty="0"/>
          </a:p>
        </p:txBody>
      </p:sp>
      <p:sp>
        <p:nvSpPr>
          <p:cNvPr id="5" name="AutoShape 4" descr="Related image">
            <a:extLst>
              <a:ext uri="{FF2B5EF4-FFF2-40B4-BE49-F238E27FC236}">
                <a16:creationId xmlns:a16="http://schemas.microsoft.com/office/drawing/2014/main" id="{E184439A-07CF-43EB-A549-2BF44B2337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72749" y="2432807"/>
            <a:ext cx="7046751" cy="4119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80427-EC92-41AF-9F75-6245FED89BBD}"/>
              </a:ext>
            </a:extLst>
          </p:cNvPr>
          <p:cNvSpPr/>
          <p:nvPr/>
        </p:nvSpPr>
        <p:spPr>
          <a:xfrm>
            <a:off x="2122704" y="2114307"/>
            <a:ext cx="9281611" cy="22447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B199D0-BCFA-45E5-84A0-22EBF4928CC1}"/>
              </a:ext>
            </a:extLst>
          </p:cNvPr>
          <p:cNvSpPr/>
          <p:nvPr/>
        </p:nvSpPr>
        <p:spPr>
          <a:xfrm>
            <a:off x="3481431" y="5512265"/>
            <a:ext cx="3506598" cy="120062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55FEF380-9499-419E-81D2-E085DC8880E9}"/>
              </a:ext>
            </a:extLst>
          </p:cNvPr>
          <p:cNvSpPr/>
          <p:nvPr/>
        </p:nvSpPr>
        <p:spPr>
          <a:xfrm>
            <a:off x="3730918" y="4659856"/>
            <a:ext cx="2885812" cy="64944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0E5F17-70A1-4476-A072-7BA25F9DEF6C}"/>
              </a:ext>
            </a:extLst>
          </p:cNvPr>
          <p:cNvSpPr txBox="1"/>
          <p:nvPr/>
        </p:nvSpPr>
        <p:spPr>
          <a:xfrm>
            <a:off x="4591587" y="4799911"/>
            <a:ext cx="171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internet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683BCD-773D-47BF-8F1A-0CB488952B6C}"/>
              </a:ext>
            </a:extLst>
          </p:cNvPr>
          <p:cNvSpPr txBox="1"/>
          <p:nvPr/>
        </p:nvSpPr>
        <p:spPr>
          <a:xfrm>
            <a:off x="2847899" y="5172997"/>
            <a:ext cx="200093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E" dirty="0"/>
              <a:t>HTTP request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5CF54B-BC51-4A64-9F97-1F52DB1BF4D6}"/>
              </a:ext>
            </a:extLst>
          </p:cNvPr>
          <p:cNvSpPr txBox="1"/>
          <p:nvPr/>
        </p:nvSpPr>
        <p:spPr>
          <a:xfrm>
            <a:off x="5731856" y="5169243"/>
            <a:ext cx="17868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E" dirty="0"/>
              <a:t>HTTP response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005120-B823-4095-8C18-2F773702AF95}"/>
              </a:ext>
            </a:extLst>
          </p:cNvPr>
          <p:cNvSpPr txBox="1"/>
          <p:nvPr/>
        </p:nvSpPr>
        <p:spPr>
          <a:xfrm>
            <a:off x="2256941" y="2126743"/>
            <a:ext cx="93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Server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CD016D-81A1-4048-8E85-483121458B1A}"/>
              </a:ext>
            </a:extLst>
          </p:cNvPr>
          <p:cNvSpPr/>
          <p:nvPr/>
        </p:nvSpPr>
        <p:spPr>
          <a:xfrm>
            <a:off x="3624044" y="3703320"/>
            <a:ext cx="2810292" cy="495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B93B88-2D44-4173-AA2D-C0EA85A1BBE8}"/>
              </a:ext>
            </a:extLst>
          </p:cNvPr>
          <p:cNvSpPr txBox="1"/>
          <p:nvPr/>
        </p:nvSpPr>
        <p:spPr>
          <a:xfrm>
            <a:off x="3825379" y="3758948"/>
            <a:ext cx="2550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App server (</a:t>
            </a:r>
            <a:r>
              <a:rPr lang="en-IE" dirty="0" err="1"/>
              <a:t>eg</a:t>
            </a:r>
            <a:r>
              <a:rPr lang="en-IE" dirty="0"/>
              <a:t> flask)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F1F7D8-EE36-4D5F-8AB7-4DD8A7AE916E}"/>
              </a:ext>
            </a:extLst>
          </p:cNvPr>
          <p:cNvSpPr/>
          <p:nvPr/>
        </p:nvSpPr>
        <p:spPr>
          <a:xfrm>
            <a:off x="2676240" y="2632294"/>
            <a:ext cx="2172597" cy="91063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002E84-0A9F-4BCB-9799-556DEE55A886}"/>
              </a:ext>
            </a:extLst>
          </p:cNvPr>
          <p:cNvSpPr txBox="1"/>
          <p:nvPr/>
        </p:nvSpPr>
        <p:spPr>
          <a:xfrm>
            <a:off x="2608976" y="2621649"/>
            <a:ext cx="22398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00" dirty="0"/>
              <a:t>Directory with static pages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28E792A-ED64-4C8C-B954-DF7099E462B2}"/>
              </a:ext>
            </a:extLst>
          </p:cNvPr>
          <p:cNvSpPr/>
          <p:nvPr/>
        </p:nvSpPr>
        <p:spPr>
          <a:xfrm>
            <a:off x="2801923" y="3056712"/>
            <a:ext cx="822121" cy="34581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5285F1-CBBA-4FF5-9DBC-DF8F722549DF}"/>
              </a:ext>
            </a:extLst>
          </p:cNvPr>
          <p:cNvSpPr txBox="1"/>
          <p:nvPr/>
        </p:nvSpPr>
        <p:spPr>
          <a:xfrm>
            <a:off x="2801923" y="3077477"/>
            <a:ext cx="7214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dirty="0">
                <a:solidFill>
                  <a:schemeClr val="bg1"/>
                </a:solidFill>
              </a:rPr>
              <a:t>Index.html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DDD85F-5A52-4944-B001-173CB493689A}"/>
              </a:ext>
            </a:extLst>
          </p:cNvPr>
          <p:cNvSpPr/>
          <p:nvPr/>
        </p:nvSpPr>
        <p:spPr>
          <a:xfrm>
            <a:off x="3871386" y="3042169"/>
            <a:ext cx="822121" cy="34581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DCF79F-531A-46D9-AD86-CF6C9D3AB0D3}"/>
              </a:ext>
            </a:extLst>
          </p:cNvPr>
          <p:cNvSpPr txBox="1"/>
          <p:nvPr/>
        </p:nvSpPr>
        <p:spPr>
          <a:xfrm>
            <a:off x="3947191" y="3070175"/>
            <a:ext cx="7214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dirty="0">
                <a:solidFill>
                  <a:schemeClr val="bg1"/>
                </a:solidFill>
              </a:rPr>
              <a:t>File.jpg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E0FBA50-12F7-4312-AF7E-EBD967954404}"/>
              </a:ext>
            </a:extLst>
          </p:cNvPr>
          <p:cNvSpPr/>
          <p:nvPr/>
        </p:nvSpPr>
        <p:spPr>
          <a:xfrm>
            <a:off x="5721291" y="2611698"/>
            <a:ext cx="1757322" cy="1144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BC06B1-AB2B-4EBF-BCE0-FB99DF6B2707}"/>
              </a:ext>
            </a:extLst>
          </p:cNvPr>
          <p:cNvSpPr txBox="1"/>
          <p:nvPr/>
        </p:nvSpPr>
        <p:spPr>
          <a:xfrm>
            <a:off x="5897461" y="2740462"/>
            <a:ext cx="1275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00" dirty="0"/>
              <a:t>Functions in the app server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A24C591-8539-439A-8C5B-3295C50FC289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3212984" y="3402530"/>
            <a:ext cx="2508307" cy="936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F2EC0E7-18A1-4B7C-AA71-938B36DD1489}"/>
              </a:ext>
            </a:extLst>
          </p:cNvPr>
          <p:cNvCxnSpPr/>
          <p:nvPr/>
        </p:nvCxnSpPr>
        <p:spPr>
          <a:xfrm flipH="1">
            <a:off x="5738070" y="3766924"/>
            <a:ext cx="1249959" cy="592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ylinder 28">
            <a:extLst>
              <a:ext uri="{FF2B5EF4-FFF2-40B4-BE49-F238E27FC236}">
                <a16:creationId xmlns:a16="http://schemas.microsoft.com/office/drawing/2014/main" id="{0D761CF5-EAEB-426F-A653-A905698E4266}"/>
              </a:ext>
            </a:extLst>
          </p:cNvPr>
          <p:cNvSpPr/>
          <p:nvPr/>
        </p:nvSpPr>
        <p:spPr>
          <a:xfrm>
            <a:off x="9219500" y="2374084"/>
            <a:ext cx="1895912" cy="18959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2A3CEA-B16B-4937-8ED0-1403C961BFC6}"/>
              </a:ext>
            </a:extLst>
          </p:cNvPr>
          <p:cNvSpPr txBox="1"/>
          <p:nvPr/>
        </p:nvSpPr>
        <p:spPr>
          <a:xfrm>
            <a:off x="9575860" y="3285619"/>
            <a:ext cx="1451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Database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C6A5D93-54B9-4E7D-8C4B-461E9FA3BE9D}"/>
              </a:ext>
            </a:extLst>
          </p:cNvPr>
          <p:cNvCxnSpPr/>
          <p:nvPr/>
        </p:nvCxnSpPr>
        <p:spPr>
          <a:xfrm>
            <a:off x="7478613" y="2888635"/>
            <a:ext cx="1740887" cy="7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2A13474-118A-4155-8463-77B5F36D41FC}"/>
              </a:ext>
            </a:extLst>
          </p:cNvPr>
          <p:cNvCxnSpPr>
            <a:endCxn id="27" idx="3"/>
          </p:cNvCxnSpPr>
          <p:nvPr/>
        </p:nvCxnSpPr>
        <p:spPr>
          <a:xfrm flipH="1" flipV="1">
            <a:off x="7478613" y="3183989"/>
            <a:ext cx="1740887" cy="12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4BDC5FB-765C-4EC4-AB21-00FB5A375B30}"/>
              </a:ext>
            </a:extLst>
          </p:cNvPr>
          <p:cNvSpPr txBox="1"/>
          <p:nvPr/>
        </p:nvSpPr>
        <p:spPr>
          <a:xfrm>
            <a:off x="8658980" y="462417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Flask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B4E0476-0715-4487-8860-1058F515E6C5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6521054" y="4198681"/>
            <a:ext cx="2137926" cy="61016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D25392B-E302-4AA7-8218-1623EB83517E}"/>
              </a:ext>
            </a:extLst>
          </p:cNvPr>
          <p:cNvSpPr txBox="1"/>
          <p:nvPr/>
        </p:nvSpPr>
        <p:spPr>
          <a:xfrm>
            <a:off x="3515166" y="5512265"/>
            <a:ext cx="966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Client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ABFA1CC-5083-60D1-BFBB-7B1E3A3936F4}"/>
              </a:ext>
            </a:extLst>
          </p:cNvPr>
          <p:cNvCxnSpPr>
            <a:cxnSpLocks/>
          </p:cNvCxnSpPr>
          <p:nvPr/>
        </p:nvCxnSpPr>
        <p:spPr>
          <a:xfrm flipV="1">
            <a:off x="4525257" y="4143118"/>
            <a:ext cx="0" cy="1552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53B6176-F8DC-D151-4757-1117D6D0AD03}"/>
              </a:ext>
            </a:extLst>
          </p:cNvPr>
          <p:cNvCxnSpPr>
            <a:cxnSpLocks/>
          </p:cNvCxnSpPr>
          <p:nvPr/>
        </p:nvCxnSpPr>
        <p:spPr>
          <a:xfrm>
            <a:off x="5738070" y="4338735"/>
            <a:ext cx="0" cy="1356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0E16C37-9908-4608-C6A2-1D16E5821E01}"/>
              </a:ext>
            </a:extLst>
          </p:cNvPr>
          <p:cNvSpPr txBox="1"/>
          <p:nvPr/>
        </p:nvSpPr>
        <p:spPr>
          <a:xfrm>
            <a:off x="4402509" y="5695471"/>
            <a:ext cx="1388071" cy="923330"/>
          </a:xfrm>
          <a:prstGeom prst="rect">
            <a:avLst/>
          </a:prstGeom>
          <a:solidFill>
            <a:srgbClr val="00B0F0">
              <a:alpha val="30000"/>
            </a:srgbClr>
          </a:solidFill>
          <a:ln>
            <a:solidFill>
              <a:schemeClr val="accent1">
                <a:shade val="50000"/>
                <a:alpha val="38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bg1">
                    <a:lumMod val="65000"/>
                  </a:schemeClr>
                </a:solidFill>
              </a:rPr>
              <a:t>Browser/ postmaster/curl</a:t>
            </a:r>
          </a:p>
        </p:txBody>
      </p:sp>
      <p:sp>
        <p:nvSpPr>
          <p:cNvPr id="14" name="Free-form: Shape 13">
            <a:extLst>
              <a:ext uri="{FF2B5EF4-FFF2-40B4-BE49-F238E27FC236}">
                <a16:creationId xmlns:a16="http://schemas.microsoft.com/office/drawing/2014/main" id="{6890BA14-3819-B8C5-221E-7C9540BC1844}"/>
              </a:ext>
            </a:extLst>
          </p:cNvPr>
          <p:cNvSpPr/>
          <p:nvPr/>
        </p:nvSpPr>
        <p:spPr>
          <a:xfrm>
            <a:off x="-30141346" y="-40160376"/>
            <a:ext cx="82197646" cy="83338382"/>
          </a:xfrm>
          <a:custGeom>
            <a:avLst/>
            <a:gdLst>
              <a:gd name="connsiteX0" fmla="*/ 18221835 w 38345808"/>
              <a:gd name="connsiteY0" fmla="*/ 10714703 h 21945600"/>
              <a:gd name="connsiteX1" fmla="*/ 16489508 w 38345808"/>
              <a:gd name="connsiteY1" fmla="*/ 11285308 h 21945600"/>
              <a:gd name="connsiteX2" fmla="*/ 18221835 w 38345808"/>
              <a:gd name="connsiteY2" fmla="*/ 11855913 h 21945600"/>
              <a:gd name="connsiteX3" fmla="*/ 19954161 w 38345808"/>
              <a:gd name="connsiteY3" fmla="*/ 11285308 h 21945600"/>
              <a:gd name="connsiteX4" fmla="*/ 18221835 w 38345808"/>
              <a:gd name="connsiteY4" fmla="*/ 10714703 h 21945600"/>
              <a:gd name="connsiteX5" fmla="*/ 0 w 38345808"/>
              <a:gd name="connsiteY5" fmla="*/ 0 h 21945600"/>
              <a:gd name="connsiteX6" fmla="*/ 38345808 w 38345808"/>
              <a:gd name="connsiteY6" fmla="*/ 0 h 21945600"/>
              <a:gd name="connsiteX7" fmla="*/ 38345808 w 38345808"/>
              <a:gd name="connsiteY7" fmla="*/ 21945600 h 21945600"/>
              <a:gd name="connsiteX8" fmla="*/ 0 w 38345808"/>
              <a:gd name="connsiteY8" fmla="*/ 21945600 h 2194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345808" h="21945600">
                <a:moveTo>
                  <a:pt x="18221835" y="10714703"/>
                </a:moveTo>
                <a:cubicBezTo>
                  <a:pt x="17265097" y="10714703"/>
                  <a:pt x="16489508" y="10970172"/>
                  <a:pt x="16489508" y="11285308"/>
                </a:cubicBezTo>
                <a:cubicBezTo>
                  <a:pt x="16489508" y="11600444"/>
                  <a:pt x="17265097" y="11855913"/>
                  <a:pt x="18221835" y="11855913"/>
                </a:cubicBezTo>
                <a:cubicBezTo>
                  <a:pt x="19178572" y="11855913"/>
                  <a:pt x="19954161" y="11600444"/>
                  <a:pt x="19954161" y="11285308"/>
                </a:cubicBezTo>
                <a:cubicBezTo>
                  <a:pt x="19954161" y="10970172"/>
                  <a:pt x="19178572" y="10714703"/>
                  <a:pt x="18221835" y="10714703"/>
                </a:cubicBezTo>
                <a:close/>
                <a:moveTo>
                  <a:pt x="0" y="0"/>
                </a:moveTo>
                <a:lnTo>
                  <a:pt x="38345808" y="0"/>
                </a:lnTo>
                <a:lnTo>
                  <a:pt x="38345808" y="21945600"/>
                </a:lnTo>
                <a:lnTo>
                  <a:pt x="0" y="21945600"/>
                </a:lnTo>
                <a:close/>
              </a:path>
            </a:pathLst>
          </a:custGeom>
          <a:solidFill>
            <a:schemeClr val="tx1">
              <a:alpha val="4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CFBD58-A141-1171-002E-F28AC9A3CF53}"/>
              </a:ext>
            </a:extLst>
          </p:cNvPr>
          <p:cNvSpPr txBox="1"/>
          <p:nvPr/>
        </p:nvSpPr>
        <p:spPr>
          <a:xfrm>
            <a:off x="9367206" y="1139483"/>
            <a:ext cx="1700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Outside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0E3D1C-1F0C-B97A-CF9C-5A1A2D6F3273}"/>
              </a:ext>
            </a:extLst>
          </p:cNvPr>
          <p:cNvSpPr/>
          <p:nvPr/>
        </p:nvSpPr>
        <p:spPr>
          <a:xfrm>
            <a:off x="8088384" y="2558127"/>
            <a:ext cx="617989" cy="1198152"/>
          </a:xfrm>
          <a:prstGeom prst="rect">
            <a:avLst/>
          </a:prstGeom>
          <a:solidFill>
            <a:srgbClr val="DEC2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695A60-87C7-077A-95B6-2F1C140ADE6D}"/>
              </a:ext>
            </a:extLst>
          </p:cNvPr>
          <p:cNvSpPr txBox="1"/>
          <p:nvPr/>
        </p:nvSpPr>
        <p:spPr>
          <a:xfrm>
            <a:off x="8176524" y="2963758"/>
            <a:ext cx="471193" cy="247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00" dirty="0"/>
              <a:t>DAO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A6CB7F-DA89-D732-4272-4E5B17F64E86}"/>
              </a:ext>
            </a:extLst>
          </p:cNvPr>
          <p:cNvSpPr/>
          <p:nvPr/>
        </p:nvSpPr>
        <p:spPr>
          <a:xfrm>
            <a:off x="6627778" y="2170869"/>
            <a:ext cx="851125" cy="281755"/>
          </a:xfrm>
          <a:prstGeom prst="rect">
            <a:avLst/>
          </a:prstGeom>
          <a:solidFill>
            <a:srgbClr val="DEC2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FDAE290-B9BC-9A30-A043-39F60710E268}"/>
              </a:ext>
            </a:extLst>
          </p:cNvPr>
          <p:cNvSpPr txBox="1"/>
          <p:nvPr/>
        </p:nvSpPr>
        <p:spPr>
          <a:xfrm>
            <a:off x="6839375" y="2198902"/>
            <a:ext cx="7161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00" dirty="0"/>
              <a:t>DAO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B5F31CD-BDA1-D87C-A41E-17587CBF3424}"/>
              </a:ext>
            </a:extLst>
          </p:cNvPr>
          <p:cNvCxnSpPr>
            <a:cxnSpLocks/>
          </p:cNvCxnSpPr>
          <p:nvPr/>
        </p:nvCxnSpPr>
        <p:spPr>
          <a:xfrm flipV="1">
            <a:off x="6859648" y="1181469"/>
            <a:ext cx="2359852" cy="987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D0CCD6E-9433-80D0-3E3F-CFDD562FEBF3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7239026" y="1324740"/>
            <a:ext cx="1980474" cy="858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72B108F-6A14-6DD3-8D29-627D8CAA86B3}"/>
              </a:ext>
            </a:extLst>
          </p:cNvPr>
          <p:cNvCxnSpPr>
            <a:cxnSpLocks/>
          </p:cNvCxnSpPr>
          <p:nvPr/>
        </p:nvCxnSpPr>
        <p:spPr>
          <a:xfrm flipV="1">
            <a:off x="6859648" y="2445123"/>
            <a:ext cx="0" cy="155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B2A176A-9B3F-0437-ACCC-61130A10115B}"/>
              </a:ext>
            </a:extLst>
          </p:cNvPr>
          <p:cNvCxnSpPr>
            <a:cxnSpLocks/>
          </p:cNvCxnSpPr>
          <p:nvPr/>
        </p:nvCxnSpPr>
        <p:spPr>
          <a:xfrm>
            <a:off x="7197452" y="2452624"/>
            <a:ext cx="0" cy="201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817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ylinder 3">
            <a:extLst>
              <a:ext uri="{FF2B5EF4-FFF2-40B4-BE49-F238E27FC236}">
                <a16:creationId xmlns:a16="http://schemas.microsoft.com/office/drawing/2014/main" id="{EBBDAFF4-6E4D-A26D-A111-154EEDCC8646}"/>
              </a:ext>
            </a:extLst>
          </p:cNvPr>
          <p:cNvSpPr/>
          <p:nvPr/>
        </p:nvSpPr>
        <p:spPr>
          <a:xfrm>
            <a:off x="9219500" y="955572"/>
            <a:ext cx="1895912" cy="73833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CB9612-1229-4BE7-B483-C644F70E0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is an app-server? </a:t>
            </a:r>
            <a:br>
              <a:rPr lang="en-IE" dirty="0"/>
            </a:br>
            <a:r>
              <a:rPr lang="en-IE" sz="1800" dirty="0"/>
              <a:t>And what is a web-server?</a:t>
            </a:r>
            <a:endParaRPr lang="en-IE" dirty="0"/>
          </a:p>
        </p:txBody>
      </p:sp>
      <p:sp>
        <p:nvSpPr>
          <p:cNvPr id="5" name="AutoShape 4" descr="Related image">
            <a:extLst>
              <a:ext uri="{FF2B5EF4-FFF2-40B4-BE49-F238E27FC236}">
                <a16:creationId xmlns:a16="http://schemas.microsoft.com/office/drawing/2014/main" id="{E184439A-07CF-43EB-A549-2BF44B2337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72749" y="2432807"/>
            <a:ext cx="7046751" cy="4119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80427-EC92-41AF-9F75-6245FED89BBD}"/>
              </a:ext>
            </a:extLst>
          </p:cNvPr>
          <p:cNvSpPr/>
          <p:nvPr/>
        </p:nvSpPr>
        <p:spPr>
          <a:xfrm>
            <a:off x="2122704" y="2114307"/>
            <a:ext cx="9281611" cy="22447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B199D0-BCFA-45E5-84A0-22EBF4928CC1}"/>
              </a:ext>
            </a:extLst>
          </p:cNvPr>
          <p:cNvSpPr/>
          <p:nvPr/>
        </p:nvSpPr>
        <p:spPr>
          <a:xfrm>
            <a:off x="3481431" y="5512265"/>
            <a:ext cx="3506598" cy="120062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55FEF380-9499-419E-81D2-E085DC8880E9}"/>
              </a:ext>
            </a:extLst>
          </p:cNvPr>
          <p:cNvSpPr/>
          <p:nvPr/>
        </p:nvSpPr>
        <p:spPr>
          <a:xfrm>
            <a:off x="3730918" y="4659856"/>
            <a:ext cx="2885812" cy="64944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0E5F17-70A1-4476-A072-7BA25F9DEF6C}"/>
              </a:ext>
            </a:extLst>
          </p:cNvPr>
          <p:cNvSpPr txBox="1"/>
          <p:nvPr/>
        </p:nvSpPr>
        <p:spPr>
          <a:xfrm>
            <a:off x="4591587" y="4799911"/>
            <a:ext cx="171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internet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683BCD-773D-47BF-8F1A-0CB488952B6C}"/>
              </a:ext>
            </a:extLst>
          </p:cNvPr>
          <p:cNvSpPr txBox="1"/>
          <p:nvPr/>
        </p:nvSpPr>
        <p:spPr>
          <a:xfrm>
            <a:off x="2847899" y="5172997"/>
            <a:ext cx="200093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E" dirty="0"/>
              <a:t>HTTP request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5CF54B-BC51-4A64-9F97-1F52DB1BF4D6}"/>
              </a:ext>
            </a:extLst>
          </p:cNvPr>
          <p:cNvSpPr txBox="1"/>
          <p:nvPr/>
        </p:nvSpPr>
        <p:spPr>
          <a:xfrm>
            <a:off x="5731856" y="5169243"/>
            <a:ext cx="17868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E" dirty="0"/>
              <a:t>HTTP response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005120-B823-4095-8C18-2F773702AF95}"/>
              </a:ext>
            </a:extLst>
          </p:cNvPr>
          <p:cNvSpPr txBox="1"/>
          <p:nvPr/>
        </p:nvSpPr>
        <p:spPr>
          <a:xfrm>
            <a:off x="2256941" y="2126743"/>
            <a:ext cx="93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Server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CD016D-81A1-4048-8E85-483121458B1A}"/>
              </a:ext>
            </a:extLst>
          </p:cNvPr>
          <p:cNvSpPr/>
          <p:nvPr/>
        </p:nvSpPr>
        <p:spPr>
          <a:xfrm>
            <a:off x="3624044" y="3703320"/>
            <a:ext cx="2810292" cy="495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B93B88-2D44-4173-AA2D-C0EA85A1BBE8}"/>
              </a:ext>
            </a:extLst>
          </p:cNvPr>
          <p:cNvSpPr txBox="1"/>
          <p:nvPr/>
        </p:nvSpPr>
        <p:spPr>
          <a:xfrm>
            <a:off x="3825379" y="3758948"/>
            <a:ext cx="2550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App server (</a:t>
            </a:r>
            <a:r>
              <a:rPr lang="en-IE" dirty="0" err="1"/>
              <a:t>eg</a:t>
            </a:r>
            <a:r>
              <a:rPr lang="en-IE" dirty="0"/>
              <a:t> flask)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F1F7D8-EE36-4D5F-8AB7-4DD8A7AE916E}"/>
              </a:ext>
            </a:extLst>
          </p:cNvPr>
          <p:cNvSpPr/>
          <p:nvPr/>
        </p:nvSpPr>
        <p:spPr>
          <a:xfrm>
            <a:off x="2676240" y="2632294"/>
            <a:ext cx="2172597" cy="91063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002E84-0A9F-4BCB-9799-556DEE55A886}"/>
              </a:ext>
            </a:extLst>
          </p:cNvPr>
          <p:cNvSpPr txBox="1"/>
          <p:nvPr/>
        </p:nvSpPr>
        <p:spPr>
          <a:xfrm>
            <a:off x="2608976" y="2621649"/>
            <a:ext cx="22398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00" dirty="0"/>
              <a:t>Directory with static pages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28E792A-ED64-4C8C-B954-DF7099E462B2}"/>
              </a:ext>
            </a:extLst>
          </p:cNvPr>
          <p:cNvSpPr/>
          <p:nvPr/>
        </p:nvSpPr>
        <p:spPr>
          <a:xfrm>
            <a:off x="2801923" y="3056712"/>
            <a:ext cx="822121" cy="34581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5285F1-CBBA-4FF5-9DBC-DF8F722549DF}"/>
              </a:ext>
            </a:extLst>
          </p:cNvPr>
          <p:cNvSpPr txBox="1"/>
          <p:nvPr/>
        </p:nvSpPr>
        <p:spPr>
          <a:xfrm>
            <a:off x="2801923" y="3077477"/>
            <a:ext cx="7214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dirty="0">
                <a:solidFill>
                  <a:schemeClr val="bg1"/>
                </a:solidFill>
              </a:rPr>
              <a:t>Index.html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DDD85F-5A52-4944-B001-173CB493689A}"/>
              </a:ext>
            </a:extLst>
          </p:cNvPr>
          <p:cNvSpPr/>
          <p:nvPr/>
        </p:nvSpPr>
        <p:spPr>
          <a:xfrm>
            <a:off x="3871386" y="3042169"/>
            <a:ext cx="822121" cy="34581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DCF79F-531A-46D9-AD86-CF6C9D3AB0D3}"/>
              </a:ext>
            </a:extLst>
          </p:cNvPr>
          <p:cNvSpPr txBox="1"/>
          <p:nvPr/>
        </p:nvSpPr>
        <p:spPr>
          <a:xfrm>
            <a:off x="3947191" y="3070175"/>
            <a:ext cx="7214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dirty="0">
                <a:solidFill>
                  <a:schemeClr val="bg1"/>
                </a:solidFill>
              </a:rPr>
              <a:t>File.jpg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E0FBA50-12F7-4312-AF7E-EBD967954404}"/>
              </a:ext>
            </a:extLst>
          </p:cNvPr>
          <p:cNvSpPr/>
          <p:nvPr/>
        </p:nvSpPr>
        <p:spPr>
          <a:xfrm>
            <a:off x="5721291" y="2611698"/>
            <a:ext cx="1757322" cy="1144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BC06B1-AB2B-4EBF-BCE0-FB99DF6B2707}"/>
              </a:ext>
            </a:extLst>
          </p:cNvPr>
          <p:cNvSpPr txBox="1"/>
          <p:nvPr/>
        </p:nvSpPr>
        <p:spPr>
          <a:xfrm>
            <a:off x="5897461" y="2740462"/>
            <a:ext cx="1275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00" dirty="0"/>
              <a:t>Functions in the app server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A24C591-8539-439A-8C5B-3295C50FC289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3212984" y="3402530"/>
            <a:ext cx="2508307" cy="936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F2EC0E7-18A1-4B7C-AA71-938B36DD1489}"/>
              </a:ext>
            </a:extLst>
          </p:cNvPr>
          <p:cNvCxnSpPr/>
          <p:nvPr/>
        </p:nvCxnSpPr>
        <p:spPr>
          <a:xfrm flipH="1">
            <a:off x="5738070" y="3766924"/>
            <a:ext cx="1249959" cy="592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ylinder 28">
            <a:extLst>
              <a:ext uri="{FF2B5EF4-FFF2-40B4-BE49-F238E27FC236}">
                <a16:creationId xmlns:a16="http://schemas.microsoft.com/office/drawing/2014/main" id="{0D761CF5-EAEB-426F-A653-A905698E4266}"/>
              </a:ext>
            </a:extLst>
          </p:cNvPr>
          <p:cNvSpPr/>
          <p:nvPr/>
        </p:nvSpPr>
        <p:spPr>
          <a:xfrm>
            <a:off x="9219500" y="2374084"/>
            <a:ext cx="1895912" cy="18959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2A3CEA-B16B-4937-8ED0-1403C961BFC6}"/>
              </a:ext>
            </a:extLst>
          </p:cNvPr>
          <p:cNvSpPr txBox="1"/>
          <p:nvPr/>
        </p:nvSpPr>
        <p:spPr>
          <a:xfrm>
            <a:off x="9575860" y="3285619"/>
            <a:ext cx="1451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Database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C6A5D93-54B9-4E7D-8C4B-461E9FA3BE9D}"/>
              </a:ext>
            </a:extLst>
          </p:cNvPr>
          <p:cNvCxnSpPr/>
          <p:nvPr/>
        </p:nvCxnSpPr>
        <p:spPr>
          <a:xfrm>
            <a:off x="7478613" y="2888635"/>
            <a:ext cx="1740887" cy="7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2A13474-118A-4155-8463-77B5F36D41FC}"/>
              </a:ext>
            </a:extLst>
          </p:cNvPr>
          <p:cNvCxnSpPr>
            <a:endCxn id="27" idx="3"/>
          </p:cNvCxnSpPr>
          <p:nvPr/>
        </p:nvCxnSpPr>
        <p:spPr>
          <a:xfrm flipH="1" flipV="1">
            <a:off x="7478613" y="3183989"/>
            <a:ext cx="1740887" cy="12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4BDC5FB-765C-4EC4-AB21-00FB5A375B30}"/>
              </a:ext>
            </a:extLst>
          </p:cNvPr>
          <p:cNvSpPr txBox="1"/>
          <p:nvPr/>
        </p:nvSpPr>
        <p:spPr>
          <a:xfrm>
            <a:off x="8658980" y="462417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Flask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B4E0476-0715-4487-8860-1058F515E6C5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6521054" y="4198681"/>
            <a:ext cx="2137926" cy="61016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D25392B-E302-4AA7-8218-1623EB83517E}"/>
              </a:ext>
            </a:extLst>
          </p:cNvPr>
          <p:cNvSpPr txBox="1"/>
          <p:nvPr/>
        </p:nvSpPr>
        <p:spPr>
          <a:xfrm>
            <a:off x="3515166" y="5512265"/>
            <a:ext cx="966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Client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ABFA1CC-5083-60D1-BFBB-7B1E3A3936F4}"/>
              </a:ext>
            </a:extLst>
          </p:cNvPr>
          <p:cNvCxnSpPr>
            <a:cxnSpLocks/>
          </p:cNvCxnSpPr>
          <p:nvPr/>
        </p:nvCxnSpPr>
        <p:spPr>
          <a:xfrm flipV="1">
            <a:off x="4525257" y="4143118"/>
            <a:ext cx="0" cy="1552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53B6176-F8DC-D151-4757-1117D6D0AD03}"/>
              </a:ext>
            </a:extLst>
          </p:cNvPr>
          <p:cNvCxnSpPr>
            <a:cxnSpLocks/>
          </p:cNvCxnSpPr>
          <p:nvPr/>
        </p:nvCxnSpPr>
        <p:spPr>
          <a:xfrm>
            <a:off x="5738070" y="4338735"/>
            <a:ext cx="0" cy="1356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0E16C37-9908-4608-C6A2-1D16E5821E01}"/>
              </a:ext>
            </a:extLst>
          </p:cNvPr>
          <p:cNvSpPr txBox="1"/>
          <p:nvPr/>
        </p:nvSpPr>
        <p:spPr>
          <a:xfrm>
            <a:off x="4402509" y="5695471"/>
            <a:ext cx="1388071" cy="923330"/>
          </a:xfrm>
          <a:prstGeom prst="rect">
            <a:avLst/>
          </a:prstGeom>
          <a:solidFill>
            <a:srgbClr val="00B0F0">
              <a:alpha val="30000"/>
            </a:srgbClr>
          </a:solidFill>
          <a:ln>
            <a:solidFill>
              <a:schemeClr val="accent1">
                <a:shade val="50000"/>
                <a:alpha val="38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bg1">
                    <a:lumMod val="65000"/>
                  </a:schemeClr>
                </a:solidFill>
              </a:rPr>
              <a:t>Browser/ postmaster/curl</a:t>
            </a:r>
          </a:p>
        </p:txBody>
      </p:sp>
      <p:sp>
        <p:nvSpPr>
          <p:cNvPr id="14" name="Free-form: Shape 13">
            <a:extLst>
              <a:ext uri="{FF2B5EF4-FFF2-40B4-BE49-F238E27FC236}">
                <a16:creationId xmlns:a16="http://schemas.microsoft.com/office/drawing/2014/main" id="{6890BA14-3819-B8C5-221E-7C9540BC1844}"/>
              </a:ext>
            </a:extLst>
          </p:cNvPr>
          <p:cNvSpPr/>
          <p:nvPr/>
        </p:nvSpPr>
        <p:spPr>
          <a:xfrm>
            <a:off x="-30141346" y="-40160376"/>
            <a:ext cx="82197646" cy="83338382"/>
          </a:xfrm>
          <a:custGeom>
            <a:avLst/>
            <a:gdLst>
              <a:gd name="connsiteX0" fmla="*/ 18221835 w 38345808"/>
              <a:gd name="connsiteY0" fmla="*/ 10714703 h 21945600"/>
              <a:gd name="connsiteX1" fmla="*/ 16489508 w 38345808"/>
              <a:gd name="connsiteY1" fmla="*/ 11285308 h 21945600"/>
              <a:gd name="connsiteX2" fmla="*/ 18221835 w 38345808"/>
              <a:gd name="connsiteY2" fmla="*/ 11855913 h 21945600"/>
              <a:gd name="connsiteX3" fmla="*/ 19954161 w 38345808"/>
              <a:gd name="connsiteY3" fmla="*/ 11285308 h 21945600"/>
              <a:gd name="connsiteX4" fmla="*/ 18221835 w 38345808"/>
              <a:gd name="connsiteY4" fmla="*/ 10714703 h 21945600"/>
              <a:gd name="connsiteX5" fmla="*/ 0 w 38345808"/>
              <a:gd name="connsiteY5" fmla="*/ 0 h 21945600"/>
              <a:gd name="connsiteX6" fmla="*/ 38345808 w 38345808"/>
              <a:gd name="connsiteY6" fmla="*/ 0 h 21945600"/>
              <a:gd name="connsiteX7" fmla="*/ 38345808 w 38345808"/>
              <a:gd name="connsiteY7" fmla="*/ 21945600 h 21945600"/>
              <a:gd name="connsiteX8" fmla="*/ 0 w 38345808"/>
              <a:gd name="connsiteY8" fmla="*/ 21945600 h 2194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345808" h="21945600">
                <a:moveTo>
                  <a:pt x="18221835" y="10714703"/>
                </a:moveTo>
                <a:cubicBezTo>
                  <a:pt x="17265097" y="10714703"/>
                  <a:pt x="16489508" y="10970172"/>
                  <a:pt x="16489508" y="11285308"/>
                </a:cubicBezTo>
                <a:cubicBezTo>
                  <a:pt x="16489508" y="11600444"/>
                  <a:pt x="17265097" y="11855913"/>
                  <a:pt x="18221835" y="11855913"/>
                </a:cubicBezTo>
                <a:cubicBezTo>
                  <a:pt x="19178572" y="11855913"/>
                  <a:pt x="19954161" y="11600444"/>
                  <a:pt x="19954161" y="11285308"/>
                </a:cubicBezTo>
                <a:cubicBezTo>
                  <a:pt x="19954161" y="10970172"/>
                  <a:pt x="19178572" y="10714703"/>
                  <a:pt x="18221835" y="10714703"/>
                </a:cubicBezTo>
                <a:close/>
                <a:moveTo>
                  <a:pt x="0" y="0"/>
                </a:moveTo>
                <a:lnTo>
                  <a:pt x="38345808" y="0"/>
                </a:lnTo>
                <a:lnTo>
                  <a:pt x="38345808" y="21945600"/>
                </a:lnTo>
                <a:lnTo>
                  <a:pt x="0" y="21945600"/>
                </a:lnTo>
                <a:close/>
              </a:path>
            </a:pathLst>
          </a:custGeom>
          <a:solidFill>
            <a:schemeClr val="tx1">
              <a:alpha val="4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CFBD58-A141-1171-002E-F28AC9A3CF53}"/>
              </a:ext>
            </a:extLst>
          </p:cNvPr>
          <p:cNvSpPr txBox="1"/>
          <p:nvPr/>
        </p:nvSpPr>
        <p:spPr>
          <a:xfrm>
            <a:off x="9367206" y="1139483"/>
            <a:ext cx="1700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Outside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0E3D1C-1F0C-B97A-CF9C-5A1A2D6F3273}"/>
              </a:ext>
            </a:extLst>
          </p:cNvPr>
          <p:cNvSpPr/>
          <p:nvPr/>
        </p:nvSpPr>
        <p:spPr>
          <a:xfrm>
            <a:off x="8088384" y="2558127"/>
            <a:ext cx="617989" cy="1198152"/>
          </a:xfrm>
          <a:prstGeom prst="rect">
            <a:avLst/>
          </a:prstGeom>
          <a:solidFill>
            <a:srgbClr val="DEC2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695A60-87C7-077A-95B6-2F1C140ADE6D}"/>
              </a:ext>
            </a:extLst>
          </p:cNvPr>
          <p:cNvSpPr txBox="1"/>
          <p:nvPr/>
        </p:nvSpPr>
        <p:spPr>
          <a:xfrm>
            <a:off x="8176524" y="2963758"/>
            <a:ext cx="471193" cy="247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00" dirty="0"/>
              <a:t>DAO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A6CB7F-DA89-D732-4272-4E5B17F64E86}"/>
              </a:ext>
            </a:extLst>
          </p:cNvPr>
          <p:cNvSpPr/>
          <p:nvPr/>
        </p:nvSpPr>
        <p:spPr>
          <a:xfrm>
            <a:off x="6627778" y="2170869"/>
            <a:ext cx="851125" cy="281755"/>
          </a:xfrm>
          <a:prstGeom prst="rect">
            <a:avLst/>
          </a:prstGeom>
          <a:solidFill>
            <a:srgbClr val="DEC2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FDAE290-B9BC-9A30-A043-39F60710E268}"/>
              </a:ext>
            </a:extLst>
          </p:cNvPr>
          <p:cNvSpPr txBox="1"/>
          <p:nvPr/>
        </p:nvSpPr>
        <p:spPr>
          <a:xfrm>
            <a:off x="6839375" y="2198902"/>
            <a:ext cx="7161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00" dirty="0"/>
              <a:t>DAO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B5F31CD-BDA1-D87C-A41E-17587CBF3424}"/>
              </a:ext>
            </a:extLst>
          </p:cNvPr>
          <p:cNvCxnSpPr>
            <a:cxnSpLocks/>
          </p:cNvCxnSpPr>
          <p:nvPr/>
        </p:nvCxnSpPr>
        <p:spPr>
          <a:xfrm flipV="1">
            <a:off x="6859648" y="1181469"/>
            <a:ext cx="2359852" cy="987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D0CCD6E-9433-80D0-3E3F-CFDD562FEBF3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7239026" y="1324740"/>
            <a:ext cx="1980474" cy="858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72B108F-6A14-6DD3-8D29-627D8CAA86B3}"/>
              </a:ext>
            </a:extLst>
          </p:cNvPr>
          <p:cNvCxnSpPr>
            <a:cxnSpLocks/>
          </p:cNvCxnSpPr>
          <p:nvPr/>
        </p:nvCxnSpPr>
        <p:spPr>
          <a:xfrm flipV="1">
            <a:off x="6859648" y="2445123"/>
            <a:ext cx="0" cy="155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B2A176A-9B3F-0437-ACCC-61130A10115B}"/>
              </a:ext>
            </a:extLst>
          </p:cNvPr>
          <p:cNvCxnSpPr>
            <a:cxnSpLocks/>
          </p:cNvCxnSpPr>
          <p:nvPr/>
        </p:nvCxnSpPr>
        <p:spPr>
          <a:xfrm>
            <a:off x="7197452" y="2452624"/>
            <a:ext cx="0" cy="201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FB4444A-B6AE-B00F-6288-B5470D2FDA4A}"/>
              </a:ext>
            </a:extLst>
          </p:cNvPr>
          <p:cNvSpPr/>
          <p:nvPr/>
        </p:nvSpPr>
        <p:spPr>
          <a:xfrm>
            <a:off x="6616730" y="2377241"/>
            <a:ext cx="861882" cy="751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49386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CD42B-3D36-CE35-E29D-994F4298F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Another API</a:t>
            </a:r>
            <a:r>
              <a:rPr lang="en-IE" sz="2000" dirty="0"/>
              <a:t> (for outside data)</a:t>
            </a:r>
            <a:endParaRPr lang="en-IE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C503A95-D85F-517E-5399-185F3A1A51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8837389"/>
              </p:ext>
            </p:extLst>
          </p:nvPr>
        </p:nvGraphicFramePr>
        <p:xfrm>
          <a:off x="1069975" y="2120900"/>
          <a:ext cx="10058401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4579">
                  <a:extLst>
                    <a:ext uri="{9D8B030D-6E8A-4147-A177-3AD203B41FA5}">
                      <a16:colId xmlns:a16="http://schemas.microsoft.com/office/drawing/2014/main" val="1694027261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503864538"/>
                    </a:ext>
                  </a:extLst>
                </a:gridCol>
                <a:gridCol w="3760422">
                  <a:extLst>
                    <a:ext uri="{9D8B030D-6E8A-4147-A177-3AD203B41FA5}">
                      <a16:colId xmlns:a16="http://schemas.microsoft.com/office/drawing/2014/main" val="95438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returns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38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Get 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def </a:t>
                      </a:r>
                      <a:r>
                        <a:rPr lang="en-IE" dirty="0" err="1"/>
                        <a:t>getall</a:t>
                      </a:r>
                      <a:r>
                        <a:rPr lang="en-IE" dirty="0"/>
                        <a:t>():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Well this really depends on what you want to do with the data.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190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Retrieve into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Retrieve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Nothing, or depends what you want to 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101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723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757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078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150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97292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7174</TotalTime>
  <Words>473</Words>
  <Application>Microsoft Office PowerPoint</Application>
  <PresentationFormat>Widescreen</PresentationFormat>
  <Paragraphs>150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Rockwell</vt:lpstr>
      <vt:lpstr>Rockwell Condensed</vt:lpstr>
      <vt:lpstr>Wingdings</vt:lpstr>
      <vt:lpstr>Wood Type</vt:lpstr>
      <vt:lpstr>Data Layer</vt:lpstr>
      <vt:lpstr>What is an app-server?  And what is a web-server?</vt:lpstr>
      <vt:lpstr>What is an app-server?  And what is a web-server?</vt:lpstr>
      <vt:lpstr>What is an app-server?  And what is a web-server?</vt:lpstr>
      <vt:lpstr>What is an app-server?  And what is a web-server?</vt:lpstr>
      <vt:lpstr>Another CRUD API (for book)</vt:lpstr>
      <vt:lpstr>What is an app-server?  And what is a web-server?</vt:lpstr>
      <vt:lpstr>What is an app-server?  And what is a web-server?</vt:lpstr>
      <vt:lpstr>Another API (for outside data)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Beatty</dc:creator>
  <cp:lastModifiedBy>Andrew Beatty</cp:lastModifiedBy>
  <cp:revision>18</cp:revision>
  <dcterms:created xsi:type="dcterms:W3CDTF">2019-11-13T10:44:00Z</dcterms:created>
  <dcterms:modified xsi:type="dcterms:W3CDTF">2024-03-08T12:47:28Z</dcterms:modified>
</cp:coreProperties>
</file>