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E" sz="4400" spc="-1" strike="noStrike">
                <a:latin typeface="Arial"/>
              </a:rPr>
              <a:t>Click to move the slide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E" sz="2000" spc="-1" strike="noStrike">
                <a:latin typeface="Arial"/>
              </a:rPr>
              <a:t>Click to edit the notes format</a:t>
            </a:r>
            <a:endParaRPr b="0" lang="en-IE" sz="20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E" sz="1400" spc="-1" strike="noStrike">
                <a:latin typeface="Times New Roman"/>
              </a:rPr>
              <a:t>&lt;header&gt;</a:t>
            </a:r>
            <a:endParaRPr b="0" lang="en-IE" sz="1400" spc="-1" strike="noStrike">
              <a:latin typeface="Times New Roman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IE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IE" sz="1400" spc="-1" strike="noStrike">
                <a:latin typeface="Times New Roman"/>
              </a:rPr>
              <a:t>&lt;date/time&gt;</a:t>
            </a:r>
            <a:endParaRPr b="0" lang="en-IE" sz="1400" spc="-1" strike="noStrike">
              <a:latin typeface="Times New Roman"/>
            </a:endParaRPr>
          </a:p>
        </p:txBody>
      </p:sp>
      <p:sp>
        <p:nvSpPr>
          <p:cNvPr id="98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IE" sz="1400" spc="-1" strike="noStrike">
                <a:latin typeface="Times New Roman"/>
              </a:defRPr>
            </a:lvl1pPr>
          </a:lstStyle>
          <a:p>
            <a:r>
              <a:rPr b="0" lang="en-IE" sz="1400" spc="-1" strike="noStrike">
                <a:latin typeface="Times New Roman"/>
              </a:rPr>
              <a:t>&lt;footer&gt;</a:t>
            </a:r>
            <a:endParaRPr b="0" lang="en-IE" sz="1400" spc="-1" strike="noStrike">
              <a:latin typeface="Times New Roman"/>
            </a:endParaRPr>
          </a:p>
        </p:txBody>
      </p:sp>
      <p:sp>
        <p:nvSpPr>
          <p:cNvPr id="99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IE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58B045C6-D2CB-4418-BD64-E3EA91874D3A}" type="slidenum">
              <a:rPr b="0" lang="en-IE" sz="1400" spc="-1" strike="noStrike">
                <a:latin typeface="Times New Roman"/>
              </a:rPr>
              <a:t>&lt;number&gt;</a:t>
            </a:fld>
            <a:endParaRPr b="0" lang="en-IE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hyperlink" Target="https://dev.mysql.com/doc/mysql-getting-started/en/" TargetMode="External"/><Relationship Id="rId2" Type="http://schemas.openxmlformats.org/officeDocument/2006/relationships/slide" Target="../slides/slide2.xml"/><Relationship Id="rId3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560" cy="4008240"/>
          </a:xfrm>
          <a:prstGeom prst="rect">
            <a:avLst/>
          </a:prstGeom>
          <a:ln w="0">
            <a:noFill/>
          </a:ln>
        </p:spPr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E" sz="2000" spc="-1" strike="noStrike">
                <a:latin typeface="Arial"/>
              </a:rPr>
              <a:t> </a:t>
            </a:r>
            <a:r>
              <a:rPr b="0" lang="en-IE" sz="2000" spc="-1" strike="noStrike">
                <a:latin typeface="Arial"/>
              </a:rPr>
              <a:t>In this lecture we go through</a:t>
            </a:r>
            <a:endParaRPr b="0" lang="en-IE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IE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E" sz="2000" spc="-1" strike="noStrike">
                <a:latin typeface="Arial"/>
              </a:rPr>
              <a:t>    </a:t>
            </a:r>
            <a:r>
              <a:rPr b="0" lang="en-IE" sz="2000" spc="-1" strike="noStrike">
                <a:latin typeface="Arial"/>
              </a:rPr>
              <a:t>Calling SQL in python </a:t>
            </a:r>
            <a:endParaRPr b="0" lang="en-IE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E" sz="2000" spc="-1" strike="noStrike">
                <a:latin typeface="Arial"/>
              </a:rPr>
              <a:t>    </a:t>
            </a:r>
            <a:r>
              <a:rPr b="0" lang="en-IE" sz="2000" spc="-1" strike="noStrike">
                <a:latin typeface="Arial"/>
              </a:rPr>
              <a:t>Creating a DAO that encapsulates the interactions with the Database</a:t>
            </a:r>
            <a:endParaRPr b="0" lang="en-IE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ln w="0">
            <a:noFill/>
          </a:ln>
        </p:spPr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E" sz="2000" spc="-1" strike="noStrike">
                <a:latin typeface="Arial"/>
                <a:hlinkClick r:id="rId1"/>
              </a:rPr>
              <a:t>https://dev.mysql.com/doc/mysql-getting-started/en/</a:t>
            </a:r>
            <a:endParaRPr b="0" lang="en-IE" sz="2000" spc="-1" strike="noStrike">
              <a:latin typeface="Arial"/>
            </a:endParaRPr>
          </a:p>
          <a:p>
            <a:endParaRPr b="0" lang="en-IE" sz="2000" spc="-1" strike="noStrike">
              <a:latin typeface="Arial"/>
            </a:endParaRPr>
          </a:p>
          <a:p>
            <a:endParaRPr b="0" lang="en-IE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0202BBD-0E57-4EC4-A478-248D25EA0A2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BA2B303-16B3-4DB4-B54B-88C097F311F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1968EA4-9BAA-4BFB-BB26-4811D7C5AEC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575E963-4A4F-4D95-B009-F6ABF6015BE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0B6A7CF-7683-4489-B761-7FC7D8C62FF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8A4CA0C-0A06-4CD8-9BE9-674A43F4DBE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A7B6FDB-5F77-45E6-A87E-A1F4A664EC1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B1493CE-E73E-47EE-AA21-DD3E76B2B06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696EB1C-E27E-45F3-B04E-3AD4B2E87FB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A36BA75-D0FC-40BF-8684-7893CBAADF8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28F562B-B44B-4004-9339-25EC628F92A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A1A5D85-E216-41A1-9502-012E81A1605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7A89EE5-F4BA-41A4-A347-2FA283CE154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8D11C4D-E4A9-4A77-BC46-6E3E6B88C33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173167B-75E3-4079-B27C-231D1C6B629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9F01F17-4D64-4831-A819-96D304B1E68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7952F0A-EFF9-47A7-823E-F2068101FF7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1E89BE2-31F7-45D5-845A-2C6B86470F9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594D497-9C1F-40D7-B0D7-11A82DC8B12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A160A34-6A3D-4090-9E44-8AAB60E7AF8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9CB7487-69E8-43D9-AB82-B71EFB32E77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27308D4-5199-44C0-AF61-EE81906CD9C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7D7085F-C4EF-4C15-9431-3F651AF5268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EFC3958-0384-4F8A-8C48-CC21F65806B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slideLayout" Target="../slideLayouts/slideLayout1.xml"/><Relationship Id="rId8" Type="http://schemas.openxmlformats.org/officeDocument/2006/relationships/slideLayout" Target="../slideLayouts/slideLayout2.xml"/><Relationship Id="rId9" Type="http://schemas.openxmlformats.org/officeDocument/2006/relationships/slideLayout" Target="../slideLayouts/slideLayout3.xml"/><Relationship Id="rId10" Type="http://schemas.openxmlformats.org/officeDocument/2006/relationships/slideLayout" Target="../slideLayouts/slideLayout4.xml"/><Relationship Id="rId11" Type="http://schemas.openxmlformats.org/officeDocument/2006/relationships/slideLayout" Target="../slideLayouts/slideLayout5.xml"/><Relationship Id="rId12" Type="http://schemas.openxmlformats.org/officeDocument/2006/relationships/slideLayout" Target="../slideLayouts/slideLayout6.xml"/><Relationship Id="rId13" Type="http://schemas.openxmlformats.org/officeDocument/2006/relationships/slideLayout" Target="../slideLayouts/slideLayout7.xml"/><Relationship Id="rId14" Type="http://schemas.openxmlformats.org/officeDocument/2006/relationships/slideLayout" Target="../slideLayouts/slideLayout8.xml"/><Relationship Id="rId15" Type="http://schemas.openxmlformats.org/officeDocument/2006/relationships/slideLayout" Target="../slideLayouts/slideLayout9.xml"/><Relationship Id="rId16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1.xml"/><Relationship Id="rId18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6"/>
          <p:cNvGrpSpPr/>
          <p:nvPr/>
        </p:nvGrpSpPr>
        <p:grpSpPr>
          <a:xfrm>
            <a:off x="11401560" y="6229800"/>
            <a:ext cx="456120" cy="456120"/>
            <a:chOff x="11401560" y="6229800"/>
            <a:chExt cx="456120" cy="456120"/>
          </a:xfrm>
        </p:grpSpPr>
        <p:sp>
          <p:nvSpPr>
            <p:cNvPr id="1" name="Oval 7"/>
            <p:cNvSpPr/>
            <p:nvPr/>
          </p:nvSpPr>
          <p:spPr>
            <a:xfrm>
              <a:off x="11401560" y="6229800"/>
              <a:ext cx="456120" cy="456120"/>
            </a:xfrm>
            <a:prstGeom prst="ellipse">
              <a:avLst/>
            </a:prstGeom>
            <a:blipFill rotWithShape="0">
              <a:blip r:embed="rId2"/>
              <a:srcRect/>
              <a:tile/>
            </a:blipFill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Oval 8"/>
            <p:cNvSpPr/>
            <p:nvPr/>
          </p:nvSpPr>
          <p:spPr>
            <a:xfrm>
              <a:off x="11431080" y="6258960"/>
              <a:ext cx="397800" cy="397800"/>
            </a:xfrm>
            <a:prstGeom prst="ellipse">
              <a:avLst/>
            </a:prstGeom>
            <a:noFill/>
            <a:ln w="127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" name="Rectangle 6"/>
          <p:cNvSpPr/>
          <p:nvPr/>
        </p:nvSpPr>
        <p:spPr>
          <a:xfrm>
            <a:off x="920880" y="1347120"/>
            <a:ext cx="10221840" cy="79560"/>
          </a:xfrm>
          <a:prstGeom prst="rect">
            <a:avLst/>
          </a:prstGeom>
          <a:blipFill rotWithShape="0">
            <a:blip r:embed="rId3">
              <a:alphaModFix amt="85000"/>
            </a:blip>
            <a:srcRect/>
            <a:tile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Rectangle 7"/>
          <p:cNvSpPr/>
          <p:nvPr/>
        </p:nvSpPr>
        <p:spPr>
          <a:xfrm>
            <a:off x="920880" y="4299840"/>
            <a:ext cx="10221840" cy="79560"/>
          </a:xfrm>
          <a:prstGeom prst="rect">
            <a:avLst/>
          </a:prstGeom>
          <a:blipFill rotWithShape="0">
            <a:blip r:embed="rId4">
              <a:alphaModFix amt="85000"/>
            </a:blip>
            <a:srcRect/>
            <a:tile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Rectangle 8"/>
          <p:cNvSpPr/>
          <p:nvPr/>
        </p:nvSpPr>
        <p:spPr>
          <a:xfrm>
            <a:off x="920880" y="1484640"/>
            <a:ext cx="10221840" cy="2742120"/>
          </a:xfrm>
          <a:prstGeom prst="rect">
            <a:avLst/>
          </a:prstGeom>
          <a:blipFill rotWithShape="0">
            <a:blip r:embed="rId5">
              <a:alphaModFix amt="85000"/>
            </a:blip>
            <a:srcRect/>
            <a:tile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" name="Group 9"/>
          <p:cNvGrpSpPr/>
          <p:nvPr/>
        </p:nvGrpSpPr>
        <p:grpSpPr>
          <a:xfrm>
            <a:off x="9649080" y="4069080"/>
            <a:ext cx="1080000" cy="1080000"/>
            <a:chOff x="9649080" y="4069080"/>
            <a:chExt cx="1080000" cy="1080000"/>
          </a:xfrm>
        </p:grpSpPr>
        <p:sp>
          <p:nvSpPr>
            <p:cNvPr id="7" name="Oval 10"/>
            <p:cNvSpPr/>
            <p:nvPr/>
          </p:nvSpPr>
          <p:spPr>
            <a:xfrm>
              <a:off x="9649080" y="4069080"/>
              <a:ext cx="1080000" cy="1080000"/>
            </a:xfrm>
            <a:prstGeom prst="ellipse">
              <a:avLst/>
            </a:prstGeom>
            <a:blipFill rotWithShape="0">
              <a:blip r:embed="rId6"/>
              <a:srcRect/>
              <a:tile/>
            </a:blipFill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Oval 11"/>
            <p:cNvSpPr/>
            <p:nvPr/>
          </p:nvSpPr>
          <p:spPr>
            <a:xfrm>
              <a:off x="9757440" y="4177080"/>
              <a:ext cx="863640" cy="863640"/>
            </a:xfrm>
            <a:prstGeom prst="ellipse">
              <a:avLst/>
            </a:prstGeom>
            <a:noFill/>
            <a:ln w="254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E" sz="1800" spc="-1" strike="noStrike">
                <a:latin typeface="Arial"/>
              </a:rPr>
              <a:t>Click to edit the title text format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800" spc="-1" strike="noStrike">
                <a:latin typeface="Arial"/>
              </a:rPr>
              <a:t>Click to edit the outline text format</a:t>
            </a:r>
            <a:endParaRPr b="0" lang="en-IE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1800" spc="-1" strike="noStrike">
                <a:latin typeface="Arial"/>
              </a:rPr>
              <a:t>Second Outline Level</a:t>
            </a:r>
            <a:endParaRPr b="0" lang="en-IE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800" spc="-1" strike="noStrike">
                <a:latin typeface="Arial"/>
              </a:rPr>
              <a:t>Third Outline Level</a:t>
            </a:r>
            <a:endParaRPr b="0" lang="en-IE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1800" spc="-1" strike="noStrike">
                <a:latin typeface="Arial"/>
              </a:rPr>
              <a:t>Fourth Outline Level</a:t>
            </a:r>
            <a:endParaRPr b="0" lang="en-IE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800" spc="-1" strike="noStrike">
                <a:latin typeface="Arial"/>
              </a:rPr>
              <a:t>Fifth Outline Level</a:t>
            </a:r>
            <a:endParaRPr b="0" lang="en-IE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800" spc="-1" strike="noStrike">
                <a:latin typeface="Arial"/>
              </a:rPr>
              <a:t>Sixth Outline Level</a:t>
            </a:r>
            <a:endParaRPr b="0" lang="en-IE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800" spc="-1" strike="noStrike">
                <a:latin typeface="Arial"/>
              </a:rPr>
              <a:t>Seventh Outline Level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ftr" idx="1"/>
          </p:nvPr>
        </p:nvSpPr>
        <p:spPr>
          <a:xfrm>
            <a:off x="1088280" y="6272640"/>
            <a:ext cx="6326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IE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E" sz="1400" spc="-1" strike="noStrike">
                <a:latin typeface="Times New Roman"/>
              </a:rPr>
              <a:t>&lt;footer&gt;</a:t>
            </a:r>
            <a:endParaRPr b="0" lang="en-IE" sz="1400" spc="-1" strike="noStrike">
              <a:latin typeface="Times New Roman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sldNum" idx="2"/>
          </p:nvPr>
        </p:nvSpPr>
        <p:spPr>
          <a:xfrm>
            <a:off x="9592560" y="4289400"/>
            <a:ext cx="1192680" cy="639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2800" spc="-1" strike="noStrike">
                <a:solidFill>
                  <a:srgbClr val="ffffff"/>
                </a:solidFill>
                <a:latin typeface="Rockwell Condensed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E6F938B2-4A6F-4D10-A28E-7A588E06B8A5}" type="slidenum">
              <a:rPr b="1" lang="en-US" sz="2800" spc="-1" strike="noStrike">
                <a:solidFill>
                  <a:srgbClr val="ffffff"/>
                </a:solidFill>
                <a:latin typeface="Rockwell Condensed"/>
              </a:rPr>
              <a:t>&lt;number&gt;</a:t>
            </a:fld>
            <a:endParaRPr b="0" lang="en-IE" sz="2800" spc="-1" strike="noStrike">
              <a:latin typeface="Times New Roman"/>
            </a:endParaRPr>
          </a:p>
        </p:txBody>
      </p:sp>
      <p:sp>
        <p:nvSpPr>
          <p:cNvPr id="13" name="PlaceHolder 5"/>
          <p:cNvSpPr>
            <a:spLocks noGrp="1"/>
          </p:cNvSpPr>
          <p:nvPr>
            <p:ph type="dt" idx="3"/>
          </p:nvPr>
        </p:nvSpPr>
        <p:spPr>
          <a:xfrm>
            <a:off x="7964280" y="6272640"/>
            <a:ext cx="32724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IE" sz="1400" spc="-1" strike="noStrike">
                <a:latin typeface="Times New Roman"/>
              </a:defRPr>
            </a:lvl1pPr>
          </a:lstStyle>
          <a:p>
            <a:r>
              <a:rPr b="0" lang="en-IE" sz="1400" spc="-1" strike="noStrike">
                <a:latin typeface="Times New Roman"/>
              </a:rPr>
              <a:t>&lt;date/time&gt;</a:t>
            </a:r>
            <a:endParaRPr b="0" lang="en-IE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6"/>
          <p:cNvGrpSpPr/>
          <p:nvPr/>
        </p:nvGrpSpPr>
        <p:grpSpPr>
          <a:xfrm>
            <a:off x="11401560" y="6229800"/>
            <a:ext cx="456120" cy="456120"/>
            <a:chOff x="11401560" y="6229800"/>
            <a:chExt cx="456120" cy="456120"/>
          </a:xfrm>
        </p:grpSpPr>
        <p:sp>
          <p:nvSpPr>
            <p:cNvPr id="51" name="Oval 7"/>
            <p:cNvSpPr/>
            <p:nvPr/>
          </p:nvSpPr>
          <p:spPr>
            <a:xfrm>
              <a:off x="11401560" y="6229800"/>
              <a:ext cx="456120" cy="456120"/>
            </a:xfrm>
            <a:prstGeom prst="ellipse">
              <a:avLst/>
            </a:prstGeom>
            <a:blipFill rotWithShape="0">
              <a:blip r:embed="rId2"/>
              <a:srcRect/>
              <a:tile/>
            </a:blipFill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" name="Oval 8"/>
            <p:cNvSpPr/>
            <p:nvPr/>
          </p:nvSpPr>
          <p:spPr>
            <a:xfrm>
              <a:off x="11431080" y="6258960"/>
              <a:ext cx="397800" cy="397800"/>
            </a:xfrm>
            <a:prstGeom prst="ellipse">
              <a:avLst/>
            </a:prstGeom>
            <a:noFill/>
            <a:ln w="127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3" name="PlaceHolder 1"/>
          <p:cNvSpPr>
            <a:spLocks noGrp="1"/>
          </p:cNvSpPr>
          <p:nvPr>
            <p:ph type="ftr" idx="4"/>
          </p:nvPr>
        </p:nvSpPr>
        <p:spPr>
          <a:xfrm>
            <a:off x="1088280" y="6272640"/>
            <a:ext cx="6326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IE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E" sz="1400" spc="-1" strike="noStrike">
                <a:latin typeface="Times New Roman"/>
              </a:rPr>
              <a:t>&lt;footer&gt;</a:t>
            </a:r>
            <a:endParaRPr b="0" lang="en-IE" sz="1400" spc="-1" strike="noStrike">
              <a:latin typeface="Times New Roman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ldNum" idx="5"/>
          </p:nvPr>
        </p:nvSpPr>
        <p:spPr>
          <a:xfrm>
            <a:off x="11311200" y="6272640"/>
            <a:ext cx="6390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1400" spc="-1" strike="noStrike">
                <a:solidFill>
                  <a:srgbClr val="ffffff"/>
                </a:solidFill>
                <a:latin typeface="Rockwell Condensed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79ABB652-5D6A-417F-9F67-D3F8DC6AE839}" type="slidenum">
              <a:rPr b="1" lang="en-US" sz="1400" spc="-1" strike="noStrike">
                <a:solidFill>
                  <a:srgbClr val="ffffff"/>
                </a:solidFill>
                <a:latin typeface="Rockwell Condensed"/>
              </a:rPr>
              <a:t>&lt;number&gt;</a:t>
            </a:fld>
            <a:endParaRPr b="0" lang="en-IE" sz="1400" spc="-1" strike="noStrike">
              <a:latin typeface="Times New Roman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dt" idx="6"/>
          </p:nvPr>
        </p:nvSpPr>
        <p:spPr>
          <a:xfrm>
            <a:off x="7964280" y="6272640"/>
            <a:ext cx="32724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IE" sz="1400" spc="-1" strike="noStrike">
                <a:latin typeface="Times New Roman"/>
              </a:defRPr>
            </a:lvl1pPr>
          </a:lstStyle>
          <a:p>
            <a:r>
              <a:rPr b="0" lang="en-IE" sz="1400" spc="-1" strike="noStrike">
                <a:latin typeface="Times New Roman"/>
              </a:rPr>
              <a:t>&lt;date/time&gt;</a:t>
            </a:r>
            <a:endParaRPr b="0" lang="en-IE" sz="1400" spc="-1" strike="noStrike">
              <a:latin typeface="Times New Roman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E" sz="4400" spc="-1" strike="noStrike">
                <a:latin typeface="Arial"/>
              </a:rPr>
              <a:t>Click to edit the title text format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latin typeface="Arial"/>
              </a:rPr>
              <a:t>Click to edit the outline text format</a:t>
            </a:r>
            <a:endParaRPr b="0" lang="en-I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800" spc="-1" strike="noStrike">
                <a:latin typeface="Arial"/>
              </a:rPr>
              <a:t>Second Outline Level</a:t>
            </a:r>
            <a:endParaRPr b="0" lang="en-I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400" spc="-1" strike="noStrike">
                <a:latin typeface="Arial"/>
              </a:rPr>
              <a:t>Third Outline Level</a:t>
            </a:r>
            <a:endParaRPr b="0" lang="en-I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000" spc="-1" strike="noStrike">
                <a:latin typeface="Arial"/>
              </a:rPr>
              <a:t>Fourth Outline Level</a:t>
            </a:r>
            <a:endParaRPr b="0" lang="en-I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Fifth Outline Level</a:t>
            </a:r>
            <a:endParaRPr b="0" lang="en-I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Sixth Outline Level</a:t>
            </a:r>
            <a:endParaRPr b="0" lang="en-I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Seventh Outline Level</a:t>
            </a:r>
            <a:endParaRPr b="0" lang="en-I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Andrew.Beatty@gmit.ie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www.w3schools.com/sql/" TargetMode="External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051560" y="1432080"/>
            <a:ext cx="9965880" cy="303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80000"/>
              </a:lnSpc>
              <a:buNone/>
            </a:pPr>
            <a:r>
              <a:rPr b="0" lang="en-IE" sz="9600" spc="-1" strike="noStrike" cap="all">
                <a:latin typeface="Rockwell Condensed"/>
              </a:rPr>
              <a:t>DATabases</a:t>
            </a:r>
            <a:endParaRPr b="0" lang="en-IE" sz="96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1069920" y="4389120"/>
            <a:ext cx="7890120" cy="106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IE" sz="2200" spc="-1" strike="noStrike">
                <a:solidFill>
                  <a:srgbClr val="000000"/>
                </a:solidFill>
                <a:latin typeface="Rockwell"/>
              </a:rPr>
              <a:t>Web Services and Applications</a:t>
            </a:r>
            <a:endParaRPr b="0" lang="en-IE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IE" sz="2200" spc="-1" strike="noStrike" u="sng">
                <a:solidFill>
                  <a:srgbClr val="cc9900"/>
                </a:solidFill>
                <a:uFillTx/>
                <a:latin typeface="Rockwell"/>
                <a:hlinkClick r:id="rId1"/>
              </a:rPr>
              <a:t>Andrew.Beatty@atu.ie</a:t>
            </a:r>
            <a:endParaRPr b="0" lang="en-IE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7320" cy="1608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E" sz="5400" spc="-1" strike="noStrike" cap="all">
                <a:latin typeface="Rockwell Condensed"/>
              </a:rPr>
              <a:t>DAtabase</a:t>
            </a:r>
            <a:endParaRPr b="0" lang="en-IE" sz="5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10057320" cy="404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E" sz="2000" spc="-1" strike="noStrike">
                <a:solidFill>
                  <a:srgbClr val="000000"/>
                </a:solidFill>
                <a:latin typeface="Rockwell"/>
              </a:rPr>
              <a:t>We will be using MySQL (a relational database)</a:t>
            </a:r>
            <a:endParaRPr b="0" lang="en-IE" sz="2000" spc="-1" strike="noStrike"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E" sz="2000" spc="-1" strike="noStrike">
                <a:solidFill>
                  <a:srgbClr val="000000"/>
                </a:solidFill>
                <a:latin typeface="Rockwell"/>
              </a:rPr>
              <a:t>Other databases are </a:t>
            </a:r>
            <a:endParaRPr b="0" lang="en-IE" sz="2000" spc="-1" strike="noStrike"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</a:rPr>
              <a:t>MongoDB</a:t>
            </a:r>
            <a:endParaRPr b="0" lang="en-IE" sz="1800" spc="-1" strike="noStrike"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</a:rPr>
              <a:t>SQLLite</a:t>
            </a:r>
            <a:endParaRPr b="0" lang="en-IE" sz="1800" spc="-1" strike="noStrike"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</a:rPr>
              <a:t>PostGres</a:t>
            </a:r>
            <a:endParaRPr b="0" lang="en-IE" sz="1800" spc="-1" strike="noStrike"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E" sz="2000" spc="-1" strike="noStrike">
                <a:solidFill>
                  <a:srgbClr val="000000"/>
                </a:solidFill>
                <a:latin typeface="Rockwell"/>
              </a:rPr>
              <a:t>Install it </a:t>
            </a:r>
            <a:endParaRPr b="0" lang="en-IE" sz="2000" spc="-1" strike="noStrike"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</a:rPr>
              <a:t>Windows I’ll use WAMP</a:t>
            </a:r>
            <a:endParaRPr b="0" lang="en-IE" sz="1800" spc="-1" strike="noStrike"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</a:rPr>
              <a:t>Mac/Linux install MySQL and MySQLWorkbench</a:t>
            </a:r>
            <a:endParaRPr b="0" lang="en-IE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"/>
          <p:cNvSpPr/>
          <p:nvPr/>
        </p:nvSpPr>
        <p:spPr>
          <a:xfrm>
            <a:off x="4415400" y="2203200"/>
            <a:ext cx="186264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  <a:ea typeface="DejaVu Sans"/>
              </a:rPr>
              <a:t>Look at the bottom right of your desktop</a:t>
            </a:r>
            <a:endParaRPr b="0" lang="en-I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7320" cy="1608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E" sz="5400" spc="-1" strike="noStrike" cap="all">
                <a:latin typeface="Rockwell Condensed"/>
              </a:rPr>
              <a:t>SQL</a:t>
            </a:r>
            <a:endParaRPr b="0" lang="en-IE" sz="5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10057320" cy="404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E" sz="2000" spc="-1" strike="noStrike">
                <a:solidFill>
                  <a:srgbClr val="000000"/>
                </a:solidFill>
                <a:latin typeface="Rockwell"/>
              </a:rPr>
              <a:t>The language to interact with is SQL</a:t>
            </a:r>
            <a:endParaRPr b="0" lang="en-IE" sz="2000" spc="-1" strike="noStrike"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</a:rPr>
              <a:t>Structured Query Language</a:t>
            </a:r>
            <a:endParaRPr b="0" lang="en-IE" sz="1800" spc="-1" strike="noStrike"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</a:rPr>
              <a:t>Tutorial on W3Schools</a:t>
            </a:r>
            <a:endParaRPr b="0" lang="en-IE" sz="1800" spc="-1" strike="noStrike">
              <a:latin typeface="Arial"/>
            </a:endParaRPr>
          </a:p>
          <a:p>
            <a:pPr marL="54864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IE" sz="1600" spc="-1" strike="noStrike" u="sng">
                <a:solidFill>
                  <a:srgbClr val="cc9900"/>
                </a:solidFill>
                <a:uFillTx/>
                <a:latin typeface="Rockwell"/>
                <a:hlinkClick r:id="rId1"/>
              </a:rPr>
              <a:t>https://www.w3schools.com/sql/</a:t>
            </a:r>
            <a:endParaRPr b="0" lang="en-IE" sz="1600" spc="-1" strike="noStrike">
              <a:latin typeface="Arial"/>
            </a:endParaRPr>
          </a:p>
          <a:p>
            <a:pPr marL="54864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IE" sz="2000" spc="-1" strike="noStrike">
                <a:solidFill>
                  <a:srgbClr val="000000"/>
                </a:solidFill>
                <a:latin typeface="Rockwell"/>
              </a:rPr>
              <a:t>Are we done!!!!!!</a:t>
            </a:r>
            <a:endParaRPr b="0" lang="en-IE" sz="2000" spc="-1" strike="noStrike">
              <a:latin typeface="Arial"/>
            </a:endParaRPr>
          </a:p>
          <a:p>
            <a:pPr marL="54864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IE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7320" cy="1608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E" sz="5400" spc="-1" strike="noStrike" cap="all">
                <a:latin typeface="Rockwell Condensed"/>
              </a:rPr>
              <a:t>Some commands</a:t>
            </a:r>
            <a:endParaRPr b="0" lang="en-IE" sz="5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1069920" y="1613520"/>
            <a:ext cx="10057320" cy="4958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IE" sz="2000" spc="-1" strike="noStrike">
                <a:solidFill>
                  <a:srgbClr val="000000"/>
                </a:solidFill>
                <a:latin typeface="Courier New"/>
              </a:rPr>
              <a:t>show databases;</a:t>
            </a:r>
            <a:endParaRPr b="0" lang="en-IE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IE" sz="2000" spc="-1" strike="noStrike">
                <a:solidFill>
                  <a:srgbClr val="000000"/>
                </a:solidFill>
                <a:latin typeface="Courier New"/>
              </a:rPr>
              <a:t>create database test;</a:t>
            </a:r>
            <a:endParaRPr b="0" lang="en-IE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IE" sz="2000" spc="-1" strike="noStrike">
                <a:solidFill>
                  <a:srgbClr val="000000"/>
                </a:solidFill>
                <a:latin typeface="Courier New"/>
              </a:rPr>
              <a:t>use test</a:t>
            </a:r>
            <a:endParaRPr b="0" lang="en-IE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IE" sz="2000" spc="-1" strike="noStrike">
                <a:solidFill>
                  <a:srgbClr val="000000"/>
                </a:solidFill>
                <a:latin typeface="Courier New"/>
              </a:rPr>
              <a:t>create table test ( </a:t>
            </a:r>
            <a:endParaRPr b="0" lang="en-IE" sz="2000" spc="-1" strike="noStrike">
              <a:latin typeface="Arial"/>
            </a:endParaRPr>
          </a:p>
          <a:p>
            <a:pPr marL="27432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IE" sz="1800" spc="-1" strike="noStrike">
                <a:solidFill>
                  <a:srgbClr val="000000"/>
                </a:solidFill>
                <a:latin typeface="Courier New"/>
              </a:rPr>
              <a:t>id int NOT NULL AUTO_INCREMENT, </a:t>
            </a:r>
            <a:endParaRPr b="0" lang="en-IE" sz="1800" spc="-1" strike="noStrike">
              <a:latin typeface="Arial"/>
            </a:endParaRPr>
          </a:p>
          <a:p>
            <a:pPr marL="27432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IE" sz="1800" spc="-1" strike="noStrike">
                <a:solidFill>
                  <a:srgbClr val="000000"/>
                </a:solidFill>
                <a:latin typeface="Courier New"/>
              </a:rPr>
              <a:t>name varchar(250), </a:t>
            </a:r>
            <a:endParaRPr b="0" lang="en-IE" sz="1800" spc="-1" strike="noStrike">
              <a:latin typeface="Arial"/>
            </a:endParaRPr>
          </a:p>
          <a:p>
            <a:pPr marL="27432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IE" sz="1800" spc="-1" strike="noStrike">
                <a:solidFill>
                  <a:srgbClr val="000000"/>
                </a:solidFill>
                <a:latin typeface="Courier New"/>
              </a:rPr>
              <a:t>PRIMARY KEY(id)</a:t>
            </a:r>
            <a:endParaRPr b="0" lang="en-IE" sz="1800" spc="-1" strike="noStrike">
              <a:latin typeface="Arial"/>
            </a:endParaRPr>
          </a:p>
          <a:p>
            <a:pPr marL="27432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IE" sz="2000" spc="-1" strike="noStrike">
                <a:solidFill>
                  <a:srgbClr val="000000"/>
                </a:solidFill>
                <a:latin typeface="Courier New"/>
              </a:rPr>
              <a:t>);</a:t>
            </a:r>
            <a:endParaRPr b="0" lang="en-IE" sz="2000" spc="-1" strike="noStrike">
              <a:latin typeface="Arial"/>
            </a:endParaRPr>
          </a:p>
          <a:p>
            <a:pPr marL="27432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IE" sz="2000" spc="-1" strike="noStrike">
                <a:solidFill>
                  <a:srgbClr val="000000"/>
                </a:solidFill>
                <a:latin typeface="Courier New"/>
              </a:rPr>
              <a:t>insert into test (name) values (‘jow’);</a:t>
            </a:r>
            <a:endParaRPr b="0" lang="en-IE" sz="2000" spc="-1" strike="noStrike">
              <a:latin typeface="Arial"/>
            </a:endParaRPr>
          </a:p>
          <a:p>
            <a:pPr marL="27432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IE" sz="2000" spc="-1" strike="noStrike">
                <a:solidFill>
                  <a:srgbClr val="000000"/>
                </a:solidFill>
                <a:latin typeface="Courier New"/>
              </a:rPr>
              <a:t>select * from test;</a:t>
            </a:r>
            <a:endParaRPr b="0" lang="en-IE" sz="2000" spc="-1" strike="noStrike">
              <a:latin typeface="Arial"/>
            </a:endParaRPr>
          </a:p>
          <a:p>
            <a:pPr marL="27432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IE" sz="2000" spc="-1" strike="noStrike">
                <a:solidFill>
                  <a:srgbClr val="000000"/>
                </a:solidFill>
                <a:latin typeface="Courier New"/>
              </a:rPr>
              <a:t>update test set name=‘blah’ where id = 1;</a:t>
            </a:r>
            <a:endParaRPr b="0" lang="en-IE" sz="2000" spc="-1" strike="noStrike">
              <a:latin typeface="Arial"/>
            </a:endParaRPr>
          </a:p>
          <a:p>
            <a:pPr marL="27432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IE" sz="2000" spc="-1" strike="noStrike">
                <a:solidFill>
                  <a:srgbClr val="000000"/>
                </a:solidFill>
                <a:latin typeface="Courier New"/>
              </a:rPr>
              <a:t>delete from test where value = 1;</a:t>
            </a:r>
            <a:endParaRPr b="0" lang="en-IE" sz="2000" spc="-1" strike="noStrike">
              <a:latin typeface="Arial"/>
            </a:endParaRPr>
          </a:p>
        </p:txBody>
      </p:sp>
      <p:sp>
        <p:nvSpPr>
          <p:cNvPr id="109" name="TextBox 3"/>
          <p:cNvSpPr/>
          <p:nvPr/>
        </p:nvSpPr>
        <p:spPr>
          <a:xfrm>
            <a:off x="6698520" y="1752120"/>
            <a:ext cx="3337200" cy="363960"/>
          </a:xfrm>
          <a:prstGeom prst="rect">
            <a:avLst/>
          </a:prstGeom>
          <a:solidFill>
            <a:srgbClr val="d34817"/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ffffff"/>
                </a:solidFill>
                <a:latin typeface="Rockwell"/>
                <a:ea typeface="DejaVu Sans"/>
              </a:rPr>
              <a:t>Ends with semicolon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110" name="Straight Arrow Connector 5"/>
          <p:cNvSpPr/>
          <p:nvPr/>
        </p:nvSpPr>
        <p:spPr>
          <a:xfrm flipH="1">
            <a:off x="4434120" y="1845360"/>
            <a:ext cx="3319560" cy="38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d34817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7320" cy="1608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E" sz="5400" spc="-1" strike="noStrike" cap="all">
                <a:latin typeface="Rockwell Condensed"/>
              </a:rPr>
              <a:t>Conclusion</a:t>
            </a:r>
            <a:endParaRPr b="0" lang="en-IE" sz="5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10057320" cy="404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E" sz="2000" spc="-1" strike="noStrike">
                <a:solidFill>
                  <a:srgbClr val="000000"/>
                </a:solidFill>
                <a:latin typeface="Rockwell"/>
              </a:rPr>
              <a:t>SQL is a text-based language that allows us to manipulate a database.</a:t>
            </a:r>
            <a:endParaRPr b="0" lang="en-IE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265</TotalTime>
  <Application>LibreOffice/7.3.7.2$Linux_X86_64 LibreOffice_project/30$Build-2</Application>
  <AppVersion>15.0000</AppVersion>
  <Words>164</Words>
  <Paragraphs>35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2019-11-28T14:57:16Z</dcterms:created>
  <dc:creator>Andrew Beatty</dc:creator>
  <dc:description/>
  <dc:language>en-IE</dc:language>
  <cp:lastModifiedBy/>
  <dcterms:modified xsi:type="dcterms:W3CDTF">2024-03-16T18:20:46Z</dcterms:modified>
  <cp:revision>10</cp:revision>
  <dc:subject/>
  <dc:title>DR09.01 DATabases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6</vt:i4>
  </property>
</Properties>
</file>