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4"/>
  </p:sldMasterIdLst>
  <p:notesMasterIdLst>
    <p:notesMasterId r:id="rId42"/>
  </p:notesMasterIdLst>
  <p:handoutMasterIdLst>
    <p:handoutMasterId r:id="rId43"/>
  </p:handoutMasterIdLst>
  <p:sldIdLst>
    <p:sldId id="281" r:id="rId5"/>
    <p:sldId id="289" r:id="rId6"/>
    <p:sldId id="257" r:id="rId7"/>
    <p:sldId id="282" r:id="rId8"/>
    <p:sldId id="256" r:id="rId9"/>
    <p:sldId id="286" r:id="rId10"/>
    <p:sldId id="287" r:id="rId11"/>
    <p:sldId id="258" r:id="rId12"/>
    <p:sldId id="260" r:id="rId13"/>
    <p:sldId id="262" r:id="rId14"/>
    <p:sldId id="261" r:id="rId15"/>
    <p:sldId id="263" r:id="rId16"/>
    <p:sldId id="269" r:id="rId17"/>
    <p:sldId id="272" r:id="rId18"/>
    <p:sldId id="273" r:id="rId19"/>
    <p:sldId id="274" r:id="rId20"/>
    <p:sldId id="270" r:id="rId21"/>
    <p:sldId id="264" r:id="rId22"/>
    <p:sldId id="275" r:id="rId23"/>
    <p:sldId id="265" r:id="rId24"/>
    <p:sldId id="266" r:id="rId25"/>
    <p:sldId id="276" r:id="rId26"/>
    <p:sldId id="277" r:id="rId27"/>
    <p:sldId id="278" r:id="rId28"/>
    <p:sldId id="293" r:id="rId29"/>
    <p:sldId id="294" r:id="rId30"/>
    <p:sldId id="285" r:id="rId31"/>
    <p:sldId id="288" r:id="rId32"/>
    <p:sldId id="268" r:id="rId33"/>
    <p:sldId id="295" r:id="rId34"/>
    <p:sldId id="267" r:id="rId35"/>
    <p:sldId id="279" r:id="rId36"/>
    <p:sldId id="280" r:id="rId37"/>
    <p:sldId id="283" r:id="rId38"/>
    <p:sldId id="284" r:id="rId39"/>
    <p:sldId id="290" r:id="rId40"/>
    <p:sldId id="291" r:id="rId4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urdan kaya" initials="nk" lastIdx="3" clrIdx="0">
    <p:extLst>
      <p:ext uri="{19B8F6BF-5375-455C-9EA6-DF929625EA0E}">
        <p15:presenceInfo xmlns:p15="http://schemas.microsoft.com/office/powerpoint/2012/main" userId="S::nurdankaya@ogr.iu.edu.tr::96c93945-2366-4b22-b0a1-cb248823b2a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65347" autoAdjust="0"/>
  </p:normalViewPr>
  <p:slideViewPr>
    <p:cSldViewPr snapToGrid="0">
      <p:cViewPr varScale="1">
        <p:scale>
          <a:sx n="57" d="100"/>
          <a:sy n="57" d="100"/>
        </p:scale>
        <p:origin x="14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2400" y="-9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75CEBCA6-443B-4605-8D4D-149D83F281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06EA480-170D-4CC7-B31B-C1F15F1DB0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9A33C-4511-4F1A-99E5-2B8F0527571E}" type="datetimeFigureOut">
              <a:rPr lang="tr-TR" smtClean="0"/>
              <a:t>29.07.2021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6278601-5A8D-456B-96E9-66A051C35C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DFC97DB-C483-47BF-A0F5-1F5613E5B1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3B2C8-A534-4603-9838-B5F768B983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51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C3C0F-E06A-4594-859C-CBE253DA7BDE}" type="datetimeFigureOut">
              <a:rPr lang="tr-TR" smtClean="0"/>
              <a:t>29.07.2021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6478F-FC9A-46D5-9568-0CAA711B89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312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6478F-FC9A-46D5-9568-0CAA711B89D1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2780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6478F-FC9A-46D5-9568-0CAA711B89D1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9132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Hazelcast</a:t>
            </a:r>
            <a:r>
              <a:rPr lang="tr-TR" dirty="0"/>
              <a:t> bizim altyapımızla entegre olarak uygulamayı hızlandırır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6478F-FC9A-46D5-9568-0CAA711B89D1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7606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6478F-FC9A-46D5-9568-0CAA711B89D1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5758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6478F-FC9A-46D5-9568-0CAA711B89D1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708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Hazelcast</a:t>
            </a:r>
            <a:r>
              <a:rPr lang="tr-TR" dirty="0"/>
              <a:t> </a:t>
            </a:r>
            <a:r>
              <a:rPr lang="tr-TR" dirty="0" err="1"/>
              <a:t>Partition</a:t>
            </a:r>
            <a:r>
              <a:rPr lang="tr-TR" dirty="0"/>
              <a:t> stratejilerine göre iki tip </a:t>
            </a:r>
            <a:r>
              <a:rPr lang="tr-TR" dirty="0" err="1"/>
              <a:t>distributed</a:t>
            </a:r>
            <a:r>
              <a:rPr lang="tr-TR" dirty="0"/>
              <a:t> </a:t>
            </a:r>
            <a:r>
              <a:rPr lang="tr-TR" dirty="0" err="1"/>
              <a:t>object</a:t>
            </a:r>
            <a:r>
              <a:rPr lang="tr-TR" dirty="0"/>
              <a:t> tipine sahip.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6478F-FC9A-46D5-9568-0CAA711B89D1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5903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6478F-FC9A-46D5-9568-0CAA711B89D1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9102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800" dirty="0">
                <a:effectLst/>
                <a:latin typeface="Segoe UI" panose="020B0502040204020203" pitchFamily="34" charset="0"/>
              </a:rPr>
              <a:t>(</a:t>
            </a:r>
            <a:r>
              <a:rPr lang="tr-TR" sz="1800" dirty="0" err="1">
                <a:effectLst/>
                <a:latin typeface="Segoe UI" panose="020B0502040204020203" pitchFamily="34" charset="0"/>
              </a:rPr>
              <a:t>hazelcast</a:t>
            </a:r>
            <a:r>
              <a:rPr lang="tr-TR" sz="1800" dirty="0">
                <a:effectLst/>
                <a:latin typeface="Segoe UI" panose="020B0502040204020203" pitchFamily="34" charset="0"/>
              </a:rPr>
              <a:t> </a:t>
            </a:r>
            <a:r>
              <a:rPr lang="tr-TR" sz="1800" dirty="0" err="1">
                <a:effectLst/>
                <a:latin typeface="Segoe UI" panose="020B0502040204020203" pitchFamily="34" charset="0"/>
              </a:rPr>
              <a:t>offers</a:t>
            </a:r>
            <a:r>
              <a:rPr lang="tr-TR" sz="1800" dirty="0">
                <a:effectLst/>
                <a:latin typeface="Segoe UI" panose="020B0502040204020203" pitchFamily="34" charset="0"/>
              </a:rPr>
              <a:t> 271 </a:t>
            </a:r>
            <a:r>
              <a:rPr lang="tr-TR" sz="1800" dirty="0" err="1">
                <a:effectLst/>
                <a:latin typeface="Segoe UI" panose="020B0502040204020203" pitchFamily="34" charset="0"/>
              </a:rPr>
              <a:t>partition</a:t>
            </a:r>
            <a:r>
              <a:rPr lang="tr-TR" sz="1800" dirty="0">
                <a:effectLst/>
                <a:latin typeface="Segoe UI" panose="020B0502040204020203" pitchFamily="34" charset="0"/>
              </a:rPr>
              <a:t>)</a:t>
            </a:r>
            <a:endParaRPr lang="tr-TR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800" dirty="0">
                <a:effectLst/>
                <a:latin typeface="Segoe UI" panose="020B0502040204020203" pitchFamily="34" charset="0"/>
              </a:rPr>
              <a:t> 2 </a:t>
            </a:r>
            <a:r>
              <a:rPr lang="tr-TR" sz="1800" dirty="0" err="1">
                <a:effectLst/>
                <a:latin typeface="Segoe UI" panose="020B0502040204020203" pitchFamily="34" charset="0"/>
              </a:rPr>
              <a:t>node</a:t>
            </a:r>
            <a:r>
              <a:rPr lang="tr-TR" sz="1800" dirty="0">
                <a:effectLst/>
                <a:latin typeface="Segoe UI" panose="020B0502040204020203" pitchFamily="34" charset="0"/>
              </a:rPr>
              <a:t> var  130 131,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800" dirty="0">
                <a:effectLst/>
                <a:latin typeface="Segoe UI" panose="020B0502040204020203" pitchFamily="34" charset="0"/>
              </a:rPr>
              <a:t>1 </a:t>
            </a:r>
            <a:r>
              <a:rPr lang="tr-TR" sz="1800" dirty="0" err="1">
                <a:effectLst/>
                <a:latin typeface="Segoe UI" panose="020B0502040204020203" pitchFamily="34" charset="0"/>
              </a:rPr>
              <a:t>node</a:t>
            </a:r>
            <a:r>
              <a:rPr lang="tr-TR" sz="1800" dirty="0">
                <a:effectLst/>
                <a:latin typeface="Segoe UI" panose="020B0502040204020203" pitchFamily="34" charset="0"/>
              </a:rPr>
              <a:t> daha gelirse 90 90 91</a:t>
            </a:r>
            <a:endParaRPr lang="tr-TR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800" dirty="0">
                <a:effectLst/>
                <a:latin typeface="Arial" panose="020B0604020202020204" pitchFamily="34" charset="0"/>
              </a:rPr>
              <a:t>Yeni </a:t>
            </a:r>
            <a:r>
              <a:rPr lang="tr-TR" sz="1800" dirty="0" err="1">
                <a:effectLst/>
                <a:latin typeface="Arial" panose="020B0604020202020204" pitchFamily="34" charset="0"/>
              </a:rPr>
              <a:t>node</a:t>
            </a:r>
            <a:r>
              <a:rPr lang="tr-TR" sz="1800" dirty="0">
                <a:effectLst/>
                <a:latin typeface="Arial" panose="020B0604020202020204" pitchFamily="34" charset="0"/>
              </a:rPr>
              <a:t> geldikçe </a:t>
            </a:r>
            <a:r>
              <a:rPr lang="tr-TR" sz="1800" dirty="0" err="1">
                <a:effectLst/>
                <a:latin typeface="Arial" panose="020B0604020202020204" pitchFamily="34" charset="0"/>
              </a:rPr>
              <a:t>partitionlar</a:t>
            </a:r>
            <a:r>
              <a:rPr lang="tr-TR" sz="1800" dirty="0">
                <a:effectLst/>
                <a:latin typeface="Arial" panose="020B0604020202020204" pitchFamily="34" charset="0"/>
              </a:rPr>
              <a:t> </a:t>
            </a:r>
            <a:r>
              <a:rPr lang="tr-TR" sz="1800" dirty="0" err="1">
                <a:effectLst/>
                <a:latin typeface="Arial" panose="020B0604020202020204" pitchFamily="34" charset="0"/>
              </a:rPr>
              <a:t>migrate</a:t>
            </a:r>
            <a:r>
              <a:rPr lang="tr-TR" sz="1800" dirty="0">
                <a:effectLst/>
                <a:latin typeface="Arial" panose="020B0604020202020204" pitchFamily="34" charset="0"/>
              </a:rPr>
              <a:t> </a:t>
            </a:r>
            <a:r>
              <a:rPr lang="tr-TR" sz="1800" dirty="0" err="1">
                <a:effectLst/>
                <a:latin typeface="Arial" panose="020B0604020202020204" pitchFamily="34" charset="0"/>
              </a:rPr>
              <a:t>ediyo</a:t>
            </a:r>
            <a:endParaRPr lang="tr-TR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6478F-FC9A-46D5-9568-0CAA711B89D1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8392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6478F-FC9A-46D5-9568-0CAA711B89D1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41559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Pipeline</a:t>
            </a:r>
            <a:r>
              <a:rPr lang="tr-TR" dirty="0"/>
              <a:t> veriyi işleyerek bir uygulamadan diğerine gönderebilir</a:t>
            </a:r>
          </a:p>
          <a:p>
            <a:r>
              <a:rPr lang="tr-TR" dirty="0"/>
              <a:t>Veri kaynağına göre </a:t>
            </a:r>
            <a:r>
              <a:rPr lang="tr-TR" dirty="0" err="1"/>
              <a:t>pipeline</a:t>
            </a:r>
            <a:r>
              <a:rPr lang="tr-TR" dirty="0"/>
              <a:t> </a:t>
            </a:r>
            <a:r>
              <a:rPr lang="tr-TR" dirty="0" err="1"/>
              <a:t>stream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batch</a:t>
            </a:r>
            <a:r>
              <a:rPr lang="tr-TR" dirty="0"/>
              <a:t> </a:t>
            </a:r>
            <a:r>
              <a:rPr lang="tr-TR" dirty="0" err="1"/>
              <a:t>processing</a:t>
            </a:r>
            <a:r>
              <a:rPr lang="tr-TR" dirty="0"/>
              <a:t> de kullanılabilir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6478F-FC9A-46D5-9568-0CAA711B89D1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00174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Stream</a:t>
            </a:r>
            <a:r>
              <a:rPr lang="tr-TR" dirty="0"/>
              <a:t> </a:t>
            </a:r>
            <a:r>
              <a:rPr lang="tr-TR" dirty="0" err="1"/>
              <a:t>processing</a:t>
            </a:r>
            <a:r>
              <a:rPr lang="tr-TR" dirty="0"/>
              <a:t> engine </a:t>
            </a:r>
          </a:p>
          <a:p>
            <a:r>
              <a:rPr lang="tr-TR" dirty="0" err="1"/>
              <a:t>Stream</a:t>
            </a:r>
            <a:r>
              <a:rPr lang="tr-TR" dirty="0"/>
              <a:t> ve </a:t>
            </a:r>
            <a:r>
              <a:rPr lang="tr-TR" dirty="0" err="1"/>
              <a:t>batch</a:t>
            </a:r>
            <a:r>
              <a:rPr lang="tr-TR" dirty="0"/>
              <a:t> </a:t>
            </a:r>
            <a:r>
              <a:rPr lang="tr-TR" dirty="0" err="1"/>
              <a:t>processlerini</a:t>
            </a:r>
            <a:r>
              <a:rPr lang="tr-TR" dirty="0"/>
              <a:t> düşük gecikmeyle işler</a:t>
            </a:r>
          </a:p>
          <a:p>
            <a:endParaRPr lang="tr-TR" dirty="0"/>
          </a:p>
          <a:p>
            <a:r>
              <a:rPr lang="tr-TR" dirty="0" err="1"/>
              <a:t>Apache</a:t>
            </a:r>
            <a:r>
              <a:rPr lang="tr-TR" dirty="0"/>
              <a:t> </a:t>
            </a:r>
            <a:r>
              <a:rPr lang="tr-TR" dirty="0" err="1"/>
              <a:t>kafka</a:t>
            </a:r>
            <a:r>
              <a:rPr lang="tr-TR" dirty="0"/>
              <a:t> </a:t>
            </a:r>
            <a:r>
              <a:rPr lang="tr-TR" dirty="0" err="1"/>
              <a:t>hadoop</a:t>
            </a:r>
            <a:r>
              <a:rPr lang="tr-TR" dirty="0"/>
              <a:t> gibi data </a:t>
            </a:r>
            <a:r>
              <a:rPr lang="tr-TR" dirty="0" err="1"/>
              <a:t>storage</a:t>
            </a:r>
            <a:r>
              <a:rPr lang="tr-TR" dirty="0"/>
              <a:t> </a:t>
            </a:r>
            <a:r>
              <a:rPr lang="tr-TR" dirty="0" err="1"/>
              <a:t>systemslerle</a:t>
            </a:r>
            <a:r>
              <a:rPr lang="tr-TR" dirty="0"/>
              <a:t> entegre olabilir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6478F-FC9A-46D5-9568-0CAA711B89D1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2438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6478F-FC9A-46D5-9568-0CAA711B89D1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04569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Kredi kartlarına </a:t>
            </a:r>
            <a:r>
              <a:rPr lang="tr-TR" dirty="0" err="1"/>
              <a:t>fraud</a:t>
            </a:r>
            <a:r>
              <a:rPr lang="tr-TR" dirty="0"/>
              <a:t> </a:t>
            </a:r>
            <a:r>
              <a:rPr lang="tr-TR" dirty="0" err="1"/>
              <a:t>detection</a:t>
            </a:r>
            <a:r>
              <a:rPr lang="tr-TR" dirty="0"/>
              <a:t> yaparak yetkilendirmeyi milisaniyeler içinde yapabiliriz</a:t>
            </a:r>
          </a:p>
          <a:p>
            <a:r>
              <a:rPr lang="tr-TR" dirty="0"/>
              <a:t>E ticaret sitesinde siparişleri düşük gecikmeyle işleyebiliriz</a:t>
            </a:r>
          </a:p>
          <a:p>
            <a:r>
              <a:rPr lang="tr-TR" dirty="0"/>
              <a:t>Real time da uygulama </a:t>
            </a:r>
            <a:r>
              <a:rPr lang="tr-TR" dirty="0" err="1"/>
              <a:t>performanısını</a:t>
            </a:r>
            <a:r>
              <a:rPr lang="tr-TR" dirty="0"/>
              <a:t> ölçen </a:t>
            </a:r>
            <a:r>
              <a:rPr lang="tr-TR" dirty="0" err="1"/>
              <a:t>streamer</a:t>
            </a:r>
            <a:r>
              <a:rPr lang="tr-TR" dirty="0"/>
              <a:t> da kullanılır</a:t>
            </a:r>
          </a:p>
          <a:p>
            <a:r>
              <a:rPr lang="tr-TR" dirty="0" err="1"/>
              <a:t>Backgroud</a:t>
            </a:r>
            <a:r>
              <a:rPr lang="tr-TR" dirty="0"/>
              <a:t> </a:t>
            </a:r>
            <a:r>
              <a:rPr lang="tr-TR" dirty="0" err="1"/>
              <a:t>taskları</a:t>
            </a:r>
            <a:r>
              <a:rPr lang="tr-TR" dirty="0"/>
              <a:t>  </a:t>
            </a:r>
            <a:r>
              <a:rPr lang="tr-TR" dirty="0" err="1"/>
              <a:t>kuruğa</a:t>
            </a:r>
            <a:r>
              <a:rPr lang="tr-TR" dirty="0"/>
              <a:t> alabilir ve </a:t>
            </a:r>
            <a:r>
              <a:rPr lang="tr-TR" dirty="0" err="1"/>
              <a:t>distribute</a:t>
            </a:r>
            <a:r>
              <a:rPr lang="tr-TR" dirty="0"/>
              <a:t> edebiliriz</a:t>
            </a:r>
          </a:p>
          <a:p>
            <a:endParaRPr lang="tr-TR" dirty="0"/>
          </a:p>
          <a:p>
            <a:r>
              <a:rPr lang="tr-TR" b="0" i="0" dirty="0">
                <a:solidFill>
                  <a:srgbClr val="414141"/>
                </a:solidFill>
                <a:effectLst/>
                <a:latin typeface="Roboto" panose="02000000000000000000" pitchFamily="2" charset="0"/>
              </a:rPr>
              <a:t>Kısa bir örnekle </a:t>
            </a:r>
            <a:r>
              <a:rPr lang="tr-TR" b="0" i="0" dirty="0" err="1">
                <a:solidFill>
                  <a:srgbClr val="414141"/>
                </a:solidFill>
                <a:effectLst/>
                <a:latin typeface="Roboto" panose="02000000000000000000" pitchFamily="2" charset="0"/>
              </a:rPr>
              <a:t>açıklayalım.X</a:t>
            </a:r>
            <a:r>
              <a:rPr lang="tr-TR" b="0" i="0" dirty="0">
                <a:solidFill>
                  <a:srgbClr val="414141"/>
                </a:solidFill>
                <a:effectLst/>
                <a:latin typeface="Roboto" panose="02000000000000000000" pitchFamily="2" charset="0"/>
              </a:rPr>
              <a:t> ve Y isimli iki farklı uygulamamız olduğunu </a:t>
            </a:r>
            <a:r>
              <a:rPr lang="tr-TR" b="0" i="0" dirty="0" err="1">
                <a:solidFill>
                  <a:srgbClr val="414141"/>
                </a:solidFill>
                <a:effectLst/>
                <a:latin typeface="Roboto" panose="02000000000000000000" pitchFamily="2" charset="0"/>
              </a:rPr>
              <a:t>düşünelim.X</a:t>
            </a:r>
            <a:r>
              <a:rPr lang="tr-TR" b="0" i="0" dirty="0">
                <a:solidFill>
                  <a:srgbClr val="414141"/>
                </a:solidFill>
                <a:effectLst/>
                <a:latin typeface="Roboto" panose="02000000000000000000" pitchFamily="2" charset="0"/>
              </a:rPr>
              <a:t> uygulaması içerisinde uygulamanın bulunduğu sunucunun ram, </a:t>
            </a:r>
            <a:r>
              <a:rPr lang="tr-TR" b="0" i="0" dirty="0" err="1">
                <a:solidFill>
                  <a:srgbClr val="414141"/>
                </a:solidFill>
                <a:effectLst/>
                <a:latin typeface="Roboto" panose="02000000000000000000" pitchFamily="2" charset="0"/>
              </a:rPr>
              <a:t>cpu</a:t>
            </a:r>
            <a:r>
              <a:rPr lang="tr-TR" b="0" i="0" dirty="0">
                <a:solidFill>
                  <a:srgbClr val="414141"/>
                </a:solidFill>
                <a:effectLst/>
                <a:latin typeface="Roboto" panose="02000000000000000000" pitchFamily="2" charset="0"/>
              </a:rPr>
              <a:t> kullanımı gibi bilgilerin var olduğunu </a:t>
            </a:r>
            <a:r>
              <a:rPr lang="tr-TR" b="0" i="0" dirty="0" err="1">
                <a:solidFill>
                  <a:srgbClr val="414141"/>
                </a:solidFill>
                <a:effectLst/>
                <a:latin typeface="Roboto" panose="02000000000000000000" pitchFamily="2" charset="0"/>
              </a:rPr>
              <a:t>düşünelim.Bu</a:t>
            </a:r>
            <a:r>
              <a:rPr lang="tr-TR" b="0" i="0" dirty="0">
                <a:solidFill>
                  <a:srgbClr val="414141"/>
                </a:solidFill>
                <a:effectLst/>
                <a:latin typeface="Roboto" panose="02000000000000000000" pitchFamily="2" charset="0"/>
              </a:rPr>
              <a:t> bilgiler 3 saniyede bir Y uygulamamıza göndererek Y uygulaması içerisinde bu değerleri ekrana bastığımız </a:t>
            </a:r>
            <a:r>
              <a:rPr lang="tr-TR" b="0" i="0" dirty="0" err="1">
                <a:solidFill>
                  <a:srgbClr val="414141"/>
                </a:solidFill>
                <a:effectLst/>
                <a:latin typeface="Roboto" panose="02000000000000000000" pitchFamily="2" charset="0"/>
              </a:rPr>
              <a:t>dashboard</a:t>
            </a:r>
            <a:r>
              <a:rPr lang="tr-TR" b="0" i="0" dirty="0">
                <a:solidFill>
                  <a:srgbClr val="414141"/>
                </a:solidFill>
                <a:effectLst/>
                <a:latin typeface="Roboto" panose="02000000000000000000" pitchFamily="2" charset="0"/>
              </a:rPr>
              <a:t> ekranı olduğunu düşünelim.3 saniyede basılan bu verileri </a:t>
            </a:r>
            <a:r>
              <a:rPr lang="tr-TR" b="0" i="0" dirty="0" err="1">
                <a:solidFill>
                  <a:srgbClr val="414141"/>
                </a:solidFill>
                <a:effectLst/>
                <a:latin typeface="Roboto" panose="02000000000000000000" pitchFamily="2" charset="0"/>
              </a:rPr>
              <a:t>database</a:t>
            </a:r>
            <a:r>
              <a:rPr lang="tr-TR" b="0" i="0" dirty="0">
                <a:solidFill>
                  <a:srgbClr val="414141"/>
                </a:solidFill>
                <a:effectLst/>
                <a:latin typeface="Roboto" panose="02000000000000000000" pitchFamily="2" charset="0"/>
              </a:rPr>
              <a:t> kullanarak bir tabloyu </a:t>
            </a:r>
            <a:r>
              <a:rPr lang="tr-TR" b="0" i="0" dirty="0" err="1">
                <a:solidFill>
                  <a:srgbClr val="414141"/>
                </a:solidFill>
                <a:effectLst/>
                <a:latin typeface="Roboto" panose="02000000000000000000" pitchFamily="2" charset="0"/>
              </a:rPr>
              <a:t>doldurabiliriz.Fakat</a:t>
            </a:r>
            <a:r>
              <a:rPr lang="tr-TR" b="0" i="0" dirty="0">
                <a:solidFill>
                  <a:srgbClr val="414141"/>
                </a:solidFill>
                <a:effectLst/>
                <a:latin typeface="Roboto" panose="02000000000000000000" pitchFamily="2" charset="0"/>
              </a:rPr>
              <a:t> bu yöntem bize </a:t>
            </a:r>
            <a:r>
              <a:rPr lang="tr-TR" b="0" i="0" dirty="0" err="1">
                <a:solidFill>
                  <a:srgbClr val="414141"/>
                </a:solidFill>
                <a:effectLst/>
                <a:latin typeface="Roboto" panose="02000000000000000000" pitchFamily="2" charset="0"/>
              </a:rPr>
              <a:t>veritabanında</a:t>
            </a:r>
            <a:r>
              <a:rPr lang="tr-TR" b="0" i="0" dirty="0">
                <a:solidFill>
                  <a:srgbClr val="41414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solidFill>
                  <a:srgbClr val="414141"/>
                </a:solidFill>
                <a:effectLst/>
                <a:latin typeface="Roboto" panose="02000000000000000000" pitchFamily="2" charset="0"/>
              </a:rPr>
              <a:t>select</a:t>
            </a:r>
            <a:r>
              <a:rPr lang="tr-TR" b="0" i="0" dirty="0">
                <a:solidFill>
                  <a:srgbClr val="414141"/>
                </a:solidFill>
                <a:effectLst/>
                <a:latin typeface="Roboto" panose="02000000000000000000" pitchFamily="2" charset="0"/>
              </a:rPr>
              <a:t>, insert gibi komutları 3 saniyede bir çalıştırmamız gerektiği anlamına </a:t>
            </a:r>
            <a:r>
              <a:rPr lang="tr-TR" b="0" i="0" dirty="0" err="1">
                <a:solidFill>
                  <a:srgbClr val="414141"/>
                </a:solidFill>
                <a:effectLst/>
                <a:latin typeface="Roboto" panose="02000000000000000000" pitchFamily="2" charset="0"/>
              </a:rPr>
              <a:t>geliyor.Bu</a:t>
            </a:r>
            <a:r>
              <a:rPr lang="tr-TR" b="0" i="0" dirty="0">
                <a:solidFill>
                  <a:srgbClr val="414141"/>
                </a:solidFill>
                <a:effectLst/>
                <a:latin typeface="Roboto" panose="02000000000000000000" pitchFamily="2" charset="0"/>
              </a:rPr>
              <a:t> bize performans açısından büyük bir problem oluşturacaktır.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6478F-FC9A-46D5-9568-0CAA711B89D1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45226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6478F-FC9A-46D5-9568-0CAA711B89D1}" type="slidenum">
              <a:rPr lang="tr-TR" smtClean="0"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75362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6478F-FC9A-46D5-9568-0CAA711B89D1}" type="slidenum">
              <a:rPr lang="tr-TR" smtClean="0"/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2839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Hazelcast</a:t>
            </a:r>
            <a:r>
              <a:rPr lang="tr-TR" dirty="0"/>
              <a:t> </a:t>
            </a:r>
            <a:r>
              <a:rPr lang="tr-TR" dirty="0" err="1"/>
              <a:t>türkiye</a:t>
            </a:r>
            <a:r>
              <a:rPr lang="tr-TR" dirty="0"/>
              <a:t> ve dünya çapında birçok şirket tarafından tercih ediliyor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6478F-FC9A-46D5-9568-0CAA711B89D1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0171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Hazelcast</a:t>
            </a:r>
            <a:r>
              <a:rPr lang="tr-TR" dirty="0"/>
              <a:t> IMDG pazarında </a:t>
            </a:r>
            <a:r>
              <a:rPr lang="tr-TR" dirty="0" err="1"/>
              <a:t>oracle</a:t>
            </a:r>
            <a:r>
              <a:rPr lang="tr-TR" dirty="0"/>
              <a:t> </a:t>
            </a:r>
            <a:r>
              <a:rPr lang="tr-TR" dirty="0" err="1"/>
              <a:t>ıbm</a:t>
            </a:r>
            <a:r>
              <a:rPr lang="tr-TR" dirty="0"/>
              <a:t> gibi büyük şirketlerle birlikte önemli bir yere sahip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6478F-FC9A-46D5-9568-0CAA711B89D1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7846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Farklı tanımlarını koydum</a:t>
            </a:r>
          </a:p>
          <a:p>
            <a:r>
              <a:rPr lang="tr-TR" dirty="0"/>
              <a:t>Distributed data </a:t>
            </a:r>
            <a:r>
              <a:rPr lang="tr-TR" dirty="0" err="1"/>
              <a:t>structure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java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6478F-FC9A-46D5-9568-0CAA711B89D1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9063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800" dirty="0">
                <a:effectLst/>
                <a:latin typeface="Calibri" panose="020F0502020204030204" pitchFamily="34" charset="0"/>
              </a:rPr>
              <a:t>Büyük bir iş var ve artık bilgisayarın kapasitesi yetmiyor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tr-TR" sz="1800" b="0" i="0" dirty="0">
                <a:effectLst/>
                <a:latin typeface="Calibri" panose="020F0502020204030204" pitchFamily="34" charset="0"/>
              </a:rPr>
              <a:t>Bilgisayarı güçlendir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tr-TR" sz="1800" b="0" i="0" dirty="0">
                <a:effectLst/>
                <a:latin typeface="Calibri" panose="020F0502020204030204" pitchFamily="34" charset="0"/>
              </a:rPr>
              <a:t>Bir </a:t>
            </a:r>
            <a:r>
              <a:rPr lang="tr-TR" sz="1800" b="0" i="0" dirty="0" err="1">
                <a:effectLst/>
                <a:latin typeface="Calibri" panose="020F0502020204030204" pitchFamily="34" charset="0"/>
              </a:rPr>
              <a:t>task</a:t>
            </a:r>
            <a:r>
              <a:rPr lang="tr-TR" sz="1800" b="0" i="0" dirty="0">
                <a:effectLst/>
                <a:latin typeface="Calibri" panose="020F0502020204030204" pitchFamily="34" charset="0"/>
              </a:rPr>
              <a:t> ı daha küçük </a:t>
            </a:r>
            <a:r>
              <a:rPr lang="tr-TR" sz="1800" b="0" i="0" dirty="0" err="1">
                <a:effectLst/>
                <a:latin typeface="Calibri" panose="020F0502020204030204" pitchFamily="34" charset="0"/>
              </a:rPr>
              <a:t>task</a:t>
            </a:r>
            <a:r>
              <a:rPr lang="tr-TR" sz="1800" b="0" i="0" dirty="0">
                <a:effectLst/>
                <a:latin typeface="Calibri" panose="020F0502020204030204" pitchFamily="34" charset="0"/>
              </a:rPr>
              <a:t> </a:t>
            </a:r>
            <a:r>
              <a:rPr lang="tr-TR" sz="1800" b="0" i="0" dirty="0" err="1">
                <a:effectLst/>
                <a:latin typeface="Calibri" panose="020F0502020204030204" pitchFamily="34" charset="0"/>
              </a:rPr>
              <a:t>lara</a:t>
            </a:r>
            <a:r>
              <a:rPr lang="tr-TR" sz="1800" b="0" i="0" dirty="0">
                <a:effectLst/>
                <a:latin typeface="Calibri" panose="020F0502020204030204" pitchFamily="34" charset="0"/>
              </a:rPr>
              <a:t> bölerek farklı </a:t>
            </a:r>
            <a:r>
              <a:rPr lang="tr-TR" sz="1800" b="0" i="0" dirty="0" err="1">
                <a:effectLst/>
                <a:latin typeface="Calibri" panose="020F0502020204030204" pitchFamily="34" charset="0"/>
              </a:rPr>
              <a:t>bilgisyarlara</a:t>
            </a:r>
            <a:r>
              <a:rPr lang="tr-TR" sz="1800" b="0" i="0" dirty="0">
                <a:effectLst/>
                <a:latin typeface="Calibri" panose="020F0502020204030204" pitchFamily="34" charset="0"/>
              </a:rPr>
              <a:t> paylaştır  -&gt;</a:t>
            </a:r>
            <a:r>
              <a:rPr lang="tr-TR" sz="1800" b="0" i="0" dirty="0" err="1">
                <a:effectLst/>
                <a:latin typeface="Calibri" panose="020F0502020204030204" pitchFamily="34" charset="0"/>
              </a:rPr>
              <a:t>hazelcast</a:t>
            </a:r>
            <a:endParaRPr lang="tr-TR" sz="1800" b="0" i="0" dirty="0">
              <a:effectLst/>
              <a:latin typeface="Calibri" panose="020F0502020204030204" pitchFamily="34" charset="0"/>
            </a:endParaRP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6478F-FC9A-46D5-9568-0CAA711B89D1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0912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VERİ RAM DE TUTULUR HER ZAMAN DISKE GITMEZ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6478F-FC9A-46D5-9568-0CAA711B89D1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5913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Birkaç bilgisayar bir araya gelerek(</a:t>
            </a:r>
            <a:r>
              <a:rPr lang="tr-TR" dirty="0" err="1"/>
              <a:t>cluster</a:t>
            </a:r>
            <a:r>
              <a:rPr lang="tr-TR" dirty="0"/>
              <a:t>) RAM de tutulan ortak veri havuzundaki verileri diğer </a:t>
            </a:r>
            <a:r>
              <a:rPr lang="tr-TR" dirty="0" err="1"/>
              <a:t>app</a:t>
            </a:r>
            <a:r>
              <a:rPr lang="tr-TR" dirty="0"/>
              <a:t> </a:t>
            </a:r>
            <a:r>
              <a:rPr lang="tr-TR" dirty="0" err="1"/>
              <a:t>lerle</a:t>
            </a:r>
            <a:r>
              <a:rPr lang="tr-TR" dirty="0"/>
              <a:t> paylaşması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6478F-FC9A-46D5-9568-0CAA711B89D1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7916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Imdg</a:t>
            </a:r>
            <a:r>
              <a:rPr lang="tr-TR" dirty="0"/>
              <a:t> verileri yüksek hızda işler</a:t>
            </a:r>
          </a:p>
          <a:p>
            <a:r>
              <a:rPr lang="tr-TR" dirty="0" err="1"/>
              <a:t>Large-scale</a:t>
            </a:r>
            <a:r>
              <a:rPr lang="tr-TR" dirty="0"/>
              <a:t>, fazla RAM ihtiyacı olan uygulamalar için tasarlanmış</a:t>
            </a:r>
          </a:p>
          <a:p>
            <a:r>
              <a:rPr lang="tr-TR" dirty="0"/>
              <a:t>Büyük veri setlerinde yapılan </a:t>
            </a:r>
            <a:r>
              <a:rPr lang="tr-TR" dirty="0" err="1"/>
              <a:t>parallel</a:t>
            </a:r>
            <a:r>
              <a:rPr lang="tr-TR" dirty="0"/>
              <a:t> </a:t>
            </a:r>
            <a:r>
              <a:rPr lang="tr-TR" dirty="0" err="1"/>
              <a:t>processing</a:t>
            </a:r>
            <a:r>
              <a:rPr lang="tr-TR" dirty="0"/>
              <a:t> de kullanışlı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6478F-FC9A-46D5-9568-0CAA711B89D1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6518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8FD39F-D979-4C80-AEC7-D03A4E660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16E2576-0B0F-4B34-813D-0DBB83AC5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5B8101D-F86F-4D4A-8388-52CC837E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95BDB-5F85-4B28-B8AB-E8B038C4F3FA}" type="datetimeFigureOut">
              <a:rPr lang="tr-TR" smtClean="0"/>
              <a:t>29.07.2021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17A7D06-C2B6-4C85-8C0C-9A71843A6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A46AD31-3026-4E97-A619-423BB6D87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0C75-9B69-44BE-BBD5-6263928C15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014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490524-24E7-4C3D-A3D4-D4F7784B3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939B690-E9DD-4301-A6C5-37D785B5A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C23BE0F-DC0F-4691-87D5-E4847FCD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95BDB-5F85-4B28-B8AB-E8B038C4F3FA}" type="datetimeFigureOut">
              <a:rPr lang="tr-TR" smtClean="0"/>
              <a:t>29.07.2021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EC09214-9154-445C-9F22-AFD0C7181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C9B8AC8-AA43-4B83-8133-A9A1632FF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0C75-9B69-44BE-BBD5-6263928C15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698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333895C1-A2C6-4527-8E59-B3C1FF86D6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F31F2DF-3D8F-48B8-961C-F701BDCED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0F13228-76F9-4A25-A774-D999B06F2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95BDB-5F85-4B28-B8AB-E8B038C4F3FA}" type="datetimeFigureOut">
              <a:rPr lang="tr-TR" smtClean="0"/>
              <a:t>29.07.2021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A88F13A-4775-4C70-939E-DA96CE66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0AC588A-A643-4115-A172-DB1C178A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0C75-9B69-44BE-BBD5-6263928C15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837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0699F8-0DDB-45BE-983B-A661DD10D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B3FCE09-89B8-4669-BD1A-1EBB3399A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A713794-BF2F-4397-B87D-A89BE40FF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95BDB-5F85-4B28-B8AB-E8B038C4F3FA}" type="datetimeFigureOut">
              <a:rPr lang="tr-TR" smtClean="0"/>
              <a:t>29.07.2021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912AE44-6526-452E-B0E9-F3686BB5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14092AB-55F0-41EF-9B29-239E69904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0C75-9B69-44BE-BBD5-6263928C15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681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7967BF-31A5-43F2-B956-7B1D5A74E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34A7952-656E-4F23-8AA2-847E2C394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48784F9-78C2-4F24-9F15-308968F0D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95BDB-5F85-4B28-B8AB-E8B038C4F3FA}" type="datetimeFigureOut">
              <a:rPr lang="tr-TR" smtClean="0"/>
              <a:t>29.07.2021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2558A48-C674-4FE2-A0EA-983C8CEC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0AF959C-1FF7-4922-95D3-AFBA2825F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0C75-9B69-44BE-BBD5-6263928C15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084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AEBD94-6097-4837-BC72-A41C2C20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74DEAA2-B0D2-443A-89E8-273B8BEA1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3897816-5804-4ABE-BE46-03FF6CD9D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349DB66-9F2F-4612-9BF2-7292501EF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95BDB-5F85-4B28-B8AB-E8B038C4F3FA}" type="datetimeFigureOut">
              <a:rPr lang="tr-TR" smtClean="0"/>
              <a:t>29.07.2021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DE6F05D-CADD-45D9-945C-E3E4E54C0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ED29C79-F40C-4EBA-9534-F5F7B759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0C75-9B69-44BE-BBD5-6263928C15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0777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FE94D3-E855-45C3-AE0A-118E8E72F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70B3B9C-19EA-4326-AADD-E621AE362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04BE234-01A1-4B66-B68D-ADE42A036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E22243C-E7F2-4C8D-8697-7CD2659061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98EB298-0109-47EE-A215-55889247F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0442301-D5F0-4782-84DE-58D36784A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95BDB-5F85-4B28-B8AB-E8B038C4F3FA}" type="datetimeFigureOut">
              <a:rPr lang="tr-TR" smtClean="0"/>
              <a:t>29.07.2021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C079D05-3734-4E6E-A530-7C2A5064E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C181857-2F56-4A03-A609-2EB643ED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0C75-9B69-44BE-BBD5-6263928C15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21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573AEE-DD61-41F6-9170-BBA83763C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0BEA3EA-266D-4CB0-962A-4C14C7CB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95BDB-5F85-4B28-B8AB-E8B038C4F3FA}" type="datetimeFigureOut">
              <a:rPr lang="tr-TR" smtClean="0"/>
              <a:t>29.07.2021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19CE15E-899D-432E-90CC-2A9FEE4F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5B6EBE7-3D8B-46DC-8ADB-5A3D5ACB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0C75-9B69-44BE-BBD5-6263928C15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854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7D7C19A3-1108-4741-BB8C-89073E1E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95BDB-5F85-4B28-B8AB-E8B038C4F3FA}" type="datetimeFigureOut">
              <a:rPr lang="tr-TR" smtClean="0"/>
              <a:t>29.07.2021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7F14571-29F5-4B0E-AA35-BDBFBDEE3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86A9F9A-7021-44F8-972F-9ED1F28D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0C75-9B69-44BE-BBD5-6263928C15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939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D1E36E-0939-4886-A631-3AA2EDCC1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D653412-577C-471A-9F32-4CCAD4DAC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0524441-1099-4883-B202-C63996739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4F3225C-0778-4480-833C-07889F898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95BDB-5F85-4B28-B8AB-E8B038C4F3FA}" type="datetimeFigureOut">
              <a:rPr lang="tr-TR" smtClean="0"/>
              <a:t>29.07.2021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2F2958E-84CB-4E8D-835B-05DE850F2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4EA409A-0253-4D18-911A-7C55147D7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0C75-9B69-44BE-BBD5-6263928C15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73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DA8160-E631-4B7C-8ABC-A88DAF610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6DA3CE53-1CB8-4138-9273-184C2F2D0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AFA0512-28FB-4021-BBBD-A185A0D19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9AB99D5-BBC5-4CEA-9388-65C92887A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95BDB-5F85-4B28-B8AB-E8B038C4F3FA}" type="datetimeFigureOut">
              <a:rPr lang="tr-TR" smtClean="0"/>
              <a:t>29.07.2021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F96DC47-4C75-49C1-A7DB-CF4DDB2FF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4D94C1E-1252-4C93-B9B9-E6EE3CC9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0C75-9B69-44BE-BBD5-6263928C15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929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02521F8-E434-4682-9A8C-5A79D11D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31183CE-C80F-479B-8ED6-21090F9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446D26B-1376-4B03-BAF2-D8C17EE6F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95BDB-5F85-4B28-B8AB-E8B038C4F3FA}" type="datetimeFigureOut">
              <a:rPr lang="tr-TR" smtClean="0"/>
              <a:t>29.07.2021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153BCCA-F8CF-4AEB-BDB8-AB8CF5291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85D5E0D-CD61-44E2-9D8F-E73383FB3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30C75-9B69-44BE-BBD5-6263928C15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006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8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mp"/><Relationship Id="rId3" Type="http://schemas.openxmlformats.org/officeDocument/2006/relationships/image" Target="../media/image4.png"/><Relationship Id="rId7" Type="http://schemas.openxmlformats.org/officeDocument/2006/relationships/image" Target="../media/image8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mp"/><Relationship Id="rId5" Type="http://schemas.openxmlformats.org/officeDocument/2006/relationships/image" Target="../media/image6.tmp"/><Relationship Id="rId4" Type="http://schemas.openxmlformats.org/officeDocument/2006/relationships/image" Target="../media/image5.tmp"/><Relationship Id="rId9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docs.hazelcast.com/hazelcast/latest/pipelines/sources-sink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hazelcast.com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inuse.com/hazelcast" TargetMode="External"/><Relationship Id="rId5" Type="http://schemas.openxmlformats.org/officeDocument/2006/relationships/hyperlink" Target="https://www.youtube.com/watch?v=DL405QMJ8M8&amp;ab_channel=IstanbulCoders" TargetMode="External"/><Relationship Id="rId4" Type="http://schemas.openxmlformats.org/officeDocument/2006/relationships/hyperlink" Target="https://www.youtube.com/watch?v=66Mb72btt2E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BE7337-70D8-44CD-A376-32C18D1BD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1075" y="1648618"/>
            <a:ext cx="6598920" cy="1325563"/>
          </a:xfrm>
        </p:spPr>
        <p:txBody>
          <a:bodyPr>
            <a:normAutofit/>
          </a:bodyPr>
          <a:lstStyle/>
          <a:p>
            <a:r>
              <a:rPr lang="tr-TR" sz="8800" b="1" dirty="0">
                <a:latin typeface="Roboto" panose="02000000000000000000" pitchFamily="2" charset="0"/>
                <a:ea typeface="Roboto" panose="02000000000000000000" pitchFamily="2" charset="0"/>
              </a:rPr>
              <a:t>HAZELCAST</a:t>
            </a:r>
          </a:p>
        </p:txBody>
      </p:sp>
      <p:pic>
        <p:nvPicPr>
          <p:cNvPr id="9" name="İçerik Yer Tutucusu 8" descr="metin içeren bir resim&#10;&#10;Açıklama otomatik olarak oluşturuldu">
            <a:extLst>
              <a:ext uri="{FF2B5EF4-FFF2-40B4-BE49-F238E27FC236}">
                <a16:creationId xmlns:a16="http://schemas.microsoft.com/office/drawing/2014/main" id="{1FCE7266-457E-4996-94BC-DBCF79061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0400"/>
            <a:ext cx="2801075" cy="1117600"/>
          </a:xfrm>
        </p:spPr>
      </p:pic>
      <p:pic>
        <p:nvPicPr>
          <p:cNvPr id="8194" name="Picture 2" descr="Hazelcast - Vikipedi">
            <a:extLst>
              <a:ext uri="{FF2B5EF4-FFF2-40B4-BE49-F238E27FC236}">
                <a16:creationId xmlns:a16="http://schemas.microsoft.com/office/drawing/2014/main" id="{202CA594-7FBF-48FB-A352-AC0655EC5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525" y="4848225"/>
            <a:ext cx="227647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5B8FF9C1-49AB-4776-AF1E-7A810CB981BD}"/>
              </a:ext>
            </a:extLst>
          </p:cNvPr>
          <p:cNvSpPr txBox="1"/>
          <p:nvPr/>
        </p:nvSpPr>
        <p:spPr>
          <a:xfrm>
            <a:off x="5039360" y="3987958"/>
            <a:ext cx="2113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/>
              <a:t>Nurdan Kaya</a:t>
            </a:r>
          </a:p>
          <a:p>
            <a:pPr algn="ctr"/>
            <a:r>
              <a:rPr lang="tr-TR" dirty="0"/>
              <a:t>29.07.2021</a:t>
            </a:r>
          </a:p>
        </p:txBody>
      </p:sp>
    </p:spTree>
    <p:extLst>
      <p:ext uri="{BB962C8B-B14F-4D97-AF65-F5344CB8AC3E}">
        <p14:creationId xmlns:p14="http://schemas.microsoft.com/office/powerpoint/2010/main" val="55350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AB24C0-0501-4256-9020-9C0E884E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HAZELCAST FEATURES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58FE82C-7D1F-4C14-BC33-CCA42ABC6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18333" cy="3593042"/>
          </a:xfrm>
        </p:spPr>
        <p:txBody>
          <a:bodyPr>
            <a:normAutofit fontScale="92500" lnSpcReduction="20000"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/>
              <a:t>The data is always stored in-memory (RAM) of the servers</a:t>
            </a:r>
            <a:r>
              <a:rPr lang="en-US" dirty="0"/>
              <a:t>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Distributed computation, data structures, and events</a:t>
            </a:r>
          </a:p>
          <a:p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Streaming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endParaRPr lang="tr-TR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Connectors to read from/write to systems like Apache Kafka, JMS, JDBC and HDMS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Replication of web sessions (filter, Tomcat, Jetty based)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5" name="Başlık 1">
            <a:extLst>
              <a:ext uri="{FF2B5EF4-FFF2-40B4-BE49-F238E27FC236}">
                <a16:creationId xmlns:a16="http://schemas.microsoft.com/office/drawing/2014/main" id="{BAC8AB0D-398F-429E-BDB2-71E0571F8420}"/>
              </a:ext>
            </a:extLst>
          </p:cNvPr>
          <p:cNvSpPr txBox="1">
            <a:spLocks/>
          </p:cNvSpPr>
          <p:nvPr/>
        </p:nvSpPr>
        <p:spPr>
          <a:xfrm>
            <a:off x="234461" y="4679611"/>
            <a:ext cx="105156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tr-TR" dirty="0"/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A393E78C-6CAB-4C24-A5F3-1496123B34EE}"/>
              </a:ext>
            </a:extLst>
          </p:cNvPr>
          <p:cNvSpPr txBox="1">
            <a:spLocks/>
          </p:cNvSpPr>
          <p:nvPr/>
        </p:nvSpPr>
        <p:spPr>
          <a:xfrm>
            <a:off x="4843585" y="6005174"/>
            <a:ext cx="8021516" cy="751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b="1" dirty="0" err="1"/>
              <a:t>For</a:t>
            </a:r>
            <a:r>
              <a:rPr lang="tr-TR" sz="3600" b="1" dirty="0"/>
              <a:t> </a:t>
            </a:r>
            <a:r>
              <a:rPr lang="tr-TR" sz="3600" b="1" dirty="0" err="1"/>
              <a:t>more</a:t>
            </a:r>
            <a:r>
              <a:rPr lang="tr-TR" sz="3600" b="1" dirty="0"/>
              <a:t> : Enterprise </a:t>
            </a:r>
            <a:r>
              <a:rPr lang="tr-TR" sz="3600" b="1" dirty="0" err="1"/>
              <a:t>edition</a:t>
            </a:r>
            <a:r>
              <a:rPr lang="tr-TR" sz="3600" b="1" dirty="0"/>
              <a:t> </a:t>
            </a:r>
            <a:endParaRPr lang="tr-TR" sz="3600" dirty="0"/>
          </a:p>
        </p:txBody>
      </p:sp>
      <p:pic>
        <p:nvPicPr>
          <p:cNvPr id="4098" name="Picture 2" descr="Hazelcast IMDG - Leading open source in-memory data grid • Hazelcast">
            <a:extLst>
              <a:ext uri="{FF2B5EF4-FFF2-40B4-BE49-F238E27FC236}">
                <a16:creationId xmlns:a16="http://schemas.microsoft.com/office/drawing/2014/main" id="{9452E838-46E4-43E9-9A6D-5824B9F0F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55857"/>
            <a:ext cx="2641600" cy="49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39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AB24C0-0501-4256-9020-9C0E884E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b="1" dirty="0"/>
              <a:t>HAZELCAST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58FE82C-7D1F-4C14-BC33-CCA42ABC6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tr-TR" b="1" dirty="0" err="1">
                <a:solidFill>
                  <a:srgbClr val="FF0000"/>
                </a:solidFill>
              </a:rPr>
              <a:t>Hazelcast</a:t>
            </a:r>
            <a:r>
              <a:rPr lang="tr-TR" b="1" dirty="0">
                <a:solidFill>
                  <a:srgbClr val="FF0000"/>
                </a:solidFill>
              </a:rPr>
              <a:t> is a data platform </a:t>
            </a:r>
            <a:r>
              <a:rPr lang="tr-TR" b="1" dirty="0" err="1">
                <a:solidFill>
                  <a:srgbClr val="FF0000"/>
                </a:solidFill>
              </a:rPr>
              <a:t>that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integrates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with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your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existing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infrastructure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to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make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your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applications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run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faster</a:t>
            </a:r>
            <a:r>
              <a:rPr lang="tr-TR" b="1" dirty="0">
                <a:solidFill>
                  <a:srgbClr val="FF0000"/>
                </a:solidFill>
              </a:rPr>
              <a:t>.</a:t>
            </a:r>
          </a:p>
          <a:p>
            <a:pPr marL="0" indent="0" algn="ctr">
              <a:buNone/>
            </a:pPr>
            <a:endParaRPr lang="tr-TR" b="1" dirty="0">
              <a:solidFill>
                <a:srgbClr val="FF0000"/>
              </a:solidFill>
            </a:endParaRPr>
          </a:p>
        </p:txBody>
      </p:sp>
      <p:pic>
        <p:nvPicPr>
          <p:cNvPr id="7" name="Resim 6" descr="yol, açık hava, kırmızı, araba yarışı içeren bir resim&#10;&#10;Açıklama otomatik olarak oluşturuldu">
            <a:extLst>
              <a:ext uri="{FF2B5EF4-FFF2-40B4-BE49-F238E27FC236}">
                <a16:creationId xmlns:a16="http://schemas.microsoft.com/office/drawing/2014/main" id="{37C2EEE1-6138-4763-AF9A-41B90B325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73" y="3172690"/>
            <a:ext cx="4522874" cy="2365981"/>
          </a:xfrm>
          <a:prstGeom prst="rect">
            <a:avLst/>
          </a:prstGeom>
        </p:spPr>
      </p:pic>
      <p:pic>
        <p:nvPicPr>
          <p:cNvPr id="11" name="Resim 10" descr="yol, kırmızı, spor, araba yarışı içeren bir resim&#10;&#10;Açıklama otomatik olarak oluşturuldu">
            <a:extLst>
              <a:ext uri="{FF2B5EF4-FFF2-40B4-BE49-F238E27FC236}">
                <a16:creationId xmlns:a16="http://schemas.microsoft.com/office/drawing/2014/main" id="{3572554F-C92C-496B-9659-5FCCD5A72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718" y="3172690"/>
            <a:ext cx="4420082" cy="2365981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E081EB1D-6F80-4036-B119-3869344FE48D}"/>
              </a:ext>
            </a:extLst>
          </p:cNvPr>
          <p:cNvSpPr txBox="1"/>
          <p:nvPr/>
        </p:nvSpPr>
        <p:spPr>
          <a:xfrm>
            <a:off x="1007533" y="5715297"/>
            <a:ext cx="508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Current</a:t>
            </a:r>
            <a:r>
              <a:rPr lang="tr-TR" sz="2400" dirty="0"/>
              <a:t> Application </a:t>
            </a:r>
            <a:r>
              <a:rPr lang="tr-TR" sz="2400" dirty="0" err="1"/>
              <a:t>Performance</a:t>
            </a:r>
            <a:endParaRPr lang="tr-TR" sz="2400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56B72DCA-6696-40E0-923D-A8FAF47A3B44}"/>
              </a:ext>
            </a:extLst>
          </p:cNvPr>
          <p:cNvSpPr txBox="1"/>
          <p:nvPr/>
        </p:nvSpPr>
        <p:spPr>
          <a:xfrm>
            <a:off x="6587067" y="5715298"/>
            <a:ext cx="5328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Application </a:t>
            </a:r>
            <a:r>
              <a:rPr lang="tr-TR" sz="2400" dirty="0" err="1"/>
              <a:t>Performance</a:t>
            </a:r>
            <a:r>
              <a:rPr lang="tr-TR" sz="2400" dirty="0"/>
              <a:t> </a:t>
            </a:r>
            <a:r>
              <a:rPr lang="tr-TR" sz="2400" dirty="0" err="1"/>
              <a:t>with</a:t>
            </a:r>
            <a:r>
              <a:rPr lang="tr-TR" sz="2400" dirty="0"/>
              <a:t> </a:t>
            </a:r>
            <a:r>
              <a:rPr lang="tr-TR" sz="2400" b="1" dirty="0" err="1"/>
              <a:t>Hazelcast</a:t>
            </a:r>
            <a:endParaRPr lang="tr-TR" sz="2400" b="1" dirty="0"/>
          </a:p>
        </p:txBody>
      </p:sp>
      <p:pic>
        <p:nvPicPr>
          <p:cNvPr id="15" name="Picture 2" descr="Hazelcast IMDG - Leading open source in-memory data grid • Hazelcast">
            <a:extLst>
              <a:ext uri="{FF2B5EF4-FFF2-40B4-BE49-F238E27FC236}">
                <a16:creationId xmlns:a16="http://schemas.microsoft.com/office/drawing/2014/main" id="{7930D049-3F05-4C96-A4A4-7FCAFD600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92875"/>
            <a:ext cx="1905658" cy="35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74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AB24C0-0501-4256-9020-9C0E884E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KEY COMPONENTS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58FE82C-7D1F-4C14-BC33-CCA42ABC6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76245"/>
          </a:xfrm>
        </p:spPr>
        <p:txBody>
          <a:bodyPr/>
          <a:lstStyle/>
          <a:p>
            <a:pPr algn="ctr"/>
            <a:r>
              <a:rPr lang="tr-TR" b="1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Member</a:t>
            </a:r>
            <a:r>
              <a:rPr lang="tr-TR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tr-TR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Cluster  </a:t>
            </a:r>
          </a:p>
          <a:p>
            <a:pPr algn="ctr"/>
            <a:r>
              <a:rPr lang="tr-TR" b="1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Partitions</a:t>
            </a:r>
            <a:endParaRPr lang="tr-TR" b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algn="ctr"/>
            <a:r>
              <a:rPr lang="tr-TR" b="1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Streaming</a:t>
            </a:r>
            <a:r>
              <a:rPr lang="tr-TR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engine</a:t>
            </a:r>
          </a:p>
          <a:p>
            <a:pPr algn="ctr"/>
            <a:r>
              <a:rPr lang="tr-TR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Storage engine</a:t>
            </a:r>
          </a:p>
          <a:p>
            <a:pPr algn="ctr"/>
            <a:r>
              <a:rPr lang="tr-TR" b="1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Sources</a:t>
            </a:r>
            <a:endParaRPr lang="tr-TR" b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algn="ctr"/>
            <a:r>
              <a:rPr lang="tr-TR" b="1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Sinks</a:t>
            </a:r>
            <a:endParaRPr lang="tr-TR" b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algn="ctr"/>
            <a:r>
              <a:rPr lang="tr-TR" b="1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Connectors</a:t>
            </a:r>
            <a:endParaRPr lang="tr-TR" b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Hazelcast IMDG - Leading open source in-memory data grid • Hazelcast">
            <a:extLst>
              <a:ext uri="{FF2B5EF4-FFF2-40B4-BE49-F238E27FC236}">
                <a16:creationId xmlns:a16="http://schemas.microsoft.com/office/drawing/2014/main" id="{0AD87BF4-C141-4C53-97FD-489C884A2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92875"/>
            <a:ext cx="1905658" cy="35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4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AB24C0-0501-4256-9020-9C0E884E8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466" y="365125"/>
            <a:ext cx="10515600" cy="1325563"/>
          </a:xfrm>
        </p:spPr>
        <p:txBody>
          <a:bodyPr/>
          <a:lstStyle/>
          <a:p>
            <a:pPr algn="ctr"/>
            <a:r>
              <a:rPr lang="tr-TR" b="1" dirty="0">
                <a:latin typeface="Roboto" panose="02000000000000000000" pitchFamily="2" charset="0"/>
                <a:ea typeface="Roboto" panose="02000000000000000000" pitchFamily="2" charset="0"/>
              </a:rPr>
              <a:t>KEY COMPONENTS</a:t>
            </a:r>
            <a:endParaRPr lang="tr-T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58FE82C-7D1F-4C14-BC33-CCA42ABC6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56029"/>
            <a:ext cx="6071089" cy="3371318"/>
          </a:xfrm>
        </p:spPr>
        <p:txBody>
          <a:bodyPr/>
          <a:lstStyle/>
          <a:p>
            <a:pPr marL="0" indent="0" algn="ctr">
              <a:buNone/>
            </a:pPr>
            <a:endParaRPr lang="tr-TR" sz="4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tr-TR" sz="48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Member</a:t>
            </a:r>
            <a:r>
              <a:rPr lang="tr-TR" sz="48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tr-TR" b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tr-TR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tr-TR" i="0" dirty="0" err="1">
                <a:solidFill>
                  <a:srgbClr val="041A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computational</a:t>
            </a:r>
            <a:r>
              <a:rPr lang="tr-TR" i="0" dirty="0">
                <a:solidFill>
                  <a:srgbClr val="041A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tr-TR" i="0" dirty="0" err="1">
                <a:solidFill>
                  <a:srgbClr val="041A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and</a:t>
            </a:r>
            <a:r>
              <a:rPr lang="tr-TR" i="0" dirty="0">
                <a:solidFill>
                  <a:srgbClr val="041A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data </a:t>
            </a:r>
            <a:r>
              <a:rPr lang="tr-TR" i="0" dirty="0" err="1">
                <a:solidFill>
                  <a:srgbClr val="041A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storage</a:t>
            </a:r>
            <a:r>
              <a:rPr lang="tr-TR" i="0" dirty="0">
                <a:solidFill>
                  <a:srgbClr val="041A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tr-TR" i="0" dirty="0" err="1">
                <a:solidFill>
                  <a:srgbClr val="041A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unit</a:t>
            </a:r>
            <a:endParaRPr lang="tr-TR" i="0" dirty="0">
              <a:solidFill>
                <a:srgbClr val="041A3B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tr-TR" i="0" dirty="0">
                <a:solidFill>
                  <a:srgbClr val="041A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(</a:t>
            </a:r>
            <a:r>
              <a:rPr lang="tr-TR" i="0" dirty="0" err="1">
                <a:solidFill>
                  <a:srgbClr val="041A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typically</a:t>
            </a:r>
            <a:r>
              <a:rPr lang="tr-TR" i="0" dirty="0">
                <a:solidFill>
                  <a:srgbClr val="041A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JVM)</a:t>
            </a:r>
            <a:endParaRPr lang="tr-TR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5B792C1-99FA-493D-88CA-6310D2A09795}"/>
              </a:ext>
            </a:extLst>
          </p:cNvPr>
          <p:cNvSpPr/>
          <p:nvPr/>
        </p:nvSpPr>
        <p:spPr>
          <a:xfrm>
            <a:off x="320757" y="1915300"/>
            <a:ext cx="5512777" cy="1696915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7264A83D-5A6B-427C-AFC0-0CA88D6A4040}"/>
              </a:ext>
            </a:extLst>
          </p:cNvPr>
          <p:cNvSpPr txBox="1">
            <a:spLocks/>
          </p:cNvSpPr>
          <p:nvPr/>
        </p:nvSpPr>
        <p:spPr>
          <a:xfrm>
            <a:off x="6096000" y="1743341"/>
            <a:ext cx="5765800" cy="49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tr-TR" sz="4800" b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tr-TR" sz="48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Cluster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tr-TR" b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41A3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set of members communicating with each other</a:t>
            </a:r>
            <a:endParaRPr lang="tr-TR" dirty="0">
              <a:solidFill>
                <a:srgbClr val="041A3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tr-TR" dirty="0">
              <a:solidFill>
                <a:srgbClr val="041A3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tr-TR" dirty="0">
                <a:solidFill>
                  <a:srgbClr val="041A3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41A3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Members which run </a:t>
            </a:r>
            <a:r>
              <a:rPr lang="en-US" dirty="0" err="1">
                <a:solidFill>
                  <a:srgbClr val="041A3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Hazelcast</a:t>
            </a:r>
            <a:r>
              <a:rPr lang="en-US" dirty="0">
                <a:solidFill>
                  <a:srgbClr val="041A3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automatically discover one another and form a cluster at runtime</a:t>
            </a:r>
            <a:r>
              <a:rPr lang="tr-TR" dirty="0">
                <a:solidFill>
                  <a:srgbClr val="041A3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)</a:t>
            </a:r>
            <a:endParaRPr lang="tr-TR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FFDDBE-D8BE-47BF-A573-5097C0AFB011}"/>
              </a:ext>
            </a:extLst>
          </p:cNvPr>
          <p:cNvSpPr/>
          <p:nvPr/>
        </p:nvSpPr>
        <p:spPr>
          <a:xfrm>
            <a:off x="6391845" y="1915299"/>
            <a:ext cx="5512777" cy="1696915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pic>
        <p:nvPicPr>
          <p:cNvPr id="9" name="Picture 2" descr="Hazelcast IMDG - Leading open source in-memory data grid • Hazelcast">
            <a:extLst>
              <a:ext uri="{FF2B5EF4-FFF2-40B4-BE49-F238E27FC236}">
                <a16:creationId xmlns:a16="http://schemas.microsoft.com/office/drawing/2014/main" id="{140D6346-A09F-46E2-82A0-815419940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92875"/>
            <a:ext cx="1905658" cy="35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85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AB24C0-0501-4256-9020-9C0E884E8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466" y="365125"/>
            <a:ext cx="10515600" cy="1325563"/>
          </a:xfrm>
        </p:spPr>
        <p:txBody>
          <a:bodyPr/>
          <a:lstStyle/>
          <a:p>
            <a:pPr algn="ctr"/>
            <a:r>
              <a:rPr lang="tr-TR" b="1" dirty="0">
                <a:latin typeface="Roboto" panose="02000000000000000000" pitchFamily="2" charset="0"/>
                <a:ea typeface="Roboto" panose="02000000000000000000" pitchFamily="2" charset="0"/>
              </a:rPr>
              <a:t>KEY COMPONENTS</a:t>
            </a:r>
            <a:endParaRPr lang="tr-T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58FE82C-7D1F-4C14-BC33-CCA42ABC6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1690688"/>
            <a:ext cx="8441267" cy="4543058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tr-TR" sz="4800" b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tr-TR" sz="48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Partitions</a:t>
            </a:r>
            <a:r>
              <a:rPr lang="tr-TR" sz="48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tr-TR" b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b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0" i="0" dirty="0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memory segments that store portions of data</a:t>
            </a:r>
            <a:endParaRPr lang="tr-TR" b="0" i="0" dirty="0">
              <a:solidFill>
                <a:srgbClr val="041A3B"/>
              </a:solidFill>
              <a:effectLst/>
              <a:latin typeface="Roboto" panose="02000000000000000000" pitchFamily="2" charset="0"/>
            </a:endParaRPr>
          </a:p>
          <a:p>
            <a:pPr marL="0" indent="0" algn="ctr">
              <a:buNone/>
            </a:pPr>
            <a:endParaRPr lang="tr-TR" b="0" i="0" dirty="0">
              <a:solidFill>
                <a:srgbClr val="041A3B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ctr">
              <a:buNone/>
            </a:pPr>
            <a:endParaRPr lang="tr-TR" b="0" i="0" dirty="0">
              <a:solidFill>
                <a:srgbClr val="041A3B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600" b="0" i="0" dirty="0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They can contain hundreds or thousands of data entries each, depending on the memory capacity of your system.</a:t>
            </a:r>
            <a:endParaRPr lang="tr-TR" sz="2600" b="0" i="0" dirty="0">
              <a:solidFill>
                <a:srgbClr val="041A3B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2600" b="0" i="0" dirty="0" err="1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Hazelcast</a:t>
            </a:r>
            <a:r>
              <a:rPr lang="tr-TR" sz="2600" dirty="0">
                <a:solidFill>
                  <a:srgbClr val="041A3B"/>
                </a:solidFill>
                <a:latin typeface="Roboto" panose="02000000000000000000" pitchFamily="2" charset="0"/>
              </a:rPr>
              <a:t> </a:t>
            </a:r>
            <a:r>
              <a:rPr lang="en-US" sz="2600" b="0" i="0" dirty="0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automatically creates backups of these partitions which are also distributed in the cluster.</a:t>
            </a:r>
            <a:endParaRPr lang="tr-TR" sz="2600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D119738-56C4-4492-9540-39E40F833523}"/>
              </a:ext>
            </a:extLst>
          </p:cNvPr>
          <p:cNvSpPr/>
          <p:nvPr/>
        </p:nvSpPr>
        <p:spPr>
          <a:xfrm>
            <a:off x="3521644" y="1690688"/>
            <a:ext cx="5512777" cy="1696915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pic>
        <p:nvPicPr>
          <p:cNvPr id="5" name="Picture 2" descr="Hazelcast IMDG - Leading open source in-memory data grid • Hazelcast">
            <a:extLst>
              <a:ext uri="{FF2B5EF4-FFF2-40B4-BE49-F238E27FC236}">
                <a16:creationId xmlns:a16="http://schemas.microsoft.com/office/drawing/2014/main" id="{92B834AE-EA80-48A7-82FC-7E89B518A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92875"/>
            <a:ext cx="1905658" cy="35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39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AB24C0-0501-4256-9020-9C0E884E8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466" y="365125"/>
            <a:ext cx="10515600" cy="1325563"/>
          </a:xfrm>
        </p:spPr>
        <p:txBody>
          <a:bodyPr/>
          <a:lstStyle/>
          <a:p>
            <a:pPr algn="ctr"/>
            <a:r>
              <a:rPr lang="tr-TR" b="1" dirty="0">
                <a:latin typeface="Roboto" panose="02000000000000000000" pitchFamily="2" charset="0"/>
                <a:ea typeface="Roboto" panose="02000000000000000000" pitchFamily="2" charset="0"/>
              </a:rPr>
              <a:t>KEY COMPONENTS</a:t>
            </a:r>
            <a:endParaRPr lang="tr-T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58FE82C-7D1F-4C14-BC33-CCA42ABC6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0533" y="1504421"/>
            <a:ext cx="7687734" cy="454305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tr-TR" sz="4800" b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tr-TR" sz="48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Streaming</a:t>
            </a:r>
            <a:r>
              <a:rPr lang="tr-TR" sz="48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engine</a:t>
            </a:r>
          </a:p>
          <a:p>
            <a:pPr marL="0" indent="0">
              <a:buNone/>
            </a:pPr>
            <a:endParaRPr lang="tr-TR" b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b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tr-TR" b="0" i="0" dirty="0" err="1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It</a:t>
            </a:r>
            <a:r>
              <a:rPr lang="tr-TR" b="0" i="0" dirty="0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focuses on data transformation while it does all the heavy lifting of getting the data flowing and computation running across a cluster of members.</a:t>
            </a:r>
            <a:endParaRPr lang="tr-TR" b="0" i="0" dirty="0">
              <a:solidFill>
                <a:srgbClr val="041A3B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ctr">
              <a:buNone/>
            </a:pPr>
            <a:endParaRPr lang="tr-TR" b="0" i="0" dirty="0">
              <a:solidFill>
                <a:srgbClr val="041A3B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2600" b="0" i="0" dirty="0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It supports working with both </a:t>
            </a:r>
            <a:r>
              <a:rPr lang="en-US" sz="2600" b="0" i="0" u="sng" dirty="0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bounded (batch) </a:t>
            </a:r>
            <a:r>
              <a:rPr lang="en-US" sz="2600" b="0" i="0" dirty="0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and </a:t>
            </a:r>
            <a:r>
              <a:rPr lang="en-US" sz="2600" b="0" i="0" u="sng" dirty="0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unbounded (streaming) </a:t>
            </a:r>
            <a:r>
              <a:rPr lang="en-US" sz="2600" b="0" i="0" dirty="0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data.</a:t>
            </a:r>
            <a:endParaRPr lang="tr-TR" sz="2600" b="0" i="0" dirty="0">
              <a:solidFill>
                <a:srgbClr val="041A3B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D119738-56C4-4492-9540-39E40F833523}"/>
              </a:ext>
            </a:extLst>
          </p:cNvPr>
          <p:cNvSpPr/>
          <p:nvPr/>
        </p:nvSpPr>
        <p:spPr>
          <a:xfrm>
            <a:off x="5654757" y="1690688"/>
            <a:ext cx="5512777" cy="1561448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pic>
        <p:nvPicPr>
          <p:cNvPr id="6146" name="Picture 2" descr="Input data enters the stream processing engine, then outputs to the application.">
            <a:extLst>
              <a:ext uri="{FF2B5EF4-FFF2-40B4-BE49-F238E27FC236}">
                <a16:creationId xmlns:a16="http://schemas.microsoft.com/office/drawing/2014/main" id="{1E454CB2-3F6F-48C0-BB68-AC734B329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0025"/>
            <a:ext cx="4809067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azelcast IMDG - Leading open source in-memory data grid • Hazelcast">
            <a:extLst>
              <a:ext uri="{FF2B5EF4-FFF2-40B4-BE49-F238E27FC236}">
                <a16:creationId xmlns:a16="http://schemas.microsoft.com/office/drawing/2014/main" id="{33689A7A-F974-4318-A66A-0DB935E67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92875"/>
            <a:ext cx="1905658" cy="35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97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AB24C0-0501-4256-9020-9C0E884E8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466" y="365125"/>
            <a:ext cx="10515600" cy="1325563"/>
          </a:xfrm>
        </p:spPr>
        <p:txBody>
          <a:bodyPr/>
          <a:lstStyle/>
          <a:p>
            <a:pPr algn="ctr"/>
            <a:r>
              <a:rPr lang="tr-TR" b="1" dirty="0">
                <a:latin typeface="Roboto" panose="02000000000000000000" pitchFamily="2" charset="0"/>
                <a:ea typeface="Roboto" panose="02000000000000000000" pitchFamily="2" charset="0"/>
              </a:rPr>
              <a:t>KEY COMPONENTS</a:t>
            </a:r>
            <a:endParaRPr lang="tr-T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58FE82C-7D1F-4C14-BC33-CCA42ABC6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28600" y="1857374"/>
            <a:ext cx="3505200" cy="36967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tr-TR" sz="4400" b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tr-TR" sz="4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Storage engine </a:t>
            </a:r>
            <a:endParaRPr lang="tr-TR" sz="2400" b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tr-TR" sz="2400" dirty="0" err="1">
                <a:solidFill>
                  <a:srgbClr val="041A3B"/>
                </a:solidFill>
                <a:latin typeface="Roboto" panose="02000000000000000000" pitchFamily="2" charset="0"/>
              </a:rPr>
              <a:t>It</a:t>
            </a:r>
            <a:r>
              <a:rPr lang="tr-TR" sz="2400" dirty="0">
                <a:solidFill>
                  <a:srgbClr val="041A3B"/>
                </a:solidFill>
                <a:latin typeface="Roboto" panose="02000000000000000000" pitchFamily="2" charset="0"/>
              </a:rPr>
              <a:t> is </a:t>
            </a:r>
            <a:r>
              <a:rPr lang="en-US" sz="2400" b="0" i="0" dirty="0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distributed, fast, and operational data store dealing with persistence of data.</a:t>
            </a:r>
            <a:endParaRPr lang="tr-TR" sz="2400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A02E098F-4548-4BAF-BE4C-D90B0F57F02E}"/>
              </a:ext>
            </a:extLst>
          </p:cNvPr>
          <p:cNvSpPr txBox="1">
            <a:spLocks/>
          </p:cNvSpPr>
          <p:nvPr/>
        </p:nvSpPr>
        <p:spPr>
          <a:xfrm>
            <a:off x="8407400" y="2682742"/>
            <a:ext cx="4529667" cy="2584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tr-TR" sz="4400" b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tr-TR" sz="4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Connectors</a:t>
            </a:r>
            <a:endParaRPr lang="tr-TR" sz="2400" b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0BC50C0B-E1AE-4624-BBDA-CCE698272203}"/>
              </a:ext>
            </a:extLst>
          </p:cNvPr>
          <p:cNvSpPr txBox="1">
            <a:spLocks/>
          </p:cNvSpPr>
          <p:nvPr/>
        </p:nvSpPr>
        <p:spPr>
          <a:xfrm>
            <a:off x="4023955" y="3867348"/>
            <a:ext cx="4025559" cy="2584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tr-TR" sz="4400" b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tr-TR" sz="4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Sinks</a:t>
            </a:r>
            <a:endParaRPr lang="tr-TR" sz="2400" b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tr-TR" sz="2400" dirty="0">
                <a:solidFill>
                  <a:srgbClr val="041A3B"/>
                </a:solidFill>
                <a:latin typeface="Roboto" panose="02000000000000000000" pitchFamily="2" charset="0"/>
              </a:rPr>
              <a:t>S</a:t>
            </a:r>
            <a:r>
              <a:rPr lang="en-US" sz="2400" i="0" dirty="0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inks are where it outputs the processed data result</a:t>
            </a:r>
            <a:endParaRPr lang="tr-TR" sz="2400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7" name="Sağ Ayraç 6">
            <a:extLst>
              <a:ext uri="{FF2B5EF4-FFF2-40B4-BE49-F238E27FC236}">
                <a16:creationId xmlns:a16="http://schemas.microsoft.com/office/drawing/2014/main" id="{4C818512-EF7E-41E2-A93A-E7D3778AFBDF}"/>
              </a:ext>
            </a:extLst>
          </p:cNvPr>
          <p:cNvSpPr/>
          <p:nvPr/>
        </p:nvSpPr>
        <p:spPr>
          <a:xfrm>
            <a:off x="6940550" y="2487611"/>
            <a:ext cx="2332567" cy="2436285"/>
          </a:xfrm>
          <a:prstGeom prst="rightBrace">
            <a:avLst>
              <a:gd name="adj1" fmla="val 8333"/>
              <a:gd name="adj2" fmla="val 527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İçerik Yer Tutucusu 2">
            <a:extLst>
              <a:ext uri="{FF2B5EF4-FFF2-40B4-BE49-F238E27FC236}">
                <a16:creationId xmlns:a16="http://schemas.microsoft.com/office/drawing/2014/main" id="{B9FEE178-8A6E-411B-8AEA-C23E4AA3056C}"/>
              </a:ext>
            </a:extLst>
          </p:cNvPr>
          <p:cNvSpPr txBox="1">
            <a:spLocks/>
          </p:cNvSpPr>
          <p:nvPr/>
        </p:nvSpPr>
        <p:spPr>
          <a:xfrm>
            <a:off x="3784601" y="1390252"/>
            <a:ext cx="4025559" cy="2584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tr-TR" sz="4400" b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tr-TR" sz="4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Sources</a:t>
            </a:r>
            <a:endParaRPr lang="tr-TR" sz="2400" b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tr-TR" sz="2400" i="0" dirty="0">
                <a:solidFill>
                  <a:srgbClr val="041A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r>
              <a:rPr lang="en-US" sz="2400" i="0" dirty="0" err="1">
                <a:solidFill>
                  <a:srgbClr val="041A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ources</a:t>
            </a:r>
            <a:r>
              <a:rPr lang="en-US" sz="2400" i="0" dirty="0">
                <a:solidFill>
                  <a:srgbClr val="041A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are where </a:t>
            </a:r>
            <a:r>
              <a:rPr lang="en-US" sz="2400" i="0" dirty="0" err="1">
                <a:solidFill>
                  <a:srgbClr val="041A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Hazelcast</a:t>
            </a:r>
            <a:r>
              <a:rPr lang="en-US" sz="2400" i="0" dirty="0">
                <a:solidFill>
                  <a:srgbClr val="041A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pulls the data</a:t>
            </a:r>
            <a:endParaRPr lang="tr-TR" sz="2400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82BBC1-6998-4A89-B50E-D220C6B3B145}"/>
              </a:ext>
            </a:extLst>
          </p:cNvPr>
          <p:cNvSpPr/>
          <p:nvPr/>
        </p:nvSpPr>
        <p:spPr>
          <a:xfrm>
            <a:off x="192298" y="2413783"/>
            <a:ext cx="2663404" cy="1561448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5B7747-8E1F-49B5-A782-23B32AB94E3C}"/>
              </a:ext>
            </a:extLst>
          </p:cNvPr>
          <p:cNvSpPr/>
          <p:nvPr/>
        </p:nvSpPr>
        <p:spPr>
          <a:xfrm>
            <a:off x="4465678" y="1846889"/>
            <a:ext cx="2663404" cy="1133278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EE1E48-840E-41B6-A199-D56D5EA7DF81}"/>
              </a:ext>
            </a:extLst>
          </p:cNvPr>
          <p:cNvSpPr/>
          <p:nvPr/>
        </p:nvSpPr>
        <p:spPr>
          <a:xfrm>
            <a:off x="4705032" y="4357257"/>
            <a:ext cx="2663404" cy="1133278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33403E4-576B-4AF0-BDE7-581CF34F1913}"/>
              </a:ext>
            </a:extLst>
          </p:cNvPr>
          <p:cNvSpPr/>
          <p:nvPr/>
        </p:nvSpPr>
        <p:spPr>
          <a:xfrm>
            <a:off x="8914272" y="2810932"/>
            <a:ext cx="3275439" cy="1862667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pic>
        <p:nvPicPr>
          <p:cNvPr id="15" name="Picture 2" descr="Hazelcast IMDG - Leading open source in-memory data grid • Hazelcast">
            <a:extLst>
              <a:ext uri="{FF2B5EF4-FFF2-40B4-BE49-F238E27FC236}">
                <a16:creationId xmlns:a16="http://schemas.microsoft.com/office/drawing/2014/main" id="{5F54FE8F-C499-4309-8F04-EF5B29C7B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92875"/>
            <a:ext cx="1905658" cy="35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69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 animBg="1"/>
      <p:bldP spid="10" grpId="0"/>
      <p:bldP spid="11" grpId="0" animBg="1"/>
      <p:bldP spid="12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542DC8-B425-4375-93CE-3CB910A7D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CACHING WITH HAZELCAST</a:t>
            </a:r>
          </a:p>
        </p:txBody>
      </p:sp>
      <p:pic>
        <p:nvPicPr>
          <p:cNvPr id="10" name="İçerik Yer Tutucusu 9">
            <a:extLst>
              <a:ext uri="{FF2B5EF4-FFF2-40B4-BE49-F238E27FC236}">
                <a16:creationId xmlns:a16="http://schemas.microsoft.com/office/drawing/2014/main" id="{BEE903D6-964E-4E19-A311-462607600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5126" y="1825625"/>
            <a:ext cx="6161748" cy="4351338"/>
          </a:xfrm>
          <a:prstGeom prst="rect">
            <a:avLst/>
          </a:prstGeom>
        </p:spPr>
      </p:pic>
      <p:pic>
        <p:nvPicPr>
          <p:cNvPr id="4" name="Picture 2" descr="Hazelcast IMDG - Leading open source in-memory data grid • Hazelcast">
            <a:extLst>
              <a:ext uri="{FF2B5EF4-FFF2-40B4-BE49-F238E27FC236}">
                <a16:creationId xmlns:a16="http://schemas.microsoft.com/office/drawing/2014/main" id="{2DB68351-40D9-4304-B705-A2D40FC32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92875"/>
            <a:ext cx="1905658" cy="35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16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AB24C0-0501-4256-9020-9C0E884E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0" i="0" dirty="0" err="1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Caching</a:t>
            </a:r>
            <a:r>
              <a:rPr lang="tr-TR" b="0" i="0" dirty="0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Topologies</a:t>
            </a:r>
            <a:r>
              <a:rPr lang="tr-TR" b="0" i="0" dirty="0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 – </a:t>
            </a:r>
            <a:r>
              <a:rPr lang="tr-TR" b="1" i="0" dirty="0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EMBEDDED MODE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4E8ABD1-9987-40DD-A1B5-F9A9CDC925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54890" y="2168770"/>
            <a:ext cx="6665181" cy="413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5CEA7C31-61FF-4FF4-89D5-6964A62F33A6}"/>
              </a:ext>
            </a:extLst>
          </p:cNvPr>
          <p:cNvSpPr txBox="1"/>
          <p:nvPr/>
        </p:nvSpPr>
        <p:spPr>
          <a:xfrm>
            <a:off x="0" y="1948714"/>
            <a:ext cx="6964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rgbClr val="041A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b="0" i="0" dirty="0" err="1">
                <a:solidFill>
                  <a:srgbClr val="041A3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pplication</a:t>
            </a:r>
            <a:r>
              <a:rPr lang="en-US" sz="2000" b="0" i="0" dirty="0">
                <a:solidFill>
                  <a:srgbClr val="041A3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and the cached data are stored on the same device.</a:t>
            </a:r>
            <a:endParaRPr lang="tr-T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41605069-E84F-4856-B090-1E0068FB5A2C}"/>
              </a:ext>
            </a:extLst>
          </p:cNvPr>
          <p:cNvSpPr txBox="1"/>
          <p:nvPr/>
        </p:nvSpPr>
        <p:spPr>
          <a:xfrm>
            <a:off x="-59266" y="2853880"/>
            <a:ext cx="7222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41A3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When a new entry is written to the cache, </a:t>
            </a:r>
            <a:r>
              <a:rPr lang="en-US" sz="2000" b="0" i="0" dirty="0" err="1">
                <a:solidFill>
                  <a:srgbClr val="041A3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Hazelcast</a:t>
            </a:r>
            <a:r>
              <a:rPr lang="en-US" sz="2000" b="0" i="0" dirty="0">
                <a:solidFill>
                  <a:srgbClr val="041A3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takes care of distributing it to the other members.</a:t>
            </a:r>
            <a:endParaRPr lang="tr-T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DD63D7BD-A973-4B33-83E8-DB0A13CE8086}"/>
              </a:ext>
            </a:extLst>
          </p:cNvPr>
          <p:cNvSpPr txBox="1"/>
          <p:nvPr/>
        </p:nvSpPr>
        <p:spPr>
          <a:xfrm>
            <a:off x="179885" y="3888547"/>
            <a:ext cx="547584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200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+</a:t>
            </a:r>
            <a:r>
              <a:rPr lang="tr-TR" b="0" i="0" dirty="0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 	</a:t>
            </a:r>
            <a:r>
              <a:rPr lang="en-US" sz="2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Data access is faster </a:t>
            </a:r>
            <a:r>
              <a:rPr lang="en-US" sz="20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becaus</a:t>
            </a:r>
            <a:r>
              <a:rPr lang="tr-TR" sz="2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</a:t>
            </a:r>
            <a:r>
              <a:rPr lang="en-US" sz="2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applications don’t need to send a request to the cache cluster over the network.</a:t>
            </a:r>
          </a:p>
          <a:p>
            <a:r>
              <a:rPr lang="en-US" b="0" i="0" dirty="0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.</a:t>
            </a:r>
            <a:endParaRPr lang="tr-TR" b="0" i="0" dirty="0">
              <a:solidFill>
                <a:srgbClr val="041A3B"/>
              </a:solidFill>
              <a:effectLst/>
              <a:latin typeface="Roboto" panose="02000000000000000000" pitchFamily="2" charset="0"/>
            </a:endParaRPr>
          </a:p>
          <a:p>
            <a:r>
              <a:rPr lang="tr-TR" sz="3200" b="1" dirty="0">
                <a:solidFill>
                  <a:srgbClr val="FF0000"/>
                </a:solidFill>
                <a:latin typeface="Roboto" panose="02000000000000000000" pitchFamily="2" charset="0"/>
              </a:rPr>
              <a:t>- 	</a:t>
            </a:r>
            <a:r>
              <a:rPr lang="tr-TR" sz="2000" dirty="0" err="1">
                <a:solidFill>
                  <a:srgbClr val="041A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</a:t>
            </a:r>
            <a:r>
              <a:rPr lang="tr-TR" sz="2000" dirty="0">
                <a:solidFill>
                  <a:srgbClr val="041A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can be </a:t>
            </a:r>
            <a:r>
              <a:rPr lang="tr-TR" sz="2000" dirty="0" err="1">
                <a:solidFill>
                  <a:srgbClr val="041A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embedded</a:t>
            </a:r>
            <a:r>
              <a:rPr lang="tr-TR" sz="2000" dirty="0">
                <a:solidFill>
                  <a:srgbClr val="041A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sz="2000" dirty="0" err="1">
                <a:solidFill>
                  <a:srgbClr val="041A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only</a:t>
            </a:r>
            <a:r>
              <a:rPr lang="tr-TR" sz="2000" dirty="0">
                <a:solidFill>
                  <a:srgbClr val="041A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 Java </a:t>
            </a:r>
            <a:r>
              <a:rPr lang="tr-TR" sz="2000" dirty="0" err="1">
                <a:solidFill>
                  <a:srgbClr val="041A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apps</a:t>
            </a:r>
            <a:r>
              <a:rPr lang="tr-TR" sz="2000" dirty="0">
                <a:solidFill>
                  <a:srgbClr val="041A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tr-TR" sz="2000" dirty="0" err="1">
                <a:solidFill>
                  <a:srgbClr val="041A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</a:t>
            </a:r>
            <a:r>
              <a:rPr lang="tr-TR" sz="2000" dirty="0">
                <a:solidFill>
                  <a:srgbClr val="041A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sz="2000" dirty="0" err="1">
                <a:solidFill>
                  <a:srgbClr val="041A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</a:t>
            </a:r>
            <a:r>
              <a:rPr lang="tr-TR" sz="2000" dirty="0">
                <a:solidFill>
                  <a:srgbClr val="041A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sz="2000" dirty="0" err="1">
                <a:solidFill>
                  <a:srgbClr val="041A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tr-TR" sz="2000" dirty="0">
                <a:solidFill>
                  <a:srgbClr val="041A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sz="2000" dirty="0" err="1">
                <a:solidFill>
                  <a:srgbClr val="041A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</a:t>
            </a:r>
            <a:r>
              <a:rPr lang="tr-TR" sz="2000" dirty="0">
                <a:solidFill>
                  <a:srgbClr val="041A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tr-TR" sz="2000" dirty="0" err="1">
                <a:solidFill>
                  <a:srgbClr val="041A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you</a:t>
            </a:r>
            <a:r>
              <a:rPr lang="tr-TR" sz="2000" dirty="0">
                <a:solidFill>
                  <a:srgbClr val="041A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sz="2000" dirty="0" err="1">
                <a:solidFill>
                  <a:srgbClr val="041A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must</a:t>
            </a:r>
            <a:r>
              <a:rPr lang="tr-TR" sz="2000" dirty="0">
                <a:solidFill>
                  <a:srgbClr val="041A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sz="2000" dirty="0" err="1">
                <a:solidFill>
                  <a:srgbClr val="041A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write</a:t>
            </a:r>
            <a:r>
              <a:rPr lang="tr-TR" sz="2000" dirty="0">
                <a:solidFill>
                  <a:srgbClr val="041A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sz="2000" dirty="0" err="1">
                <a:solidFill>
                  <a:srgbClr val="041A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application</a:t>
            </a:r>
            <a:r>
              <a:rPr lang="tr-TR" sz="2000" dirty="0">
                <a:solidFill>
                  <a:srgbClr val="041A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sz="2000" dirty="0" err="1">
                <a:solidFill>
                  <a:srgbClr val="041A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with</a:t>
            </a:r>
            <a:r>
              <a:rPr lang="tr-TR" sz="2000" dirty="0">
                <a:solidFill>
                  <a:srgbClr val="041A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Java.</a:t>
            </a:r>
            <a:endParaRPr lang="tr-T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" name="Picture 2" descr="Hazelcast IMDG - Leading open source in-memory data grid • Hazelcast">
            <a:extLst>
              <a:ext uri="{FF2B5EF4-FFF2-40B4-BE49-F238E27FC236}">
                <a16:creationId xmlns:a16="http://schemas.microsoft.com/office/drawing/2014/main" id="{AD091A12-7A91-4ACE-8DE5-740CBD8C1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92875"/>
            <a:ext cx="1905658" cy="35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57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AB24C0-0501-4256-9020-9C0E884E8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4075"/>
            <a:ext cx="11870267" cy="1325563"/>
          </a:xfrm>
        </p:spPr>
        <p:txBody>
          <a:bodyPr/>
          <a:lstStyle/>
          <a:p>
            <a:pPr algn="ctr"/>
            <a:r>
              <a:rPr lang="tr-TR" b="0" i="0" dirty="0" err="1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Caching</a:t>
            </a:r>
            <a:r>
              <a:rPr lang="tr-TR" b="0" i="0" dirty="0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Topologies</a:t>
            </a:r>
            <a:r>
              <a:rPr lang="tr-TR" b="0" i="0" dirty="0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 – </a:t>
            </a:r>
            <a:r>
              <a:rPr lang="tr-TR" b="1" i="0" dirty="0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CLIENT/SERVER MODE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BEB63CA-87E6-47F0-82CC-8B577A393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444" y="990854"/>
            <a:ext cx="6964874" cy="525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97020EB9-F410-449A-B268-DBF41061B653}"/>
              </a:ext>
            </a:extLst>
          </p:cNvPr>
          <p:cNvSpPr txBox="1"/>
          <p:nvPr/>
        </p:nvSpPr>
        <p:spPr>
          <a:xfrm>
            <a:off x="145628" y="990854"/>
            <a:ext cx="562186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tr-TR" sz="2000" dirty="0">
                <a:solidFill>
                  <a:srgbClr val="041A3B"/>
                </a:solidFill>
                <a:latin typeface="Roboto" panose="02000000000000000000" pitchFamily="2" charset="0"/>
              </a:rPr>
              <a:t>C</a:t>
            </a:r>
            <a:r>
              <a:rPr lang="en-US" sz="2000" b="0" i="0" dirty="0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ached data is separated from the application.</a:t>
            </a:r>
            <a:endParaRPr lang="tr-TR" sz="2000" b="0" i="0" dirty="0">
              <a:solidFill>
                <a:srgbClr val="041A3B"/>
              </a:solidFill>
              <a:effectLst/>
              <a:latin typeface="Roboto" panose="02000000000000000000" pitchFamily="2" charset="0"/>
            </a:endParaRPr>
          </a:p>
          <a:p>
            <a:r>
              <a:rPr lang="tr-TR" sz="2000" dirty="0">
                <a:solidFill>
                  <a:srgbClr val="041A3B"/>
                </a:solidFill>
                <a:latin typeface="Roboto" panose="02000000000000000000" pitchFamily="2" charset="0"/>
              </a:rPr>
              <a:t>(</a:t>
            </a:r>
            <a:r>
              <a:rPr lang="en-US" sz="2000" b="0" i="0" dirty="0" err="1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Hazelcast</a:t>
            </a:r>
            <a:r>
              <a:rPr lang="en-US" sz="2000" b="0" i="0" dirty="0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 cluster is </a:t>
            </a:r>
            <a:r>
              <a:rPr lang="en-US" sz="2000" b="0" i="0" dirty="0" err="1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independant</a:t>
            </a:r>
            <a:r>
              <a:rPr lang="en-US" sz="2000" b="0" i="0" dirty="0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 of your application, which means that they can be independently created and scaled.</a:t>
            </a:r>
            <a:r>
              <a:rPr lang="tr-TR" sz="2000" dirty="0">
                <a:solidFill>
                  <a:srgbClr val="041A3B"/>
                </a:solidFill>
                <a:latin typeface="Roboto" panose="02000000000000000000" pitchFamily="2" charset="0"/>
              </a:rPr>
              <a:t>)</a:t>
            </a:r>
          </a:p>
          <a:p>
            <a:endParaRPr lang="tr-TR" sz="2000" dirty="0">
              <a:solidFill>
                <a:srgbClr val="041A3B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Hazelcast</a:t>
            </a:r>
            <a:r>
              <a:rPr lang="en-US" sz="2000" b="0" i="0" dirty="0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 members run on dedicated servers and applications connect to them through clients.</a:t>
            </a:r>
            <a:endParaRPr lang="tr-TR" sz="2000" b="0" i="0" dirty="0">
              <a:solidFill>
                <a:srgbClr val="041A3B"/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>
              <a:solidFill>
                <a:srgbClr val="041A3B"/>
              </a:solidFill>
              <a:latin typeface="Roboto" panose="02000000000000000000" pitchFamily="2" charset="0"/>
            </a:endParaRPr>
          </a:p>
          <a:p>
            <a:r>
              <a:rPr lang="tr-TR" sz="2000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+</a:t>
            </a:r>
            <a:r>
              <a:rPr lang="tr-TR" sz="2000" b="0" i="0" dirty="0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 	</a:t>
            </a:r>
            <a:r>
              <a:rPr lang="tr-TR" sz="2000" b="0" i="0" dirty="0" err="1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Supports</a:t>
            </a:r>
            <a:r>
              <a:rPr lang="tr-TR" sz="2000" b="0" i="0" dirty="0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sz="2000" b="0" i="0" dirty="0" err="1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independent</a:t>
            </a:r>
            <a:r>
              <a:rPr lang="tr-TR" sz="2000" b="0" i="0" dirty="0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sz="2000" b="0" i="0" u="sng" dirty="0" err="1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scaling</a:t>
            </a:r>
            <a:r>
              <a:rPr lang="en-US" sz="2000" b="0" i="0" dirty="0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.</a:t>
            </a:r>
            <a:endParaRPr lang="tr-TR" sz="2000" b="0" i="0" dirty="0">
              <a:solidFill>
                <a:srgbClr val="041A3B"/>
              </a:solidFill>
              <a:effectLst/>
              <a:latin typeface="Roboto" panose="02000000000000000000" pitchFamily="2" charset="0"/>
            </a:endParaRPr>
          </a:p>
          <a:p>
            <a:endParaRPr lang="tr-TR" sz="2000" b="0" i="0" dirty="0">
              <a:solidFill>
                <a:srgbClr val="041A3B"/>
              </a:solidFill>
              <a:effectLst/>
              <a:latin typeface="Roboto" panose="02000000000000000000" pitchFamily="2" charset="0"/>
            </a:endParaRPr>
          </a:p>
          <a:p>
            <a:r>
              <a:rPr lang="tr-TR" sz="2000" b="1" dirty="0">
                <a:solidFill>
                  <a:srgbClr val="FF0000"/>
                </a:solidFill>
                <a:latin typeface="Roboto" panose="02000000000000000000" pitchFamily="2" charset="0"/>
              </a:rPr>
              <a:t>- 	</a:t>
            </a:r>
            <a:r>
              <a:rPr lang="en-US" sz="2000" b="0" i="0" dirty="0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To read from a cache or write to it, clients need to make network requests, which leads to higher </a:t>
            </a:r>
            <a:r>
              <a:rPr lang="en-US" sz="2000" b="0" i="0" u="sng" dirty="0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latency</a:t>
            </a:r>
            <a:r>
              <a:rPr lang="en-US" sz="2000" b="0" i="0" dirty="0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 than embedded mode.</a:t>
            </a:r>
            <a:endParaRPr lang="tr-TR" sz="2000" dirty="0"/>
          </a:p>
        </p:txBody>
      </p:sp>
      <p:pic>
        <p:nvPicPr>
          <p:cNvPr id="5" name="Picture 2" descr="Hazelcast IMDG - Leading open source in-memory data grid • Hazelcast">
            <a:extLst>
              <a:ext uri="{FF2B5EF4-FFF2-40B4-BE49-F238E27FC236}">
                <a16:creationId xmlns:a16="http://schemas.microsoft.com/office/drawing/2014/main" id="{6AE3BD50-F044-4BFE-AF82-7E17B7734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92875"/>
            <a:ext cx="1905658" cy="35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25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2E75D5-0FFA-4253-875E-74078557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>
                <a:latin typeface="Roboto" panose="02000000000000000000" pitchFamily="2" charset="0"/>
                <a:ea typeface="Roboto" panose="02000000000000000000" pitchFamily="2" charset="0"/>
              </a:rPr>
              <a:t>Content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1777E63-7825-40BE-9FFF-DB5918FE3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83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tr-TR" dirty="0" err="1"/>
              <a:t>Hazelcast</a:t>
            </a:r>
            <a:r>
              <a:rPr lang="tr-TR" dirty="0"/>
              <a:t> </a:t>
            </a:r>
            <a:r>
              <a:rPr lang="tr-TR" dirty="0" err="1"/>
              <a:t>statistics</a:t>
            </a:r>
            <a:endParaRPr lang="tr-TR" dirty="0"/>
          </a:p>
          <a:p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Hazelcast</a:t>
            </a:r>
            <a:r>
              <a:rPr lang="tr-TR" dirty="0"/>
              <a:t>?</a:t>
            </a:r>
          </a:p>
          <a:p>
            <a:r>
              <a:rPr lang="tr-TR" dirty="0" err="1"/>
              <a:t>In</a:t>
            </a:r>
            <a:r>
              <a:rPr lang="tr-TR" dirty="0"/>
              <a:t> Memory Data </a:t>
            </a:r>
            <a:r>
              <a:rPr lang="tr-TR" dirty="0" err="1"/>
              <a:t>Grid</a:t>
            </a:r>
            <a:r>
              <a:rPr lang="tr-TR" dirty="0"/>
              <a:t> (IMDG)</a:t>
            </a:r>
          </a:p>
          <a:p>
            <a:r>
              <a:rPr lang="tr-TR" dirty="0" err="1"/>
              <a:t>Hazelcast</a:t>
            </a:r>
            <a:r>
              <a:rPr lang="tr-TR" dirty="0"/>
              <a:t> </a:t>
            </a:r>
            <a:r>
              <a:rPr lang="tr-TR" dirty="0" err="1"/>
              <a:t>features</a:t>
            </a:r>
            <a:endParaRPr lang="tr-TR" dirty="0"/>
          </a:p>
          <a:p>
            <a:r>
              <a:rPr lang="tr-TR" dirty="0" err="1"/>
              <a:t>Key</a:t>
            </a:r>
            <a:r>
              <a:rPr lang="tr-TR" dirty="0"/>
              <a:t> </a:t>
            </a:r>
            <a:r>
              <a:rPr lang="tr-TR" dirty="0" err="1"/>
              <a:t>components</a:t>
            </a:r>
            <a:r>
              <a:rPr lang="tr-TR" dirty="0"/>
              <a:t> of </a:t>
            </a:r>
            <a:r>
              <a:rPr lang="tr-TR" dirty="0" err="1"/>
              <a:t>Hazelcast</a:t>
            </a:r>
            <a:endParaRPr lang="tr-TR" dirty="0"/>
          </a:p>
          <a:p>
            <a:r>
              <a:rPr lang="tr-TR" dirty="0" err="1"/>
              <a:t>Caching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Hazelcast</a:t>
            </a:r>
            <a:endParaRPr lang="tr-TR" dirty="0"/>
          </a:p>
          <a:p>
            <a:r>
              <a:rPr lang="tr-TR" dirty="0"/>
              <a:t>Distributed data </a:t>
            </a:r>
            <a:r>
              <a:rPr lang="tr-TR" dirty="0" err="1"/>
              <a:t>structures</a:t>
            </a:r>
            <a:endParaRPr lang="tr-TR" dirty="0"/>
          </a:p>
          <a:p>
            <a:r>
              <a:rPr lang="tr-TR" dirty="0"/>
              <a:t>Data </a:t>
            </a:r>
            <a:r>
              <a:rPr lang="tr-TR" dirty="0" err="1"/>
              <a:t>partitioning</a:t>
            </a:r>
            <a:endParaRPr lang="tr-TR" dirty="0"/>
          </a:p>
          <a:p>
            <a:r>
              <a:rPr lang="tr-TR" dirty="0"/>
              <a:t>Data </a:t>
            </a:r>
            <a:r>
              <a:rPr lang="tr-TR" dirty="0" err="1"/>
              <a:t>pipelines</a:t>
            </a:r>
            <a:r>
              <a:rPr lang="tr-TR" dirty="0"/>
              <a:t> – </a:t>
            </a:r>
            <a:r>
              <a:rPr lang="tr-TR" dirty="0" err="1"/>
              <a:t>Hazelcast</a:t>
            </a:r>
            <a:r>
              <a:rPr lang="tr-TR" dirty="0"/>
              <a:t> Jet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 descr="Hazelcast IMDG - Leading open source in-memory data grid • Hazelcast">
            <a:extLst>
              <a:ext uri="{FF2B5EF4-FFF2-40B4-BE49-F238E27FC236}">
                <a16:creationId xmlns:a16="http://schemas.microsoft.com/office/drawing/2014/main" id="{C7E56CCC-15C9-4502-BCA5-A949A38F1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92875"/>
            <a:ext cx="1905658" cy="35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16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AB24C0-0501-4256-9020-9C0E884E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EMBEDDED VS CLIENT/SERVER</a:t>
            </a:r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5DA6C4F2-DC5F-4E16-BA97-6D165B8F7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159" y="1510430"/>
            <a:ext cx="7799681" cy="4982445"/>
          </a:xfrm>
        </p:spPr>
      </p:pic>
      <p:pic>
        <p:nvPicPr>
          <p:cNvPr id="4" name="Picture 2" descr="Hazelcast IMDG - Leading open source in-memory data grid • Hazelcast">
            <a:extLst>
              <a:ext uri="{FF2B5EF4-FFF2-40B4-BE49-F238E27FC236}">
                <a16:creationId xmlns:a16="http://schemas.microsoft.com/office/drawing/2014/main" id="{5BEC5C2D-D189-49B4-9E01-9F5256986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92875"/>
            <a:ext cx="1905658" cy="35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39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AB24C0-0501-4256-9020-9C0E884E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i="0" dirty="0" err="1">
                <a:solidFill>
                  <a:srgbClr val="1E3640"/>
                </a:solidFill>
                <a:effectLst/>
                <a:latin typeface="Roboto" panose="02000000000000000000" pitchFamily="2" charset="0"/>
              </a:rPr>
              <a:t>Cache</a:t>
            </a:r>
            <a:r>
              <a:rPr lang="tr-TR" b="1" i="0" dirty="0">
                <a:solidFill>
                  <a:srgbClr val="1E3640"/>
                </a:solidFill>
                <a:effectLst/>
                <a:latin typeface="Roboto" panose="02000000000000000000" pitchFamily="2" charset="0"/>
              </a:rPr>
              <a:t> Access </a:t>
            </a:r>
            <a:r>
              <a:rPr lang="tr-TR" b="1" i="0" dirty="0" err="1">
                <a:solidFill>
                  <a:srgbClr val="1E3640"/>
                </a:solidFill>
                <a:effectLst/>
                <a:latin typeface="Roboto" panose="02000000000000000000" pitchFamily="2" charset="0"/>
              </a:rPr>
              <a:t>Patterns</a:t>
            </a:r>
            <a:endParaRPr lang="tr-TR" b="1" i="0" dirty="0">
              <a:solidFill>
                <a:srgbClr val="1E3640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6EF914-D4E6-4D19-B9F7-83DCB72BA1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915533"/>
            <a:ext cx="10515600" cy="417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6F2F6AD8-7254-421A-B3E0-E028F64EFD4F}"/>
              </a:ext>
            </a:extLst>
          </p:cNvPr>
          <p:cNvSpPr txBox="1"/>
          <p:nvPr/>
        </p:nvSpPr>
        <p:spPr>
          <a:xfrm>
            <a:off x="4811830" y="6225862"/>
            <a:ext cx="231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read-through-cache</a:t>
            </a:r>
            <a:endParaRPr lang="tr-TR" dirty="0"/>
          </a:p>
        </p:txBody>
      </p:sp>
      <p:pic>
        <p:nvPicPr>
          <p:cNvPr id="6" name="Picture 2" descr="Hazelcast IMDG - Leading open source in-memory data grid • Hazelcast">
            <a:extLst>
              <a:ext uri="{FF2B5EF4-FFF2-40B4-BE49-F238E27FC236}">
                <a16:creationId xmlns:a16="http://schemas.microsoft.com/office/drawing/2014/main" id="{92AD4A12-0B9B-4132-B020-4183850A2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92875"/>
            <a:ext cx="1905658" cy="35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28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AB24C0-0501-4256-9020-9C0E884E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i="0" dirty="0" err="1">
                <a:solidFill>
                  <a:srgbClr val="1E3640"/>
                </a:solidFill>
                <a:effectLst/>
                <a:latin typeface="Roboto" panose="02000000000000000000" pitchFamily="2" charset="0"/>
              </a:rPr>
              <a:t>Cache</a:t>
            </a:r>
            <a:r>
              <a:rPr lang="tr-TR" b="1" i="0" dirty="0">
                <a:solidFill>
                  <a:srgbClr val="1E3640"/>
                </a:solidFill>
                <a:effectLst/>
                <a:latin typeface="Roboto" panose="02000000000000000000" pitchFamily="2" charset="0"/>
              </a:rPr>
              <a:t> Access </a:t>
            </a:r>
            <a:r>
              <a:rPr lang="tr-TR" b="1" i="0" dirty="0" err="1">
                <a:solidFill>
                  <a:srgbClr val="1E3640"/>
                </a:solidFill>
                <a:effectLst/>
                <a:latin typeface="Roboto" panose="02000000000000000000" pitchFamily="2" charset="0"/>
              </a:rPr>
              <a:t>Patterns</a:t>
            </a:r>
            <a:endParaRPr lang="tr-TR" b="1" i="0" dirty="0">
              <a:solidFill>
                <a:srgbClr val="1E3640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2CBFAF-5C2D-4A2A-8E82-9065FDCF8F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883971"/>
            <a:ext cx="10515600" cy="423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6F2F6AD8-7254-421A-B3E0-E028F64EFD4F}"/>
              </a:ext>
            </a:extLst>
          </p:cNvPr>
          <p:cNvSpPr txBox="1"/>
          <p:nvPr/>
        </p:nvSpPr>
        <p:spPr>
          <a:xfrm>
            <a:off x="4811830" y="6225862"/>
            <a:ext cx="231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write-through-cache</a:t>
            </a:r>
            <a:endParaRPr lang="tr-TR" dirty="0"/>
          </a:p>
        </p:txBody>
      </p:sp>
      <p:pic>
        <p:nvPicPr>
          <p:cNvPr id="7" name="Picture 2" descr="Hazelcast IMDG - Leading open source in-memory data grid • Hazelcast">
            <a:extLst>
              <a:ext uri="{FF2B5EF4-FFF2-40B4-BE49-F238E27FC236}">
                <a16:creationId xmlns:a16="http://schemas.microsoft.com/office/drawing/2014/main" id="{CDB770D4-8AD8-4B44-A6BF-C7D570AC1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92875"/>
            <a:ext cx="1905658" cy="35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40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AB24C0-0501-4256-9020-9C0E884E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i="0" dirty="0" err="1">
                <a:solidFill>
                  <a:srgbClr val="1E3640"/>
                </a:solidFill>
                <a:effectLst/>
                <a:latin typeface="Roboto" panose="02000000000000000000" pitchFamily="2" charset="0"/>
              </a:rPr>
              <a:t>Cache</a:t>
            </a:r>
            <a:r>
              <a:rPr lang="tr-TR" b="1" i="0" dirty="0">
                <a:solidFill>
                  <a:srgbClr val="1E3640"/>
                </a:solidFill>
                <a:effectLst/>
                <a:latin typeface="Roboto" panose="02000000000000000000" pitchFamily="2" charset="0"/>
              </a:rPr>
              <a:t> Access </a:t>
            </a:r>
            <a:r>
              <a:rPr lang="tr-TR" b="1" i="0" dirty="0" err="1">
                <a:solidFill>
                  <a:srgbClr val="1E3640"/>
                </a:solidFill>
                <a:effectLst/>
                <a:latin typeface="Roboto" panose="02000000000000000000" pitchFamily="2" charset="0"/>
              </a:rPr>
              <a:t>Patterns</a:t>
            </a:r>
            <a:endParaRPr lang="tr-TR" b="1" i="0" dirty="0">
              <a:solidFill>
                <a:srgbClr val="1E3640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D2B51A6-5D49-40B3-A373-651CBAAA3D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931315"/>
            <a:ext cx="10515600" cy="413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6F2F6AD8-7254-421A-B3E0-E028F64EFD4F}"/>
              </a:ext>
            </a:extLst>
          </p:cNvPr>
          <p:cNvSpPr txBox="1"/>
          <p:nvPr/>
        </p:nvSpPr>
        <p:spPr>
          <a:xfrm>
            <a:off x="4811830" y="6225862"/>
            <a:ext cx="2315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i="0" dirty="0">
                <a:solidFill>
                  <a:srgbClr val="3A3A3A"/>
                </a:solidFill>
                <a:effectLst/>
                <a:latin typeface="Roboto" panose="02000000000000000000" pitchFamily="2" charset="0"/>
              </a:rPr>
              <a:t>Write-</a:t>
            </a:r>
            <a:r>
              <a:rPr lang="tr-TR" b="1" i="0" dirty="0" err="1">
                <a:solidFill>
                  <a:srgbClr val="3A3A3A"/>
                </a:solidFill>
                <a:effectLst/>
                <a:latin typeface="Roboto" panose="02000000000000000000" pitchFamily="2" charset="0"/>
              </a:rPr>
              <a:t>Behind</a:t>
            </a:r>
            <a:r>
              <a:rPr lang="tr-TR" b="1" i="0" dirty="0">
                <a:solidFill>
                  <a:srgbClr val="3A3A3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b="1" i="0" dirty="0" err="1">
                <a:solidFill>
                  <a:srgbClr val="3A3A3A"/>
                </a:solidFill>
                <a:effectLst/>
                <a:latin typeface="Roboto" panose="02000000000000000000" pitchFamily="2" charset="0"/>
              </a:rPr>
              <a:t>Cache</a:t>
            </a:r>
            <a:endParaRPr lang="tr-TR" b="1" i="0" dirty="0">
              <a:solidFill>
                <a:srgbClr val="3A3A3A"/>
              </a:solidFill>
              <a:effectLst/>
              <a:latin typeface="Roboto" panose="02000000000000000000" pitchFamily="2" charset="0"/>
            </a:endParaRPr>
          </a:p>
          <a:p>
            <a:endParaRPr lang="tr-TR" dirty="0"/>
          </a:p>
        </p:txBody>
      </p:sp>
      <p:pic>
        <p:nvPicPr>
          <p:cNvPr id="7" name="Picture 2" descr="Hazelcast IMDG - Leading open source in-memory data grid • Hazelcast">
            <a:extLst>
              <a:ext uri="{FF2B5EF4-FFF2-40B4-BE49-F238E27FC236}">
                <a16:creationId xmlns:a16="http://schemas.microsoft.com/office/drawing/2014/main" id="{C8E7F0C5-998A-4B19-909D-9A63A21CA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92875"/>
            <a:ext cx="1905658" cy="35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34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AB24C0-0501-4256-9020-9C0E884E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i="0" dirty="0" err="1">
                <a:solidFill>
                  <a:srgbClr val="1E3640"/>
                </a:solidFill>
                <a:effectLst/>
                <a:latin typeface="Roboto" panose="02000000000000000000" pitchFamily="2" charset="0"/>
              </a:rPr>
              <a:t>Cache</a:t>
            </a:r>
            <a:r>
              <a:rPr lang="tr-TR" b="1" i="0" dirty="0">
                <a:solidFill>
                  <a:srgbClr val="1E3640"/>
                </a:solidFill>
                <a:effectLst/>
                <a:latin typeface="Roboto" panose="02000000000000000000" pitchFamily="2" charset="0"/>
              </a:rPr>
              <a:t> Access </a:t>
            </a:r>
            <a:r>
              <a:rPr lang="tr-TR" b="1" i="0" dirty="0" err="1">
                <a:solidFill>
                  <a:srgbClr val="1E3640"/>
                </a:solidFill>
                <a:effectLst/>
                <a:latin typeface="Roboto" panose="02000000000000000000" pitchFamily="2" charset="0"/>
              </a:rPr>
              <a:t>Patterns</a:t>
            </a:r>
            <a:endParaRPr lang="tr-TR" b="1" i="0" dirty="0">
              <a:solidFill>
                <a:srgbClr val="1E3640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8915093-C2A6-4F20-A021-D29BB0EA98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184" y="1346916"/>
            <a:ext cx="4165629" cy="483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6F2F6AD8-7254-421A-B3E0-E028F64EFD4F}"/>
              </a:ext>
            </a:extLst>
          </p:cNvPr>
          <p:cNvSpPr txBox="1"/>
          <p:nvPr/>
        </p:nvSpPr>
        <p:spPr>
          <a:xfrm>
            <a:off x="5424820" y="6176963"/>
            <a:ext cx="155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b="1" i="0" dirty="0" err="1">
                <a:solidFill>
                  <a:srgbClr val="3A3A3A"/>
                </a:solidFill>
                <a:effectLst/>
                <a:latin typeface="Roboto" panose="02000000000000000000" pitchFamily="2" charset="0"/>
              </a:rPr>
              <a:t>Near</a:t>
            </a:r>
            <a:r>
              <a:rPr lang="tr-TR" b="1" i="0" dirty="0">
                <a:solidFill>
                  <a:srgbClr val="3A3A3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b="1" i="0" dirty="0" err="1">
                <a:solidFill>
                  <a:srgbClr val="3A3A3A"/>
                </a:solidFill>
                <a:effectLst/>
                <a:latin typeface="Roboto" panose="02000000000000000000" pitchFamily="2" charset="0"/>
              </a:rPr>
              <a:t>Cache</a:t>
            </a:r>
            <a:endParaRPr lang="tr-TR" b="1" i="0" dirty="0">
              <a:solidFill>
                <a:srgbClr val="3A3A3A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7" name="Picture 2" descr="Hazelcast IMDG - Leading open source in-memory data grid • Hazelcast">
            <a:extLst>
              <a:ext uri="{FF2B5EF4-FFF2-40B4-BE49-F238E27FC236}">
                <a16:creationId xmlns:a16="http://schemas.microsoft.com/office/drawing/2014/main" id="{ECE6B5B8-B537-447A-9BE0-BAA724F94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92875"/>
            <a:ext cx="1905658" cy="35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62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967A92-3436-426F-AAC6-A5F867218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i="0" dirty="0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Distributed Data </a:t>
            </a:r>
            <a:r>
              <a:rPr lang="tr-TR" b="1" i="0" dirty="0" err="1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Structures</a:t>
            </a:r>
            <a:br>
              <a:rPr lang="tr-TR" b="0" i="0" dirty="0">
                <a:solidFill>
                  <a:srgbClr val="041A3B"/>
                </a:solidFill>
                <a:effectLst/>
                <a:latin typeface="Roboto" panose="02000000000000000000" pitchFamily="2" charset="0"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3E5F7FB-4493-4587-B860-7632A1F87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9065"/>
            <a:ext cx="10515600" cy="3250935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US" sz="4400" b="0" i="0" dirty="0" err="1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Hazelcast</a:t>
            </a:r>
            <a:r>
              <a:rPr lang="en-US" sz="4400" b="0" i="0" dirty="0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 has two types of distributed objects in terms of their partitioning strategies:</a:t>
            </a:r>
            <a:endParaRPr lang="tr-TR" sz="4400" b="0" i="0" dirty="0">
              <a:solidFill>
                <a:srgbClr val="041A3B"/>
              </a:solidFill>
              <a:effectLst/>
              <a:latin typeface="Roboto" panose="02000000000000000000" pitchFamily="2" charset="0"/>
            </a:endParaRPr>
          </a:p>
          <a:p>
            <a:pPr marL="0" indent="0" algn="l">
              <a:buNone/>
            </a:pPr>
            <a:endParaRPr lang="en-US" sz="4400" b="0" i="0" dirty="0">
              <a:solidFill>
                <a:srgbClr val="041A3B"/>
              </a:solidFill>
              <a:effectLst/>
              <a:latin typeface="Roboto" panose="02000000000000000000" pitchFamily="2" charset="0"/>
            </a:endParaRPr>
          </a:p>
          <a:p>
            <a:pPr lvl="1">
              <a:buFont typeface="+mj-lt"/>
              <a:buAutoNum type="arabicPeriod"/>
            </a:pPr>
            <a:r>
              <a:rPr lang="en-US" sz="4400" b="0" i="0" dirty="0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Data structures where each partition stores a part of the instance, namely </a:t>
            </a:r>
            <a:r>
              <a:rPr lang="en-US" sz="4400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partitioned</a:t>
            </a:r>
            <a:r>
              <a:rPr lang="en-US" sz="4400" b="0" i="0" dirty="0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 data structures.</a:t>
            </a:r>
            <a:endParaRPr lang="tr-TR" sz="4400" b="0" i="0" dirty="0">
              <a:solidFill>
                <a:srgbClr val="041A3B"/>
              </a:solidFill>
              <a:effectLst/>
              <a:latin typeface="Roboto" panose="02000000000000000000" pitchFamily="2" charset="0"/>
            </a:endParaRPr>
          </a:p>
          <a:p>
            <a:pPr marL="457200" lvl="1" indent="0">
              <a:buNone/>
            </a:pPr>
            <a:endParaRPr lang="en-US" sz="4400" b="0" i="0" dirty="0">
              <a:solidFill>
                <a:srgbClr val="041A3B"/>
              </a:solidFill>
              <a:effectLst/>
              <a:latin typeface="Roboto" panose="02000000000000000000" pitchFamily="2" charset="0"/>
            </a:endParaRPr>
          </a:p>
          <a:p>
            <a:pPr marL="457200" lvl="1" indent="0">
              <a:buNone/>
            </a:pPr>
            <a:r>
              <a:rPr lang="tr-TR" sz="4400" b="0" i="0" dirty="0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2.</a:t>
            </a:r>
            <a:r>
              <a:rPr lang="en-US" sz="4400" b="0" i="0" dirty="0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Data structures where a single partition stores the whole instance, namely </a:t>
            </a:r>
            <a:r>
              <a:rPr lang="en-US" sz="4400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non-partitioned</a:t>
            </a:r>
            <a:r>
              <a:rPr lang="en-US" sz="4400" b="0" i="0" dirty="0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 data structures.</a:t>
            </a:r>
          </a:p>
          <a:p>
            <a:endParaRPr lang="tr-TR" dirty="0"/>
          </a:p>
        </p:txBody>
      </p:sp>
      <p:pic>
        <p:nvPicPr>
          <p:cNvPr id="6" name="Picture 2" descr="Hazelcast IMDG - Leading open source in-memory data grid • Hazelcast">
            <a:extLst>
              <a:ext uri="{FF2B5EF4-FFF2-40B4-BE49-F238E27FC236}">
                <a16:creationId xmlns:a16="http://schemas.microsoft.com/office/drawing/2014/main" id="{1D9D6FB3-47B9-4C78-8FA4-51102DB3A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92875"/>
            <a:ext cx="1905658" cy="35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86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9B43E3D3-0105-4ACD-9AF9-AFEECCE2F949}"/>
              </a:ext>
            </a:extLst>
          </p:cNvPr>
          <p:cNvSpPr txBox="1"/>
          <p:nvPr/>
        </p:nvSpPr>
        <p:spPr>
          <a:xfrm>
            <a:off x="0" y="1507067"/>
            <a:ext cx="57912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b="1" i="0" dirty="0">
                <a:solidFill>
                  <a:srgbClr val="041A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</a:t>
            </a:r>
            <a:r>
              <a:rPr lang="tr-TR" sz="2800" b="1" i="0" dirty="0" err="1">
                <a:solidFill>
                  <a:srgbClr val="041A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partitioned</a:t>
            </a:r>
            <a:r>
              <a:rPr lang="tr-TR" sz="2800" b="1" i="0" dirty="0">
                <a:solidFill>
                  <a:srgbClr val="041A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2800" b="1" i="0" dirty="0" err="1">
                <a:solidFill>
                  <a:srgbClr val="041A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Hazelcast</a:t>
            </a:r>
            <a:r>
              <a:rPr lang="tr-TR" sz="2800" b="1" i="0" dirty="0">
                <a:solidFill>
                  <a:srgbClr val="041A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data </a:t>
            </a:r>
            <a:r>
              <a:rPr lang="tr-TR" sz="2800" b="1" i="0" dirty="0" err="1">
                <a:solidFill>
                  <a:srgbClr val="041A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structures</a:t>
            </a:r>
            <a:r>
              <a:rPr lang="tr-TR" sz="2800" b="1" i="0" dirty="0">
                <a:solidFill>
                  <a:srgbClr val="041A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 algn="l"/>
            <a:endParaRPr lang="tr-TR" sz="2800" b="0" i="0" dirty="0">
              <a:solidFill>
                <a:srgbClr val="041A3B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tr-TR" sz="2800" b="0" i="0" dirty="0" err="1">
                <a:solidFill>
                  <a:srgbClr val="041A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Map</a:t>
            </a:r>
            <a:endParaRPr lang="tr-TR" sz="2800" b="0" i="0" dirty="0">
              <a:solidFill>
                <a:srgbClr val="041A3B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tr-TR" sz="2800" b="0" i="0" dirty="0" err="1">
                <a:solidFill>
                  <a:srgbClr val="041A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MultiMap</a:t>
            </a:r>
            <a:endParaRPr lang="tr-TR" sz="2800" b="0" i="0" dirty="0">
              <a:solidFill>
                <a:srgbClr val="041A3B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tr-TR" sz="2800" b="0" i="0" dirty="0" err="1">
                <a:solidFill>
                  <a:srgbClr val="041A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Cache</a:t>
            </a:r>
            <a:r>
              <a:rPr lang="tr-TR" sz="2800" b="0" i="0" dirty="0">
                <a:solidFill>
                  <a:srgbClr val="041A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tr-TR" sz="2800" b="0" i="0" dirty="0" err="1">
                <a:solidFill>
                  <a:srgbClr val="041A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Hazelcast</a:t>
            </a:r>
            <a:r>
              <a:rPr lang="tr-TR" sz="2800" b="0" i="0" dirty="0">
                <a:solidFill>
                  <a:srgbClr val="041A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2800" b="0" i="0" dirty="0" err="1">
                <a:solidFill>
                  <a:srgbClr val="041A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JCache</a:t>
            </a:r>
            <a:r>
              <a:rPr lang="tr-TR" sz="2800" b="0" i="0" dirty="0">
                <a:solidFill>
                  <a:srgbClr val="041A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2800" b="0" i="0" dirty="0" err="1">
                <a:solidFill>
                  <a:srgbClr val="041A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implementation</a:t>
            </a:r>
            <a:r>
              <a:rPr lang="tr-TR" sz="2800" b="0" i="0" dirty="0">
                <a:solidFill>
                  <a:srgbClr val="041A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tr-TR" sz="2800" b="0" i="0" dirty="0" err="1">
                <a:solidFill>
                  <a:srgbClr val="041A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Event</a:t>
            </a:r>
            <a:r>
              <a:rPr lang="tr-TR" sz="2800" b="0" i="0" dirty="0">
                <a:solidFill>
                  <a:srgbClr val="041A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2800" b="0" i="0" dirty="0" err="1">
                <a:solidFill>
                  <a:srgbClr val="041A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Journal</a:t>
            </a:r>
            <a:endParaRPr lang="tr-TR" sz="2800" b="0" i="0" dirty="0">
              <a:solidFill>
                <a:srgbClr val="041A3B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tr-T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F9B87F8-9ADF-4C79-BEE8-38023D03052E}"/>
              </a:ext>
            </a:extLst>
          </p:cNvPr>
          <p:cNvSpPr txBox="1"/>
          <p:nvPr/>
        </p:nvSpPr>
        <p:spPr>
          <a:xfrm>
            <a:off x="5791200" y="175624"/>
            <a:ext cx="5892799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b="1" i="0" dirty="0" err="1">
                <a:solidFill>
                  <a:srgbClr val="041A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non-partitioned</a:t>
            </a:r>
            <a:r>
              <a:rPr lang="tr-TR" sz="2800" b="1" i="0" dirty="0">
                <a:solidFill>
                  <a:srgbClr val="041A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2800" b="1" i="0" dirty="0" err="1">
                <a:solidFill>
                  <a:srgbClr val="041A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Hazelcast</a:t>
            </a:r>
            <a:endParaRPr lang="tr-TR" sz="2800" b="1" i="0" dirty="0">
              <a:solidFill>
                <a:srgbClr val="041A3B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tr-TR" sz="2800" b="1" i="0" dirty="0">
                <a:solidFill>
                  <a:srgbClr val="041A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data </a:t>
            </a:r>
            <a:r>
              <a:rPr lang="tr-TR" sz="2800" b="1" i="0" dirty="0" err="1">
                <a:solidFill>
                  <a:srgbClr val="041A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structures</a:t>
            </a:r>
            <a:r>
              <a:rPr lang="tr-TR" sz="2800" b="1" i="0" dirty="0">
                <a:solidFill>
                  <a:srgbClr val="041A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 algn="ctr"/>
            <a:endParaRPr lang="tr-TR" sz="2800" b="1" i="0" dirty="0">
              <a:solidFill>
                <a:srgbClr val="041A3B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tr-TR" sz="2800" b="0" i="0" dirty="0">
                <a:solidFill>
                  <a:srgbClr val="041A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Queue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tr-TR" sz="2800" b="0" i="0" dirty="0">
                <a:solidFill>
                  <a:srgbClr val="041A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tr-TR" sz="2800" b="0" i="0" dirty="0" err="1">
                <a:solidFill>
                  <a:srgbClr val="041A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List</a:t>
            </a:r>
            <a:endParaRPr lang="tr-TR" sz="2800" b="0" i="0" dirty="0">
              <a:solidFill>
                <a:srgbClr val="041A3B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tr-TR" sz="2800" b="0" i="0" dirty="0" err="1">
                <a:solidFill>
                  <a:srgbClr val="041A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Ringbuffer</a:t>
            </a:r>
            <a:endParaRPr lang="tr-TR" sz="2800" b="0" i="0" dirty="0">
              <a:solidFill>
                <a:srgbClr val="041A3B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tr-TR" sz="2800" b="0" i="0" dirty="0" err="1">
                <a:solidFill>
                  <a:srgbClr val="041A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FencedLock</a:t>
            </a:r>
            <a:endParaRPr lang="tr-TR" sz="2800" b="0" i="0" dirty="0">
              <a:solidFill>
                <a:srgbClr val="041A3B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tr-TR" sz="2800" b="0" i="0" dirty="0" err="1">
                <a:solidFill>
                  <a:srgbClr val="041A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ISemaphore</a:t>
            </a:r>
            <a:endParaRPr lang="tr-TR" sz="2800" b="0" i="0" dirty="0">
              <a:solidFill>
                <a:srgbClr val="041A3B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tr-TR" sz="2800" b="0" i="0" dirty="0" err="1">
                <a:solidFill>
                  <a:srgbClr val="041A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IAtomicLong</a:t>
            </a:r>
            <a:endParaRPr lang="tr-TR" sz="2800" b="0" i="0" dirty="0">
              <a:solidFill>
                <a:srgbClr val="041A3B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tr-TR" sz="2800" b="0" i="0" dirty="0" err="1">
                <a:solidFill>
                  <a:srgbClr val="041A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IAtomicReference</a:t>
            </a:r>
            <a:endParaRPr lang="tr-TR" sz="2800" b="0" i="0" dirty="0">
              <a:solidFill>
                <a:srgbClr val="041A3B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tr-TR" sz="2800" b="0" i="0" dirty="0" err="1">
                <a:solidFill>
                  <a:srgbClr val="041A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FlakeIdGenerator</a:t>
            </a:r>
            <a:endParaRPr lang="tr-TR" sz="2800" b="0" i="0" dirty="0">
              <a:solidFill>
                <a:srgbClr val="041A3B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tr-TR" sz="2800" b="0" i="0" dirty="0" err="1">
                <a:solidFill>
                  <a:srgbClr val="041A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ICountdownLatch</a:t>
            </a:r>
            <a:endParaRPr lang="tr-TR" sz="2800" b="0" i="0" dirty="0">
              <a:solidFill>
                <a:srgbClr val="041A3B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tr-TR" sz="2800" b="0" i="0" dirty="0" err="1">
                <a:solidFill>
                  <a:srgbClr val="041A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Cardinality</a:t>
            </a:r>
            <a:r>
              <a:rPr lang="tr-TR" sz="2800" b="0" i="0" dirty="0">
                <a:solidFill>
                  <a:srgbClr val="041A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2800" b="0" i="0" dirty="0" err="1">
                <a:solidFill>
                  <a:srgbClr val="041A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Estimator</a:t>
            </a:r>
            <a:endParaRPr lang="tr-TR" sz="2800" b="0" i="0" dirty="0">
              <a:solidFill>
                <a:srgbClr val="041A3B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tr-TR" sz="2800" b="0" i="0" dirty="0">
                <a:solidFill>
                  <a:srgbClr val="041A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PN Counter</a:t>
            </a:r>
          </a:p>
          <a:p>
            <a:endParaRPr lang="tr-T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Picture 2" descr="Hazelcast IMDG - Leading open source in-memory data grid • Hazelcast">
            <a:extLst>
              <a:ext uri="{FF2B5EF4-FFF2-40B4-BE49-F238E27FC236}">
                <a16:creationId xmlns:a16="http://schemas.microsoft.com/office/drawing/2014/main" id="{5FFF944A-27AE-4451-A95F-A2D8AD611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92875"/>
            <a:ext cx="1905658" cy="35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898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96D181-6F70-4E7B-ADB8-BC15E7F4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>
                <a:solidFill>
                  <a:srgbClr val="FA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DATA PARTITIONING</a:t>
            </a:r>
            <a:br>
              <a:rPr lang="tr-TR" sz="1800" dirty="0">
                <a:solidFill>
                  <a:srgbClr val="FA0000"/>
                </a:solidFill>
                <a:effectLst/>
                <a:latin typeface="Roboto" panose="02000000000000000000" pitchFamily="2" charset="0"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CECC9F6-73CF-4985-960F-EF4915076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082" y="1408670"/>
            <a:ext cx="8216786" cy="4768293"/>
          </a:xfrm>
        </p:spPr>
        <p:txBody>
          <a:bodyPr>
            <a:normAutofit fontScale="92500" lnSpcReduction="10000"/>
          </a:bodyPr>
          <a:lstStyle/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24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tr-TR" sz="24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24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memory</a:t>
            </a:r>
            <a:r>
              <a:rPr lang="tr-TR" sz="24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24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segments</a:t>
            </a:r>
            <a:r>
              <a:rPr lang="tr-TR" sz="24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tr-TR" sz="24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Hazelcast</a:t>
            </a:r>
            <a:r>
              <a:rPr lang="tr-TR" sz="24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IMDG = </a:t>
            </a:r>
            <a:r>
              <a:rPr lang="tr-TR" sz="2400" dirty="0" err="1">
                <a:solidFill>
                  <a:srgbClr val="7030A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partitions</a:t>
            </a:r>
            <a:endParaRPr lang="tr-TR" sz="240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endParaRPr lang="tr-TR" sz="2400" dirty="0">
              <a:solidFill>
                <a:srgbClr val="7030A0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24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Size of </a:t>
            </a:r>
            <a:r>
              <a:rPr lang="tr-TR" sz="24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tr-TR" sz="24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24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partitions</a:t>
            </a:r>
            <a:r>
              <a:rPr lang="tr-TR" sz="24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tr-TR" sz="24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i.e</a:t>
            </a:r>
            <a:r>
              <a:rPr lang="tr-TR" sz="24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., </a:t>
            </a:r>
            <a:r>
              <a:rPr lang="tr-TR" sz="24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amount</a:t>
            </a:r>
            <a:r>
              <a:rPr lang="tr-TR" sz="24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of data </a:t>
            </a:r>
            <a:r>
              <a:rPr lang="tr-TR" sz="24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entries</a:t>
            </a:r>
            <a:r>
              <a:rPr lang="tr-TR" sz="24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24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they</a:t>
            </a:r>
            <a:r>
              <a:rPr lang="tr-TR" sz="24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can </a:t>
            </a:r>
            <a:r>
              <a:rPr lang="tr-TR" sz="24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store</a:t>
            </a:r>
            <a:r>
              <a:rPr lang="tr-TR" sz="24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is </a:t>
            </a:r>
            <a:r>
              <a:rPr lang="tr-TR" sz="24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limited</a:t>
            </a:r>
            <a:r>
              <a:rPr lang="tr-TR" sz="24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24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by</a:t>
            </a:r>
            <a:r>
              <a:rPr lang="tr-TR" sz="24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24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tr-TR" sz="24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24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physical</a:t>
            </a:r>
            <a:r>
              <a:rPr lang="tr-TR" sz="24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24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capacity</a:t>
            </a:r>
            <a:r>
              <a:rPr lang="tr-TR" sz="24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of </a:t>
            </a:r>
            <a:r>
              <a:rPr lang="tr-TR" sz="24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your</a:t>
            </a:r>
            <a:r>
              <a:rPr lang="tr-TR" sz="24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24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system</a:t>
            </a:r>
            <a:r>
              <a:rPr lang="tr-TR" sz="24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endParaRPr lang="tr-TR" sz="240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24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tr-TR" sz="24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24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partitions</a:t>
            </a:r>
            <a:r>
              <a:rPr lang="tr-TR" sz="24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24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are</a:t>
            </a:r>
            <a:r>
              <a:rPr lang="tr-TR" sz="24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24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distributed</a:t>
            </a:r>
            <a:r>
              <a:rPr lang="tr-TR" sz="24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24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equally</a:t>
            </a:r>
            <a:r>
              <a:rPr lang="tr-TR" sz="24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24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among</a:t>
            </a:r>
            <a:r>
              <a:rPr lang="tr-TR" sz="24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24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tr-TR" sz="24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24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members</a:t>
            </a:r>
            <a:r>
              <a:rPr lang="tr-TR" sz="24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of </a:t>
            </a:r>
            <a:r>
              <a:rPr lang="tr-TR" sz="24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tr-TR" sz="24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24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cluster</a:t>
            </a:r>
            <a:r>
              <a:rPr lang="tr-TR" sz="24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tr-TR" sz="240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24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By</a:t>
            </a:r>
            <a:r>
              <a:rPr lang="tr-TR" sz="24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24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default</a:t>
            </a:r>
            <a:r>
              <a:rPr lang="tr-TR" sz="24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tr-TR" sz="24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Hazelcast</a:t>
            </a:r>
            <a:r>
              <a:rPr lang="tr-TR" sz="24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24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creates</a:t>
            </a:r>
            <a:r>
              <a:rPr lang="tr-TR" sz="24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tr-TR" sz="24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single</a:t>
            </a:r>
            <a:r>
              <a:rPr lang="tr-TR" sz="24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24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copy</a:t>
            </a:r>
            <a:r>
              <a:rPr lang="tr-TR" sz="24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tr-TR" sz="24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replica</a:t>
            </a:r>
            <a:r>
              <a:rPr lang="tr-TR" sz="24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of </a:t>
            </a:r>
            <a:r>
              <a:rPr lang="tr-TR" sz="24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each</a:t>
            </a:r>
            <a:r>
              <a:rPr lang="tr-TR" sz="24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24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partition</a:t>
            </a:r>
            <a:r>
              <a:rPr lang="tr-TR" sz="24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. 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tr-TR" sz="240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800100" lvl="1">
              <a:spcBef>
                <a:spcPts val="0"/>
              </a:spcBef>
            </a:pPr>
            <a:r>
              <a:rPr lang="tr-TR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One</a:t>
            </a:r>
            <a:r>
              <a:rPr lang="tr-TR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of </a:t>
            </a:r>
            <a:r>
              <a:rPr lang="tr-TR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these</a:t>
            </a:r>
            <a:r>
              <a:rPr lang="tr-TR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replicas</a:t>
            </a:r>
            <a:r>
              <a:rPr lang="tr-TR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--&gt; </a:t>
            </a:r>
            <a:r>
              <a:rPr lang="tr-TR" b="1" dirty="0">
                <a:solidFill>
                  <a:srgbClr val="7030A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PRIMARY</a:t>
            </a:r>
            <a:endParaRPr lang="tr-TR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800100" lvl="1">
              <a:spcBef>
                <a:spcPts val="0"/>
              </a:spcBef>
            </a:pPr>
            <a:r>
              <a:rPr lang="tr-TR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Others</a:t>
            </a:r>
            <a:r>
              <a:rPr lang="tr-TR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                  --&gt;</a:t>
            </a:r>
            <a:r>
              <a:rPr lang="tr-TR" b="1" dirty="0">
                <a:solidFill>
                  <a:srgbClr val="7030A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BACKUPS</a:t>
            </a:r>
          </a:p>
          <a:p>
            <a:pPr marL="800100" lvl="1">
              <a:spcBef>
                <a:spcPts val="0"/>
              </a:spcBef>
            </a:pPr>
            <a:endParaRPr lang="tr-TR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tr-TR" sz="24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tr-TR" sz="24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24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cluster</a:t>
            </a:r>
            <a:r>
              <a:rPr lang="tr-TR" sz="24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24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member</a:t>
            </a:r>
            <a:r>
              <a:rPr lang="tr-TR" sz="24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24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which</a:t>
            </a:r>
            <a:r>
              <a:rPr lang="tr-TR" sz="24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24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owns</a:t>
            </a:r>
            <a:r>
              <a:rPr lang="tr-TR" sz="24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24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tr-TR" sz="24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"</a:t>
            </a:r>
            <a:r>
              <a:rPr lang="tr-TR" sz="24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primary</a:t>
            </a:r>
            <a:r>
              <a:rPr lang="tr-TR" sz="24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" </a:t>
            </a:r>
            <a:r>
              <a:rPr lang="tr-TR" sz="24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replica</a:t>
            </a:r>
            <a:r>
              <a:rPr lang="tr-TR" sz="24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of a </a:t>
            </a:r>
            <a:r>
              <a:rPr lang="tr-TR" sz="24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partition</a:t>
            </a:r>
            <a:r>
              <a:rPr lang="tr-TR" sz="24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is </a:t>
            </a:r>
            <a:r>
              <a:rPr lang="tr-TR" sz="24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called</a:t>
            </a:r>
            <a:r>
              <a:rPr lang="tr-TR" sz="24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24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tr-TR" sz="24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--&gt;  </a:t>
            </a:r>
            <a:r>
              <a:rPr lang="tr-TR" sz="2400" b="1" dirty="0">
                <a:solidFill>
                  <a:srgbClr val="7030A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</a:t>
            </a:r>
            <a:r>
              <a:rPr lang="tr-TR" sz="2400" b="1" dirty="0" err="1">
                <a:solidFill>
                  <a:srgbClr val="7030A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partition</a:t>
            </a:r>
            <a:r>
              <a:rPr lang="tr-TR" sz="2400" b="1" dirty="0">
                <a:solidFill>
                  <a:srgbClr val="7030A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2400" b="1" dirty="0" err="1">
                <a:solidFill>
                  <a:srgbClr val="7030A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owner</a:t>
            </a:r>
            <a:r>
              <a:rPr lang="tr-TR" sz="2400" b="1" dirty="0">
                <a:solidFill>
                  <a:srgbClr val="7030A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</a:t>
            </a:r>
            <a:endParaRPr lang="tr-TR" sz="240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tr-TR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268" name="Picture 4" descr="Single Member with Partitions">
            <a:extLst>
              <a:ext uri="{FF2B5EF4-FFF2-40B4-BE49-F238E27FC236}">
                <a16:creationId xmlns:a16="http://schemas.microsoft.com/office/drawing/2014/main" id="{584547CB-A6A6-4892-BC53-AB777716E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286" y="666140"/>
            <a:ext cx="2619633" cy="619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azelcast IMDG - Leading open source in-memory data grid • Hazelcast">
            <a:extLst>
              <a:ext uri="{FF2B5EF4-FFF2-40B4-BE49-F238E27FC236}">
                <a16:creationId xmlns:a16="http://schemas.microsoft.com/office/drawing/2014/main" id="{7DF228B9-8ED2-441E-B432-6FA765CD7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92875"/>
            <a:ext cx="1905658" cy="35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33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137D0C-15DA-4628-8228-98FB5EF0A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>
                <a:solidFill>
                  <a:srgbClr val="FA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DATA PARTITIONING</a:t>
            </a:r>
            <a:br>
              <a:rPr lang="tr-TR" sz="1800" dirty="0">
                <a:solidFill>
                  <a:srgbClr val="FA0000"/>
                </a:solidFill>
                <a:effectLst/>
                <a:latin typeface="Roboto" panose="02000000000000000000" pitchFamily="2" charset="0"/>
              </a:rPr>
            </a:b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E8CB18C-4A24-4D67-B2BF-47F1573E6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495" y="3575538"/>
            <a:ext cx="7767009" cy="2478833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52B3603F-818B-4B49-9516-6C6F33B808AE}"/>
              </a:ext>
            </a:extLst>
          </p:cNvPr>
          <p:cNvSpPr txBox="1"/>
          <p:nvPr/>
        </p:nvSpPr>
        <p:spPr>
          <a:xfrm>
            <a:off x="1524249" y="1688997"/>
            <a:ext cx="91435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err="1">
                <a:latin typeface="Roboto" panose="02000000000000000000" pitchFamily="2" charset="0"/>
                <a:ea typeface="Roboto" panose="02000000000000000000" pitchFamily="2" charset="0"/>
              </a:rPr>
              <a:t>With</a:t>
            </a:r>
            <a:r>
              <a:rPr lang="tr-TR" sz="4000" dirty="0">
                <a:latin typeface="Roboto" panose="02000000000000000000" pitchFamily="2" charset="0"/>
                <a:ea typeface="Roboto" panose="02000000000000000000" pitchFamily="2" charset="0"/>
              </a:rPr>
              <a:t> 4 </a:t>
            </a:r>
            <a:r>
              <a:rPr lang="tr-TR" sz="4000" dirty="0" err="1">
                <a:latin typeface="Roboto" panose="02000000000000000000" pitchFamily="2" charset="0"/>
                <a:ea typeface="Roboto" panose="02000000000000000000" pitchFamily="2" charset="0"/>
              </a:rPr>
              <a:t>cluster</a:t>
            </a:r>
            <a:r>
              <a:rPr lang="tr-TR" sz="4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4000" dirty="0" err="1">
                <a:latin typeface="Roboto" panose="02000000000000000000" pitchFamily="2" charset="0"/>
                <a:ea typeface="Roboto" panose="02000000000000000000" pitchFamily="2" charset="0"/>
              </a:rPr>
              <a:t>nodes</a:t>
            </a:r>
            <a:r>
              <a:rPr lang="tr-TR" sz="4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4000" dirty="0" err="1">
                <a:latin typeface="Roboto" panose="02000000000000000000" pitchFamily="2" charset="0"/>
                <a:ea typeface="Roboto" panose="02000000000000000000" pitchFamily="2" charset="0"/>
              </a:rPr>
              <a:t>every</a:t>
            </a:r>
            <a:r>
              <a:rPr lang="tr-TR" sz="4000" dirty="0">
                <a:latin typeface="Roboto" panose="02000000000000000000" pitchFamily="2" charset="0"/>
                <a:ea typeface="Roboto" panose="02000000000000000000" pitchFamily="2" charset="0"/>
              </a:rPr>
              <a:t> server </a:t>
            </a:r>
            <a:r>
              <a:rPr lang="tr-TR" sz="4000" dirty="0" err="1">
                <a:latin typeface="Roboto" panose="02000000000000000000" pitchFamily="2" charset="0"/>
                <a:ea typeface="Roboto" panose="02000000000000000000" pitchFamily="2" charset="0"/>
              </a:rPr>
              <a:t>holds</a:t>
            </a:r>
            <a:r>
              <a:rPr lang="tr-TR" sz="4000" dirty="0">
                <a:latin typeface="Roboto" panose="02000000000000000000" pitchFamily="2" charset="0"/>
                <a:ea typeface="Roboto" panose="02000000000000000000" pitchFamily="2" charset="0"/>
              </a:rPr>
              <a:t> ¼ </a:t>
            </a:r>
            <a:r>
              <a:rPr lang="tr-TR" sz="4000" dirty="0" err="1">
                <a:latin typeface="Roboto" panose="02000000000000000000" pitchFamily="2" charset="0"/>
                <a:ea typeface="Roboto" panose="02000000000000000000" pitchFamily="2" charset="0"/>
              </a:rPr>
              <a:t>real</a:t>
            </a:r>
            <a:r>
              <a:rPr lang="tr-TR" sz="4000" dirty="0">
                <a:latin typeface="Roboto" panose="02000000000000000000" pitchFamily="2" charset="0"/>
                <a:ea typeface="Roboto" panose="02000000000000000000" pitchFamily="2" charset="0"/>
              </a:rPr>
              <a:t> data </a:t>
            </a:r>
            <a:r>
              <a:rPr lang="tr-TR" sz="4000" dirty="0" err="1">
                <a:latin typeface="Roboto" panose="02000000000000000000" pitchFamily="2" charset="0"/>
                <a:ea typeface="Roboto" panose="02000000000000000000" pitchFamily="2" charset="0"/>
              </a:rPr>
              <a:t>and</a:t>
            </a:r>
            <a:r>
              <a:rPr lang="tr-TR" sz="4000" dirty="0">
                <a:latin typeface="Roboto" panose="02000000000000000000" pitchFamily="2" charset="0"/>
                <a:ea typeface="Roboto" panose="02000000000000000000" pitchFamily="2" charset="0"/>
              </a:rPr>
              <a:t> ¼ </a:t>
            </a:r>
            <a:r>
              <a:rPr lang="tr-TR" sz="4000" dirty="0" err="1">
                <a:latin typeface="Roboto" panose="02000000000000000000" pitchFamily="2" charset="0"/>
                <a:ea typeface="Roboto" panose="02000000000000000000" pitchFamily="2" charset="0"/>
              </a:rPr>
              <a:t>backups</a:t>
            </a:r>
            <a:endParaRPr lang="tr-TR" sz="4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Picture 2" descr="Hazelcast IMDG - Leading open source in-memory data grid • Hazelcast">
            <a:extLst>
              <a:ext uri="{FF2B5EF4-FFF2-40B4-BE49-F238E27FC236}">
                <a16:creationId xmlns:a16="http://schemas.microsoft.com/office/drawing/2014/main" id="{B9F22EF2-1016-4B73-B2DA-A88C8C995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92875"/>
            <a:ext cx="1905658" cy="35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39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luster with Two Members - Backups are Created">
            <a:extLst>
              <a:ext uri="{FF2B5EF4-FFF2-40B4-BE49-F238E27FC236}">
                <a16:creationId xmlns:a16="http://schemas.microsoft.com/office/drawing/2014/main" id="{7643C706-5319-467F-A37A-BF0B5BB20A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31" y="992012"/>
            <a:ext cx="3876868" cy="469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Cluster with Four Members">
            <a:extLst>
              <a:ext uri="{FF2B5EF4-FFF2-40B4-BE49-F238E27FC236}">
                <a16:creationId xmlns:a16="http://schemas.microsoft.com/office/drawing/2014/main" id="{89703284-DE14-4BD5-A55E-0FF3D8BCF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701" y="1544001"/>
            <a:ext cx="6188809" cy="358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azelcast IMDG - Leading open source in-memory data grid • Hazelcast">
            <a:extLst>
              <a:ext uri="{FF2B5EF4-FFF2-40B4-BE49-F238E27FC236}">
                <a16:creationId xmlns:a16="http://schemas.microsoft.com/office/drawing/2014/main" id="{4169C432-CD85-49A2-BF0C-7B3229B73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92875"/>
            <a:ext cx="1905658" cy="35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08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zelcast - Vikipedi">
            <a:extLst>
              <a:ext uri="{FF2B5EF4-FFF2-40B4-BE49-F238E27FC236}">
                <a16:creationId xmlns:a16="http://schemas.microsoft.com/office/drawing/2014/main" id="{10E16CD2-DD1F-4B72-93B0-1A92B4C777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3495" y="167590"/>
            <a:ext cx="1629305" cy="143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67D7C6A0-BEB6-42D5-8A3F-B693214D948E}"/>
              </a:ext>
            </a:extLst>
          </p:cNvPr>
          <p:cNvSpPr txBox="1"/>
          <p:nvPr/>
        </p:nvSpPr>
        <p:spPr>
          <a:xfrm>
            <a:off x="2306636" y="636843"/>
            <a:ext cx="98853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Hazelcast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was founded by Enes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Akar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Fuad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Malikov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and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Talip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Öztürk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endParaRPr lang="tr-TR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8B6B4C7F-B31B-47CB-8963-451618A05B3E}"/>
              </a:ext>
            </a:extLst>
          </p:cNvPr>
          <p:cNvSpPr txBox="1"/>
          <p:nvPr/>
        </p:nvSpPr>
        <p:spPr>
          <a:xfrm>
            <a:off x="2438400" y="1947333"/>
            <a:ext cx="7254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tr-TR" sz="36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36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companies</a:t>
            </a:r>
            <a:r>
              <a:rPr lang="tr-TR" sz="36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36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choose</a:t>
            </a:r>
            <a:r>
              <a:rPr lang="tr-TR" sz="36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36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Hazelcast</a:t>
            </a:r>
            <a:endParaRPr lang="tr-TR" sz="3600" b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9206B157-3579-414B-8D5C-6E272B2D96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502" y="2885290"/>
            <a:ext cx="8430996" cy="3335867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DC30B6EB-C13A-45DD-A32A-71B5BADB3C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401" y="3558796"/>
            <a:ext cx="1402202" cy="381033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38231FF7-D7D3-484B-8433-8D6AA7FAFF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482" y="3429000"/>
            <a:ext cx="1482591" cy="640626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44D06684-30A6-4998-A7D3-A62D986907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137" y="6221157"/>
            <a:ext cx="1263725" cy="258361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176BB4A1-9882-43E1-857E-1650E98EAA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166" y="3558796"/>
            <a:ext cx="1482590" cy="381744"/>
          </a:xfrm>
          <a:prstGeom prst="rect">
            <a:avLst/>
          </a:prstGeom>
        </p:spPr>
      </p:pic>
      <p:pic>
        <p:nvPicPr>
          <p:cNvPr id="11" name="Picture 2" descr="Hazelcast IMDG - Leading open source in-memory data grid • Hazelcast">
            <a:extLst>
              <a:ext uri="{FF2B5EF4-FFF2-40B4-BE49-F238E27FC236}">
                <a16:creationId xmlns:a16="http://schemas.microsoft.com/office/drawing/2014/main" id="{7C38973A-4CD5-4F90-ABF9-544F4C18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92875"/>
            <a:ext cx="1905658" cy="35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68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7E4683-4784-4F47-80A1-C5C66A44F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2764" y="2864223"/>
            <a:ext cx="4706471" cy="11295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7200" b="1" dirty="0">
                <a:latin typeface="Roboto" panose="02000000000000000000" pitchFamily="2" charset="0"/>
                <a:ea typeface="Roboto" panose="02000000000000000000" pitchFamily="2" charset="0"/>
              </a:rPr>
              <a:t>DEMO</a:t>
            </a:r>
          </a:p>
        </p:txBody>
      </p:sp>
      <p:pic>
        <p:nvPicPr>
          <p:cNvPr id="4" name="Picture 2" descr="Hazelcast IMDG - Leading open source in-memory data grid • Hazelcast">
            <a:extLst>
              <a:ext uri="{FF2B5EF4-FFF2-40B4-BE49-F238E27FC236}">
                <a16:creationId xmlns:a16="http://schemas.microsoft.com/office/drawing/2014/main" id="{1076748C-C228-4C8C-BF04-74185BC6C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92875"/>
            <a:ext cx="1905658" cy="35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8668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AB24C0-0501-4256-9020-9C0E884E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DATA PIPELINES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58FE82C-7D1F-4C14-BC33-CCA42ABC6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tr-TR" sz="2400" dirty="0">
                <a:solidFill>
                  <a:srgbClr val="041A3B"/>
                </a:solidFill>
                <a:latin typeface="Roboto" panose="02000000000000000000" pitchFamily="2" charset="0"/>
              </a:rPr>
              <a:t>P</a:t>
            </a:r>
            <a:r>
              <a:rPr lang="en-US" sz="2400" b="0" i="0" dirty="0" err="1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ipeline</a:t>
            </a:r>
            <a:r>
              <a:rPr lang="en-US" sz="2400" b="0" i="0" dirty="0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 is a series of steps for processing data</a:t>
            </a:r>
            <a:endParaRPr lang="tr-TR" sz="2400" b="0" i="0" dirty="0">
              <a:solidFill>
                <a:srgbClr val="041A3B"/>
              </a:solidFill>
              <a:effectLst/>
              <a:latin typeface="Roboto" panose="02000000000000000000" pitchFamily="2" charset="0"/>
            </a:endParaRPr>
          </a:p>
          <a:p>
            <a:endParaRPr lang="tr-TR" sz="2400" dirty="0">
              <a:solidFill>
                <a:srgbClr val="041A3B"/>
              </a:solidFill>
              <a:latin typeface="Roboto" panose="02000000000000000000" pitchFamily="2" charset="0"/>
            </a:endParaRPr>
          </a:p>
          <a:p>
            <a:endParaRPr lang="tr-TR" sz="2400" dirty="0">
              <a:solidFill>
                <a:srgbClr val="041A3B"/>
              </a:solidFill>
              <a:latin typeface="Roboto" panose="02000000000000000000" pitchFamily="2" charset="0"/>
            </a:endParaRPr>
          </a:p>
          <a:p>
            <a:endParaRPr lang="tr-TR" sz="2400" dirty="0">
              <a:solidFill>
                <a:srgbClr val="041A3B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tr-TR" sz="2400" dirty="0">
              <a:solidFill>
                <a:srgbClr val="041A3B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tr-TR" sz="2400" dirty="0" err="1">
                <a:solidFill>
                  <a:srgbClr val="041A3B"/>
                </a:solidFill>
                <a:latin typeface="Roboto" panose="02000000000000000000" pitchFamily="2" charset="0"/>
              </a:rPr>
              <a:t>Pipeline</a:t>
            </a:r>
            <a:r>
              <a:rPr lang="tr-TR" sz="2400" dirty="0">
                <a:solidFill>
                  <a:srgbClr val="041A3B"/>
                </a:solidFill>
                <a:latin typeface="Roboto" panose="02000000000000000000" pitchFamily="2" charset="0"/>
              </a:rPr>
              <a:t> </a:t>
            </a:r>
            <a:r>
              <a:rPr lang="tr-TR" sz="2400" dirty="0" err="1">
                <a:solidFill>
                  <a:srgbClr val="041A3B"/>
                </a:solidFill>
                <a:latin typeface="Roboto" panose="02000000000000000000" pitchFamily="2" charset="0"/>
              </a:rPr>
              <a:t>consists</a:t>
            </a:r>
            <a:r>
              <a:rPr lang="tr-TR" sz="2400" dirty="0">
                <a:solidFill>
                  <a:srgbClr val="041A3B"/>
                </a:solidFill>
                <a:latin typeface="Roboto" panose="02000000000000000000" pitchFamily="2" charset="0"/>
              </a:rPr>
              <a:t> of </a:t>
            </a:r>
            <a:r>
              <a:rPr lang="tr-TR" sz="2400" dirty="0" err="1">
                <a:solidFill>
                  <a:srgbClr val="041A3B"/>
                </a:solidFill>
                <a:latin typeface="Roboto" panose="02000000000000000000" pitchFamily="2" charset="0"/>
              </a:rPr>
              <a:t>three</a:t>
            </a:r>
            <a:r>
              <a:rPr lang="tr-TR" sz="2400" dirty="0">
                <a:solidFill>
                  <a:srgbClr val="041A3B"/>
                </a:solidFill>
                <a:latin typeface="Roboto" panose="02000000000000000000" pitchFamily="2" charset="0"/>
              </a:rPr>
              <a:t> </a:t>
            </a:r>
            <a:r>
              <a:rPr lang="tr-TR" sz="2400" dirty="0" err="1">
                <a:solidFill>
                  <a:srgbClr val="041A3B"/>
                </a:solidFill>
                <a:latin typeface="Roboto" panose="02000000000000000000" pitchFamily="2" charset="0"/>
              </a:rPr>
              <a:t>elements</a:t>
            </a:r>
            <a:r>
              <a:rPr lang="tr-TR" sz="2400" dirty="0">
                <a:solidFill>
                  <a:srgbClr val="041A3B"/>
                </a:solidFill>
                <a:latin typeface="Roboto" panose="02000000000000000000" pitchFamily="2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One or more </a:t>
            </a:r>
            <a:r>
              <a:rPr lang="en-US" sz="2400" b="0" i="0" u="none" strike="noStrike" dirty="0">
                <a:solidFill>
                  <a:srgbClr val="2160C0"/>
                </a:solidFill>
                <a:effectLst/>
                <a:latin typeface="Roboto" panose="02000000000000000000" pitchFamily="2" charset="0"/>
                <a:hlinkClick r:id="rId2"/>
              </a:rPr>
              <a:t>sources</a:t>
            </a:r>
            <a:r>
              <a:rPr lang="en-US" sz="2400" b="0" i="0" dirty="0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: Where you take your data from.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Processing stages: What you do to your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At least one </a:t>
            </a:r>
            <a:r>
              <a:rPr lang="en-US" sz="2400" b="0" i="0" u="none" strike="noStrike" dirty="0">
                <a:solidFill>
                  <a:srgbClr val="2160C0"/>
                </a:solidFill>
                <a:effectLst/>
                <a:latin typeface="Roboto" panose="02000000000000000000" pitchFamily="2" charset="0"/>
                <a:hlinkClick r:id="rId2"/>
              </a:rPr>
              <a:t>sink</a:t>
            </a:r>
            <a:r>
              <a:rPr lang="en-US" sz="2400" b="0" i="0" dirty="0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: Where you send the results of the last processing stage.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1026" name="Picture 2" descr="A pipeline flowing from a source to a sink">
            <a:extLst>
              <a:ext uri="{FF2B5EF4-FFF2-40B4-BE49-F238E27FC236}">
                <a16:creationId xmlns:a16="http://schemas.microsoft.com/office/drawing/2014/main" id="{2CE4A0AF-9B91-4439-AE49-347B66492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81" y="2248051"/>
            <a:ext cx="10295038" cy="175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azelcast IMDG - Leading open source in-memory data grid • Hazelcast">
            <a:extLst>
              <a:ext uri="{FF2B5EF4-FFF2-40B4-BE49-F238E27FC236}">
                <a16:creationId xmlns:a16="http://schemas.microsoft.com/office/drawing/2014/main" id="{B47965E6-2C21-481D-A04E-EB2A9667B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92875"/>
            <a:ext cx="1905658" cy="35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79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2F4AED-4D2E-44FE-B605-C30041C5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DATA PIPELINES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F1916E-C187-4832-877A-7E7E54D3F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60" y="1526802"/>
            <a:ext cx="4426085" cy="4458443"/>
          </a:xfrm>
        </p:spPr>
        <p:txBody>
          <a:bodyPr>
            <a:normAutofit fontScale="70000" lnSpcReduction="20000"/>
          </a:bodyPr>
          <a:lstStyle/>
          <a:p>
            <a:r>
              <a:rPr lang="en-US" b="0" i="0" dirty="0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Pipelines allow you to process data that’s stored in one location and send the result to another such as from a data lake to an analytics database, or into a payment processing system.</a:t>
            </a:r>
            <a:endParaRPr lang="tr-TR" b="0" i="0" dirty="0">
              <a:solidFill>
                <a:srgbClr val="041A3B"/>
              </a:solidFill>
              <a:effectLst/>
              <a:latin typeface="Roboto" panose="02000000000000000000" pitchFamily="2" charset="0"/>
            </a:endParaRPr>
          </a:p>
          <a:p>
            <a:endParaRPr lang="tr-TR" dirty="0">
              <a:solidFill>
                <a:srgbClr val="041A3B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tr-TR" dirty="0">
              <a:solidFill>
                <a:srgbClr val="041A3B"/>
              </a:solidFill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Depending on the data source, pipelines can be used for the following use cases:</a:t>
            </a:r>
          </a:p>
          <a:p>
            <a:pPr lvl="2"/>
            <a:r>
              <a:rPr lang="en-US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Stream processing</a:t>
            </a:r>
            <a:r>
              <a:rPr lang="en-US" b="0" i="0" dirty="0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: Processes an endless stream of data such as events to deliver results as the data is generated.</a:t>
            </a:r>
          </a:p>
          <a:p>
            <a:pPr lvl="2"/>
            <a:r>
              <a:rPr lang="en-US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Batch processing</a:t>
            </a:r>
            <a:r>
              <a:rPr lang="en-US" b="0" i="0" dirty="0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: Processes a finite amount of static data for repetitive tasks such as daily reports.</a:t>
            </a:r>
          </a:p>
          <a:p>
            <a:endParaRPr lang="tr-TR" dirty="0"/>
          </a:p>
        </p:txBody>
      </p:sp>
      <p:pic>
        <p:nvPicPr>
          <p:cNvPr id="5122" name="Picture 2" descr="What Is A Data Pipeline? Considerations &amp;amp; Examples | Hazelcast">
            <a:extLst>
              <a:ext uri="{FF2B5EF4-FFF2-40B4-BE49-F238E27FC236}">
                <a16:creationId xmlns:a16="http://schemas.microsoft.com/office/drawing/2014/main" id="{075E7E52-FAA4-45AC-AB17-FE65642B6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545" y="1960562"/>
            <a:ext cx="762000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azelcast IMDG - Leading open source in-memory data grid • Hazelcast">
            <a:extLst>
              <a:ext uri="{FF2B5EF4-FFF2-40B4-BE49-F238E27FC236}">
                <a16:creationId xmlns:a16="http://schemas.microsoft.com/office/drawing/2014/main" id="{C734AD80-18CF-4076-933F-255050CC3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92875"/>
            <a:ext cx="1905658" cy="35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21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7FB606-6436-49F7-A3CD-62C75C90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i="0" dirty="0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Jet Engine</a:t>
            </a:r>
            <a:br>
              <a:rPr lang="tr-TR" b="1" i="0" dirty="0">
                <a:solidFill>
                  <a:srgbClr val="041A3B"/>
                </a:solidFill>
                <a:effectLst/>
                <a:latin typeface="Roboto" panose="02000000000000000000" pitchFamily="2" charset="0"/>
              </a:rPr>
            </a:br>
            <a:endParaRPr lang="tr-TR" b="1" dirty="0"/>
          </a:p>
        </p:txBody>
      </p:sp>
      <p:pic>
        <p:nvPicPr>
          <p:cNvPr id="6152" name="Picture 8" descr="Hazelcast Jet · Open-Source Distributed Stream Processing">
            <a:extLst>
              <a:ext uri="{FF2B5EF4-FFF2-40B4-BE49-F238E27FC236}">
                <a16:creationId xmlns:a16="http://schemas.microsoft.com/office/drawing/2014/main" id="{53DC9070-BCA5-46FB-A4D5-52BA47DF2F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08" y="180332"/>
            <a:ext cx="3430058" cy="7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8910D315-FD13-425C-8756-6394B5AE4E37}"/>
              </a:ext>
            </a:extLst>
          </p:cNvPr>
          <p:cNvSpPr txBox="1"/>
          <p:nvPr/>
        </p:nvSpPr>
        <p:spPr>
          <a:xfrm>
            <a:off x="142875" y="981413"/>
            <a:ext cx="4970992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41A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 Jet engine is a batch and stream processing system that allows </a:t>
            </a:r>
            <a:r>
              <a:rPr lang="en-US" sz="2000" b="0" i="0" dirty="0" err="1">
                <a:solidFill>
                  <a:srgbClr val="041A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Hazelcast</a:t>
            </a:r>
            <a:r>
              <a:rPr lang="en-US" sz="2000" b="0" i="0" dirty="0">
                <a:solidFill>
                  <a:srgbClr val="041A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members to do </a:t>
            </a:r>
            <a:r>
              <a:rPr lang="en-US" sz="2000" b="0" i="0" u="sng" dirty="0">
                <a:solidFill>
                  <a:srgbClr val="041A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both stateless and stateful computations </a:t>
            </a:r>
            <a:r>
              <a:rPr lang="en-US" sz="2000" b="0" i="0" dirty="0">
                <a:solidFill>
                  <a:srgbClr val="041A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over large amounts of data </a:t>
            </a:r>
            <a:r>
              <a:rPr lang="en-US" sz="2000" b="0" i="0" u="sng" dirty="0">
                <a:solidFill>
                  <a:srgbClr val="041A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with consistent low latency</a:t>
            </a:r>
            <a:r>
              <a:rPr lang="en-US" sz="2000" b="0" i="0" dirty="0">
                <a:solidFill>
                  <a:srgbClr val="041A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tr-TR" sz="2000" b="0" i="0" dirty="0">
              <a:solidFill>
                <a:srgbClr val="041A3B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tr-TR" sz="2000" dirty="0">
              <a:solidFill>
                <a:srgbClr val="041A3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7364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</a:t>
            </a:r>
            <a:r>
              <a:rPr lang="tr-TR" sz="2000" b="0" i="0" dirty="0">
                <a:solidFill>
                  <a:srgbClr val="07364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Jet </a:t>
            </a:r>
            <a:r>
              <a:rPr lang="en-US" sz="2000" b="0" i="0" dirty="0">
                <a:solidFill>
                  <a:srgbClr val="07364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integrates out of the box with many popular data storage systems such as Apache Kafka, Hadoop, relational databases, message queues and many more.</a:t>
            </a:r>
            <a:endParaRPr lang="tr-TR" sz="2000" b="0" i="0" dirty="0">
              <a:solidFill>
                <a:srgbClr val="073642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tr-TR" sz="2000" dirty="0">
              <a:solidFill>
                <a:srgbClr val="07364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7364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Jet also comes with a fully-featured, in-memory key-value store. Use it to cache results, store reference data or as a data source itself.</a:t>
            </a:r>
            <a:endParaRPr lang="tr-TR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154" name="Picture 10">
            <a:extLst>
              <a:ext uri="{FF2B5EF4-FFF2-40B4-BE49-F238E27FC236}">
                <a16:creationId xmlns:a16="http://schemas.microsoft.com/office/drawing/2014/main" id="{D8B53039-ED41-4B60-BCB7-127BDD786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732" y="1550730"/>
            <a:ext cx="7416801" cy="418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azelcast IMDG - Leading open source in-memory data grid • Hazelcast">
            <a:extLst>
              <a:ext uri="{FF2B5EF4-FFF2-40B4-BE49-F238E27FC236}">
                <a16:creationId xmlns:a16="http://schemas.microsoft.com/office/drawing/2014/main" id="{1935428D-24AB-42AA-9642-B08E62B5D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92875"/>
            <a:ext cx="1905658" cy="35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95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DA3968-2939-424D-A687-BB7D03968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3269"/>
            <a:ext cx="10515600" cy="1325563"/>
          </a:xfrm>
        </p:spPr>
        <p:txBody>
          <a:bodyPr/>
          <a:lstStyle/>
          <a:p>
            <a:pPr algn="ctr"/>
            <a:r>
              <a:rPr lang="tr-TR" b="1" dirty="0"/>
              <a:t>HAZELCAST USE CASES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C96E214-0E68-4CA5-A4C5-45041BEA9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88832"/>
            <a:ext cx="10837985" cy="4688132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Increasing the transactions per second and system uptime in payment processing</a:t>
            </a:r>
            <a:endParaRPr lang="tr-TR" sz="1800" b="0" i="0" dirty="0">
              <a:solidFill>
                <a:srgbClr val="041A3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041A3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Authorizing and authenticating the credit cards using multiple algorithms within milliseconds for fraud detection</a:t>
            </a:r>
            <a:endParaRPr lang="tr-TR" sz="1800" b="0" i="0" dirty="0">
              <a:solidFill>
                <a:srgbClr val="041A3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041A3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Decreasing order processing times with low latencies in e-commerce</a:t>
            </a:r>
            <a:endParaRPr lang="tr-TR" sz="1800" b="0" i="0" dirty="0">
              <a:solidFill>
                <a:srgbClr val="041A3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041A3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Being a real-time streamer to detect application performance</a:t>
            </a:r>
            <a:endParaRPr lang="tr-TR" sz="1800" b="0" i="0" dirty="0">
              <a:solidFill>
                <a:srgbClr val="041A3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041A3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Clustering highly changing data with event notifications, e.g., user based events, and queueing and distributing background tasks</a:t>
            </a:r>
            <a:endParaRPr lang="tr-TR" sz="1800" b="0" i="0" dirty="0">
              <a:solidFill>
                <a:srgbClr val="041A3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041A3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Being a distributed topic (publish/subscribe server) to build scalable chat servers for smartphones</a:t>
            </a:r>
            <a:endParaRPr lang="tr-TR" sz="1800" b="0" i="0" dirty="0">
              <a:solidFill>
                <a:srgbClr val="041A3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041A3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41A3B"/>
                </a:solidFill>
                <a:effectLst/>
                <a:latin typeface="Roboto" panose="02000000000000000000" pitchFamily="2" charset="0"/>
              </a:rPr>
              <a:t>Increasing the transactions per second and system uptime in payment processing</a:t>
            </a:r>
          </a:p>
          <a:p>
            <a:pPr marL="0" indent="0">
              <a:buNone/>
            </a:pPr>
            <a:endParaRPr lang="tr-TR" sz="2000" dirty="0"/>
          </a:p>
        </p:txBody>
      </p:sp>
      <p:pic>
        <p:nvPicPr>
          <p:cNvPr id="4" name="Picture 2" descr="Hazelcast IMDG - Leading open source in-memory data grid • Hazelcast">
            <a:extLst>
              <a:ext uri="{FF2B5EF4-FFF2-40B4-BE49-F238E27FC236}">
                <a16:creationId xmlns:a16="http://schemas.microsoft.com/office/drawing/2014/main" id="{1B2F08EF-14F2-443C-B8D0-C58022CDD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92875"/>
            <a:ext cx="1905658" cy="35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07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321B96-5D78-476C-A229-08FB44A7A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/>
              <a:t>Hazelcast</a:t>
            </a:r>
            <a:r>
              <a:rPr lang="tr-TR" b="1" dirty="0"/>
              <a:t> </a:t>
            </a:r>
            <a:r>
              <a:rPr lang="tr-TR" b="1" dirty="0" err="1"/>
              <a:t>vs</a:t>
            </a:r>
            <a:r>
              <a:rPr lang="tr-TR" b="1" dirty="0"/>
              <a:t> </a:t>
            </a:r>
            <a:r>
              <a:rPr lang="tr-TR" b="1" dirty="0" err="1"/>
              <a:t>Redis</a:t>
            </a:r>
            <a:endParaRPr lang="tr-TR" b="1" dirty="0"/>
          </a:p>
        </p:txBody>
      </p:sp>
      <p:pic>
        <p:nvPicPr>
          <p:cNvPr id="9218" name="Picture 2" descr="Hazelcast scales with greater load. Redis cannot scale beyond 32 concurrent threads.">
            <a:extLst>
              <a:ext uri="{FF2B5EF4-FFF2-40B4-BE49-F238E27FC236}">
                <a16:creationId xmlns:a16="http://schemas.microsoft.com/office/drawing/2014/main" id="{E410AAE1-105F-4640-8A2B-CC5C8F52CF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23985" y="1825625"/>
            <a:ext cx="734403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azelcast IMDG - Leading open source in-memory data grid • Hazelcast">
            <a:extLst>
              <a:ext uri="{FF2B5EF4-FFF2-40B4-BE49-F238E27FC236}">
                <a16:creationId xmlns:a16="http://schemas.microsoft.com/office/drawing/2014/main" id="{FC3680F3-9EDA-4814-82EC-6FF510501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92875"/>
            <a:ext cx="1905658" cy="35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56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4C8DE3-6839-40E9-A11B-4E8EE23B5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/>
              <a:t>References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3D19E4A-A454-4AE6-9487-4742A2978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3"/>
              </a:rPr>
              <a:t>https://hazelcast.com/</a:t>
            </a:r>
            <a:endParaRPr lang="tr-TR" dirty="0">
              <a:hlinkClick r:id="rId4"/>
            </a:endParaRPr>
          </a:p>
          <a:p>
            <a:r>
              <a:rPr lang="tr-TR" dirty="0">
                <a:hlinkClick r:id="rId4"/>
              </a:rPr>
              <a:t>https://www.youtube.com/watch?v=66Mb72btt2E</a:t>
            </a:r>
            <a:endParaRPr lang="tr-TR" dirty="0"/>
          </a:p>
          <a:p>
            <a:r>
              <a:rPr lang="tr-TR" dirty="0">
                <a:hlinkClick r:id="rId5"/>
              </a:rPr>
              <a:t>https://www.youtube.com/watch?v=DL405QMJ8M8&amp;ab_channel=IstanbulCoders</a:t>
            </a:r>
            <a:endParaRPr lang="tr-TR" dirty="0"/>
          </a:p>
          <a:p>
            <a:r>
              <a:rPr lang="tr-TR" dirty="0">
                <a:hlinkClick r:id="rId6"/>
              </a:rPr>
              <a:t>https://www.javainuse.com/hazelcast</a:t>
            </a:r>
            <a:endParaRPr lang="tr-TR" dirty="0"/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Picture 2" descr="Hazelcast IMDG - Leading open source in-memory data grid • Hazelcast">
            <a:extLst>
              <a:ext uri="{FF2B5EF4-FFF2-40B4-BE49-F238E27FC236}">
                <a16:creationId xmlns:a16="http://schemas.microsoft.com/office/drawing/2014/main" id="{798BECD8-D87C-448F-8010-8A9EDE5BD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92875"/>
            <a:ext cx="1905658" cy="35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94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20BF3C9-E86C-4733-9AAB-C72AE0E37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Thank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:)</a:t>
            </a: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3FD1B452-F563-42DB-815E-B69DF9BB811C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tr-TR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tr-TR" dirty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tr-TR" sz="4000" b="1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ANY QUESTİONS?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tr-TR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tr-TR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tr-TR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tr-TR" dirty="0">
                <a:solidFill>
                  <a:schemeClr val="bg1"/>
                </a:solidFill>
              </a:rPr>
              <a:t>                                                                                                   </a:t>
            </a:r>
            <a:r>
              <a:rPr lang="tr-TR" dirty="0" err="1">
                <a:solidFill>
                  <a:schemeClr val="bg1"/>
                </a:solidFill>
              </a:rPr>
              <a:t>Thank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you</a:t>
            </a:r>
            <a:r>
              <a:rPr lang="tr-TR" dirty="0">
                <a:solidFill>
                  <a:schemeClr val="bg1"/>
                </a:solidFill>
              </a:rPr>
              <a:t> !  (:</a:t>
            </a:r>
          </a:p>
        </p:txBody>
      </p:sp>
    </p:spTree>
    <p:extLst>
      <p:ext uri="{BB962C8B-B14F-4D97-AF65-F5344CB8AC3E}">
        <p14:creationId xmlns:p14="http://schemas.microsoft.com/office/powerpoint/2010/main" val="2312148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C0B1273-25DE-4FF4-AFA2-0A6E30AF3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09040"/>
            <a:ext cx="7073265" cy="4967923"/>
          </a:xfrm>
        </p:spPr>
        <p:txBody>
          <a:bodyPr>
            <a:normAutofit lnSpcReduction="10000"/>
          </a:bodyPr>
          <a:lstStyle/>
          <a:p>
            <a:r>
              <a:rPr lang="tr-TR" b="1" i="0" dirty="0" err="1">
                <a:solidFill>
                  <a:srgbClr val="2C2F34"/>
                </a:solidFill>
                <a:effectLst/>
                <a:latin typeface="-apple-system"/>
              </a:rPr>
              <a:t>In</a:t>
            </a:r>
            <a:r>
              <a:rPr lang="tr-TR" b="1" i="0" dirty="0">
                <a:solidFill>
                  <a:srgbClr val="2C2F34"/>
                </a:solidFill>
                <a:effectLst/>
                <a:latin typeface="-apple-system"/>
              </a:rPr>
              <a:t>-Memory Data </a:t>
            </a:r>
            <a:r>
              <a:rPr lang="tr-TR" b="1" i="0" dirty="0" err="1">
                <a:solidFill>
                  <a:srgbClr val="2C2F34"/>
                </a:solidFill>
                <a:effectLst/>
                <a:latin typeface="-apple-system"/>
              </a:rPr>
              <a:t>Grid</a:t>
            </a:r>
            <a:r>
              <a:rPr lang="tr-TR" b="1" i="0" dirty="0">
                <a:solidFill>
                  <a:srgbClr val="2C2F34"/>
                </a:solidFill>
                <a:effectLst/>
                <a:latin typeface="-apple-system"/>
              </a:rPr>
              <a:t> Market </a:t>
            </a:r>
            <a:r>
              <a:rPr lang="tr-TR" b="1" i="0" dirty="0" err="1">
                <a:solidFill>
                  <a:srgbClr val="2C2F34"/>
                </a:solidFill>
                <a:effectLst/>
                <a:latin typeface="-apple-system"/>
              </a:rPr>
              <a:t>by</a:t>
            </a:r>
            <a:r>
              <a:rPr lang="tr-TR" b="1" i="0" dirty="0">
                <a:solidFill>
                  <a:srgbClr val="2C2F34"/>
                </a:solidFill>
                <a:effectLst/>
                <a:latin typeface="-apple-system"/>
              </a:rPr>
              <a:t> </a:t>
            </a:r>
            <a:r>
              <a:rPr lang="tr-TR" b="1" i="0" dirty="0" err="1">
                <a:solidFill>
                  <a:srgbClr val="2C2F34"/>
                </a:solidFill>
                <a:effectLst/>
                <a:latin typeface="-apple-system"/>
              </a:rPr>
              <a:t>Key</a:t>
            </a:r>
            <a:r>
              <a:rPr lang="tr-TR" b="1" i="0" dirty="0">
                <a:solidFill>
                  <a:srgbClr val="2C2F34"/>
                </a:solidFill>
                <a:effectLst/>
                <a:latin typeface="-apple-system"/>
              </a:rPr>
              <a:t> </a:t>
            </a:r>
            <a:r>
              <a:rPr lang="tr-TR" b="1" i="0" dirty="0" err="1">
                <a:solidFill>
                  <a:srgbClr val="2C2F34"/>
                </a:solidFill>
                <a:effectLst/>
                <a:latin typeface="-apple-system"/>
              </a:rPr>
              <a:t>Players</a:t>
            </a:r>
            <a:br>
              <a:rPr lang="tr-TR" b="0" i="0" dirty="0">
                <a:solidFill>
                  <a:srgbClr val="2C2F34"/>
                </a:solidFill>
                <a:effectLst/>
                <a:latin typeface="-apple-system"/>
              </a:rPr>
            </a:br>
            <a:r>
              <a:rPr lang="tr-TR" b="0" i="0" dirty="0" err="1">
                <a:solidFill>
                  <a:srgbClr val="2C2F34"/>
                </a:solidFill>
                <a:effectLst/>
                <a:latin typeface="-apple-system"/>
              </a:rPr>
              <a:t>Gridgain</a:t>
            </a:r>
            <a:r>
              <a:rPr lang="tr-TR" b="0" i="0" dirty="0">
                <a:solidFill>
                  <a:srgbClr val="2C2F34"/>
                </a:solidFill>
                <a:effectLst/>
                <a:latin typeface="-apple-system"/>
              </a:rPr>
              <a:t> </a:t>
            </a:r>
            <a:r>
              <a:rPr lang="tr-TR" b="0" i="0" dirty="0" err="1">
                <a:solidFill>
                  <a:srgbClr val="2C2F34"/>
                </a:solidFill>
                <a:effectLst/>
                <a:latin typeface="-apple-system"/>
              </a:rPr>
              <a:t>Systems</a:t>
            </a:r>
            <a:br>
              <a:rPr lang="tr-TR" b="0" i="0" dirty="0">
                <a:solidFill>
                  <a:srgbClr val="2C2F34"/>
                </a:solidFill>
                <a:effectLst/>
                <a:latin typeface="-apple-system"/>
              </a:rPr>
            </a:br>
            <a:r>
              <a:rPr lang="tr-TR" b="0" i="0" dirty="0" err="1">
                <a:solidFill>
                  <a:srgbClr val="2C2F34"/>
                </a:solidFill>
                <a:effectLst/>
                <a:latin typeface="-apple-system"/>
              </a:rPr>
              <a:t>Alachisoft</a:t>
            </a:r>
            <a:br>
              <a:rPr lang="tr-TR" b="0" i="0" dirty="0">
                <a:solidFill>
                  <a:srgbClr val="2C2F34"/>
                </a:solidFill>
                <a:effectLst/>
                <a:latin typeface="-apple-system"/>
              </a:rPr>
            </a:br>
            <a:r>
              <a:rPr lang="tr-TR" b="0" i="0" dirty="0" err="1">
                <a:solidFill>
                  <a:srgbClr val="2C2F34"/>
                </a:solidFill>
                <a:effectLst/>
                <a:latin typeface="-apple-system"/>
              </a:rPr>
              <a:t>Oracle</a:t>
            </a:r>
            <a:br>
              <a:rPr lang="tr-TR" b="0" i="0" dirty="0">
                <a:solidFill>
                  <a:srgbClr val="2C2F34"/>
                </a:solidFill>
                <a:effectLst/>
                <a:latin typeface="-apple-system"/>
              </a:rPr>
            </a:br>
            <a:r>
              <a:rPr lang="tr-TR" b="0" i="0" dirty="0">
                <a:solidFill>
                  <a:srgbClr val="2C2F34"/>
                </a:solidFill>
                <a:effectLst/>
                <a:latin typeface="-apple-system"/>
              </a:rPr>
              <a:t>IBM</a:t>
            </a:r>
            <a:br>
              <a:rPr lang="tr-TR" b="0" i="0" dirty="0">
                <a:solidFill>
                  <a:srgbClr val="2C2F34"/>
                </a:solidFill>
                <a:effectLst/>
                <a:latin typeface="-apple-system"/>
              </a:rPr>
            </a:br>
            <a:r>
              <a:rPr lang="tr-TR" b="0" i="0" dirty="0">
                <a:solidFill>
                  <a:srgbClr val="2C2F34"/>
                </a:solidFill>
                <a:effectLst/>
                <a:latin typeface="-apple-system"/>
              </a:rPr>
              <a:t>Software AG</a:t>
            </a:r>
            <a:br>
              <a:rPr lang="tr-TR" b="0" i="0" dirty="0">
                <a:solidFill>
                  <a:srgbClr val="2C2F34"/>
                </a:solidFill>
                <a:effectLst/>
                <a:latin typeface="-apple-system"/>
              </a:rPr>
            </a:br>
            <a:r>
              <a:rPr lang="tr-TR" b="0" i="0" dirty="0" err="1">
                <a:solidFill>
                  <a:srgbClr val="2C2F34"/>
                </a:solidFill>
                <a:effectLst/>
                <a:latin typeface="-apple-system"/>
              </a:rPr>
              <a:t>Gigaspaces</a:t>
            </a:r>
            <a:br>
              <a:rPr lang="tr-TR" b="0" i="0" dirty="0">
                <a:solidFill>
                  <a:srgbClr val="2C2F34"/>
                </a:solidFill>
                <a:effectLst/>
                <a:latin typeface="-apple-system"/>
              </a:rPr>
            </a:br>
            <a:r>
              <a:rPr lang="tr-TR" b="0" i="0" dirty="0" err="1">
                <a:solidFill>
                  <a:srgbClr val="2C2F34"/>
                </a:solidFill>
                <a:effectLst/>
                <a:latin typeface="-apple-system"/>
              </a:rPr>
              <a:t>Pivotal</a:t>
            </a:r>
            <a:br>
              <a:rPr lang="tr-TR" b="0" i="0" dirty="0">
                <a:solidFill>
                  <a:srgbClr val="2C2F34"/>
                </a:solidFill>
                <a:effectLst/>
                <a:latin typeface="-apple-system"/>
              </a:rPr>
            </a:br>
            <a:r>
              <a:rPr lang="tr-TR" b="0" i="0" dirty="0" err="1">
                <a:solidFill>
                  <a:srgbClr val="2C2F34"/>
                </a:solidFill>
                <a:effectLst/>
                <a:latin typeface="-apple-system"/>
              </a:rPr>
              <a:t>Scale</a:t>
            </a:r>
            <a:r>
              <a:rPr lang="tr-TR" b="0" i="0" dirty="0">
                <a:solidFill>
                  <a:srgbClr val="2C2F34"/>
                </a:solidFill>
                <a:effectLst/>
                <a:latin typeface="-apple-system"/>
              </a:rPr>
              <a:t> </a:t>
            </a:r>
            <a:r>
              <a:rPr lang="tr-TR" b="0" i="0" dirty="0" err="1">
                <a:solidFill>
                  <a:srgbClr val="2C2F34"/>
                </a:solidFill>
                <a:effectLst/>
                <a:latin typeface="-apple-system"/>
              </a:rPr>
              <a:t>Out</a:t>
            </a:r>
            <a:r>
              <a:rPr lang="tr-TR" b="0" i="0" dirty="0">
                <a:solidFill>
                  <a:srgbClr val="2C2F34"/>
                </a:solidFill>
                <a:effectLst/>
                <a:latin typeface="-apple-system"/>
              </a:rPr>
              <a:t> Software</a:t>
            </a:r>
            <a:br>
              <a:rPr lang="tr-TR" b="0" i="0" dirty="0">
                <a:solidFill>
                  <a:srgbClr val="2C2F34"/>
                </a:solidFill>
                <a:effectLst/>
                <a:latin typeface="-apple-system"/>
              </a:rPr>
            </a:br>
            <a:r>
              <a:rPr lang="tr-TR" b="0" i="0" dirty="0" err="1">
                <a:solidFill>
                  <a:srgbClr val="2C2F34"/>
                </a:solidFill>
                <a:effectLst/>
                <a:latin typeface="-apple-system"/>
              </a:rPr>
              <a:t>Tibco</a:t>
            </a:r>
            <a:r>
              <a:rPr lang="tr-TR" b="0" i="0" dirty="0">
                <a:solidFill>
                  <a:srgbClr val="2C2F34"/>
                </a:solidFill>
                <a:effectLst/>
                <a:latin typeface="-apple-system"/>
              </a:rPr>
              <a:t> Software</a:t>
            </a:r>
            <a:br>
              <a:rPr lang="tr-TR" b="0" i="0" dirty="0">
                <a:solidFill>
                  <a:srgbClr val="2C2F34"/>
                </a:solidFill>
                <a:effectLst/>
                <a:latin typeface="-apple-system"/>
              </a:rPr>
            </a:br>
            <a:r>
              <a:rPr lang="tr-TR" b="1" i="0" dirty="0" err="1">
                <a:solidFill>
                  <a:srgbClr val="FF0000"/>
                </a:solidFill>
                <a:effectLst/>
                <a:latin typeface="-apple-system"/>
              </a:rPr>
              <a:t>Hazelcast</a:t>
            </a:r>
            <a:br>
              <a:rPr lang="tr-TR" b="0" i="0" dirty="0">
                <a:solidFill>
                  <a:srgbClr val="2C2F34"/>
                </a:solidFill>
                <a:effectLst/>
                <a:latin typeface="-apple-system"/>
              </a:rPr>
            </a:br>
            <a:r>
              <a:rPr lang="tr-TR" b="0" i="0" dirty="0" err="1">
                <a:solidFill>
                  <a:srgbClr val="2C2F34"/>
                </a:solidFill>
                <a:effectLst/>
                <a:latin typeface="-apple-system"/>
              </a:rPr>
              <a:t>Hitachi</a:t>
            </a:r>
            <a:br>
              <a:rPr lang="tr-TR" b="0" i="0" dirty="0">
                <a:solidFill>
                  <a:srgbClr val="2C2F34"/>
                </a:solidFill>
                <a:effectLst/>
                <a:latin typeface="-apple-system"/>
              </a:rPr>
            </a:br>
            <a:r>
              <a:rPr lang="tr-TR" b="0" i="0" dirty="0" err="1">
                <a:solidFill>
                  <a:srgbClr val="2C2F34"/>
                </a:solidFill>
                <a:effectLst/>
                <a:latin typeface="-apple-system"/>
              </a:rPr>
              <a:t>Tmaxsoft</a:t>
            </a:r>
            <a:endParaRPr lang="tr-TR" b="0" i="0" dirty="0">
              <a:solidFill>
                <a:srgbClr val="2C2F34"/>
              </a:solidFill>
              <a:effectLst/>
              <a:latin typeface="-apple-system"/>
            </a:endParaRP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4E7104E-7621-49A9-B4A4-2197381AA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265" y="0"/>
            <a:ext cx="5118735" cy="3423040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97A209C0-6363-4B27-BD8C-FA75971EE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265" y="3429000"/>
            <a:ext cx="5118735" cy="341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azelcast IMDG - Leading open source in-memory data grid • Hazelcast">
            <a:extLst>
              <a:ext uri="{FF2B5EF4-FFF2-40B4-BE49-F238E27FC236}">
                <a16:creationId xmlns:a16="http://schemas.microsoft.com/office/drawing/2014/main" id="{CFC13F4F-CBA2-4661-90C6-0B549853F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92875"/>
            <a:ext cx="1905658" cy="35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EC91B1F6-1425-4780-BDC0-C79004F962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4994" y="5135245"/>
            <a:ext cx="3730262" cy="172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6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C2CDB8-56BA-4B55-8635-424B98501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9620"/>
            <a:ext cx="9144000" cy="1074493"/>
          </a:xfrm>
        </p:spPr>
        <p:txBody>
          <a:bodyPr>
            <a:normAutofit/>
          </a:bodyPr>
          <a:lstStyle/>
          <a:p>
            <a:r>
              <a:rPr lang="tr-TR" b="1" dirty="0" err="1"/>
              <a:t>What</a:t>
            </a:r>
            <a:r>
              <a:rPr lang="tr-TR" b="1" dirty="0"/>
              <a:t> is HAZELCAST?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3DA44F5-9EA9-40E4-AD54-80F6497D8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31534"/>
            <a:ext cx="9144000" cy="658168"/>
          </a:xfrm>
        </p:spPr>
        <p:txBody>
          <a:bodyPr>
            <a:normAutofit/>
          </a:bodyPr>
          <a:lstStyle/>
          <a:p>
            <a:r>
              <a:rPr lang="tr-TR" sz="3200" b="1" dirty="0">
                <a:solidFill>
                  <a:srgbClr val="FF0000"/>
                </a:solidFill>
              </a:rPr>
              <a:t>Distributed IN MEMORY DATA GRID(IMDG) platform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9DCC067-8113-4883-8D1D-1622B02200C3}"/>
              </a:ext>
            </a:extLst>
          </p:cNvPr>
          <p:cNvSpPr txBox="1"/>
          <p:nvPr/>
        </p:nvSpPr>
        <p:spPr>
          <a:xfrm>
            <a:off x="2197393" y="3408449"/>
            <a:ext cx="7797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solidFill>
                  <a:srgbClr val="041A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Hazelcast</a:t>
            </a:r>
            <a:r>
              <a:rPr lang="en-US" sz="2400" b="0" i="0" dirty="0">
                <a:solidFill>
                  <a:srgbClr val="041A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distributed computation and storage platform 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5360ADF4-CA39-4947-AB60-BEB0599DDE5A}"/>
              </a:ext>
            </a:extLst>
          </p:cNvPr>
          <p:cNvSpPr txBox="1"/>
          <p:nvPr/>
        </p:nvSpPr>
        <p:spPr>
          <a:xfrm>
            <a:off x="2277533" y="4672632"/>
            <a:ext cx="801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Distributed </a:t>
            </a:r>
            <a:r>
              <a:rPr lang="tr-TR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tr-T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tr-T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.(Queue, Set, </a:t>
            </a:r>
            <a:r>
              <a:rPr lang="tr-TR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tr-T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tr-T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6" name="Picture 2" descr="Hazelcast IMDG - Leading open source in-memory data grid • Hazelcast">
            <a:extLst>
              <a:ext uri="{FF2B5EF4-FFF2-40B4-BE49-F238E27FC236}">
                <a16:creationId xmlns:a16="http://schemas.microsoft.com/office/drawing/2014/main" id="{8BCC1CC1-C84D-4FF3-AB19-FBD7C5D46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92875"/>
            <a:ext cx="1905658" cy="35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95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3F9F0DA-B7C8-4D32-BDD3-5D95C693D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6712" y="330644"/>
            <a:ext cx="11078575" cy="6196711"/>
          </a:xfrm>
        </p:spPr>
      </p:pic>
    </p:spTree>
    <p:extLst>
      <p:ext uri="{BB962C8B-B14F-4D97-AF65-F5344CB8AC3E}">
        <p14:creationId xmlns:p14="http://schemas.microsoft.com/office/powerpoint/2010/main" val="83687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B8DEEDC-D907-4913-A3C0-4B2D29748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0"/>
            <a:ext cx="12379271" cy="6858000"/>
          </a:xfrm>
        </p:spPr>
      </p:pic>
    </p:spTree>
    <p:extLst>
      <p:ext uri="{BB962C8B-B14F-4D97-AF65-F5344CB8AC3E}">
        <p14:creationId xmlns:p14="http://schemas.microsoft.com/office/powerpoint/2010/main" val="254860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48DDC6-D4AA-4130-87F3-3C3803717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33" y="431799"/>
            <a:ext cx="10515600" cy="1325563"/>
          </a:xfrm>
        </p:spPr>
        <p:txBody>
          <a:bodyPr/>
          <a:lstStyle/>
          <a:p>
            <a:pPr algn="ctr"/>
            <a:r>
              <a:rPr lang="tr-TR" sz="4400" b="1" dirty="0"/>
              <a:t>IN MEMORY DATA GRID(IMDG)</a:t>
            </a:r>
            <a:br>
              <a:rPr lang="tr-TR" sz="4400" b="1" dirty="0"/>
            </a:br>
            <a:endParaRPr lang="tr-TR" dirty="0"/>
          </a:p>
        </p:txBody>
      </p:sp>
      <p:pic>
        <p:nvPicPr>
          <p:cNvPr id="2050" name="Picture 2" descr="In-Memory Data Grid Diagram">
            <a:extLst>
              <a:ext uri="{FF2B5EF4-FFF2-40B4-BE49-F238E27FC236}">
                <a16:creationId xmlns:a16="http://schemas.microsoft.com/office/drawing/2014/main" id="{5ED980DF-FFE3-4B1A-AECB-BB3AEF4F44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8700" y="1408347"/>
            <a:ext cx="735330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9D2A895B-95CE-442A-B9AD-2CF5D735E321}"/>
              </a:ext>
            </a:extLst>
          </p:cNvPr>
          <p:cNvSpPr txBox="1"/>
          <p:nvPr/>
        </p:nvSpPr>
        <p:spPr>
          <a:xfrm>
            <a:off x="353972" y="2431146"/>
            <a:ext cx="47768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IMDG is a set of </a:t>
            </a:r>
            <a:r>
              <a:rPr lang="tr-TR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networked</a:t>
            </a:r>
            <a:r>
              <a:rPr lang="tr-TR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/</a:t>
            </a:r>
            <a:r>
              <a:rPr lang="tr-TR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clustered</a:t>
            </a:r>
            <a:r>
              <a:rPr lang="tr-TR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computers</a:t>
            </a:r>
            <a:r>
              <a:rPr lang="tr-TR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that</a:t>
            </a:r>
            <a:r>
              <a:rPr lang="tr-TR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pool</a:t>
            </a:r>
            <a:r>
              <a:rPr lang="tr-TR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together</a:t>
            </a:r>
            <a:r>
              <a:rPr lang="tr-TR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their</a:t>
            </a:r>
            <a:r>
              <a:rPr lang="tr-TR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random</a:t>
            </a:r>
            <a:r>
              <a:rPr lang="tr-TR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access</a:t>
            </a:r>
            <a:r>
              <a:rPr lang="tr-TR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memory</a:t>
            </a:r>
            <a:r>
              <a:rPr lang="tr-TR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(RAM) </a:t>
            </a:r>
            <a:r>
              <a:rPr lang="tr-TR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</a:t>
            </a:r>
            <a:r>
              <a:rPr lang="tr-TR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let</a:t>
            </a:r>
            <a:r>
              <a:rPr lang="tr-TR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applications</a:t>
            </a:r>
            <a:r>
              <a:rPr lang="tr-TR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share</a:t>
            </a:r>
            <a:r>
              <a:rPr lang="tr-TR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data </a:t>
            </a:r>
            <a:r>
              <a:rPr lang="tr-TR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with</a:t>
            </a:r>
            <a:r>
              <a:rPr lang="tr-TR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other</a:t>
            </a:r>
            <a:r>
              <a:rPr lang="tr-TR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applications</a:t>
            </a:r>
            <a:r>
              <a:rPr lang="tr-TR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running</a:t>
            </a:r>
            <a:r>
              <a:rPr lang="tr-TR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in </a:t>
            </a:r>
            <a:r>
              <a:rPr lang="tr-TR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cluster</a:t>
            </a:r>
            <a:r>
              <a:rPr lang="tr-TR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 </a:t>
            </a:r>
          </a:p>
          <a:p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A72D0A45-040C-446A-8658-325F1DF99919}"/>
              </a:ext>
            </a:extLst>
          </p:cNvPr>
          <p:cNvSpPr txBox="1"/>
          <p:nvPr/>
        </p:nvSpPr>
        <p:spPr>
          <a:xfrm>
            <a:off x="1241833" y="5382617"/>
            <a:ext cx="1008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Shortly</a:t>
            </a:r>
            <a:r>
              <a:rPr lang="tr-T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IMDG  is a </a:t>
            </a:r>
            <a:r>
              <a:rPr lang="tr-TR" sz="2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  <a:r>
              <a:rPr lang="tr-TR" sz="2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in-</a:t>
            </a:r>
            <a:r>
              <a:rPr lang="tr-TR" sz="2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tr-TR" sz="2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tr-TR" sz="2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endParaRPr lang="tr-TR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375AAA62-ECF1-4164-8728-82C98BF5A953}"/>
              </a:ext>
            </a:extLst>
          </p:cNvPr>
          <p:cNvSpPr txBox="1"/>
          <p:nvPr/>
        </p:nvSpPr>
        <p:spPr>
          <a:xfrm>
            <a:off x="6824133" y="6163733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(but, not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…)</a:t>
            </a:r>
          </a:p>
        </p:txBody>
      </p:sp>
      <p:pic>
        <p:nvPicPr>
          <p:cNvPr id="10" name="Picture 2" descr="Hazelcast IMDG - Leading open source in-memory data grid • Hazelcast">
            <a:extLst>
              <a:ext uri="{FF2B5EF4-FFF2-40B4-BE49-F238E27FC236}">
                <a16:creationId xmlns:a16="http://schemas.microsoft.com/office/drawing/2014/main" id="{804F9AA7-2063-49F8-9676-6B5BC672F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92875"/>
            <a:ext cx="1905658" cy="35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3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1">
            <a:extLst>
              <a:ext uri="{FF2B5EF4-FFF2-40B4-BE49-F238E27FC236}">
                <a16:creationId xmlns:a16="http://schemas.microsoft.com/office/drawing/2014/main" id="{52284C08-E74E-47C4-BEE9-F78CDA2C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Autofit/>
          </a:bodyPr>
          <a:lstStyle/>
          <a:p>
            <a:pPr algn="ctr"/>
            <a:r>
              <a:rPr lang="tr-TR" b="1" dirty="0"/>
              <a:t>IN MEMORY DATA GRID(IMDG)</a:t>
            </a:r>
            <a:br>
              <a:rPr lang="tr-TR" b="1" dirty="0"/>
            </a:br>
            <a:endParaRPr lang="tr-TR" dirty="0"/>
          </a:p>
        </p:txBody>
      </p:sp>
      <p:sp>
        <p:nvSpPr>
          <p:cNvPr id="8" name="Content Placeholder 3077">
            <a:extLst>
              <a:ext uri="{FF2B5EF4-FFF2-40B4-BE49-F238E27FC236}">
                <a16:creationId xmlns:a16="http://schemas.microsoft.com/office/drawing/2014/main" id="{2EF404FE-AD14-45AF-963E-F72724433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334" y="1345815"/>
            <a:ext cx="5215464" cy="4393982"/>
          </a:xfrm>
        </p:spPr>
        <p:txBody>
          <a:bodyPr>
            <a:noAutofit/>
          </a:bodyPr>
          <a:lstStyle/>
          <a:p>
            <a:r>
              <a:rPr lang="tr-T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IMDGs</a:t>
            </a:r>
            <a:r>
              <a:rPr lang="tr-T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tr-T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</a:t>
            </a:r>
            <a:r>
              <a:rPr lang="tr-T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tr-T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tr-T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tr-T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extremely</a:t>
            </a:r>
            <a:r>
              <a:rPr lang="tr-T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tr-T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speeds</a:t>
            </a:r>
            <a:r>
              <a:rPr lang="tr-T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tr-T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tr-T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tr-T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designed</a:t>
            </a:r>
            <a:r>
              <a:rPr lang="tr-T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  <a:r>
              <a:rPr lang="tr-T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tr-T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large-scale</a:t>
            </a:r>
            <a:r>
              <a:rPr lang="tr-T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tr-T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tr-T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tr-T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tr-T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RAM </a:t>
            </a:r>
            <a:r>
              <a:rPr lang="tr-T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tr-T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typically</a:t>
            </a:r>
            <a:r>
              <a:rPr lang="tr-T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lang="tr-T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tr-T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lang="tr-T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tr-T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</a:p>
          <a:p>
            <a:r>
              <a:rPr lang="tr-T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tr-T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enables</a:t>
            </a:r>
            <a:r>
              <a:rPr lang="tr-T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highest</a:t>
            </a:r>
            <a:r>
              <a:rPr lang="tr-T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tr-T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tr-T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tr-T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tr-T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RAM </a:t>
            </a:r>
            <a:r>
              <a:rPr lang="tr-T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along</a:t>
            </a:r>
            <a:r>
              <a:rPr lang="tr-T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tr-T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tr-T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tr-T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  <a:r>
              <a:rPr lang="tr-T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tr-T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tr-T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lang="tr-T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tr-T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parallel</a:t>
            </a:r>
            <a:r>
              <a:rPr lang="tr-T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IMDG is </a:t>
            </a:r>
            <a:r>
              <a:rPr lang="tr-TR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valuable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extensive</a:t>
            </a:r>
            <a:r>
              <a:rPr lang="tr-T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parallel</a:t>
            </a:r>
            <a:r>
              <a:rPr lang="tr-T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tr-T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tr-T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lang="tr-T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tr-T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  <a:r>
              <a:rPr lang="tr-T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In-Memory Data Grid: Explained... - GridGain Systems">
            <a:extLst>
              <a:ext uri="{FF2B5EF4-FFF2-40B4-BE49-F238E27FC236}">
                <a16:creationId xmlns:a16="http://schemas.microsoft.com/office/drawing/2014/main" id="{F8B2A5E7-1EDE-45EC-B467-374B5AE26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5320" y="1853468"/>
            <a:ext cx="6253212" cy="422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azelcast IMDG - Leading open source in-memory data grid • Hazelcast">
            <a:extLst>
              <a:ext uri="{FF2B5EF4-FFF2-40B4-BE49-F238E27FC236}">
                <a16:creationId xmlns:a16="http://schemas.microsoft.com/office/drawing/2014/main" id="{9B2318B4-5A66-49B4-811A-D4790D0B0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92875"/>
            <a:ext cx="1905658" cy="35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95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118DD5C8B1121A4BAEC94D700A942C1F" ma:contentTypeVersion="2" ma:contentTypeDescription="Yeni belge oluşturun." ma:contentTypeScope="" ma:versionID="d028fd11950ebfa48a103a03f74c7415">
  <xsd:schema xmlns:xsd="http://www.w3.org/2001/XMLSchema" xmlns:xs="http://www.w3.org/2001/XMLSchema" xmlns:p="http://schemas.microsoft.com/office/2006/metadata/properties" xmlns:ns3="78244b2a-0494-43fa-af73-07795c9c0d12" targetNamespace="http://schemas.microsoft.com/office/2006/metadata/properties" ma:root="true" ma:fieldsID="1f1ea64213aa84d7bde2bc3af0e28c89" ns3:_="">
    <xsd:import namespace="78244b2a-0494-43fa-af73-07795c9c0d1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244b2a-0494-43fa-af73-07795c9c0d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BA3467-5E72-440A-8BDB-78298CED78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8F42B0-B3F1-48DF-AB62-251452186C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244b2a-0494-43fa-af73-07795c9c0d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C39595-D435-49ED-95CE-995E9DE96466}">
  <ds:schemaRefs>
    <ds:schemaRef ds:uri="http://schemas.microsoft.com/office/2006/metadata/properties"/>
    <ds:schemaRef ds:uri="http://schemas.microsoft.com/office/infopath/2007/PartnerControls"/>
    <ds:schemaRef ds:uri="http://purl.org/dc/terms/"/>
    <ds:schemaRef ds:uri="78244b2a-0494-43fa-af73-07795c9c0d12"/>
    <ds:schemaRef ds:uri="http://purl.org/dc/dcmitype/"/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1818</TotalTime>
  <Words>1655</Words>
  <Application>Microsoft Office PowerPoint</Application>
  <PresentationFormat>Geniş ekran</PresentationFormat>
  <Paragraphs>266</Paragraphs>
  <Slides>37</Slides>
  <Notes>22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37</vt:i4>
      </vt:variant>
    </vt:vector>
  </HeadingPairs>
  <TitlesOfParts>
    <vt:vector size="46" baseType="lpstr">
      <vt:lpstr>-apple-system</vt:lpstr>
      <vt:lpstr>Arial</vt:lpstr>
      <vt:lpstr>Calibri</vt:lpstr>
      <vt:lpstr>Calibri Light</vt:lpstr>
      <vt:lpstr>Roboto</vt:lpstr>
      <vt:lpstr>Segoe UI</vt:lpstr>
      <vt:lpstr>Times New Roman</vt:lpstr>
      <vt:lpstr>Verdana</vt:lpstr>
      <vt:lpstr>Office Teması</vt:lpstr>
      <vt:lpstr>HAZELCAST</vt:lpstr>
      <vt:lpstr>Content</vt:lpstr>
      <vt:lpstr>PowerPoint Sunusu</vt:lpstr>
      <vt:lpstr>PowerPoint Sunusu</vt:lpstr>
      <vt:lpstr>What is HAZELCAST?</vt:lpstr>
      <vt:lpstr>PowerPoint Sunusu</vt:lpstr>
      <vt:lpstr>PowerPoint Sunusu</vt:lpstr>
      <vt:lpstr>IN MEMORY DATA GRID(IMDG) </vt:lpstr>
      <vt:lpstr>IN MEMORY DATA GRID(IMDG) </vt:lpstr>
      <vt:lpstr>HAZELCAST FEATURES</vt:lpstr>
      <vt:lpstr>HAZELCAST</vt:lpstr>
      <vt:lpstr>KEY COMPONENTS</vt:lpstr>
      <vt:lpstr>KEY COMPONENTS</vt:lpstr>
      <vt:lpstr>KEY COMPONENTS</vt:lpstr>
      <vt:lpstr>KEY COMPONENTS</vt:lpstr>
      <vt:lpstr>KEY COMPONENTS</vt:lpstr>
      <vt:lpstr>CACHING WITH HAZELCAST</vt:lpstr>
      <vt:lpstr>Caching Topologies – EMBEDDED MODE</vt:lpstr>
      <vt:lpstr>Caching Topologies – CLIENT/SERVER MODE</vt:lpstr>
      <vt:lpstr>EMBEDDED VS CLIENT/SERVER</vt:lpstr>
      <vt:lpstr>Cache Access Patterns</vt:lpstr>
      <vt:lpstr>Cache Access Patterns</vt:lpstr>
      <vt:lpstr>Cache Access Patterns</vt:lpstr>
      <vt:lpstr>Cache Access Patterns</vt:lpstr>
      <vt:lpstr>Distributed Data Structures </vt:lpstr>
      <vt:lpstr>PowerPoint Sunusu</vt:lpstr>
      <vt:lpstr>DATA PARTITIONING </vt:lpstr>
      <vt:lpstr>DATA PARTITIONING </vt:lpstr>
      <vt:lpstr>PowerPoint Sunusu</vt:lpstr>
      <vt:lpstr>PowerPoint Sunusu</vt:lpstr>
      <vt:lpstr>DATA PIPELINES</vt:lpstr>
      <vt:lpstr>DATA PIPELINES</vt:lpstr>
      <vt:lpstr>Jet Engine </vt:lpstr>
      <vt:lpstr>HAZELCAST USE CASES</vt:lpstr>
      <vt:lpstr>Hazelcast vs Redis</vt:lpstr>
      <vt:lpstr>References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nurdan kaya</dc:creator>
  <cp:lastModifiedBy>nurdan kaya</cp:lastModifiedBy>
  <cp:revision>9</cp:revision>
  <dcterms:created xsi:type="dcterms:W3CDTF">2021-07-28T05:56:22Z</dcterms:created>
  <dcterms:modified xsi:type="dcterms:W3CDTF">2021-07-29T20:51:50Z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0x010100118DD5C8B1121A4BAEC94D700A942C1F</vt:lpwstr>
  </property>
</Properties>
</file>