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embeddedFontLst>
    <p:embeddedFont>
      <p:font typeface="Algerian" panose="04020705040A02060702" pitchFamily="82" charset="0"/>
      <p:regular r:id="rId22"/>
    </p:embeddedFont>
    <p:embeddedFont>
      <p:font typeface="Gill Sans" panose="020B0604020202020204" charset="0"/>
      <p:regular r:id="rId23"/>
      <p:bold r:id="rId24"/>
    </p:embeddedFont>
    <p:embeddedFont>
      <p:font typeface="Jacques Francois Shadow"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IeBu0gZeM3bGWuey5xQEjN5Jn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C240CE-5EA7-4519-9D8A-D8CAF268BC18}">
  <a:tblStyle styleId="{D4C240CE-5EA7-4519-9D8A-D8CAF268BC18}"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5EAE7"/>
          </a:solidFill>
        </a:fill>
      </a:tcStyle>
    </a:wholeTbl>
    <a:band1H>
      <a:tcTxStyle/>
      <a:tcStyle>
        <a:tcBdr/>
        <a:fill>
          <a:solidFill>
            <a:srgbClr val="EBD2CC"/>
          </a:solidFill>
        </a:fill>
      </a:tcStyle>
    </a:band1H>
    <a:band2H>
      <a:tcTxStyle/>
      <a:tcStyle>
        <a:tcBdr/>
      </a:tcStyle>
    </a:band2H>
    <a:band1V>
      <a:tcTxStyle/>
      <a:tcStyle>
        <a:tcBdr/>
        <a:fill>
          <a:solidFill>
            <a:srgbClr val="EBD2CC"/>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3"/>
          </a:solidFill>
        </a:fill>
      </a:tcStyle>
    </a:lastCol>
    <a:firstCol>
      <a:tcTxStyle b="on" i="off">
        <a:font>
          <a:latin typeface="Gill Sans MT"/>
          <a:ea typeface="Gill Sans MT"/>
          <a:cs typeface="Gill Sans MT"/>
        </a:font>
        <a:schemeClr val="lt1"/>
      </a:tcTxStyle>
      <a:tcStyle>
        <a:tcBdr/>
        <a:fill>
          <a:solidFill>
            <a:schemeClr val="accent3"/>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d51beb3b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d51beb3b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d51beb3b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d51beb3b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1"/>
        <p:cNvGrpSpPr/>
        <p:nvPr/>
      </p:nvGrpSpPr>
      <p:grpSpPr>
        <a:xfrm>
          <a:off x="0" y="0"/>
          <a:ext cx="0" cy="0"/>
          <a:chOff x="0" y="0"/>
          <a:chExt cx="0" cy="0"/>
        </a:xfrm>
      </p:grpSpPr>
      <p:sp>
        <p:nvSpPr>
          <p:cNvPr id="12" name="Google Shape;12;p22"/>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2"/>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3F3F3F"/>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4" name="Google Shape;14;p2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69"/>
        <p:cNvGrpSpPr/>
        <p:nvPr/>
      </p:nvGrpSpPr>
      <p:grpSpPr>
        <a:xfrm>
          <a:off x="0" y="0"/>
          <a:ext cx="0" cy="0"/>
          <a:chOff x="0" y="0"/>
          <a:chExt cx="0" cy="0"/>
        </a:xfrm>
      </p:grpSpPr>
      <p:sp>
        <p:nvSpPr>
          <p:cNvPr id="70" name="Google Shape;70;p31"/>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1"/>
          <p:cNvSpPr txBox="1">
            <a:spLocks noGrp="1"/>
          </p:cNvSpPr>
          <p:nvPr>
            <p:ph type="body" idx="1"/>
          </p:nvPr>
        </p:nvSpPr>
        <p:spPr>
          <a:xfrm rot="5400000">
            <a:off x="4545009" y="324171"/>
            <a:ext cx="3101983" cy="772972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72" name="Google Shape;72;p3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5"/>
        <p:cNvGrpSpPr/>
        <p:nvPr/>
      </p:nvGrpSpPr>
      <p:grpSpPr>
        <a:xfrm>
          <a:off x="0" y="0"/>
          <a:ext cx="0" cy="0"/>
          <a:chOff x="0" y="0"/>
          <a:chExt cx="0" cy="0"/>
        </a:xfrm>
      </p:grpSpPr>
      <p:sp>
        <p:nvSpPr>
          <p:cNvPr id="76" name="Google Shape;76;p32"/>
          <p:cNvSpPr txBox="1">
            <a:spLocks noGrp="1"/>
          </p:cNvSpPr>
          <p:nvPr>
            <p:ph type="title"/>
          </p:nvPr>
        </p:nvSpPr>
        <p:spPr>
          <a:xfrm rot="5400000">
            <a:off x="6810676" y="2779696"/>
            <a:ext cx="4983480" cy="1298608"/>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32"/>
          <p:cNvSpPr txBox="1">
            <a:spLocks noGrp="1"/>
          </p:cNvSpPr>
          <p:nvPr>
            <p:ph type="body" idx="1"/>
          </p:nvPr>
        </p:nvSpPr>
        <p:spPr>
          <a:xfrm rot="5400000">
            <a:off x="2838640" y="329755"/>
            <a:ext cx="4983480" cy="619848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78" name="Google Shape;78;p3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3"/>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0" name="Google Shape;20;p2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23"/>
        <p:cNvGrpSpPr/>
        <p:nvPr/>
      </p:nvGrpSpPr>
      <p:grpSpPr>
        <a:xfrm>
          <a:off x="0" y="0"/>
          <a:ext cx="0" cy="0"/>
          <a:chOff x="0" y="0"/>
          <a:chExt cx="0" cy="0"/>
        </a:xfrm>
      </p:grpSpPr>
      <p:sp>
        <p:nvSpPr>
          <p:cNvPr id="24" name="Google Shape;24;p2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5"/>
          <p:cNvSpPr txBox="1">
            <a:spLocks noGrp="1"/>
          </p:cNvSpPr>
          <p:nvPr>
            <p:ph type="body" idx="1"/>
          </p:nvPr>
        </p:nvSpPr>
        <p:spPr>
          <a:xfrm>
            <a:off x="2695194" y="4352465"/>
            <a:ext cx="6801612" cy="1265082"/>
          </a:xfrm>
          <a:prstGeom prst="rect">
            <a:avLst/>
          </a:prstGeom>
          <a:noFill/>
          <a:ln>
            <a:noFill/>
          </a:ln>
        </p:spPr>
        <p:txBody>
          <a:bodyPr spcFirstLastPara="1" wrap="square" lIns="91425" tIns="45700" rIns="91425" bIns="45700" anchor="t" anchorCtr="1">
            <a:normAutofit/>
          </a:bodyPr>
          <a:lstStyle>
            <a:lvl1pPr marL="457200" lvl="0" indent="-228600" algn="l">
              <a:lnSpc>
                <a:spcPct val="100000"/>
              </a:lnSpc>
              <a:spcBef>
                <a:spcPts val="1000"/>
              </a:spcBef>
              <a:spcAft>
                <a:spcPts val="0"/>
              </a:spcAft>
              <a:buSzPts val="2000"/>
              <a:buNone/>
              <a:defRPr sz="2000">
                <a:solidFill>
                  <a:schemeClr val="dk1"/>
                </a:solidFill>
              </a:defRPr>
            </a:lvl1pPr>
            <a:lvl2pPr marL="914400" lvl="1" indent="-228600" algn="l">
              <a:lnSpc>
                <a:spcPct val="100000"/>
              </a:lnSpc>
              <a:spcBef>
                <a:spcPts val="1000"/>
              </a:spcBef>
              <a:spcAft>
                <a:spcPts val="0"/>
              </a:spcAft>
              <a:buSzPts val="2000"/>
              <a:buNone/>
              <a:defRPr sz="2000">
                <a:solidFill>
                  <a:srgbClr val="888888"/>
                </a:solidFill>
              </a:defRPr>
            </a:lvl2pPr>
            <a:lvl3pPr marL="1371600" lvl="2" indent="-228600" algn="l">
              <a:lnSpc>
                <a:spcPct val="100000"/>
              </a:lnSpc>
              <a:spcBef>
                <a:spcPts val="1000"/>
              </a:spcBef>
              <a:spcAft>
                <a:spcPts val="0"/>
              </a:spcAft>
              <a:buSzPts val="1800"/>
              <a:buNone/>
              <a:defRPr sz="1800">
                <a:solidFill>
                  <a:srgbClr val="888888"/>
                </a:solidFill>
              </a:defRPr>
            </a:lvl3pPr>
            <a:lvl4pPr marL="1828800" lvl="3" indent="-228600" algn="l">
              <a:lnSpc>
                <a:spcPct val="100000"/>
              </a:lnSpc>
              <a:spcBef>
                <a:spcPts val="1000"/>
              </a:spcBef>
              <a:spcAft>
                <a:spcPts val="0"/>
              </a:spcAft>
              <a:buSzPts val="1600"/>
              <a:buNone/>
              <a:defRPr sz="1600">
                <a:solidFill>
                  <a:srgbClr val="888888"/>
                </a:solidFill>
              </a:defRPr>
            </a:lvl4pPr>
            <a:lvl5pPr marL="2286000" lvl="4" indent="-228600" algn="l">
              <a:lnSpc>
                <a:spcPct val="100000"/>
              </a:lnSpc>
              <a:spcBef>
                <a:spcPts val="1000"/>
              </a:spcBef>
              <a:spcAft>
                <a:spcPts val="0"/>
              </a:spcAft>
              <a:buSzPts val="1600"/>
              <a:buNone/>
              <a:defRPr sz="1600">
                <a:solidFill>
                  <a:srgbClr val="888888"/>
                </a:solidFill>
              </a:defRPr>
            </a:lvl5pPr>
            <a:lvl6pPr marL="2743200" lvl="5" indent="-228600" algn="l">
              <a:lnSpc>
                <a:spcPct val="100000"/>
              </a:lnSpc>
              <a:spcBef>
                <a:spcPts val="1000"/>
              </a:spcBef>
              <a:spcAft>
                <a:spcPts val="0"/>
              </a:spcAft>
              <a:buSzPts val="1600"/>
              <a:buNone/>
              <a:defRPr sz="1600">
                <a:solidFill>
                  <a:srgbClr val="888888"/>
                </a:solidFill>
              </a:defRPr>
            </a:lvl6pPr>
            <a:lvl7pPr marL="3200400" lvl="6" indent="-228600" algn="l">
              <a:lnSpc>
                <a:spcPct val="100000"/>
              </a:lnSpc>
              <a:spcBef>
                <a:spcPts val="1000"/>
              </a:spcBef>
              <a:spcAft>
                <a:spcPts val="0"/>
              </a:spcAft>
              <a:buSzPts val="1600"/>
              <a:buNone/>
              <a:defRPr sz="1600">
                <a:solidFill>
                  <a:srgbClr val="888888"/>
                </a:solidFill>
              </a:defRPr>
            </a:lvl7pPr>
            <a:lvl8pPr marL="3657600" lvl="7" indent="-228600" algn="l">
              <a:lnSpc>
                <a:spcPct val="100000"/>
              </a:lnSpc>
              <a:spcBef>
                <a:spcPts val="1000"/>
              </a:spcBef>
              <a:spcAft>
                <a:spcPts val="0"/>
              </a:spcAft>
              <a:buSzPts val="1600"/>
              <a:buNone/>
              <a:defRPr sz="1600">
                <a:solidFill>
                  <a:srgbClr val="888888"/>
                </a:solidFill>
              </a:defRPr>
            </a:lvl8pPr>
            <a:lvl9pPr marL="4114800" lvl="8" indent="-228600" algn="l">
              <a:lnSpc>
                <a:spcPct val="100000"/>
              </a:lnSpc>
              <a:spcBef>
                <a:spcPts val="1000"/>
              </a:spcBef>
              <a:spcAft>
                <a:spcPts val="0"/>
              </a:spcAft>
              <a:buSzPts val="1600"/>
              <a:buNone/>
              <a:defRPr sz="1600">
                <a:solidFill>
                  <a:srgbClr val="888888"/>
                </a:solidFill>
              </a:defRPr>
            </a:lvl9pPr>
          </a:lstStyle>
          <a:p>
            <a:endParaRPr/>
          </a:p>
        </p:txBody>
      </p:sp>
      <p:sp>
        <p:nvSpPr>
          <p:cNvPr id="30" name="Google Shape;30;p2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6"/>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36" name="Google Shape;36;p26"/>
          <p:cNvSpPr txBox="1">
            <a:spLocks noGrp="1"/>
          </p:cNvSpPr>
          <p:nvPr>
            <p:ph type="body" idx="2"/>
          </p:nvPr>
        </p:nvSpPr>
        <p:spPr>
          <a:xfrm>
            <a:off x="6338315" y="2638044"/>
            <a:ext cx="4270247"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37" name="Google Shape;37;p2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0"/>
        <p:cNvGrpSpPr/>
        <p:nvPr/>
      </p:nvGrpSpPr>
      <p:grpSpPr>
        <a:xfrm>
          <a:off x="0" y="0"/>
          <a:ext cx="0" cy="0"/>
          <a:chOff x="0" y="0"/>
          <a:chExt cx="0" cy="0"/>
        </a:xfrm>
      </p:grpSpPr>
      <p:sp>
        <p:nvSpPr>
          <p:cNvPr id="41" name="Google Shape;41;p27"/>
          <p:cNvSpPr txBox="1">
            <a:spLocks noGrp="1"/>
          </p:cNvSpPr>
          <p:nvPr>
            <p:ph type="body" idx="1"/>
          </p:nvPr>
        </p:nvSpPr>
        <p:spPr>
          <a:xfrm>
            <a:off x="158343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chemeClr val="dk2"/>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42" name="Google Shape;42;p27"/>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3" name="Google Shape;43;p27"/>
          <p:cNvSpPr txBox="1">
            <a:spLocks noGrp="1"/>
          </p:cNvSpPr>
          <p:nvPr>
            <p:ph type="body" idx="3"/>
          </p:nvPr>
        </p:nvSpPr>
        <p:spPr>
          <a:xfrm>
            <a:off x="6338316" y="3143250"/>
            <a:ext cx="4253484"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4" name="Google Shape;44;p27"/>
          <p:cNvSpPr txBox="1">
            <a:spLocks noGrp="1"/>
          </p:cNvSpPr>
          <p:nvPr>
            <p:ph type="body" idx="4"/>
          </p:nvPr>
        </p:nvSpPr>
        <p:spPr>
          <a:xfrm>
            <a:off x="633831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chemeClr val="dk2"/>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45" name="Google Shape;45;p2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8" name="Google Shape;48;p27"/>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4"/>
        <p:cNvGrpSpPr/>
        <p:nvPr/>
      </p:nvGrpSpPr>
      <p:grpSpPr>
        <a:xfrm>
          <a:off x="0" y="0"/>
          <a:ext cx="0" cy="0"/>
          <a:chOff x="0" y="0"/>
          <a:chExt cx="0" cy="0"/>
        </a:xfrm>
      </p:grpSpPr>
      <p:sp>
        <p:nvSpPr>
          <p:cNvPr id="55" name="Google Shape;55;p29"/>
          <p:cNvSpPr/>
          <p:nvPr/>
        </p:nvSpPr>
        <p:spPr>
          <a:xfrm>
            <a:off x="6096000" y="0"/>
            <a:ext cx="6096000" cy="6858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9"/>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9"/>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58" name="Google Shape;58;p29"/>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chemeClr val="dk1"/>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59" name="Google Shape;59;p2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9"/>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2"/>
        <p:cNvGrpSpPr/>
        <p:nvPr/>
      </p:nvGrpSpPr>
      <p:grpSpPr>
        <a:xfrm>
          <a:off x="0" y="0"/>
          <a:ext cx="0" cy="0"/>
          <a:chOff x="0" y="0"/>
          <a:chExt cx="0" cy="0"/>
        </a:xfrm>
      </p:grpSpPr>
      <p:sp>
        <p:nvSpPr>
          <p:cNvPr id="63" name="Google Shape;63;p30"/>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0"/>
          <p:cNvSpPr>
            <a:spLocks noGrp="1"/>
          </p:cNvSpPr>
          <p:nvPr>
            <p:ph type="pic" idx="2"/>
          </p:nvPr>
        </p:nvSpPr>
        <p:spPr>
          <a:xfrm>
            <a:off x="6095999" y="0"/>
            <a:ext cx="6102097" cy="6858000"/>
          </a:xfrm>
          <a:prstGeom prst="rect">
            <a:avLst/>
          </a:prstGeom>
          <a:solidFill>
            <a:srgbClr val="D8D8D8"/>
          </a:solidFill>
          <a:ln>
            <a:noFill/>
          </a:ln>
        </p:spPr>
        <p:txBody>
          <a:bodyPr spcFirstLastPara="1" wrap="square" lIns="91425" tIns="45700" rIns="91425" bIns="45700" anchor="t" anchorCtr="0">
            <a:normAutofit/>
          </a:bodyPr>
          <a:lstStyle>
            <a:lvl1pPr marR="0" lvl="0" algn="l" rtl="0">
              <a:lnSpc>
                <a:spcPct val="100000"/>
              </a:lnSpc>
              <a:spcBef>
                <a:spcPts val="1000"/>
              </a:spcBef>
              <a:spcAft>
                <a:spcPts val="0"/>
              </a:spcAft>
              <a:buClr>
                <a:schemeClr val="accent2"/>
              </a:buClr>
              <a:buSzPts val="3200"/>
              <a:buFont typeface="Arial"/>
              <a:buNone/>
              <a:defRPr sz="3200" b="0" i="0" u="none" strike="noStrike" cap="none">
                <a:solidFill>
                  <a:srgbClr val="7F7F7F"/>
                </a:solidFill>
                <a:latin typeface="Gill Sans"/>
                <a:ea typeface="Gill Sans"/>
                <a:cs typeface="Gill Sans"/>
                <a:sym typeface="Gill Sans"/>
              </a:defRPr>
            </a:lvl1pPr>
            <a:lvl2pPr marR="0" lvl="1" algn="l" rtl="0">
              <a:lnSpc>
                <a:spcPct val="100000"/>
              </a:lnSpc>
              <a:spcBef>
                <a:spcPts val="1000"/>
              </a:spcBef>
              <a:spcAft>
                <a:spcPts val="0"/>
              </a:spcAft>
              <a:buClr>
                <a:schemeClr val="accent2"/>
              </a:buClr>
              <a:buSzPts val="2800"/>
              <a:buFont typeface="Arial"/>
              <a:buNone/>
              <a:defRPr sz="2800" b="0" i="0" u="none" strike="noStrike" cap="none">
                <a:solidFill>
                  <a:srgbClr val="262626"/>
                </a:solidFill>
                <a:latin typeface="Gill Sans"/>
                <a:ea typeface="Gill Sans"/>
                <a:cs typeface="Gill Sans"/>
                <a:sym typeface="Gill Sans"/>
              </a:defRPr>
            </a:lvl2pPr>
            <a:lvl3pPr marR="0" lvl="2" algn="l" rtl="0">
              <a:lnSpc>
                <a:spcPct val="100000"/>
              </a:lnSpc>
              <a:spcBef>
                <a:spcPts val="1000"/>
              </a:spcBef>
              <a:spcAft>
                <a:spcPts val="0"/>
              </a:spcAft>
              <a:buClr>
                <a:schemeClr val="accent2"/>
              </a:buClr>
              <a:buSzPts val="2400"/>
              <a:buFont typeface="Arial"/>
              <a:buNone/>
              <a:defRPr sz="2400" b="0" i="0" u="none" strike="noStrike" cap="none">
                <a:solidFill>
                  <a:srgbClr val="262626"/>
                </a:solidFill>
                <a:latin typeface="Gill Sans"/>
                <a:ea typeface="Gill Sans"/>
                <a:cs typeface="Gill Sans"/>
                <a:sym typeface="Gill Sans"/>
              </a:defRPr>
            </a:lvl3pPr>
            <a:lvl4pPr marR="0" lvl="3"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Gill Sans"/>
                <a:ea typeface="Gill Sans"/>
                <a:cs typeface="Gill Sans"/>
                <a:sym typeface="Gill Sans"/>
              </a:defRPr>
            </a:lvl4pPr>
            <a:lvl5pPr marR="0" lvl="4"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Gill Sans"/>
                <a:ea typeface="Gill Sans"/>
                <a:cs typeface="Gill Sans"/>
                <a:sym typeface="Gill Sans"/>
              </a:defRPr>
            </a:lvl5pPr>
            <a:lvl6pPr marR="0" lvl="5"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6pPr>
            <a:lvl7pPr marR="0" lvl="6"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7pPr>
            <a:lvl8pPr marR="0" lvl="7"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8pPr>
            <a:lvl9pPr marR="0" lvl="8"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Gill Sans"/>
                <a:ea typeface="Gill Sans"/>
                <a:cs typeface="Gill Sans"/>
                <a:sym typeface="Gill Sans"/>
              </a:defRPr>
            </a:lvl9pPr>
          </a:lstStyle>
          <a:p>
            <a:endParaRPr/>
          </a:p>
        </p:txBody>
      </p:sp>
      <p:sp>
        <p:nvSpPr>
          <p:cNvPr id="65" name="Google Shape;65;p30"/>
          <p:cNvSpPr txBox="1">
            <a:spLocks noGrp="1"/>
          </p:cNvSpPr>
          <p:nvPr>
            <p:ph type="body" idx="1"/>
          </p:nvPr>
        </p:nvSpPr>
        <p:spPr>
          <a:xfrm>
            <a:off x="1115568" y="3549918"/>
            <a:ext cx="3794760" cy="2194037"/>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chemeClr val="dk1"/>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66" name="Google Shape;66;p3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0"/>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1"/>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a:p>
        </p:txBody>
      </p:sp>
      <p:sp>
        <p:nvSpPr>
          <p:cNvPr id="8" name="Google Shape;8;p2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9" name="Google Shape;9;p2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0" name="Google Shape;10;p2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
          <p:cNvPicPr preferRelativeResize="0"/>
          <p:nvPr/>
        </p:nvPicPr>
        <p:blipFill rotWithShape="1">
          <a:blip r:embed="rId3">
            <a:alphaModFix/>
          </a:blip>
          <a:srcRect/>
          <a:stretch/>
        </p:blipFill>
        <p:spPr>
          <a:xfrm>
            <a:off x="0" y="1"/>
            <a:ext cx="12192001" cy="6858000"/>
          </a:xfrm>
          <a:prstGeom prst="rect">
            <a:avLst/>
          </a:prstGeom>
          <a:noFill/>
          <a:ln>
            <a:noFill/>
          </a:ln>
        </p:spPr>
      </p:pic>
      <p:sp>
        <p:nvSpPr>
          <p:cNvPr id="86" name="Google Shape;86;p1"/>
          <p:cNvSpPr txBox="1">
            <a:spLocks noGrp="1"/>
          </p:cNvSpPr>
          <p:nvPr>
            <p:ph type="ctrTitle"/>
          </p:nvPr>
        </p:nvSpPr>
        <p:spPr>
          <a:xfrm>
            <a:off x="1585519" y="5780015"/>
            <a:ext cx="9253057" cy="668678"/>
          </a:xfrm>
          <a:prstGeom prst="rect">
            <a:avLst/>
          </a:prstGeom>
          <a:noFill/>
          <a:ln>
            <a:noFill/>
          </a:ln>
        </p:spPr>
        <p:txBody>
          <a:bodyPr spcFirstLastPara="1" wrap="square" lIns="274300" tIns="182875" rIns="274300" bIns="182875" anchor="ctr" anchorCtr="1">
            <a:normAutofit fontScale="90000"/>
          </a:bodyPr>
          <a:lstStyle/>
          <a:p>
            <a:pPr marL="0" lvl="0" indent="0" algn="ctr" rtl="0">
              <a:lnSpc>
                <a:spcPct val="90000"/>
              </a:lnSpc>
              <a:spcBef>
                <a:spcPts val="0"/>
              </a:spcBef>
              <a:spcAft>
                <a:spcPts val="0"/>
              </a:spcAft>
              <a:buClr>
                <a:srgbClr val="BFBFBF"/>
              </a:buClr>
              <a:buSzPct val="100000"/>
              <a:buFont typeface="Jacques Francois Shadow"/>
              <a:buNone/>
            </a:pPr>
            <a:r>
              <a:rPr lang="en-US" b="1" dirty="0">
                <a:solidFill>
                  <a:srgbClr val="BFBFBF"/>
                </a:solidFill>
                <a:latin typeface="Jacques Francois Shadow"/>
                <a:ea typeface="Jacques Francois Shadow"/>
                <a:cs typeface="Jacques Francois Shadow"/>
                <a:sym typeface="Jacques Francois Shadow"/>
              </a:rPr>
              <a:t>AIRLINE PASSENGER SATISFACTION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gdd51beb3bf_0_35"/>
          <p:cNvPicPr preferRelativeResize="0"/>
          <p:nvPr/>
        </p:nvPicPr>
        <p:blipFill>
          <a:blip r:embed="rId3">
            <a:alphaModFix/>
          </a:blip>
          <a:stretch>
            <a:fillRect/>
          </a:stretch>
        </p:blipFill>
        <p:spPr>
          <a:xfrm>
            <a:off x="821029" y="1235892"/>
            <a:ext cx="4886325" cy="4581525"/>
          </a:xfrm>
          <a:prstGeom prst="rect">
            <a:avLst/>
          </a:prstGeom>
          <a:noFill/>
          <a:ln>
            <a:noFill/>
          </a:ln>
        </p:spPr>
      </p:pic>
      <p:pic>
        <p:nvPicPr>
          <p:cNvPr id="154" name="Google Shape;154;gdd51beb3bf_0_35"/>
          <p:cNvPicPr preferRelativeResize="0"/>
          <p:nvPr/>
        </p:nvPicPr>
        <p:blipFill>
          <a:blip r:embed="rId4">
            <a:alphaModFix/>
          </a:blip>
          <a:stretch>
            <a:fillRect/>
          </a:stretch>
        </p:blipFill>
        <p:spPr>
          <a:xfrm>
            <a:off x="6289338" y="1235892"/>
            <a:ext cx="4886325" cy="458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body" idx="1"/>
          </p:nvPr>
        </p:nvSpPr>
        <p:spPr>
          <a:xfrm>
            <a:off x="838200" y="1359017"/>
            <a:ext cx="10515600" cy="481794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400"/>
              <a:buNone/>
            </a:pPr>
            <a:endParaRPr sz="2400" b="1" dirty="0">
              <a:latin typeface="Times New Roman"/>
              <a:ea typeface="Times New Roman"/>
              <a:cs typeface="Times New Roman"/>
              <a:sym typeface="Times New Roman"/>
            </a:endParaRPr>
          </a:p>
          <a:p>
            <a:pPr marL="0" lvl="0" indent="0" algn="l" rtl="0">
              <a:lnSpc>
                <a:spcPct val="100000"/>
              </a:lnSpc>
              <a:spcBef>
                <a:spcPts val="1000"/>
              </a:spcBef>
              <a:spcAft>
                <a:spcPts val="0"/>
              </a:spcAft>
              <a:buSzPts val="2400"/>
              <a:buNone/>
            </a:pPr>
            <a:endParaRPr sz="2400" b="1" dirty="0">
              <a:latin typeface="Times New Roman"/>
              <a:ea typeface="Times New Roman"/>
              <a:cs typeface="Times New Roman"/>
              <a:sym typeface="Times New Roman"/>
            </a:endParaRPr>
          </a:p>
        </p:txBody>
      </p:sp>
      <p:pic>
        <p:nvPicPr>
          <p:cNvPr id="160" name="Google Shape;160;p12"/>
          <p:cNvPicPr preferRelativeResize="0"/>
          <p:nvPr/>
        </p:nvPicPr>
        <p:blipFill rotWithShape="1">
          <a:blip r:embed="rId3">
            <a:alphaModFix/>
          </a:blip>
          <a:srcRect/>
          <a:stretch/>
        </p:blipFill>
        <p:spPr>
          <a:xfrm>
            <a:off x="5045497" y="1108123"/>
            <a:ext cx="6289630" cy="5319734"/>
          </a:xfrm>
          <a:prstGeom prst="rect">
            <a:avLst/>
          </a:prstGeom>
          <a:noFill/>
          <a:ln>
            <a:noFill/>
          </a:ln>
        </p:spPr>
      </p:pic>
      <p:sp>
        <p:nvSpPr>
          <p:cNvPr id="161" name="Google Shape;161;p12"/>
          <p:cNvSpPr txBox="1"/>
          <p:nvPr/>
        </p:nvSpPr>
        <p:spPr>
          <a:xfrm>
            <a:off x="856873" y="1785426"/>
            <a:ext cx="3078900" cy="221595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2400"/>
              <a:buFont typeface="Times New Roman"/>
              <a:buNone/>
            </a:pPr>
            <a:r>
              <a:rPr lang="en-US" sz="2400" b="0" i="0" u="none" strike="noStrike" cap="none" dirty="0">
                <a:solidFill>
                  <a:schemeClr val="dk1"/>
                </a:solidFill>
                <a:latin typeface="Times New Roman"/>
                <a:ea typeface="Times New Roman"/>
                <a:cs typeface="Times New Roman"/>
                <a:sym typeface="Times New Roman"/>
              </a:rPr>
              <a:t>After the visualization outlier graph, 40 values were detected.</a:t>
            </a:r>
            <a:endParaRPr sz="2400"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400"/>
              <a:buFont typeface="Times New Roman"/>
              <a:buNone/>
            </a:pPr>
            <a:r>
              <a:rPr lang="en-US" sz="2400" b="0" i="0" u="none" strike="noStrike" cap="none" dirty="0">
                <a:solidFill>
                  <a:schemeClr val="dk1"/>
                </a:solidFill>
                <a:latin typeface="Times New Roman"/>
                <a:ea typeface="Times New Roman"/>
                <a:cs typeface="Times New Roman"/>
                <a:sym typeface="Times New Roman"/>
              </a:rPr>
              <a:t>Outlier values were dropped from the data.</a:t>
            </a:r>
            <a:endParaRPr dirty="0"/>
          </a:p>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162" name="Google Shape;162;p12"/>
          <p:cNvSpPr txBox="1"/>
          <p:nvPr/>
        </p:nvSpPr>
        <p:spPr>
          <a:xfrm>
            <a:off x="838200" y="620026"/>
            <a:ext cx="3627278" cy="642335"/>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Autofit/>
          </a:bodyPr>
          <a:lstStyle/>
          <a:p>
            <a:pPr marL="0" marR="0" lvl="0" indent="0" rtl="0">
              <a:lnSpc>
                <a:spcPct val="90000"/>
              </a:lnSpc>
              <a:spcBef>
                <a:spcPts val="0"/>
              </a:spcBef>
              <a:spcAft>
                <a:spcPts val="0"/>
              </a:spcAft>
              <a:buClr>
                <a:srgbClr val="262626"/>
              </a:buClr>
              <a:buSzPts val="2000"/>
              <a:buFont typeface="Algerian"/>
              <a:buNone/>
            </a:pPr>
            <a:r>
              <a:rPr lang="en-US" sz="2000" b="0" u="none" cap="none" dirty="0">
                <a:solidFill>
                  <a:srgbClr val="262626"/>
                </a:solidFill>
                <a:latin typeface="Algerian"/>
                <a:ea typeface="Algerian"/>
                <a:cs typeface="Algerian"/>
                <a:sym typeface="Algerian"/>
              </a:rPr>
              <a:t>OUTLIER DETECTION</a:t>
            </a:r>
            <a:endParaRPr sz="3600" b="0" u="none" cap="none" dirty="0">
              <a:solidFill>
                <a:srgbClr val="262626"/>
              </a:solidFill>
              <a:latin typeface="Algerian"/>
              <a:ea typeface="Algerian"/>
              <a:cs typeface="Algerian"/>
              <a:sym typeface="Algeri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13"/>
          <p:cNvPicPr preferRelativeResize="0"/>
          <p:nvPr/>
        </p:nvPicPr>
        <p:blipFill rotWithShape="1">
          <a:blip r:embed="rId3">
            <a:alphaModFix/>
          </a:blip>
          <a:srcRect/>
          <a:stretch/>
        </p:blipFill>
        <p:spPr>
          <a:xfrm>
            <a:off x="4983060" y="864066"/>
            <a:ext cx="6756634" cy="5760840"/>
          </a:xfrm>
          <a:prstGeom prst="rect">
            <a:avLst/>
          </a:prstGeom>
          <a:noFill/>
          <a:ln>
            <a:noFill/>
          </a:ln>
        </p:spPr>
      </p:pic>
      <p:sp>
        <p:nvSpPr>
          <p:cNvPr id="168" name="Google Shape;168;p13"/>
          <p:cNvSpPr txBox="1">
            <a:spLocks noGrp="1"/>
          </p:cNvSpPr>
          <p:nvPr>
            <p:ph type="title"/>
          </p:nvPr>
        </p:nvSpPr>
        <p:spPr>
          <a:xfrm>
            <a:off x="964734" y="622051"/>
            <a:ext cx="3461715" cy="620061"/>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l" rtl="0">
              <a:lnSpc>
                <a:spcPct val="90000"/>
              </a:lnSpc>
              <a:spcBef>
                <a:spcPts val="0"/>
              </a:spcBef>
              <a:spcAft>
                <a:spcPts val="0"/>
              </a:spcAft>
              <a:buClr>
                <a:srgbClr val="262626"/>
              </a:buClr>
              <a:buSzPts val="2000"/>
              <a:buFont typeface="Algerian"/>
              <a:buNone/>
            </a:pPr>
            <a:r>
              <a:rPr lang="en-US" sz="2000" dirty="0">
                <a:latin typeface="Algerian"/>
                <a:ea typeface="Algerian"/>
                <a:cs typeface="Algerian"/>
                <a:sym typeface="Algerian"/>
              </a:rPr>
              <a:t> MISSING VALUES</a:t>
            </a:r>
            <a:endParaRPr sz="3600" dirty="0">
              <a:latin typeface="Algerian"/>
              <a:ea typeface="Algerian"/>
              <a:cs typeface="Algerian"/>
              <a:sym typeface="Algerian"/>
            </a:endParaRPr>
          </a:p>
        </p:txBody>
      </p:sp>
      <p:sp>
        <p:nvSpPr>
          <p:cNvPr id="169" name="Google Shape;169;p13"/>
          <p:cNvSpPr txBox="1"/>
          <p:nvPr/>
        </p:nvSpPr>
        <p:spPr>
          <a:xfrm>
            <a:off x="835962" y="1720840"/>
            <a:ext cx="3590487" cy="341627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dirty="0">
                <a:solidFill>
                  <a:schemeClr val="dk1"/>
                </a:solidFill>
                <a:latin typeface="Times New Roman"/>
                <a:ea typeface="Times New Roman"/>
                <a:cs typeface="Times New Roman"/>
                <a:sym typeface="Times New Roman"/>
              </a:rPr>
              <a:t>Data has not almost missing values. </a:t>
            </a:r>
            <a:endParaRPr sz="24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400" dirty="0">
                <a:solidFill>
                  <a:schemeClr val="dk1"/>
                </a:solidFill>
                <a:latin typeface="Times New Roman"/>
                <a:ea typeface="Times New Roman"/>
                <a:cs typeface="Times New Roman"/>
                <a:sym typeface="Times New Roman"/>
              </a:rPr>
              <a:t>Just Arrival Delay in Minutes attribute has 392 missing values. </a:t>
            </a:r>
            <a:endParaRPr sz="24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400" dirty="0">
                <a:solidFill>
                  <a:schemeClr val="dk1"/>
                </a:solidFill>
                <a:latin typeface="Times New Roman"/>
                <a:ea typeface="Times New Roman"/>
                <a:cs typeface="Times New Roman"/>
                <a:sym typeface="Times New Roman"/>
              </a:rPr>
              <a:t>This column is numeric so, were filled mean values 15. Thus, data is not affected by missing values.</a:t>
            </a: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4"/>
          <p:cNvSpPr txBox="1">
            <a:spLocks noGrp="1"/>
          </p:cNvSpPr>
          <p:nvPr>
            <p:ph type="body" idx="1"/>
          </p:nvPr>
        </p:nvSpPr>
        <p:spPr>
          <a:xfrm>
            <a:off x="849212" y="1417023"/>
            <a:ext cx="10110652" cy="5330005"/>
          </a:xfrm>
          <a:prstGeom prst="rect">
            <a:avLst/>
          </a:prstGeom>
          <a:noFill/>
          <a:ln>
            <a:noFill/>
          </a:ln>
        </p:spPr>
        <p:txBody>
          <a:bodyPr spcFirstLastPara="1" wrap="square" lIns="91425" tIns="45700" rIns="91425" bIns="45700" anchor="t" anchorCtr="0">
            <a:normAutofit fontScale="40000" lnSpcReduction="20000"/>
          </a:bodyPr>
          <a:lstStyle/>
          <a:p>
            <a:pPr marL="0" lvl="0" indent="0" algn="just" rtl="0">
              <a:lnSpc>
                <a:spcPct val="100000"/>
              </a:lnSpc>
              <a:spcBef>
                <a:spcPts val="0"/>
              </a:spcBef>
              <a:spcAft>
                <a:spcPts val="0"/>
              </a:spcAft>
              <a:buSzPct val="93617"/>
              <a:buNone/>
            </a:pPr>
            <a:r>
              <a:rPr lang="en-US" sz="5000" b="1" dirty="0">
                <a:latin typeface="Times New Roman"/>
                <a:ea typeface="Times New Roman"/>
                <a:cs typeface="Times New Roman"/>
                <a:sym typeface="Times New Roman"/>
              </a:rPr>
              <a:t>Wrapper Method</a:t>
            </a:r>
            <a:endParaRPr sz="5000" dirty="0">
              <a:latin typeface="Times New Roman"/>
              <a:ea typeface="Times New Roman"/>
              <a:cs typeface="Times New Roman"/>
              <a:sym typeface="Times New Roman"/>
            </a:endParaRPr>
          </a:p>
          <a:p>
            <a:pPr marL="0" lvl="0" indent="0" algn="just" rtl="0">
              <a:lnSpc>
                <a:spcPct val="100000"/>
              </a:lnSpc>
              <a:spcBef>
                <a:spcPts val="0"/>
              </a:spcBef>
              <a:spcAft>
                <a:spcPts val="0"/>
              </a:spcAft>
              <a:buSzPct val="100000"/>
              <a:buNone/>
            </a:pPr>
            <a:endParaRPr sz="5000" dirty="0">
              <a:latin typeface="Times New Roman"/>
              <a:ea typeface="Times New Roman"/>
              <a:cs typeface="Times New Roman"/>
              <a:sym typeface="Times New Roman"/>
            </a:endParaRPr>
          </a:p>
          <a:p>
            <a:pPr marL="0" lvl="0" indent="0" algn="just" rtl="0">
              <a:lnSpc>
                <a:spcPct val="100000"/>
              </a:lnSpc>
              <a:spcBef>
                <a:spcPts val="0"/>
              </a:spcBef>
              <a:spcAft>
                <a:spcPts val="0"/>
              </a:spcAft>
              <a:buSzPct val="93617"/>
              <a:buNone/>
            </a:pPr>
            <a:r>
              <a:rPr lang="en-US" sz="5000" dirty="0">
                <a:latin typeface="Times New Roman"/>
                <a:ea typeface="Times New Roman"/>
                <a:cs typeface="Times New Roman"/>
                <a:sym typeface="Times New Roman"/>
              </a:rPr>
              <a:t>It</a:t>
            </a:r>
            <a:r>
              <a:rPr lang="tr-TR" sz="5000" dirty="0">
                <a:latin typeface="Times New Roman"/>
                <a:ea typeface="Times New Roman"/>
                <a:cs typeface="Times New Roman"/>
                <a:sym typeface="Times New Roman"/>
              </a:rPr>
              <a:t> </a:t>
            </a:r>
            <a:r>
              <a:rPr lang="en-US" sz="5000" dirty="0">
                <a:latin typeface="Times New Roman"/>
                <a:ea typeface="Times New Roman"/>
                <a:cs typeface="Times New Roman"/>
                <a:sym typeface="Times New Roman"/>
              </a:rPr>
              <a:t>[12] work by evaluating a subset of features using a machine learning algorithm that employs a search strategy to look through the space of possible feature subsets, evaluating each subset based on the quality of the performance of a given algorithm. It detects the interaction between variables and finds the optimal feature subset for the desired machine learning algorithm. </a:t>
            </a:r>
            <a:endParaRPr lang="tr-TR" sz="5000" dirty="0">
              <a:latin typeface="Times New Roman"/>
              <a:ea typeface="Times New Roman"/>
              <a:cs typeface="Times New Roman"/>
              <a:sym typeface="Times New Roman"/>
            </a:endParaRPr>
          </a:p>
          <a:p>
            <a:pPr marL="0" lvl="0" indent="0" algn="just" rtl="0">
              <a:lnSpc>
                <a:spcPct val="100000"/>
              </a:lnSpc>
              <a:spcBef>
                <a:spcPts val="0"/>
              </a:spcBef>
              <a:spcAft>
                <a:spcPts val="0"/>
              </a:spcAft>
              <a:buSzPct val="93617"/>
              <a:buNone/>
            </a:pPr>
            <a:endParaRPr lang="tr-TR" sz="5000" dirty="0">
              <a:latin typeface="Times New Roman"/>
              <a:ea typeface="Times New Roman"/>
              <a:cs typeface="Times New Roman"/>
              <a:sym typeface="Times New Roman"/>
            </a:endParaRPr>
          </a:p>
          <a:p>
            <a:pPr marL="0" lvl="0" indent="0" algn="just" rtl="0">
              <a:lnSpc>
                <a:spcPct val="100000"/>
              </a:lnSpc>
              <a:spcBef>
                <a:spcPts val="0"/>
              </a:spcBef>
              <a:spcAft>
                <a:spcPts val="0"/>
              </a:spcAft>
              <a:buSzPct val="93617"/>
              <a:buNone/>
            </a:pPr>
            <a:r>
              <a:rPr lang="tr-TR" sz="5000" i="1" dirty="0">
                <a:latin typeface="Times New Roman"/>
                <a:ea typeface="Times New Roman"/>
                <a:cs typeface="Times New Roman"/>
                <a:sym typeface="Times New Roman"/>
              </a:rPr>
              <a:t>Parameter; </a:t>
            </a:r>
          </a:p>
          <a:p>
            <a:pPr marL="914400" lvl="2" indent="0" algn="just">
              <a:spcBef>
                <a:spcPts val="0"/>
              </a:spcBef>
              <a:buSzPct val="93617"/>
              <a:buNone/>
            </a:pPr>
            <a:r>
              <a:rPr lang="en-US" sz="5000" i="1" dirty="0">
                <a:latin typeface="Times New Roman"/>
                <a:ea typeface="Times New Roman"/>
                <a:cs typeface="Times New Roman"/>
                <a:sym typeface="Times New Roman"/>
              </a:rPr>
              <a:t>n_estimators=100</a:t>
            </a:r>
          </a:p>
          <a:p>
            <a:pPr marL="914400" lvl="2" indent="0" algn="just">
              <a:spcBef>
                <a:spcPts val="0"/>
              </a:spcBef>
              <a:buSzPct val="93617"/>
              <a:buNone/>
            </a:pPr>
            <a:r>
              <a:rPr lang="en-US" sz="5000" i="1" dirty="0">
                <a:latin typeface="Times New Roman"/>
                <a:ea typeface="Times New Roman"/>
                <a:cs typeface="Times New Roman"/>
                <a:sym typeface="Times New Roman"/>
              </a:rPr>
              <a:t>random_state=0</a:t>
            </a:r>
          </a:p>
          <a:p>
            <a:pPr marL="0" lvl="0" indent="0" algn="just" rtl="0">
              <a:lnSpc>
                <a:spcPct val="100000"/>
              </a:lnSpc>
              <a:spcBef>
                <a:spcPts val="0"/>
              </a:spcBef>
              <a:spcAft>
                <a:spcPts val="0"/>
              </a:spcAft>
              <a:buSzPct val="93617"/>
              <a:buNone/>
            </a:pPr>
            <a:endParaRPr lang="tr-TR" sz="5000" dirty="0">
              <a:latin typeface="Times New Roman"/>
              <a:ea typeface="Times New Roman"/>
              <a:cs typeface="Times New Roman"/>
              <a:sym typeface="Times New Roman"/>
            </a:endParaRPr>
          </a:p>
          <a:p>
            <a:pPr marL="457200" lvl="0" indent="-366633" algn="just" rtl="0">
              <a:lnSpc>
                <a:spcPct val="150000"/>
              </a:lnSpc>
              <a:spcBef>
                <a:spcPts val="0"/>
              </a:spcBef>
              <a:spcAft>
                <a:spcPts val="0"/>
              </a:spcAft>
              <a:buSzPct val="100000"/>
              <a:buFont typeface="Times New Roman"/>
              <a:buChar char="➢"/>
            </a:pPr>
            <a:r>
              <a:rPr lang="en-US" sz="5000" dirty="0">
                <a:latin typeface="Times New Roman"/>
                <a:ea typeface="Times New Roman"/>
                <a:cs typeface="Times New Roman"/>
                <a:sym typeface="Times New Roman"/>
              </a:rPr>
              <a:t>Type of travel, </a:t>
            </a:r>
            <a:endParaRPr lang="tr-TR" sz="5000" dirty="0">
              <a:latin typeface="Times New Roman"/>
              <a:ea typeface="Times New Roman"/>
              <a:cs typeface="Times New Roman"/>
              <a:sym typeface="Times New Roman"/>
            </a:endParaRPr>
          </a:p>
          <a:p>
            <a:pPr marL="457200" lvl="0" indent="-366633" algn="just" rtl="0">
              <a:lnSpc>
                <a:spcPct val="150000"/>
              </a:lnSpc>
              <a:spcBef>
                <a:spcPts val="0"/>
              </a:spcBef>
              <a:spcAft>
                <a:spcPts val="0"/>
              </a:spcAft>
              <a:buSzPct val="100000"/>
              <a:buFont typeface="Times New Roman"/>
              <a:buChar char="➢"/>
            </a:pPr>
            <a:r>
              <a:rPr lang="en-US" sz="5000" dirty="0">
                <a:latin typeface="Times New Roman"/>
                <a:ea typeface="Times New Roman"/>
                <a:cs typeface="Times New Roman"/>
                <a:sym typeface="Times New Roman"/>
              </a:rPr>
              <a:t>Class, </a:t>
            </a:r>
            <a:endParaRPr sz="5000" dirty="0">
              <a:latin typeface="Times New Roman"/>
              <a:ea typeface="Times New Roman"/>
              <a:cs typeface="Times New Roman"/>
              <a:sym typeface="Times New Roman"/>
            </a:endParaRPr>
          </a:p>
          <a:p>
            <a:pPr marL="457200" lvl="0" indent="-366633" algn="just" rtl="0">
              <a:lnSpc>
                <a:spcPct val="150000"/>
              </a:lnSpc>
              <a:spcBef>
                <a:spcPts val="0"/>
              </a:spcBef>
              <a:spcAft>
                <a:spcPts val="0"/>
              </a:spcAft>
              <a:buSzPct val="100000"/>
              <a:buFont typeface="Times New Roman"/>
              <a:buChar char="➢"/>
            </a:pPr>
            <a:r>
              <a:rPr lang="en-US" sz="5000" dirty="0">
                <a:latin typeface="Times New Roman"/>
                <a:ea typeface="Times New Roman"/>
                <a:cs typeface="Times New Roman"/>
                <a:sym typeface="Times New Roman"/>
              </a:rPr>
              <a:t>Inflight wifi service, </a:t>
            </a:r>
            <a:endParaRPr sz="5000" dirty="0">
              <a:latin typeface="Times New Roman"/>
              <a:ea typeface="Times New Roman"/>
              <a:cs typeface="Times New Roman"/>
              <a:sym typeface="Times New Roman"/>
            </a:endParaRPr>
          </a:p>
          <a:p>
            <a:pPr marL="457200" lvl="0" indent="-366633" algn="just" rtl="0">
              <a:lnSpc>
                <a:spcPct val="150000"/>
              </a:lnSpc>
              <a:spcBef>
                <a:spcPts val="0"/>
              </a:spcBef>
              <a:spcAft>
                <a:spcPts val="0"/>
              </a:spcAft>
              <a:buSzPct val="100000"/>
              <a:buFont typeface="Times New Roman"/>
              <a:buChar char="➢"/>
            </a:pPr>
            <a:r>
              <a:rPr lang="en-US" sz="5000" dirty="0">
                <a:latin typeface="Times New Roman"/>
                <a:ea typeface="Times New Roman"/>
                <a:cs typeface="Times New Roman"/>
                <a:sym typeface="Times New Roman"/>
              </a:rPr>
              <a:t>Online boarding, </a:t>
            </a:r>
            <a:endParaRPr sz="5000" dirty="0">
              <a:latin typeface="Times New Roman"/>
              <a:ea typeface="Times New Roman"/>
              <a:cs typeface="Times New Roman"/>
              <a:sym typeface="Times New Roman"/>
            </a:endParaRPr>
          </a:p>
          <a:p>
            <a:pPr marL="457200" lvl="0" indent="-366633" algn="just" rtl="0">
              <a:lnSpc>
                <a:spcPct val="150000"/>
              </a:lnSpc>
              <a:spcBef>
                <a:spcPts val="0"/>
              </a:spcBef>
              <a:spcAft>
                <a:spcPts val="0"/>
              </a:spcAft>
              <a:buSzPct val="100000"/>
              <a:buFont typeface="Times New Roman"/>
              <a:buChar char="➢"/>
            </a:pPr>
            <a:r>
              <a:rPr lang="en-US" sz="5000" dirty="0">
                <a:latin typeface="Times New Roman"/>
                <a:ea typeface="Times New Roman"/>
                <a:cs typeface="Times New Roman"/>
                <a:sym typeface="Times New Roman"/>
              </a:rPr>
              <a:t>Seat comfort,</a:t>
            </a:r>
            <a:endParaRPr sz="5000" dirty="0">
              <a:latin typeface="Times New Roman"/>
              <a:ea typeface="Times New Roman"/>
              <a:cs typeface="Times New Roman"/>
              <a:sym typeface="Times New Roman"/>
            </a:endParaRPr>
          </a:p>
          <a:p>
            <a:pPr marL="457200" lvl="0" indent="-366633" algn="just" rtl="0">
              <a:lnSpc>
                <a:spcPct val="150000"/>
              </a:lnSpc>
              <a:spcBef>
                <a:spcPts val="0"/>
              </a:spcBef>
              <a:spcAft>
                <a:spcPts val="0"/>
              </a:spcAft>
              <a:buSzPct val="100000"/>
              <a:buFont typeface="Times New Roman"/>
              <a:buChar char="➢"/>
            </a:pPr>
            <a:r>
              <a:rPr lang="en-US" sz="5000" dirty="0">
                <a:latin typeface="Times New Roman"/>
                <a:ea typeface="Times New Roman"/>
                <a:cs typeface="Times New Roman"/>
                <a:sym typeface="Times New Roman"/>
              </a:rPr>
              <a:t>Inflight entertainment</a:t>
            </a:r>
            <a:endParaRPr sz="5000" dirty="0">
              <a:latin typeface="Times New Roman"/>
              <a:ea typeface="Times New Roman"/>
              <a:cs typeface="Times New Roman"/>
              <a:sym typeface="Times New Roman"/>
            </a:endParaRPr>
          </a:p>
          <a:p>
            <a:pPr marL="0" lvl="0" indent="0" algn="l" rtl="0">
              <a:lnSpc>
                <a:spcPct val="100000"/>
              </a:lnSpc>
              <a:spcBef>
                <a:spcPts val="1000"/>
              </a:spcBef>
              <a:spcAft>
                <a:spcPts val="0"/>
              </a:spcAft>
              <a:buSzPct val="100000"/>
              <a:buNone/>
            </a:pPr>
            <a:endParaRPr sz="2400" b="1" dirty="0">
              <a:latin typeface="Times New Roman"/>
              <a:ea typeface="Times New Roman"/>
              <a:cs typeface="Times New Roman"/>
              <a:sym typeface="Times New Roman"/>
            </a:endParaRPr>
          </a:p>
        </p:txBody>
      </p:sp>
      <p:sp>
        <p:nvSpPr>
          <p:cNvPr id="175" name="Google Shape;175;p14"/>
          <p:cNvSpPr txBox="1">
            <a:spLocks noGrp="1"/>
          </p:cNvSpPr>
          <p:nvPr>
            <p:ph type="title"/>
          </p:nvPr>
        </p:nvSpPr>
        <p:spPr>
          <a:xfrm>
            <a:off x="1071155" y="545435"/>
            <a:ext cx="3767176" cy="732949"/>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l" rtl="0">
              <a:lnSpc>
                <a:spcPct val="90000"/>
              </a:lnSpc>
              <a:spcBef>
                <a:spcPts val="0"/>
              </a:spcBef>
              <a:spcAft>
                <a:spcPts val="0"/>
              </a:spcAft>
              <a:buClr>
                <a:srgbClr val="262626"/>
              </a:buClr>
              <a:buSzPts val="2000"/>
              <a:buFont typeface="Algerian"/>
              <a:buNone/>
            </a:pPr>
            <a:r>
              <a:rPr lang="en-US" sz="2000" dirty="0">
                <a:latin typeface="Algerian"/>
                <a:ea typeface="Algerian"/>
                <a:cs typeface="Algerian"/>
                <a:sym typeface="Algerian"/>
              </a:rPr>
              <a:t> FEATURE </a:t>
            </a:r>
            <a:r>
              <a:rPr lang="tr-TR" sz="2000" dirty="0">
                <a:latin typeface="Algerian"/>
                <a:ea typeface="Algerian"/>
                <a:cs typeface="Algerian"/>
                <a:sym typeface="Algerian"/>
              </a:rPr>
              <a:t>SELECTION</a:t>
            </a:r>
            <a:endParaRPr sz="3600" dirty="0">
              <a:latin typeface="Algerian"/>
              <a:ea typeface="Algerian"/>
              <a:cs typeface="Algerian"/>
              <a:sym typeface="Algeri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5"/>
          <p:cNvSpPr txBox="1">
            <a:spLocks noGrp="1"/>
          </p:cNvSpPr>
          <p:nvPr>
            <p:ph type="body" idx="1"/>
          </p:nvPr>
        </p:nvSpPr>
        <p:spPr>
          <a:xfrm>
            <a:off x="1097275" y="268350"/>
            <a:ext cx="9940800" cy="65895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9BAFB5"/>
              </a:buClr>
              <a:buSzPts val="2200"/>
              <a:buNone/>
            </a:pPr>
            <a:r>
              <a:rPr lang="en-US" sz="2000" b="1" i="0" u="none" strike="noStrike" cap="none" dirty="0">
                <a:solidFill>
                  <a:srgbClr val="000000"/>
                </a:solidFill>
                <a:latin typeface="Times New Roman"/>
                <a:ea typeface="Times New Roman"/>
                <a:cs typeface="Times New Roman"/>
                <a:sym typeface="Times New Roman"/>
              </a:rPr>
              <a:t>Chi-Square Method</a:t>
            </a:r>
            <a:endParaRPr sz="2000" dirty="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rgbClr val="9BAFB5"/>
              </a:buClr>
              <a:buSzPts val="2200"/>
              <a:buNone/>
            </a:pPr>
            <a:endParaRPr sz="2000" dirty="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rgbClr val="9BAFB5"/>
              </a:buClr>
              <a:buSzPts val="2200"/>
              <a:buNone/>
            </a:pPr>
            <a:r>
              <a:rPr lang="en-US" sz="2000" b="0" i="0" u="none" strike="noStrike" cap="none" dirty="0">
                <a:solidFill>
                  <a:srgbClr val="000000"/>
                </a:solidFill>
                <a:latin typeface="Times New Roman"/>
                <a:ea typeface="Times New Roman"/>
                <a:cs typeface="Times New Roman"/>
                <a:sym typeface="Times New Roman"/>
              </a:rPr>
              <a:t>It</a:t>
            </a:r>
            <a:r>
              <a:rPr lang="tr-TR" sz="2000" b="0" i="0" u="none" strike="noStrike" cap="none" dirty="0">
                <a:solidFill>
                  <a:srgbClr val="000000"/>
                </a:solidFill>
                <a:latin typeface="Times New Roman"/>
                <a:ea typeface="Times New Roman"/>
                <a:cs typeface="Times New Roman"/>
                <a:sym typeface="Times New Roman"/>
              </a:rPr>
              <a:t> </a:t>
            </a:r>
            <a:r>
              <a:rPr lang="en-US" sz="2000" b="0" i="0" u="none" strike="noStrike" cap="none" dirty="0">
                <a:solidFill>
                  <a:srgbClr val="000000"/>
                </a:solidFill>
                <a:latin typeface="Times New Roman"/>
                <a:ea typeface="Times New Roman"/>
                <a:cs typeface="Times New Roman"/>
                <a:sym typeface="Times New Roman"/>
              </a:rPr>
              <a:t>[13] is to be used when the feature is categorical, the target variable is any way can be thought of as categorical. It measures the degree of association between two categorical variables. We calculate Chi-square between each feature and the target and select the desired number of features with the best Chi-square scores. It determines if the association between two categorical variables of the sample would reflect their real association in the population.</a:t>
            </a:r>
            <a:r>
              <a:rPr lang="en-US" sz="2000" dirty="0">
                <a:solidFill>
                  <a:srgbClr val="000000"/>
                </a:solidFill>
                <a:latin typeface="Times New Roman"/>
                <a:ea typeface="Times New Roman"/>
                <a:cs typeface="Times New Roman"/>
                <a:sym typeface="Times New Roman"/>
              </a:rPr>
              <a:t> </a:t>
            </a:r>
            <a:endParaRPr lang="tr-TR" sz="2000" dirty="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rgbClr val="9BAFB5"/>
              </a:buClr>
              <a:buSzPts val="2200"/>
              <a:buNone/>
            </a:pPr>
            <a:r>
              <a:rPr lang="tr-TR" sz="2000" i="1" dirty="0">
                <a:solidFill>
                  <a:srgbClr val="000000"/>
                </a:solidFill>
                <a:latin typeface="Times New Roman"/>
                <a:ea typeface="Times New Roman"/>
                <a:cs typeface="Times New Roman"/>
                <a:sym typeface="Times New Roman"/>
              </a:rPr>
              <a:t>Parameters: </a:t>
            </a:r>
          </a:p>
          <a:p>
            <a:pPr marL="0" lvl="0" indent="0" algn="just" rtl="0">
              <a:lnSpc>
                <a:spcPct val="100000"/>
              </a:lnSpc>
              <a:spcBef>
                <a:spcPts val="0"/>
              </a:spcBef>
              <a:spcAft>
                <a:spcPts val="0"/>
              </a:spcAft>
              <a:buClr>
                <a:srgbClr val="9BAFB5"/>
              </a:buClr>
              <a:buSzPts val="2200"/>
              <a:buNone/>
            </a:pPr>
            <a:r>
              <a:rPr lang="tr-TR" sz="2000" i="1" dirty="0">
                <a:solidFill>
                  <a:srgbClr val="000000"/>
                </a:solidFill>
                <a:latin typeface="Times New Roman"/>
                <a:ea typeface="Times New Roman"/>
                <a:cs typeface="Times New Roman"/>
                <a:sym typeface="Times New Roman"/>
              </a:rPr>
              <a:t>	   k=10</a:t>
            </a:r>
            <a:endParaRPr sz="2000" i="1" dirty="0">
              <a:solidFill>
                <a:srgbClr val="000000"/>
              </a:solidFill>
              <a:latin typeface="Times New Roman"/>
              <a:ea typeface="Times New Roman"/>
              <a:cs typeface="Times New Roman"/>
              <a:sym typeface="Times New Roman"/>
            </a:endParaRPr>
          </a:p>
          <a:p>
            <a:pPr marL="457200" marR="0" lvl="0" indent="-355600" algn="l" rtl="0">
              <a:lnSpc>
                <a:spcPct val="150000"/>
              </a:lnSpc>
              <a:spcBef>
                <a:spcPts val="1000"/>
              </a:spcBef>
              <a:spcAft>
                <a:spcPts val="0"/>
              </a:spcAft>
              <a:buSzPts val="2000"/>
              <a:buFont typeface="Times New Roman"/>
              <a:buChar char="➢"/>
            </a:pPr>
            <a:r>
              <a:rPr lang="en-US" sz="2000" dirty="0">
                <a:latin typeface="Times New Roman"/>
                <a:ea typeface="Times New Roman"/>
                <a:cs typeface="Times New Roman"/>
                <a:sym typeface="Times New Roman"/>
              </a:rPr>
              <a:t>Type of travel,</a:t>
            </a:r>
            <a:r>
              <a:rPr lang="tr-TR" sz="2000" dirty="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Class, </a:t>
            </a:r>
            <a:endParaRPr sz="2000" dirty="0">
              <a:latin typeface="Times New Roman"/>
              <a:ea typeface="Times New Roman"/>
              <a:cs typeface="Times New Roman"/>
              <a:sym typeface="Times New Roman"/>
            </a:endParaRPr>
          </a:p>
          <a:p>
            <a:pPr marL="457200" marR="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Inflight wifi service, </a:t>
            </a:r>
            <a:endParaRPr sz="2000" dirty="0">
              <a:latin typeface="Times New Roman"/>
              <a:ea typeface="Times New Roman"/>
              <a:cs typeface="Times New Roman"/>
              <a:sym typeface="Times New Roman"/>
            </a:endParaRPr>
          </a:p>
          <a:p>
            <a:pPr marL="457200" marR="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Online boarding, </a:t>
            </a:r>
            <a:endParaRPr sz="2000" dirty="0">
              <a:latin typeface="Times New Roman"/>
              <a:ea typeface="Times New Roman"/>
              <a:cs typeface="Times New Roman"/>
              <a:sym typeface="Times New Roman"/>
            </a:endParaRPr>
          </a:p>
          <a:p>
            <a:pPr marL="457200" marR="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Seat comfort, </a:t>
            </a:r>
            <a:endParaRPr sz="2000" dirty="0">
              <a:latin typeface="Times New Roman"/>
              <a:ea typeface="Times New Roman"/>
              <a:cs typeface="Times New Roman"/>
              <a:sym typeface="Times New Roman"/>
            </a:endParaRPr>
          </a:p>
          <a:p>
            <a:pPr marL="457200" marR="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Inflight entertainment, </a:t>
            </a:r>
            <a:endParaRPr sz="2000" dirty="0">
              <a:latin typeface="Times New Roman"/>
              <a:ea typeface="Times New Roman"/>
              <a:cs typeface="Times New Roman"/>
              <a:sym typeface="Times New Roman"/>
            </a:endParaRPr>
          </a:p>
          <a:p>
            <a:pPr marL="457200" marR="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Customer Type,</a:t>
            </a:r>
            <a:r>
              <a:rPr lang="tr-TR" sz="2000" dirty="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Flight distance,</a:t>
            </a:r>
            <a:r>
              <a:rPr lang="tr-TR" sz="2000" dirty="0">
                <a:latin typeface="Times New Roman"/>
                <a:ea typeface="Times New Roman"/>
                <a:cs typeface="Times New Roman"/>
                <a:sym typeface="Times New Roman"/>
              </a:rPr>
              <a:t> </a:t>
            </a:r>
          </a:p>
          <a:p>
            <a:pPr marL="457200" marR="0" lvl="0"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On-board service, Leg room service</a:t>
            </a:r>
            <a:endParaRP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6"/>
          <p:cNvSpPr txBox="1">
            <a:spLocks noGrp="1"/>
          </p:cNvSpPr>
          <p:nvPr>
            <p:ph type="body" idx="1"/>
          </p:nvPr>
        </p:nvSpPr>
        <p:spPr>
          <a:xfrm>
            <a:off x="838200" y="1199625"/>
            <a:ext cx="10515600" cy="543856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ct val="100000"/>
              <a:buNone/>
            </a:pPr>
            <a:r>
              <a:rPr lang="en-US" sz="2200" dirty="0">
                <a:latin typeface="Times New Roman" panose="02020603050405020304" pitchFamily="18" charset="0"/>
                <a:ea typeface="Times New Roman"/>
                <a:cs typeface="Times New Roman" panose="02020603050405020304" pitchFamily="18" charset="0"/>
                <a:sym typeface="Times New Roman"/>
              </a:rPr>
              <a:t>After data preprocessing data 129,880 and 24 attribute. </a:t>
            </a:r>
            <a:endParaRPr sz="22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0000"/>
              </a:lnSpc>
              <a:spcBef>
                <a:spcPts val="1000"/>
              </a:spcBef>
              <a:spcAft>
                <a:spcPts val="0"/>
              </a:spcAft>
              <a:buSzPct val="100000"/>
              <a:buNone/>
            </a:pPr>
            <a:r>
              <a:rPr lang="en-US" sz="2200" dirty="0">
                <a:latin typeface="Times New Roman" panose="02020603050405020304" pitchFamily="18" charset="0"/>
                <a:ea typeface="Times New Roman"/>
                <a:cs typeface="Times New Roman" panose="02020603050405020304" pitchFamily="18" charset="0"/>
                <a:sym typeface="Times New Roman"/>
              </a:rPr>
              <a:t>Data was split 80:20, train shape is 103864 and 23 attributes. Test data 25976 data and 1 attribute. </a:t>
            </a:r>
            <a:endParaRPr lang="tr-TR" sz="2200" dirty="0">
              <a:latin typeface="Times New Roman" panose="02020603050405020304" pitchFamily="18" charset="0"/>
              <a:ea typeface="Times New Roman"/>
              <a:cs typeface="Times New Roman" panose="02020603050405020304" pitchFamily="18" charset="0"/>
              <a:sym typeface="Times New Roman"/>
            </a:endParaRPr>
          </a:p>
          <a:p>
            <a:pPr marL="0" indent="0">
              <a:buSzPct val="100000"/>
              <a:buNone/>
            </a:pPr>
            <a:r>
              <a:rPr lang="it-IT" sz="2200" i="1" dirty="0">
                <a:solidFill>
                  <a:schemeClr val="dk1"/>
                </a:solidFill>
                <a:latin typeface="Times New Roman" panose="02020603050405020304" pitchFamily="18" charset="0"/>
                <a:cs typeface="Times New Roman" panose="02020603050405020304" pitchFamily="18" charset="0"/>
                <a:sym typeface="Times New Roman"/>
              </a:rPr>
              <a:t>Parameter: max_depth = </a:t>
            </a:r>
            <a:r>
              <a:rPr lang="tr-TR" sz="2200" i="1" dirty="0">
                <a:solidFill>
                  <a:schemeClr val="dk1"/>
                </a:solidFill>
                <a:latin typeface="Times New Roman" panose="02020603050405020304" pitchFamily="18" charset="0"/>
                <a:cs typeface="Times New Roman" panose="02020603050405020304" pitchFamily="18" charset="0"/>
                <a:sym typeface="Times New Roman"/>
              </a:rPr>
              <a:t>10</a:t>
            </a:r>
            <a:r>
              <a:rPr lang="it-IT" sz="2200" i="1" dirty="0">
                <a:solidFill>
                  <a:schemeClr val="dk1"/>
                </a:solidFill>
                <a:latin typeface="Times New Roman" panose="02020603050405020304" pitchFamily="18" charset="0"/>
                <a:cs typeface="Times New Roman" panose="02020603050405020304" pitchFamily="18" charset="0"/>
                <a:sym typeface="Times New Roman"/>
              </a:rPr>
              <a:t>, gini index</a:t>
            </a:r>
            <a:r>
              <a:rPr lang="tr-TR" sz="2200" i="1" dirty="0">
                <a:solidFill>
                  <a:schemeClr val="dk1"/>
                </a:solidFill>
                <a:latin typeface="Times New Roman" panose="02020603050405020304" pitchFamily="18" charset="0"/>
                <a:cs typeface="Times New Roman" panose="02020603050405020304" pitchFamily="18" charset="0"/>
                <a:sym typeface="Times New Roman"/>
              </a:rPr>
              <a:t> </a:t>
            </a:r>
            <a:r>
              <a:rPr lang="tr-TR" sz="2200" b="1" dirty="0">
                <a:solidFill>
                  <a:schemeClr val="dk1"/>
                </a:solidFill>
                <a:latin typeface="Times New Roman" panose="02020603050405020304" pitchFamily="18" charset="0"/>
                <a:cs typeface="Times New Roman" panose="02020603050405020304" pitchFamily="18" charset="0"/>
                <a:sym typeface="Times New Roman"/>
              </a:rPr>
              <a:t>(accuracy: %92)</a:t>
            </a:r>
          </a:p>
          <a:p>
            <a:pPr marL="0" indent="0">
              <a:buSzPct val="100000"/>
              <a:buNone/>
            </a:pPr>
            <a:r>
              <a:rPr lang="tr-TR" sz="2200" dirty="0">
                <a:solidFill>
                  <a:schemeClr val="dk1"/>
                </a:solidFill>
                <a:latin typeface="Times New Roman" panose="02020603050405020304" pitchFamily="18" charset="0"/>
                <a:cs typeface="Times New Roman" panose="02020603050405020304" pitchFamily="18" charset="0"/>
                <a:sym typeface="Times New Roman"/>
              </a:rPr>
              <a:t>                 </a:t>
            </a:r>
            <a:r>
              <a:rPr lang="it-IT" sz="2200" i="1" dirty="0">
                <a:solidFill>
                  <a:schemeClr val="dk1"/>
                </a:solidFill>
                <a:latin typeface="Times New Roman" panose="02020603050405020304" pitchFamily="18" charset="0"/>
                <a:cs typeface="Times New Roman" panose="02020603050405020304" pitchFamily="18" charset="0"/>
                <a:sym typeface="Times New Roman"/>
              </a:rPr>
              <a:t>max_depth = </a:t>
            </a:r>
            <a:r>
              <a:rPr lang="tr-TR" sz="2200" i="1" dirty="0">
                <a:solidFill>
                  <a:schemeClr val="dk1"/>
                </a:solidFill>
                <a:latin typeface="Times New Roman" panose="02020603050405020304" pitchFamily="18" charset="0"/>
                <a:cs typeface="Times New Roman" panose="02020603050405020304" pitchFamily="18" charset="0"/>
                <a:sym typeface="Times New Roman"/>
              </a:rPr>
              <a:t>3</a:t>
            </a:r>
            <a:r>
              <a:rPr lang="it-IT" sz="2200" i="1" dirty="0">
                <a:solidFill>
                  <a:schemeClr val="dk1"/>
                </a:solidFill>
                <a:latin typeface="Times New Roman" panose="02020603050405020304" pitchFamily="18" charset="0"/>
                <a:cs typeface="Times New Roman" panose="02020603050405020304" pitchFamily="18" charset="0"/>
                <a:sym typeface="Times New Roman"/>
              </a:rPr>
              <a:t>, gini index</a:t>
            </a:r>
            <a:r>
              <a:rPr lang="tr-TR" sz="2200" i="1" dirty="0">
                <a:solidFill>
                  <a:schemeClr val="dk1"/>
                </a:solidFill>
                <a:latin typeface="Times New Roman" panose="02020603050405020304" pitchFamily="18" charset="0"/>
                <a:cs typeface="Times New Roman" panose="02020603050405020304" pitchFamily="18" charset="0"/>
                <a:sym typeface="Times New Roman"/>
              </a:rPr>
              <a:t> </a:t>
            </a:r>
            <a:r>
              <a:rPr lang="tr-TR" sz="2200" dirty="0">
                <a:solidFill>
                  <a:schemeClr val="dk1"/>
                </a:solidFill>
                <a:latin typeface="Times New Roman" panose="02020603050405020304" pitchFamily="18" charset="0"/>
                <a:cs typeface="Times New Roman" panose="02020603050405020304" pitchFamily="18" charset="0"/>
                <a:sym typeface="Times New Roman"/>
              </a:rPr>
              <a:t>(accuracy: %84)</a:t>
            </a:r>
          </a:p>
          <a:p>
            <a:pPr marL="0" indent="0">
              <a:buSzPct val="100000"/>
              <a:buNone/>
            </a:pPr>
            <a:r>
              <a:rPr lang="tr-TR" sz="2200" dirty="0">
                <a:solidFill>
                  <a:schemeClr val="dk1"/>
                </a:solidFill>
                <a:latin typeface="Times New Roman" panose="02020603050405020304" pitchFamily="18" charset="0"/>
                <a:cs typeface="Times New Roman" panose="02020603050405020304" pitchFamily="18" charset="0"/>
                <a:sym typeface="Times New Roman"/>
              </a:rPr>
              <a:t>	</a:t>
            </a:r>
            <a:r>
              <a:rPr lang="tr-TR" sz="2200" i="1" dirty="0">
                <a:solidFill>
                  <a:schemeClr val="dk1"/>
                </a:solidFill>
                <a:latin typeface="Times New Roman" panose="02020603050405020304" pitchFamily="18" charset="0"/>
                <a:cs typeface="Times New Roman" panose="02020603050405020304" pitchFamily="18" charset="0"/>
                <a:sym typeface="Times New Roman"/>
              </a:rPr>
              <a:t>    </a:t>
            </a:r>
            <a:r>
              <a:rPr lang="it-IT" sz="2200" i="1" dirty="0">
                <a:solidFill>
                  <a:schemeClr val="dk1"/>
                </a:solidFill>
                <a:latin typeface="Times New Roman" panose="02020603050405020304" pitchFamily="18" charset="0"/>
                <a:cs typeface="Times New Roman" panose="02020603050405020304" pitchFamily="18" charset="0"/>
                <a:sym typeface="Times New Roman"/>
              </a:rPr>
              <a:t>max_depth = </a:t>
            </a:r>
            <a:r>
              <a:rPr lang="tr-TR" sz="2200" i="1" dirty="0">
                <a:solidFill>
                  <a:schemeClr val="dk1"/>
                </a:solidFill>
                <a:latin typeface="Times New Roman" panose="02020603050405020304" pitchFamily="18" charset="0"/>
                <a:cs typeface="Times New Roman" panose="02020603050405020304" pitchFamily="18" charset="0"/>
                <a:sym typeface="Times New Roman"/>
              </a:rPr>
              <a:t>5</a:t>
            </a:r>
            <a:r>
              <a:rPr lang="it-IT" sz="2200" i="1" dirty="0">
                <a:solidFill>
                  <a:schemeClr val="dk1"/>
                </a:solidFill>
                <a:latin typeface="Times New Roman" panose="02020603050405020304" pitchFamily="18" charset="0"/>
                <a:cs typeface="Times New Roman" panose="02020603050405020304" pitchFamily="18" charset="0"/>
                <a:sym typeface="Times New Roman"/>
              </a:rPr>
              <a:t>, gini index</a:t>
            </a:r>
            <a:r>
              <a:rPr lang="tr-TR" sz="2200" i="1" dirty="0">
                <a:solidFill>
                  <a:schemeClr val="dk1"/>
                </a:solidFill>
                <a:latin typeface="Times New Roman" panose="02020603050405020304" pitchFamily="18" charset="0"/>
                <a:cs typeface="Times New Roman" panose="02020603050405020304" pitchFamily="18" charset="0"/>
                <a:sym typeface="Times New Roman"/>
              </a:rPr>
              <a:t> </a:t>
            </a:r>
            <a:r>
              <a:rPr lang="tr-TR" sz="2200" dirty="0">
                <a:solidFill>
                  <a:schemeClr val="dk1"/>
                </a:solidFill>
                <a:latin typeface="Times New Roman" panose="02020603050405020304" pitchFamily="18" charset="0"/>
                <a:cs typeface="Times New Roman" panose="02020603050405020304" pitchFamily="18" charset="0"/>
                <a:sym typeface="Times New Roman"/>
              </a:rPr>
              <a:t>(accuracy: % 88)</a:t>
            </a:r>
            <a:endParaRPr lang="it-IT" sz="2200" dirty="0">
              <a:latin typeface="Times New Roman" panose="02020603050405020304" pitchFamily="18" charset="0"/>
              <a:cs typeface="Times New Roman" panose="02020603050405020304" pitchFamily="18" charset="0"/>
            </a:endParaRPr>
          </a:p>
          <a:p>
            <a:pPr marL="0" lvl="0" indent="0" algn="l" rtl="0">
              <a:lnSpc>
                <a:spcPct val="100000"/>
              </a:lnSpc>
              <a:spcBef>
                <a:spcPts val="1000"/>
              </a:spcBef>
              <a:spcAft>
                <a:spcPts val="0"/>
              </a:spcAft>
              <a:buSzPct val="100000"/>
              <a:buNone/>
            </a:pPr>
            <a:r>
              <a:rPr lang="en-US" sz="2200" dirty="0">
                <a:latin typeface="Times New Roman" panose="02020603050405020304" pitchFamily="18" charset="0"/>
                <a:ea typeface="Times New Roman"/>
                <a:cs typeface="Times New Roman" panose="02020603050405020304" pitchFamily="18" charset="0"/>
                <a:sym typeface="Times New Roman"/>
              </a:rPr>
              <a:t>Model’s input; </a:t>
            </a:r>
            <a:endParaRPr sz="2200" dirty="0">
              <a:latin typeface="Times New Roman" panose="02020603050405020304" pitchFamily="18" charset="0"/>
              <a:cs typeface="Times New Roman" panose="02020603050405020304" pitchFamily="18" charset="0"/>
            </a:endParaRPr>
          </a:p>
          <a:p>
            <a:pPr marL="228600" lvl="0" indent="-228600" algn="l" rtl="0">
              <a:lnSpc>
                <a:spcPct val="100000"/>
              </a:lnSpc>
              <a:spcBef>
                <a:spcPts val="1000"/>
              </a:spcBef>
              <a:spcAft>
                <a:spcPts val="0"/>
              </a:spcAft>
              <a:buSzPct val="100000"/>
              <a:buFont typeface="Noto Sans Symbols"/>
              <a:buChar char="⮚"/>
            </a:pPr>
            <a:r>
              <a:rPr lang="en-US" sz="2200" dirty="0">
                <a:latin typeface="Times New Roman" panose="02020603050405020304" pitchFamily="18" charset="0"/>
                <a:ea typeface="Times New Roman"/>
                <a:cs typeface="Times New Roman" panose="02020603050405020304" pitchFamily="18" charset="0"/>
                <a:sym typeface="Times New Roman"/>
              </a:rPr>
              <a:t>Customer Type</a:t>
            </a:r>
            <a:r>
              <a:rPr lang="tr-TR" sz="2200" dirty="0">
                <a:latin typeface="Times New Roman" panose="02020603050405020304" pitchFamily="18" charset="0"/>
                <a:ea typeface="Times New Roman"/>
                <a:cs typeface="Times New Roman" panose="02020603050405020304" pitchFamily="18" charset="0"/>
                <a:sym typeface="Times New Roman"/>
              </a:rPr>
              <a:t>,</a:t>
            </a:r>
            <a:r>
              <a:rPr lang="en-US" sz="2200" dirty="0">
                <a:latin typeface="Times New Roman" panose="02020603050405020304" pitchFamily="18" charset="0"/>
                <a:ea typeface="Times New Roman"/>
                <a:cs typeface="Times New Roman" panose="02020603050405020304" pitchFamily="18" charset="0"/>
                <a:sym typeface="Times New Roman"/>
              </a:rPr>
              <a:t>Type of Travel </a:t>
            </a:r>
            <a:endParaRPr sz="2200" dirty="0">
              <a:latin typeface="Times New Roman" panose="02020603050405020304" pitchFamily="18" charset="0"/>
              <a:ea typeface="Times New Roman"/>
              <a:cs typeface="Times New Roman" panose="02020603050405020304" pitchFamily="18" charset="0"/>
              <a:sym typeface="Times New Roman"/>
            </a:endParaRPr>
          </a:p>
          <a:p>
            <a:pPr marL="228600" lvl="0" indent="-228600" algn="l" rtl="0">
              <a:lnSpc>
                <a:spcPct val="100000"/>
              </a:lnSpc>
              <a:spcBef>
                <a:spcPts val="1000"/>
              </a:spcBef>
              <a:spcAft>
                <a:spcPts val="0"/>
              </a:spcAft>
              <a:buSzPct val="100000"/>
              <a:buFont typeface="Noto Sans Symbols"/>
              <a:buChar char="⮚"/>
            </a:pPr>
            <a:r>
              <a:rPr lang="en-US" sz="2200" dirty="0">
                <a:latin typeface="Times New Roman" panose="02020603050405020304" pitchFamily="18" charset="0"/>
                <a:ea typeface="Times New Roman"/>
                <a:cs typeface="Times New Roman" panose="02020603050405020304" pitchFamily="18" charset="0"/>
                <a:sym typeface="Times New Roman"/>
              </a:rPr>
              <a:t>Class</a:t>
            </a:r>
            <a:r>
              <a:rPr lang="tr-TR" sz="2200" dirty="0">
                <a:latin typeface="Times New Roman" panose="02020603050405020304" pitchFamily="18" charset="0"/>
                <a:ea typeface="Times New Roman"/>
                <a:cs typeface="Times New Roman" panose="02020603050405020304" pitchFamily="18" charset="0"/>
                <a:sym typeface="Times New Roman"/>
              </a:rPr>
              <a:t>, </a:t>
            </a:r>
            <a:r>
              <a:rPr lang="en-US" sz="2200" dirty="0">
                <a:latin typeface="Times New Roman" panose="02020603050405020304" pitchFamily="18" charset="0"/>
                <a:ea typeface="Times New Roman"/>
                <a:cs typeface="Times New Roman" panose="02020603050405020304" pitchFamily="18" charset="0"/>
                <a:sym typeface="Times New Roman"/>
              </a:rPr>
              <a:t>Flight distance</a:t>
            </a:r>
            <a:endParaRPr sz="2200" dirty="0">
              <a:latin typeface="Times New Roman" panose="02020603050405020304" pitchFamily="18" charset="0"/>
              <a:ea typeface="Times New Roman"/>
              <a:cs typeface="Times New Roman" panose="02020603050405020304" pitchFamily="18" charset="0"/>
              <a:sym typeface="Times New Roman"/>
            </a:endParaRPr>
          </a:p>
          <a:p>
            <a:pPr marL="228600" lvl="0" indent="-228600" algn="l" rtl="0">
              <a:lnSpc>
                <a:spcPct val="100000"/>
              </a:lnSpc>
              <a:spcBef>
                <a:spcPts val="1000"/>
              </a:spcBef>
              <a:spcAft>
                <a:spcPts val="0"/>
              </a:spcAft>
              <a:buSzPct val="100000"/>
              <a:buFont typeface="Noto Sans Symbols"/>
              <a:buChar char="⮚"/>
            </a:pPr>
            <a:r>
              <a:rPr lang="en-US" sz="2200" dirty="0">
                <a:latin typeface="Times New Roman" panose="02020603050405020304" pitchFamily="18" charset="0"/>
                <a:ea typeface="Times New Roman"/>
                <a:cs typeface="Times New Roman" panose="02020603050405020304" pitchFamily="18" charset="0"/>
                <a:sym typeface="Times New Roman"/>
              </a:rPr>
              <a:t>Inflight wifi service</a:t>
            </a:r>
            <a:r>
              <a:rPr lang="tr-TR" sz="2200" dirty="0">
                <a:latin typeface="Times New Roman" panose="02020603050405020304" pitchFamily="18" charset="0"/>
                <a:ea typeface="Times New Roman"/>
                <a:cs typeface="Times New Roman" panose="02020603050405020304" pitchFamily="18" charset="0"/>
                <a:sym typeface="Times New Roman"/>
              </a:rPr>
              <a:t>, </a:t>
            </a:r>
            <a:r>
              <a:rPr lang="en-US" sz="2200" dirty="0">
                <a:latin typeface="Times New Roman" panose="02020603050405020304" pitchFamily="18" charset="0"/>
                <a:ea typeface="Times New Roman"/>
                <a:cs typeface="Times New Roman" panose="02020603050405020304" pitchFamily="18" charset="0"/>
                <a:sym typeface="Times New Roman"/>
              </a:rPr>
              <a:t>Online boarding</a:t>
            </a:r>
            <a:endParaRPr sz="2200" dirty="0">
              <a:latin typeface="Times New Roman" panose="02020603050405020304" pitchFamily="18" charset="0"/>
              <a:ea typeface="Times New Roman"/>
              <a:cs typeface="Times New Roman" panose="02020603050405020304" pitchFamily="18" charset="0"/>
              <a:sym typeface="Times New Roman"/>
            </a:endParaRPr>
          </a:p>
          <a:p>
            <a:pPr marL="228600" lvl="0" indent="-228600" algn="l" rtl="0">
              <a:lnSpc>
                <a:spcPct val="100000"/>
              </a:lnSpc>
              <a:spcBef>
                <a:spcPts val="1000"/>
              </a:spcBef>
              <a:spcAft>
                <a:spcPts val="0"/>
              </a:spcAft>
              <a:buSzPct val="100000"/>
              <a:buFont typeface="Noto Sans Symbols"/>
              <a:buChar char="⮚"/>
            </a:pPr>
            <a:r>
              <a:rPr lang="en-US" sz="2200" dirty="0">
                <a:latin typeface="Times New Roman" panose="02020603050405020304" pitchFamily="18" charset="0"/>
                <a:ea typeface="Times New Roman"/>
                <a:cs typeface="Times New Roman" panose="02020603050405020304" pitchFamily="18" charset="0"/>
                <a:sym typeface="Times New Roman"/>
              </a:rPr>
              <a:t>Seat comfort, Inflight entertainment</a:t>
            </a:r>
            <a:endParaRPr sz="2200" dirty="0">
              <a:latin typeface="Times New Roman" panose="02020603050405020304" pitchFamily="18" charset="0"/>
              <a:ea typeface="Times New Roman"/>
              <a:cs typeface="Times New Roman" panose="02020603050405020304" pitchFamily="18" charset="0"/>
              <a:sym typeface="Times New Roman"/>
            </a:endParaRPr>
          </a:p>
          <a:p>
            <a:pPr marL="228600" lvl="0" indent="-228600" algn="l" rtl="0">
              <a:lnSpc>
                <a:spcPct val="100000"/>
              </a:lnSpc>
              <a:spcBef>
                <a:spcPts val="1000"/>
              </a:spcBef>
              <a:spcAft>
                <a:spcPts val="0"/>
              </a:spcAft>
              <a:buSzPct val="100000"/>
              <a:buFont typeface="Noto Sans Symbols"/>
              <a:buChar char="⮚"/>
            </a:pPr>
            <a:r>
              <a:rPr lang="en-US" sz="2200" dirty="0">
                <a:latin typeface="Times New Roman" panose="02020603050405020304" pitchFamily="18" charset="0"/>
                <a:ea typeface="Times New Roman"/>
                <a:cs typeface="Times New Roman" panose="02020603050405020304" pitchFamily="18" charset="0"/>
                <a:sym typeface="Times New Roman"/>
              </a:rPr>
              <a:t> On-board service</a:t>
            </a:r>
            <a:r>
              <a:rPr lang="tr-TR" sz="2200" dirty="0">
                <a:latin typeface="Times New Roman" panose="02020603050405020304" pitchFamily="18" charset="0"/>
                <a:ea typeface="Times New Roman"/>
                <a:cs typeface="Times New Roman" panose="02020603050405020304" pitchFamily="18" charset="0"/>
                <a:sym typeface="Times New Roman"/>
              </a:rPr>
              <a:t>,</a:t>
            </a:r>
            <a:r>
              <a:rPr lang="en-US" sz="2200" dirty="0">
                <a:latin typeface="Times New Roman" panose="02020603050405020304" pitchFamily="18" charset="0"/>
                <a:ea typeface="Times New Roman"/>
                <a:cs typeface="Times New Roman" panose="02020603050405020304" pitchFamily="18" charset="0"/>
                <a:sym typeface="Times New Roman"/>
              </a:rPr>
              <a:t> Leg room service.</a:t>
            </a:r>
            <a:endParaRPr sz="22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0000"/>
              </a:lnSpc>
              <a:spcBef>
                <a:spcPts val="1000"/>
              </a:spcBef>
              <a:spcAft>
                <a:spcPts val="0"/>
              </a:spcAft>
              <a:buSzPct val="100000"/>
              <a:buNone/>
            </a:pPr>
            <a:endParaRPr sz="2200" dirty="0">
              <a:latin typeface="Times New Roman"/>
              <a:ea typeface="Times New Roman"/>
              <a:cs typeface="Times New Roman"/>
              <a:sym typeface="Times New Roman"/>
            </a:endParaRPr>
          </a:p>
          <a:p>
            <a:pPr marL="0" lvl="0" indent="0" algn="l" rtl="0">
              <a:lnSpc>
                <a:spcPct val="100000"/>
              </a:lnSpc>
              <a:spcBef>
                <a:spcPts val="1000"/>
              </a:spcBef>
              <a:spcAft>
                <a:spcPts val="0"/>
              </a:spcAft>
              <a:buSzPct val="100000"/>
              <a:buNone/>
            </a:pPr>
            <a:endParaRPr sz="2200" b="1" dirty="0">
              <a:latin typeface="Times New Roman"/>
              <a:ea typeface="Times New Roman"/>
              <a:cs typeface="Times New Roman"/>
              <a:sym typeface="Times New Roman"/>
            </a:endParaRPr>
          </a:p>
        </p:txBody>
      </p:sp>
      <p:sp>
        <p:nvSpPr>
          <p:cNvPr id="186" name="Google Shape;186;p16"/>
          <p:cNvSpPr txBox="1">
            <a:spLocks noGrp="1"/>
          </p:cNvSpPr>
          <p:nvPr>
            <p:ph type="title"/>
          </p:nvPr>
        </p:nvSpPr>
        <p:spPr>
          <a:xfrm>
            <a:off x="1160182" y="435006"/>
            <a:ext cx="3751452" cy="662273"/>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l" rtl="0">
              <a:lnSpc>
                <a:spcPct val="90000"/>
              </a:lnSpc>
              <a:spcBef>
                <a:spcPts val="0"/>
              </a:spcBef>
              <a:spcAft>
                <a:spcPts val="0"/>
              </a:spcAft>
              <a:buClr>
                <a:srgbClr val="262626"/>
              </a:buClr>
              <a:buSzPts val="2000"/>
              <a:buFont typeface="Algerian"/>
              <a:buNone/>
            </a:pPr>
            <a:r>
              <a:rPr lang="en-US" sz="2000" dirty="0">
                <a:latin typeface="Algerian"/>
                <a:ea typeface="Algerian"/>
                <a:cs typeface="Algerian"/>
                <a:sym typeface="Algerian"/>
              </a:rPr>
              <a:t> DECISION TREE</a:t>
            </a:r>
            <a:endParaRPr sz="3600" dirty="0">
              <a:latin typeface="Algerian"/>
              <a:ea typeface="Algerian"/>
              <a:cs typeface="Algerian"/>
              <a:sym typeface="Algeri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txBox="1">
            <a:spLocks noGrp="1"/>
          </p:cNvSpPr>
          <p:nvPr>
            <p:ph type="title"/>
          </p:nvPr>
        </p:nvSpPr>
        <p:spPr>
          <a:xfrm>
            <a:off x="2231136" y="679967"/>
            <a:ext cx="7729728" cy="795187"/>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Algerian"/>
              <a:buNone/>
            </a:pPr>
            <a:r>
              <a:rPr lang="en-US" sz="3200">
                <a:latin typeface="Algerian"/>
                <a:ea typeface="Algerian"/>
                <a:cs typeface="Algerian"/>
                <a:sym typeface="Algerian"/>
              </a:rPr>
              <a:t>RESULTS</a:t>
            </a:r>
            <a:endParaRPr sz="3200">
              <a:latin typeface="Algerian"/>
              <a:ea typeface="Algerian"/>
              <a:cs typeface="Algerian"/>
              <a:sym typeface="Algerian"/>
            </a:endParaRPr>
          </a:p>
        </p:txBody>
      </p:sp>
      <p:sp>
        <p:nvSpPr>
          <p:cNvPr id="192" name="Google Shape;192;p17"/>
          <p:cNvSpPr txBox="1"/>
          <p:nvPr/>
        </p:nvSpPr>
        <p:spPr>
          <a:xfrm>
            <a:off x="914879" y="1709148"/>
            <a:ext cx="10266300" cy="178506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Clr>
                <a:schemeClr val="dk1"/>
              </a:buClr>
              <a:buSzPts val="2200"/>
              <a:buFont typeface="Times New Roman"/>
              <a:buNone/>
            </a:pPr>
            <a:r>
              <a:rPr lang="en-US" sz="2200" dirty="0">
                <a:solidFill>
                  <a:schemeClr val="dk1"/>
                </a:solidFill>
                <a:latin typeface="Times New Roman"/>
                <a:ea typeface="Times New Roman"/>
                <a:cs typeface="Times New Roman"/>
                <a:sym typeface="Times New Roman"/>
              </a:rPr>
              <a:t>Model results according to the selected features;</a:t>
            </a:r>
            <a:endParaRPr lang="tr-TR" sz="2200" dirty="0">
              <a:solidFill>
                <a:schemeClr val="dk1"/>
              </a:solidFill>
              <a:latin typeface="Times New Roman"/>
              <a:ea typeface="Times New Roman"/>
              <a:cs typeface="Times New Roman"/>
              <a:sym typeface="Times New Roman"/>
            </a:endParaRPr>
          </a:p>
          <a:p>
            <a:pPr>
              <a:buClr>
                <a:schemeClr val="dk1"/>
              </a:buClr>
              <a:buSzPts val="2200"/>
            </a:pPr>
            <a:r>
              <a:rPr lang="it-IT" sz="2200" dirty="0">
                <a:solidFill>
                  <a:schemeClr val="dk1"/>
                </a:solidFill>
                <a:latin typeface="Times New Roman"/>
                <a:cs typeface="Times New Roman"/>
                <a:sym typeface="Times New Roman"/>
              </a:rPr>
              <a:t>Parameter: max_depth = </a:t>
            </a:r>
            <a:r>
              <a:rPr lang="tr-TR" sz="2200" dirty="0">
                <a:solidFill>
                  <a:schemeClr val="dk1"/>
                </a:solidFill>
                <a:latin typeface="Times New Roman"/>
                <a:cs typeface="Times New Roman"/>
                <a:sym typeface="Times New Roman"/>
              </a:rPr>
              <a:t>10</a:t>
            </a:r>
            <a:r>
              <a:rPr lang="it-IT" sz="2200" dirty="0">
                <a:solidFill>
                  <a:schemeClr val="dk1"/>
                </a:solidFill>
                <a:latin typeface="Times New Roman"/>
                <a:cs typeface="Times New Roman"/>
                <a:sym typeface="Times New Roman"/>
              </a:rPr>
              <a:t>, gini index</a:t>
            </a:r>
            <a:endParaRPr lang="it-IT" sz="2400" dirty="0"/>
          </a:p>
          <a:p>
            <a:pPr marL="0" marR="0" lvl="0" indent="0" rtl="0">
              <a:spcBef>
                <a:spcPts val="0"/>
              </a:spcBef>
              <a:spcAft>
                <a:spcPts val="0"/>
              </a:spcAft>
              <a:buClr>
                <a:schemeClr val="dk1"/>
              </a:buClr>
              <a:buSzPts val="2200"/>
              <a:buFont typeface="Times New Roman"/>
              <a:buNone/>
            </a:pPr>
            <a:r>
              <a:rPr lang="en-US" sz="2200" dirty="0">
                <a:solidFill>
                  <a:schemeClr val="dk1"/>
                </a:solidFill>
                <a:latin typeface="Times New Roman"/>
                <a:ea typeface="Times New Roman"/>
                <a:cs typeface="Times New Roman"/>
                <a:sym typeface="Times New Roman"/>
              </a:rPr>
              <a:t>Accuracy : % 92.84</a:t>
            </a:r>
            <a:endParaRPr dirty="0"/>
          </a:p>
          <a:p>
            <a:pPr marL="0" marR="0" lvl="0" indent="0" rtl="0">
              <a:spcBef>
                <a:spcPts val="0"/>
              </a:spcBef>
              <a:spcAft>
                <a:spcPts val="0"/>
              </a:spcAft>
              <a:buClr>
                <a:schemeClr val="dk1"/>
              </a:buClr>
              <a:buSzPts val="2200"/>
              <a:buFont typeface="Times New Roman"/>
              <a:buNone/>
            </a:pPr>
            <a:r>
              <a:rPr lang="en-US" sz="2200" dirty="0">
                <a:solidFill>
                  <a:schemeClr val="dk1"/>
                </a:solidFill>
                <a:latin typeface="Times New Roman"/>
                <a:ea typeface="Times New Roman"/>
                <a:cs typeface="Times New Roman"/>
                <a:sym typeface="Times New Roman"/>
              </a:rPr>
              <a:t>Time Taken : 0.11017</a:t>
            </a:r>
            <a:endParaRPr lang="tr-TR" sz="22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200" dirty="0">
              <a:solidFill>
                <a:schemeClr val="dk1"/>
              </a:solidFill>
              <a:latin typeface="Times New Roman"/>
              <a:ea typeface="Times New Roman"/>
              <a:cs typeface="Times New Roman"/>
              <a:sym typeface="Times New Roman"/>
            </a:endParaRPr>
          </a:p>
        </p:txBody>
      </p:sp>
      <p:graphicFrame>
        <p:nvGraphicFramePr>
          <p:cNvPr id="193" name="Google Shape;193;p17"/>
          <p:cNvGraphicFramePr/>
          <p:nvPr>
            <p:extLst>
              <p:ext uri="{D42A27DB-BD31-4B8C-83A1-F6EECF244321}">
                <p14:modId xmlns:p14="http://schemas.microsoft.com/office/powerpoint/2010/main" val="3764658158"/>
              </p:ext>
            </p:extLst>
          </p:nvPr>
        </p:nvGraphicFramePr>
        <p:xfrm>
          <a:off x="1222405" y="3701952"/>
          <a:ext cx="5471359" cy="2252496"/>
        </p:xfrm>
        <a:graphic>
          <a:graphicData uri="http://schemas.openxmlformats.org/drawingml/2006/table">
            <a:tbl>
              <a:tblPr firstRow="1" firstCol="1" bandRow="1">
                <a:noFill/>
                <a:tableStyleId>{D4C240CE-5EA7-4519-9D8A-D8CAF268BC18}</a:tableStyleId>
              </a:tblPr>
              <a:tblGrid>
                <a:gridCol w="1423141">
                  <a:extLst>
                    <a:ext uri="{9D8B030D-6E8A-4147-A177-3AD203B41FA5}">
                      <a16:colId xmlns:a16="http://schemas.microsoft.com/office/drawing/2014/main" val="20000"/>
                    </a:ext>
                  </a:extLst>
                </a:gridCol>
                <a:gridCol w="1100831">
                  <a:extLst>
                    <a:ext uri="{9D8B030D-6E8A-4147-A177-3AD203B41FA5}">
                      <a16:colId xmlns:a16="http://schemas.microsoft.com/office/drawing/2014/main" val="20001"/>
                    </a:ext>
                  </a:extLst>
                </a:gridCol>
                <a:gridCol w="887767">
                  <a:extLst>
                    <a:ext uri="{9D8B030D-6E8A-4147-A177-3AD203B41FA5}">
                      <a16:colId xmlns:a16="http://schemas.microsoft.com/office/drawing/2014/main" val="20002"/>
                    </a:ext>
                  </a:extLst>
                </a:gridCol>
                <a:gridCol w="1100831">
                  <a:extLst>
                    <a:ext uri="{9D8B030D-6E8A-4147-A177-3AD203B41FA5}">
                      <a16:colId xmlns:a16="http://schemas.microsoft.com/office/drawing/2014/main" val="20003"/>
                    </a:ext>
                  </a:extLst>
                </a:gridCol>
                <a:gridCol w="958789">
                  <a:extLst>
                    <a:ext uri="{9D8B030D-6E8A-4147-A177-3AD203B41FA5}">
                      <a16:colId xmlns:a16="http://schemas.microsoft.com/office/drawing/2014/main" val="20004"/>
                    </a:ext>
                  </a:extLst>
                </a:gridCol>
              </a:tblGrid>
              <a:tr h="337050">
                <a:tc>
                  <a:txBody>
                    <a:bodyPr/>
                    <a:lstStyle/>
                    <a:p>
                      <a:pPr marL="0" marR="0" lvl="0" indent="0" algn="l" rtl="0">
                        <a:lnSpc>
                          <a:spcPct val="107000"/>
                        </a:lnSpc>
                        <a:spcBef>
                          <a:spcPts val="0"/>
                        </a:spcBef>
                        <a:spcAft>
                          <a:spcPts val="0"/>
                        </a:spcAft>
                        <a:buNone/>
                      </a:pPr>
                      <a:r>
                        <a:rPr lang="en-US" sz="1800" u="none" strike="noStrike" cap="none">
                          <a:latin typeface="Times New Roman" panose="02020603050405020304" pitchFamily="18" charset="0"/>
                          <a:cs typeface="Times New Roman" panose="02020603050405020304" pitchFamily="18" charset="0"/>
                        </a:rPr>
                        <a:t> </a:t>
                      </a:r>
                      <a:endParaRPr sz="2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Precision</a:t>
                      </a: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Recall</a:t>
                      </a: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a:latin typeface="Times New Roman" panose="02020603050405020304" pitchFamily="18" charset="0"/>
                          <a:cs typeface="Times New Roman" panose="02020603050405020304" pitchFamily="18" charset="0"/>
                        </a:rPr>
                        <a:t>F1-score</a:t>
                      </a:r>
                      <a:endParaRPr sz="2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a:latin typeface="Times New Roman" panose="02020603050405020304" pitchFamily="18" charset="0"/>
                          <a:cs typeface="Times New Roman" panose="02020603050405020304" pitchFamily="18" charset="0"/>
                        </a:rPr>
                        <a:t>Support</a:t>
                      </a:r>
                      <a:endParaRPr sz="2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extLst>
                  <a:ext uri="{0D108BD9-81ED-4DB2-BD59-A6C34878D82A}">
                    <a16:rowId xmlns:a16="http://schemas.microsoft.com/office/drawing/2014/main" val="10000"/>
                  </a:ext>
                </a:extLst>
              </a:tr>
              <a:tr h="337050">
                <a:tc>
                  <a:txBody>
                    <a:bodyPr/>
                    <a:lstStyle/>
                    <a:p>
                      <a:pPr marL="0" marR="0" lvl="0" indent="0" algn="ctr" rtl="0">
                        <a:lnSpc>
                          <a:spcPct val="107000"/>
                        </a:lnSpc>
                        <a:spcBef>
                          <a:spcPts val="0"/>
                        </a:spcBef>
                        <a:spcAft>
                          <a:spcPts val="0"/>
                        </a:spcAft>
                        <a:buNone/>
                      </a:pPr>
                      <a:r>
                        <a:rPr lang="en-US" sz="1800" u="none" strike="noStrike" cap="none">
                          <a:latin typeface="Times New Roman" panose="02020603050405020304" pitchFamily="18" charset="0"/>
                          <a:cs typeface="Times New Roman" panose="02020603050405020304" pitchFamily="18" charset="0"/>
                        </a:rPr>
                        <a:t>0</a:t>
                      </a:r>
                      <a:endParaRPr sz="2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0.92539   </a:t>
                      </a: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0.94902</a:t>
                      </a: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a:latin typeface="Times New Roman" panose="02020603050405020304" pitchFamily="18" charset="0"/>
                          <a:cs typeface="Times New Roman" panose="02020603050405020304" pitchFamily="18" charset="0"/>
                        </a:rPr>
                        <a:t>0.93706</a:t>
                      </a:r>
                      <a:endParaRPr sz="2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14573</a:t>
                      </a: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extLst>
                  <a:ext uri="{0D108BD9-81ED-4DB2-BD59-A6C34878D82A}">
                    <a16:rowId xmlns:a16="http://schemas.microsoft.com/office/drawing/2014/main" val="10001"/>
                  </a:ext>
                </a:extLst>
              </a:tr>
              <a:tr h="337050">
                <a:tc>
                  <a:txBody>
                    <a:bodyPr/>
                    <a:lstStyle/>
                    <a:p>
                      <a:pPr marL="0" marR="0" lvl="0" indent="0" algn="ctr" rtl="0">
                        <a:lnSpc>
                          <a:spcPct val="107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1</a:t>
                      </a: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a:latin typeface="Times New Roman" panose="02020603050405020304" pitchFamily="18" charset="0"/>
                          <a:cs typeface="Times New Roman" panose="02020603050405020304" pitchFamily="18" charset="0"/>
                        </a:rPr>
                        <a:t>0.93264</a:t>
                      </a:r>
                      <a:endParaRPr sz="2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a:latin typeface="Times New Roman" panose="02020603050405020304" pitchFamily="18" charset="0"/>
                          <a:cs typeface="Times New Roman" panose="02020603050405020304" pitchFamily="18" charset="0"/>
                        </a:rPr>
                        <a:t>0.90222</a:t>
                      </a:r>
                      <a:endParaRPr sz="2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a:latin typeface="Times New Roman" panose="02020603050405020304" pitchFamily="18" charset="0"/>
                          <a:cs typeface="Times New Roman" panose="02020603050405020304" pitchFamily="18" charset="0"/>
                        </a:rPr>
                        <a:t>0.91718</a:t>
                      </a:r>
                      <a:endParaRPr sz="2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11403</a:t>
                      </a: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extLst>
                  <a:ext uri="{0D108BD9-81ED-4DB2-BD59-A6C34878D82A}">
                    <a16:rowId xmlns:a16="http://schemas.microsoft.com/office/drawing/2014/main" val="10002"/>
                  </a:ext>
                </a:extLst>
              </a:tr>
              <a:tr h="337050">
                <a:tc>
                  <a:txBody>
                    <a:bodyPr/>
                    <a:lstStyle/>
                    <a:p>
                      <a:pPr marL="0" marR="0" lvl="0" indent="0" algn="ctr" rtl="0">
                        <a:lnSpc>
                          <a:spcPct val="107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Accuracy</a:t>
                      </a: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a:latin typeface="Times New Roman" panose="02020603050405020304" pitchFamily="18" charset="0"/>
                          <a:cs typeface="Times New Roman" panose="02020603050405020304" pitchFamily="18" charset="0"/>
                        </a:rPr>
                        <a:t> </a:t>
                      </a:r>
                      <a:endParaRPr sz="2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a:latin typeface="Times New Roman" panose="02020603050405020304" pitchFamily="18" charset="0"/>
                          <a:cs typeface="Times New Roman" panose="02020603050405020304" pitchFamily="18" charset="0"/>
                        </a:rPr>
                        <a:t> </a:t>
                      </a:r>
                      <a:endParaRPr sz="2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a:latin typeface="Times New Roman" panose="02020603050405020304" pitchFamily="18" charset="0"/>
                          <a:cs typeface="Times New Roman" panose="02020603050405020304" pitchFamily="18" charset="0"/>
                        </a:rPr>
                        <a:t>0.92847</a:t>
                      </a:r>
                      <a:endParaRPr sz="2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a:latin typeface="Times New Roman" panose="02020603050405020304" pitchFamily="18" charset="0"/>
                          <a:cs typeface="Times New Roman" panose="02020603050405020304" pitchFamily="18" charset="0"/>
                        </a:rPr>
                        <a:t>25976</a:t>
                      </a:r>
                      <a:endParaRPr sz="2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extLst>
                  <a:ext uri="{0D108BD9-81ED-4DB2-BD59-A6C34878D82A}">
                    <a16:rowId xmlns:a16="http://schemas.microsoft.com/office/drawing/2014/main" val="10003"/>
                  </a:ext>
                </a:extLst>
              </a:tr>
              <a:tr h="337050">
                <a:tc>
                  <a:txBody>
                    <a:bodyPr/>
                    <a:lstStyle/>
                    <a:p>
                      <a:pPr marL="0" marR="0" lvl="0" indent="0" algn="ctr" rtl="0">
                        <a:lnSpc>
                          <a:spcPct val="107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Macro avg</a:t>
                      </a: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0.92902</a:t>
                      </a: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0.92562</a:t>
                      </a: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0.92712</a:t>
                      </a: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a:latin typeface="Times New Roman" panose="02020603050405020304" pitchFamily="18" charset="0"/>
                          <a:cs typeface="Times New Roman" panose="02020603050405020304" pitchFamily="18" charset="0"/>
                        </a:rPr>
                        <a:t>25976</a:t>
                      </a:r>
                      <a:endParaRPr sz="2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extLst>
                  <a:ext uri="{0D108BD9-81ED-4DB2-BD59-A6C34878D82A}">
                    <a16:rowId xmlns:a16="http://schemas.microsoft.com/office/drawing/2014/main" val="10004"/>
                  </a:ext>
                </a:extLst>
              </a:tr>
              <a:tr h="337050">
                <a:tc>
                  <a:txBody>
                    <a:bodyPr/>
                    <a:lstStyle/>
                    <a:p>
                      <a:pPr marL="0" marR="0" lvl="0" indent="0" algn="ctr" rtl="0">
                        <a:lnSpc>
                          <a:spcPct val="107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Weighted avg</a:t>
                      </a: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0.92858</a:t>
                      </a: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a:latin typeface="Times New Roman" panose="02020603050405020304" pitchFamily="18" charset="0"/>
                          <a:cs typeface="Times New Roman" panose="02020603050405020304" pitchFamily="18" charset="0"/>
                        </a:rPr>
                        <a:t>0.92847</a:t>
                      </a:r>
                      <a:endParaRPr sz="2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a:latin typeface="Times New Roman" panose="02020603050405020304" pitchFamily="18" charset="0"/>
                          <a:cs typeface="Times New Roman" panose="02020603050405020304" pitchFamily="18" charset="0"/>
                        </a:rPr>
                        <a:t>0.92833</a:t>
                      </a:r>
                      <a:endParaRPr sz="2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25976</a:t>
                      </a: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extLst>
                  <a:ext uri="{0D108BD9-81ED-4DB2-BD59-A6C34878D82A}">
                    <a16:rowId xmlns:a16="http://schemas.microsoft.com/office/drawing/2014/main" val="10005"/>
                  </a:ext>
                </a:extLst>
              </a:tr>
            </a:tbl>
          </a:graphicData>
        </a:graphic>
      </p:graphicFrame>
      <p:pic>
        <p:nvPicPr>
          <p:cNvPr id="194" name="Google Shape;194;p17"/>
          <p:cNvPicPr preferRelativeResize="0"/>
          <p:nvPr/>
        </p:nvPicPr>
        <p:blipFill rotWithShape="1">
          <a:blip r:embed="rId3">
            <a:alphaModFix/>
          </a:blip>
          <a:srcRect/>
          <a:stretch/>
        </p:blipFill>
        <p:spPr>
          <a:xfrm>
            <a:off x="7531051" y="3429000"/>
            <a:ext cx="3552474" cy="31560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18"/>
          <p:cNvPicPr preferRelativeResize="0"/>
          <p:nvPr/>
        </p:nvPicPr>
        <p:blipFill rotWithShape="1">
          <a:blip r:embed="rId3">
            <a:alphaModFix/>
          </a:blip>
          <a:srcRect l="4473" t="23853" r="779" b="21957"/>
          <a:stretch/>
        </p:blipFill>
        <p:spPr>
          <a:xfrm>
            <a:off x="1" y="346229"/>
            <a:ext cx="12192000" cy="62232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9"/>
          <p:cNvSpPr txBox="1">
            <a:spLocks noGrp="1"/>
          </p:cNvSpPr>
          <p:nvPr>
            <p:ph type="title"/>
          </p:nvPr>
        </p:nvSpPr>
        <p:spPr>
          <a:xfrm>
            <a:off x="2201828" y="463531"/>
            <a:ext cx="7729728" cy="912263"/>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3200"/>
              <a:buFont typeface="Algerian"/>
              <a:buNone/>
            </a:pPr>
            <a:r>
              <a:rPr lang="en-US" sz="3200">
                <a:latin typeface="Algerian"/>
                <a:ea typeface="Algerian"/>
                <a:cs typeface="Algerian"/>
                <a:sym typeface="Algerian"/>
              </a:rPr>
              <a:t>CONCLUSION</a:t>
            </a:r>
            <a:endParaRPr sz="3200">
              <a:latin typeface="Algerian"/>
              <a:ea typeface="Algerian"/>
              <a:cs typeface="Algerian"/>
              <a:sym typeface="Algerian"/>
            </a:endParaRPr>
          </a:p>
        </p:txBody>
      </p:sp>
      <p:sp>
        <p:nvSpPr>
          <p:cNvPr id="205" name="Google Shape;205;p19"/>
          <p:cNvSpPr txBox="1">
            <a:spLocks noGrp="1"/>
          </p:cNvSpPr>
          <p:nvPr>
            <p:ph type="body" idx="1"/>
          </p:nvPr>
        </p:nvSpPr>
        <p:spPr>
          <a:xfrm>
            <a:off x="897622" y="1808956"/>
            <a:ext cx="10360404" cy="4820444"/>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2200"/>
              <a:buNone/>
            </a:pPr>
            <a:r>
              <a:rPr lang="en-US" sz="2200" dirty="0">
                <a:latin typeface="Times New Roman"/>
                <a:ea typeface="Times New Roman"/>
                <a:cs typeface="Times New Roman"/>
                <a:sym typeface="Times New Roman"/>
              </a:rPr>
              <a:t>Customer satisfaction is of particular importance in each sector. This is the case in the aviation industry. The services that companies offer to ensure the satisfaction of their customers and make them loyal customers are also important.  Preprocessing stages and visualizations were performed in the data set used. Wrapper and Chi Square methods were used in the feature</a:t>
            </a:r>
            <a:r>
              <a:rPr lang="tr-TR" sz="2200" dirty="0">
                <a:latin typeface="Times New Roman"/>
                <a:ea typeface="Times New Roman"/>
                <a:cs typeface="Times New Roman"/>
                <a:sym typeface="Times New Roman"/>
              </a:rPr>
              <a:t> selection</a:t>
            </a:r>
            <a:r>
              <a:rPr lang="en-US" sz="2200" dirty="0">
                <a:latin typeface="Times New Roman"/>
                <a:ea typeface="Times New Roman"/>
                <a:cs typeface="Times New Roman"/>
                <a:sym typeface="Times New Roman"/>
              </a:rPr>
              <a:t>. The results were tested in the Decision Tree algorithm with Python on Colab environment and the highest accuracy rate was determined at 92%.</a:t>
            </a:r>
            <a:endParaRPr sz="2200" dirty="0">
              <a:latin typeface="Times New Roman"/>
              <a:ea typeface="Times New Roman"/>
              <a:cs typeface="Times New Roman"/>
              <a:sym typeface="Times New Roman"/>
            </a:endParaRPr>
          </a:p>
          <a:p>
            <a:pPr marL="0" lvl="0" indent="0" algn="just" rtl="0">
              <a:lnSpc>
                <a:spcPct val="100000"/>
              </a:lnSpc>
              <a:spcBef>
                <a:spcPts val="1000"/>
              </a:spcBef>
              <a:spcAft>
                <a:spcPts val="0"/>
              </a:spcAft>
              <a:buSzPts val="2200"/>
              <a:buNone/>
            </a:pPr>
            <a:r>
              <a:rPr lang="en-US" sz="2200" dirty="0">
                <a:latin typeface="Times New Roman"/>
                <a:ea typeface="Times New Roman"/>
                <a:cs typeface="Times New Roman"/>
                <a:sym typeface="Times New Roman"/>
              </a:rPr>
              <a:t>With decision tree results, different classification methods can be retested. In this way, the accuracy rate can be increased. Otherwise, change can be examined by adding more features in addition to the study. The data set collected for future studies can be expanded. Weather information can be assessed in the fear or anxiety of passengers. The cost may have been overlooked when focusing on customer satisfaction. Ticket prices can be added to the data set. Most studies in the literature have been found to be text mining-based research. A text attribute can be added to the data set. In this way, studies can be more successful with a diversified data set.</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0"/>
          <p:cNvSpPr txBox="1">
            <a:spLocks noGrp="1"/>
          </p:cNvSpPr>
          <p:nvPr>
            <p:ph type="title"/>
          </p:nvPr>
        </p:nvSpPr>
        <p:spPr>
          <a:xfrm>
            <a:off x="2231136" y="546680"/>
            <a:ext cx="7729728" cy="903297"/>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3200"/>
              <a:buFont typeface="Algerian"/>
              <a:buNone/>
            </a:pPr>
            <a:r>
              <a:rPr lang="en-US" sz="3200">
                <a:latin typeface="Algerian"/>
                <a:ea typeface="Algerian"/>
                <a:cs typeface="Algerian"/>
                <a:sym typeface="Algerian"/>
              </a:rPr>
              <a:t>REFERENCES</a:t>
            </a:r>
            <a:endParaRPr sz="3200">
              <a:latin typeface="Algerian"/>
              <a:ea typeface="Algerian"/>
              <a:cs typeface="Algerian"/>
              <a:sym typeface="Algerian"/>
            </a:endParaRPr>
          </a:p>
        </p:txBody>
      </p:sp>
      <p:sp>
        <p:nvSpPr>
          <p:cNvPr id="211" name="Google Shape;211;p20"/>
          <p:cNvSpPr txBox="1">
            <a:spLocks noGrp="1"/>
          </p:cNvSpPr>
          <p:nvPr>
            <p:ph type="body" idx="1"/>
          </p:nvPr>
        </p:nvSpPr>
        <p:spPr>
          <a:xfrm>
            <a:off x="979714" y="1580606"/>
            <a:ext cx="10149839" cy="5055325"/>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00000"/>
              </a:lnSpc>
              <a:spcBef>
                <a:spcPts val="0"/>
              </a:spcBef>
              <a:spcAft>
                <a:spcPts val="0"/>
              </a:spcAft>
              <a:buSzPct val="100000"/>
              <a:buNone/>
            </a:pPr>
            <a:r>
              <a:rPr lang="en-US" sz="2000" dirty="0">
                <a:latin typeface="Times New Roman"/>
                <a:ea typeface="Times New Roman"/>
                <a:cs typeface="Times New Roman"/>
                <a:sym typeface="Times New Roman"/>
              </a:rPr>
              <a:t>[1] QIN, </a:t>
            </a:r>
            <a:r>
              <a:rPr lang="en-US" sz="2000" dirty="0" err="1">
                <a:latin typeface="Times New Roman"/>
                <a:ea typeface="Times New Roman"/>
                <a:cs typeface="Times New Roman"/>
                <a:sym typeface="Times New Roman"/>
              </a:rPr>
              <a:t>Zhicheng</a:t>
            </a:r>
            <a:r>
              <a:rPr lang="en-US" sz="2000" dirty="0">
                <a:latin typeface="Times New Roman"/>
                <a:ea typeface="Times New Roman"/>
                <a:cs typeface="Times New Roman"/>
                <a:sym typeface="Times New Roman"/>
              </a:rPr>
              <a:t>. </a:t>
            </a:r>
            <a:r>
              <a:rPr lang="en-US" sz="2000" i="1" dirty="0">
                <a:latin typeface="Times New Roman"/>
                <a:ea typeface="Times New Roman"/>
                <a:cs typeface="Times New Roman"/>
                <a:sym typeface="Times New Roman"/>
              </a:rPr>
              <a:t>The Factors Influencing Low-cost Airline Passenger Satisfaction and Loyalty in Bangkok, Thailand</a:t>
            </a:r>
            <a:r>
              <a:rPr lang="en-US" sz="2000" dirty="0">
                <a:latin typeface="Times New Roman"/>
                <a:ea typeface="Times New Roman"/>
                <a:cs typeface="Times New Roman"/>
                <a:sym typeface="Times New Roman"/>
              </a:rPr>
              <a:t>. 2012. Ph.D. Thesis. University of the Thai Chamber of Commerce.</a:t>
            </a:r>
            <a:endParaRPr dirty="0"/>
          </a:p>
          <a:p>
            <a:pPr marL="0" lvl="0" indent="0" algn="l" rtl="0">
              <a:lnSpc>
                <a:spcPct val="100000"/>
              </a:lnSpc>
              <a:spcBef>
                <a:spcPts val="1000"/>
              </a:spcBef>
              <a:spcAft>
                <a:spcPts val="0"/>
              </a:spcAft>
              <a:buSzPct val="100000"/>
              <a:buNone/>
            </a:pPr>
            <a:r>
              <a:rPr lang="en-US" sz="2000" dirty="0">
                <a:latin typeface="Times New Roman"/>
                <a:ea typeface="Times New Roman"/>
                <a:cs typeface="Times New Roman"/>
                <a:sym typeface="Times New Roman"/>
              </a:rPr>
              <a:t>[2] BASWARDONO, W., et al. Comparative analysis of decision tree algorithms: Random forest and C4. 5 for airlines customer satisfaction classification. In: Journal of Physics: Conference Series. IOP Publishing, 2019. p. 066055</a:t>
            </a:r>
            <a:endParaRPr dirty="0"/>
          </a:p>
          <a:p>
            <a:pPr marL="0" lvl="0" indent="0" algn="l" rtl="0">
              <a:lnSpc>
                <a:spcPct val="100000"/>
              </a:lnSpc>
              <a:spcBef>
                <a:spcPts val="1000"/>
              </a:spcBef>
              <a:spcAft>
                <a:spcPts val="0"/>
              </a:spcAft>
              <a:buSzPct val="100000"/>
              <a:buNone/>
            </a:pPr>
            <a:r>
              <a:rPr lang="en-US" sz="2000" dirty="0">
                <a:latin typeface="Times New Roman"/>
                <a:ea typeface="Times New Roman"/>
                <a:cs typeface="Times New Roman"/>
                <a:sym typeface="Times New Roman"/>
              </a:rPr>
              <a:t>[3] https://www.kaggle.com/teejmahal20/airline-passenger-satisfaction</a:t>
            </a:r>
            <a:endParaRPr dirty="0"/>
          </a:p>
          <a:p>
            <a:pPr marL="0" lvl="0" indent="0" algn="l" rtl="0">
              <a:lnSpc>
                <a:spcPct val="100000"/>
              </a:lnSpc>
              <a:spcBef>
                <a:spcPts val="1000"/>
              </a:spcBef>
              <a:spcAft>
                <a:spcPts val="0"/>
              </a:spcAft>
              <a:buSzPct val="100000"/>
              <a:buNone/>
            </a:pPr>
            <a:r>
              <a:rPr lang="en-US" sz="2000" dirty="0">
                <a:latin typeface="Times New Roman"/>
                <a:ea typeface="Times New Roman"/>
                <a:cs typeface="Times New Roman"/>
                <a:sym typeface="Times New Roman"/>
              </a:rPr>
              <a:t>[4] BATTAL, </a:t>
            </a:r>
            <a:r>
              <a:rPr lang="en-US" sz="2000" dirty="0" err="1">
                <a:latin typeface="Times New Roman"/>
                <a:ea typeface="Times New Roman"/>
                <a:cs typeface="Times New Roman"/>
                <a:sym typeface="Times New Roman"/>
              </a:rPr>
              <a:t>Sema</a:t>
            </a:r>
            <a:r>
              <a:rPr lang="en-US" sz="2000" dirty="0">
                <a:latin typeface="Times New Roman"/>
                <a:ea typeface="Times New Roman"/>
                <a:cs typeface="Times New Roman"/>
                <a:sym typeface="Times New Roman"/>
              </a:rPr>
              <a:t>, et al. at compete A Survey on e-complaints: The case of Turkish Airlines. Journal of Tourism Leisure and Hospitality, 2019, 1.1: 15-21.</a:t>
            </a:r>
            <a:endParaRPr dirty="0"/>
          </a:p>
          <a:p>
            <a:pPr marL="0" lvl="0" indent="0" algn="l" rtl="0">
              <a:lnSpc>
                <a:spcPct val="100000"/>
              </a:lnSpc>
              <a:spcBef>
                <a:spcPts val="1000"/>
              </a:spcBef>
              <a:spcAft>
                <a:spcPts val="0"/>
              </a:spcAft>
              <a:buSzPct val="100000"/>
              <a:buNone/>
            </a:pPr>
            <a:r>
              <a:rPr lang="en-US" sz="2000" dirty="0">
                <a:latin typeface="Times New Roman"/>
                <a:ea typeface="Times New Roman"/>
                <a:cs typeface="Times New Roman"/>
                <a:sym typeface="Times New Roman"/>
              </a:rPr>
              <a:t>[6] BOGICEVIC, </a:t>
            </a:r>
            <a:r>
              <a:rPr lang="en-US" sz="2000" dirty="0" err="1">
                <a:latin typeface="Times New Roman"/>
                <a:ea typeface="Times New Roman"/>
                <a:cs typeface="Times New Roman"/>
                <a:sym typeface="Times New Roman"/>
              </a:rPr>
              <a:t>Vanja</a:t>
            </a:r>
            <a:r>
              <a:rPr lang="en-US" sz="2000" dirty="0">
                <a:latin typeface="Times New Roman"/>
                <a:ea typeface="Times New Roman"/>
                <a:cs typeface="Times New Roman"/>
                <a:sym typeface="Times New Roman"/>
              </a:rPr>
              <a:t>, et al. Visual data mining: analysis of airline service quality attributes. Journal of Quality Assurance in Hospitality &amp; Tourism, 2017, 18.4: 509-530.</a:t>
            </a:r>
            <a:endParaRPr dirty="0"/>
          </a:p>
          <a:p>
            <a:pPr marL="0" lvl="0" indent="0" algn="l" rtl="0">
              <a:lnSpc>
                <a:spcPct val="100000"/>
              </a:lnSpc>
              <a:spcBef>
                <a:spcPts val="1000"/>
              </a:spcBef>
              <a:spcAft>
                <a:spcPts val="0"/>
              </a:spcAft>
              <a:buSzPct val="100000"/>
              <a:buNone/>
            </a:pPr>
            <a:r>
              <a:rPr lang="en-US" sz="2000" dirty="0">
                <a:latin typeface="Times New Roman"/>
                <a:ea typeface="Times New Roman"/>
                <a:cs typeface="Times New Roman"/>
                <a:sym typeface="Times New Roman"/>
              </a:rPr>
              <a:t>[7] OKUMUS, </a:t>
            </a:r>
            <a:r>
              <a:rPr lang="en-US" sz="2000" dirty="0" err="1">
                <a:latin typeface="Times New Roman"/>
                <a:ea typeface="Times New Roman"/>
                <a:cs typeface="Times New Roman"/>
                <a:sym typeface="Times New Roman"/>
              </a:rPr>
              <a:t>Fevzi</a:t>
            </a:r>
            <a:r>
              <a:rPr lang="en-US" sz="2000" dirty="0">
                <a:latin typeface="Times New Roman"/>
                <a:ea typeface="Times New Roman"/>
                <a:cs typeface="Times New Roman"/>
                <a:sym typeface="Times New Roman"/>
              </a:rPr>
              <a:t>, et al. Airport service quality drivers of passenger satisfaction. Tourism Review, 2013.</a:t>
            </a:r>
            <a:endParaRPr dirty="0"/>
          </a:p>
          <a:p>
            <a:pPr marL="0" lvl="0" indent="0" algn="l" rtl="0">
              <a:lnSpc>
                <a:spcPct val="100000"/>
              </a:lnSpc>
              <a:spcBef>
                <a:spcPts val="1000"/>
              </a:spcBef>
              <a:spcAft>
                <a:spcPts val="0"/>
              </a:spcAft>
              <a:buSzPct val="100000"/>
              <a:buNone/>
            </a:pPr>
            <a:r>
              <a:rPr lang="en-US" sz="2000" dirty="0">
                <a:latin typeface="Times New Roman"/>
                <a:ea typeface="Times New Roman"/>
                <a:cs typeface="Times New Roman"/>
                <a:sym typeface="Times New Roman"/>
              </a:rPr>
              <a:t>[8] SEZGEN, </a:t>
            </a:r>
            <a:r>
              <a:rPr lang="en-US" sz="2000" dirty="0" err="1">
                <a:latin typeface="Times New Roman"/>
                <a:ea typeface="Times New Roman"/>
                <a:cs typeface="Times New Roman"/>
                <a:sym typeface="Times New Roman"/>
              </a:rPr>
              <a:t>Eren</a:t>
            </a:r>
            <a:r>
              <a:rPr lang="en-US" sz="2000" dirty="0">
                <a:latin typeface="Times New Roman"/>
                <a:ea typeface="Times New Roman"/>
                <a:cs typeface="Times New Roman"/>
                <a:sym typeface="Times New Roman"/>
              </a:rPr>
              <a:t>; MASON, Keith J.; MAYER, Robert. Voice of airline passenger: A text mining approach to understand customer satisfaction. Journal of Air Transport Management, 2019, 77: 65-74.</a:t>
            </a:r>
            <a:endParaRPr dirty="0"/>
          </a:p>
          <a:p>
            <a:pPr marL="0" lvl="0" indent="0" algn="l" rtl="0">
              <a:lnSpc>
                <a:spcPct val="100000"/>
              </a:lnSpc>
              <a:spcBef>
                <a:spcPts val="1000"/>
              </a:spcBef>
              <a:spcAft>
                <a:spcPts val="0"/>
              </a:spcAft>
              <a:buSzPct val="100000"/>
              <a:buNone/>
            </a:pPr>
            <a:r>
              <a:rPr lang="en-US" sz="2000" dirty="0">
                <a:latin typeface="Times New Roman"/>
                <a:ea typeface="Times New Roman"/>
                <a:cs typeface="Times New Roman"/>
                <a:sym typeface="Times New Roman"/>
              </a:rPr>
              <a:t>[9] RAHIM, A. Ganiyu. Perceived service quality and customer loyalty: The mediating effect of passenger satisfaction in the Nigerian Airline Industry. 2016.</a:t>
            </a:r>
            <a:endParaRPr dirty="0"/>
          </a:p>
          <a:p>
            <a:pPr marL="0" lvl="0" indent="0" algn="l" rtl="0">
              <a:lnSpc>
                <a:spcPct val="100000"/>
              </a:lnSpc>
              <a:spcBef>
                <a:spcPts val="1000"/>
              </a:spcBef>
              <a:spcAft>
                <a:spcPts val="0"/>
              </a:spcAft>
              <a:buSzPct val="100000"/>
              <a:buNone/>
            </a:pPr>
            <a:r>
              <a:rPr lang="en-US" sz="2000" dirty="0">
                <a:latin typeface="Times New Roman"/>
                <a:ea typeface="Times New Roman"/>
                <a:cs typeface="Times New Roman"/>
                <a:sym typeface="Times New Roman"/>
              </a:rPr>
              <a:t>[10] NAMUKASA, Juliet. The influence of airline service quality on passenger satisfaction and loyalty: The case of Uganda airline industry. The TQM Journal, 2013.</a:t>
            </a:r>
            <a:endParaRPr dirty="0"/>
          </a:p>
          <a:p>
            <a:pPr marL="0" lvl="0" indent="0" algn="l" rtl="0">
              <a:lnSpc>
                <a:spcPct val="100000"/>
              </a:lnSpc>
              <a:spcBef>
                <a:spcPts val="1000"/>
              </a:spcBef>
              <a:spcAft>
                <a:spcPts val="0"/>
              </a:spcAft>
              <a:buSzPct val="100000"/>
              <a:buNone/>
            </a:pPr>
            <a:r>
              <a:rPr lang="en-US" sz="2000" dirty="0">
                <a:latin typeface="Times New Roman"/>
                <a:ea typeface="Times New Roman"/>
                <a:cs typeface="Times New Roman"/>
                <a:sym typeface="Times New Roman"/>
              </a:rPr>
              <a:t>[11] HANSEMARK, Ove C.; ALBINSSON, Marie. Customer satisfaction and retention: the experiences of individual employees. Managing Service Quality: An International Journal, 2004.</a:t>
            </a:r>
            <a:endParaRPr dirty="0"/>
          </a:p>
          <a:p>
            <a:pPr marL="0" lvl="0" indent="0" algn="l" rtl="0">
              <a:lnSpc>
                <a:spcPct val="100000"/>
              </a:lnSpc>
              <a:spcBef>
                <a:spcPts val="1000"/>
              </a:spcBef>
              <a:spcAft>
                <a:spcPts val="0"/>
              </a:spcAft>
              <a:buSzPct val="100000"/>
              <a:buNone/>
            </a:pPr>
            <a:r>
              <a:rPr lang="en-US" sz="2000" dirty="0">
                <a:latin typeface="Times New Roman"/>
                <a:ea typeface="Times New Roman"/>
                <a:cs typeface="Times New Roman"/>
                <a:sym typeface="Times New Roman"/>
              </a:rPr>
              <a:t>[12] Younes </a:t>
            </a:r>
            <a:r>
              <a:rPr lang="en-US" sz="2000" dirty="0" err="1">
                <a:latin typeface="Times New Roman"/>
                <a:ea typeface="Times New Roman"/>
                <a:cs typeface="Times New Roman"/>
                <a:sym typeface="Times New Roman"/>
              </a:rPr>
              <a:t>Charfaoui</a:t>
            </a:r>
            <a:r>
              <a:rPr lang="en-US" sz="2000" dirty="0">
                <a:latin typeface="Times New Roman"/>
                <a:ea typeface="Times New Roman"/>
                <a:cs typeface="Times New Roman"/>
                <a:sym typeface="Times New Roman"/>
              </a:rPr>
              <a:t>, Hands-on with Feature Selection Techniques: Wrapper Methods, 2020.</a:t>
            </a:r>
            <a:endParaRPr dirty="0"/>
          </a:p>
          <a:p>
            <a:pPr marL="0" lvl="0" indent="0" algn="l" rtl="0">
              <a:lnSpc>
                <a:spcPct val="100000"/>
              </a:lnSpc>
              <a:spcBef>
                <a:spcPts val="1000"/>
              </a:spcBef>
              <a:spcAft>
                <a:spcPts val="0"/>
              </a:spcAft>
              <a:buSzPct val="100000"/>
              <a:buNone/>
            </a:pPr>
            <a:r>
              <a:rPr lang="en-US" sz="2000" dirty="0">
                <a:latin typeface="Times New Roman"/>
                <a:ea typeface="Times New Roman"/>
                <a:cs typeface="Times New Roman"/>
                <a:sym typeface="Times New Roman"/>
              </a:rPr>
              <a:t>[13] Dr. </a:t>
            </a:r>
            <a:r>
              <a:rPr lang="en-US" sz="2000" dirty="0" err="1">
                <a:latin typeface="Times New Roman"/>
                <a:ea typeface="Times New Roman"/>
                <a:cs typeface="Times New Roman"/>
                <a:sym typeface="Times New Roman"/>
              </a:rPr>
              <a:t>Saptarsi</a:t>
            </a:r>
            <a:r>
              <a:rPr lang="en-US" sz="2000" dirty="0">
                <a:latin typeface="Times New Roman"/>
                <a:ea typeface="Times New Roman"/>
                <a:cs typeface="Times New Roman"/>
                <a:sym typeface="Times New Roman"/>
              </a:rPr>
              <a:t> Goswami, Using the Chi-Squared test for feature selection with implementation, 2020</a:t>
            </a:r>
            <a:endParaRPr dirty="0"/>
          </a:p>
          <a:p>
            <a:pPr marL="0" lvl="0" indent="0" algn="l" rtl="0">
              <a:lnSpc>
                <a:spcPct val="100000"/>
              </a:lnSpc>
              <a:spcBef>
                <a:spcPts val="1000"/>
              </a:spcBef>
              <a:spcAft>
                <a:spcPts val="0"/>
              </a:spcAft>
              <a:buSzPct val="100000"/>
              <a:buNone/>
            </a:pPr>
            <a:endParaRPr dirty="0"/>
          </a:p>
          <a:p>
            <a:pPr marL="0" lvl="0" indent="0" algn="l" rtl="0">
              <a:lnSpc>
                <a:spcPct val="100000"/>
              </a:lnSpc>
              <a:spcBef>
                <a:spcPts val="1000"/>
              </a:spcBef>
              <a:spcAft>
                <a:spcPts val="0"/>
              </a:spcAft>
              <a:buSzPct val="1000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231136" y="964692"/>
            <a:ext cx="7729728" cy="1006721"/>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3200"/>
              <a:buFont typeface="Algerian"/>
              <a:buNone/>
            </a:pPr>
            <a:r>
              <a:rPr lang="en-US" sz="3200" dirty="0">
                <a:latin typeface="Algerian"/>
                <a:ea typeface="Algerian"/>
                <a:cs typeface="Algerian"/>
                <a:sym typeface="Algerian"/>
              </a:rPr>
              <a:t>CONTENT</a:t>
            </a:r>
            <a:endParaRPr sz="3000" dirty="0">
              <a:latin typeface="Algerian"/>
              <a:ea typeface="Algerian"/>
              <a:cs typeface="Algerian"/>
              <a:sym typeface="Algerian"/>
            </a:endParaRPr>
          </a:p>
        </p:txBody>
      </p:sp>
      <p:sp>
        <p:nvSpPr>
          <p:cNvPr id="92" name="Google Shape;92;p2"/>
          <p:cNvSpPr txBox="1">
            <a:spLocks noGrp="1"/>
          </p:cNvSpPr>
          <p:nvPr>
            <p:ph type="body" idx="1"/>
          </p:nvPr>
        </p:nvSpPr>
        <p:spPr>
          <a:xfrm>
            <a:off x="2231136" y="2470618"/>
            <a:ext cx="7729728" cy="3930181"/>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2200"/>
              <a:buFont typeface="Noto Sans Symbols"/>
              <a:buChar char="⮚"/>
            </a:pPr>
            <a:r>
              <a:rPr lang="en-US" sz="2200" dirty="0">
                <a:latin typeface="Times New Roman"/>
                <a:ea typeface="Times New Roman"/>
                <a:cs typeface="Times New Roman"/>
                <a:sym typeface="Times New Roman"/>
              </a:rPr>
              <a:t>PROBLEM</a:t>
            </a:r>
            <a:endParaRPr dirty="0"/>
          </a:p>
          <a:p>
            <a:pPr marL="228600" lvl="0" indent="-228600" algn="l" rtl="0">
              <a:lnSpc>
                <a:spcPct val="100000"/>
              </a:lnSpc>
              <a:spcBef>
                <a:spcPts val="1000"/>
              </a:spcBef>
              <a:spcAft>
                <a:spcPts val="0"/>
              </a:spcAft>
              <a:buSzPts val="2200"/>
              <a:buFont typeface="Noto Sans Symbols"/>
              <a:buChar char="⮚"/>
            </a:pPr>
            <a:r>
              <a:rPr lang="en-US" sz="2200" dirty="0">
                <a:latin typeface="Times New Roman"/>
                <a:ea typeface="Times New Roman"/>
                <a:cs typeface="Times New Roman"/>
                <a:sym typeface="Times New Roman"/>
              </a:rPr>
              <a:t>MOTIVATION</a:t>
            </a:r>
            <a:endParaRPr dirty="0"/>
          </a:p>
          <a:p>
            <a:pPr marL="228600" lvl="0" indent="-228600" algn="l" rtl="0">
              <a:lnSpc>
                <a:spcPct val="100000"/>
              </a:lnSpc>
              <a:spcBef>
                <a:spcPts val="1000"/>
              </a:spcBef>
              <a:spcAft>
                <a:spcPts val="0"/>
              </a:spcAft>
              <a:buSzPts val="2200"/>
              <a:buFont typeface="Noto Sans Symbols"/>
              <a:buChar char="⮚"/>
            </a:pPr>
            <a:r>
              <a:rPr lang="en-US" sz="2200" dirty="0">
                <a:latin typeface="Times New Roman"/>
                <a:ea typeface="Times New Roman"/>
                <a:cs typeface="Times New Roman"/>
                <a:sym typeface="Times New Roman"/>
              </a:rPr>
              <a:t>INTRODUCTION</a:t>
            </a:r>
            <a:endParaRPr dirty="0"/>
          </a:p>
          <a:p>
            <a:pPr marL="228600" lvl="0" indent="-228600" algn="l" rtl="0">
              <a:lnSpc>
                <a:spcPct val="100000"/>
              </a:lnSpc>
              <a:spcBef>
                <a:spcPts val="1000"/>
              </a:spcBef>
              <a:spcAft>
                <a:spcPts val="0"/>
              </a:spcAft>
              <a:buSzPts val="2200"/>
              <a:buFont typeface="Noto Sans Symbols"/>
              <a:buChar char="⮚"/>
            </a:pPr>
            <a:r>
              <a:rPr lang="en-US" sz="2200" dirty="0">
                <a:latin typeface="Times New Roman"/>
                <a:ea typeface="Times New Roman"/>
                <a:cs typeface="Times New Roman"/>
                <a:sym typeface="Times New Roman"/>
              </a:rPr>
              <a:t>METHOD</a:t>
            </a:r>
            <a:endParaRPr dirty="0"/>
          </a:p>
          <a:p>
            <a:pPr marL="228600" lvl="0" indent="-228600" algn="l" rtl="0">
              <a:lnSpc>
                <a:spcPct val="100000"/>
              </a:lnSpc>
              <a:spcBef>
                <a:spcPts val="1000"/>
              </a:spcBef>
              <a:spcAft>
                <a:spcPts val="0"/>
              </a:spcAft>
              <a:buSzPts val="2200"/>
              <a:buFont typeface="Noto Sans Symbols"/>
              <a:buChar char="⮚"/>
            </a:pPr>
            <a:r>
              <a:rPr lang="en-US" sz="2200" dirty="0">
                <a:latin typeface="Times New Roman"/>
                <a:ea typeface="Times New Roman"/>
                <a:cs typeface="Times New Roman"/>
                <a:sym typeface="Times New Roman"/>
              </a:rPr>
              <a:t>RESULTS</a:t>
            </a:r>
            <a:endParaRPr dirty="0"/>
          </a:p>
          <a:p>
            <a:pPr marL="228600" lvl="0" indent="-228600" algn="l" rtl="0">
              <a:lnSpc>
                <a:spcPct val="100000"/>
              </a:lnSpc>
              <a:spcBef>
                <a:spcPts val="1000"/>
              </a:spcBef>
              <a:spcAft>
                <a:spcPts val="0"/>
              </a:spcAft>
              <a:buSzPts val="2200"/>
              <a:buFont typeface="Noto Sans Symbols"/>
              <a:buChar char="⮚"/>
            </a:pPr>
            <a:r>
              <a:rPr lang="en-US" sz="2200" dirty="0">
                <a:latin typeface="Times New Roman"/>
                <a:ea typeface="Times New Roman"/>
                <a:cs typeface="Times New Roman"/>
                <a:sym typeface="Times New Roman"/>
              </a:rPr>
              <a:t>CONCLUSION</a:t>
            </a:r>
            <a:endParaRPr dirty="0"/>
          </a:p>
          <a:p>
            <a:pPr marL="228600" lvl="0" indent="-228600" algn="l" rtl="0">
              <a:lnSpc>
                <a:spcPct val="100000"/>
              </a:lnSpc>
              <a:spcBef>
                <a:spcPts val="1000"/>
              </a:spcBef>
              <a:spcAft>
                <a:spcPts val="0"/>
              </a:spcAft>
              <a:buSzPts val="2200"/>
              <a:buFont typeface="Noto Sans Symbols"/>
              <a:buChar char="⮚"/>
            </a:pPr>
            <a:r>
              <a:rPr lang="en-US" sz="2200" dirty="0">
                <a:latin typeface="Times New Roman"/>
                <a:ea typeface="Times New Roman"/>
                <a:cs typeface="Times New Roman"/>
                <a:sym typeface="Times New Roman"/>
              </a:rPr>
              <a:t>REFERENCES</a:t>
            </a:r>
            <a:endParaRPr sz="2200" dirty="0">
              <a:latin typeface="Times New Roman"/>
              <a:ea typeface="Times New Roman"/>
              <a:cs typeface="Times New Roman"/>
              <a:sym typeface="Times New Roman"/>
            </a:endParaRPr>
          </a:p>
        </p:txBody>
      </p:sp>
      <p:sp>
        <p:nvSpPr>
          <p:cNvPr id="93" name="Google Shape;93;p2"/>
          <p:cNvSpPr txBox="1"/>
          <p:nvPr/>
        </p:nvSpPr>
        <p:spPr>
          <a:xfrm>
            <a:off x="4724400" y="3200400"/>
            <a:ext cx="2743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2231136" y="964692"/>
            <a:ext cx="7729728" cy="1005776"/>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3200"/>
              <a:buFont typeface="Algerian"/>
              <a:buNone/>
            </a:pPr>
            <a:r>
              <a:rPr lang="en-US" sz="3200" dirty="0">
                <a:latin typeface="Algerian"/>
                <a:ea typeface="Algerian"/>
                <a:cs typeface="Algerian"/>
                <a:sym typeface="Algerian"/>
              </a:rPr>
              <a:t>PROBLEM</a:t>
            </a:r>
            <a:endParaRPr dirty="0">
              <a:latin typeface="Algerian"/>
              <a:ea typeface="Algerian"/>
              <a:cs typeface="Algerian"/>
              <a:sym typeface="Algerian"/>
            </a:endParaRPr>
          </a:p>
        </p:txBody>
      </p:sp>
      <p:sp>
        <p:nvSpPr>
          <p:cNvPr id="99" name="Google Shape;99;p3"/>
          <p:cNvSpPr txBox="1">
            <a:spLocks noGrp="1"/>
          </p:cNvSpPr>
          <p:nvPr>
            <p:ph type="body" idx="1"/>
          </p:nvPr>
        </p:nvSpPr>
        <p:spPr>
          <a:xfrm>
            <a:off x="1403797" y="2638044"/>
            <a:ext cx="9311426" cy="3101983"/>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SzPts val="2400"/>
              <a:buNone/>
            </a:pPr>
            <a:r>
              <a:rPr lang="en-US" sz="2200" dirty="0">
                <a:latin typeface="Times New Roman"/>
                <a:ea typeface="Times New Roman"/>
                <a:cs typeface="Times New Roman"/>
                <a:sym typeface="Times New Roman"/>
              </a:rPr>
              <a:t>Customer competition is increasing between sectors day by day. </a:t>
            </a:r>
            <a:endParaRPr sz="2200" dirty="0">
              <a:latin typeface="Times New Roman"/>
              <a:ea typeface="Times New Roman"/>
              <a:cs typeface="Times New Roman"/>
              <a:sym typeface="Times New Roman"/>
            </a:endParaRPr>
          </a:p>
          <a:p>
            <a:pPr marL="0" lvl="0" indent="0" algn="just" rtl="0">
              <a:lnSpc>
                <a:spcPct val="90000"/>
              </a:lnSpc>
              <a:spcBef>
                <a:spcPts val="0"/>
              </a:spcBef>
              <a:spcAft>
                <a:spcPts val="0"/>
              </a:spcAft>
              <a:buSzPts val="2400"/>
              <a:buNone/>
            </a:pPr>
            <a:endParaRPr sz="2200" dirty="0">
              <a:latin typeface="Times New Roman"/>
              <a:ea typeface="Times New Roman"/>
              <a:cs typeface="Times New Roman"/>
              <a:sym typeface="Times New Roman"/>
            </a:endParaRPr>
          </a:p>
          <a:p>
            <a:pPr marL="0" lvl="0" indent="0" algn="just" rtl="0">
              <a:lnSpc>
                <a:spcPct val="90000"/>
              </a:lnSpc>
              <a:spcBef>
                <a:spcPts val="0"/>
              </a:spcBef>
              <a:spcAft>
                <a:spcPts val="0"/>
              </a:spcAft>
              <a:buSzPts val="2400"/>
              <a:buNone/>
            </a:pPr>
            <a:r>
              <a:rPr lang="en-US" sz="2200" dirty="0">
                <a:latin typeface="Times New Roman"/>
                <a:ea typeface="Times New Roman"/>
                <a:cs typeface="Times New Roman"/>
                <a:sym typeface="Times New Roman"/>
              </a:rPr>
              <a:t>The development of technology and the consequent expansion of the services offered are among the factors affecting this. </a:t>
            </a:r>
            <a:endParaRPr sz="2200" dirty="0"/>
          </a:p>
          <a:p>
            <a:pPr marL="0" lvl="0" indent="0" algn="just" rtl="0">
              <a:lnSpc>
                <a:spcPct val="90000"/>
              </a:lnSpc>
              <a:spcBef>
                <a:spcPts val="0"/>
              </a:spcBef>
              <a:spcAft>
                <a:spcPts val="0"/>
              </a:spcAft>
              <a:buSzPts val="2400"/>
              <a:buNone/>
            </a:pPr>
            <a:endParaRPr sz="2200" dirty="0"/>
          </a:p>
          <a:p>
            <a:pPr marL="0" lvl="0" indent="0" algn="just" rtl="0">
              <a:lnSpc>
                <a:spcPct val="90000"/>
              </a:lnSpc>
              <a:spcBef>
                <a:spcPts val="0"/>
              </a:spcBef>
              <a:spcAft>
                <a:spcPts val="0"/>
              </a:spcAft>
              <a:buSzPts val="2400"/>
              <a:buNone/>
            </a:pPr>
            <a:r>
              <a:rPr lang="en-US" sz="2200" dirty="0">
                <a:latin typeface="Times New Roman"/>
                <a:ea typeface="Times New Roman"/>
                <a:cs typeface="Times New Roman"/>
                <a:sym typeface="Times New Roman"/>
              </a:rPr>
              <a:t>The establishment of new companies is increasing competition. Each company has goals such as gaining new customers, customer satisfaction, customer loyalty. </a:t>
            </a:r>
            <a:endParaRPr sz="2200" dirty="0">
              <a:latin typeface="Times New Roman"/>
              <a:ea typeface="Times New Roman"/>
              <a:cs typeface="Times New Roman"/>
              <a:sym typeface="Times New Roman"/>
            </a:endParaRPr>
          </a:p>
          <a:p>
            <a:pPr marL="0" lvl="0" indent="0" algn="just" rtl="0">
              <a:lnSpc>
                <a:spcPct val="90000"/>
              </a:lnSpc>
              <a:spcBef>
                <a:spcPts val="1000"/>
              </a:spcBef>
              <a:spcAft>
                <a:spcPts val="0"/>
              </a:spcAft>
              <a:buSzPts val="24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2231136" y="964692"/>
            <a:ext cx="7729728" cy="980018"/>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3200"/>
              <a:buFont typeface="Algerian"/>
              <a:buNone/>
            </a:pPr>
            <a:r>
              <a:rPr lang="en-US" sz="3200" dirty="0">
                <a:latin typeface="Algerian"/>
                <a:ea typeface="Algerian"/>
                <a:cs typeface="Algerian"/>
                <a:sym typeface="Algerian"/>
              </a:rPr>
              <a:t>MOTIVATION</a:t>
            </a:r>
            <a:endParaRPr dirty="0">
              <a:latin typeface="Algerian"/>
              <a:ea typeface="Algerian"/>
              <a:cs typeface="Algerian"/>
              <a:sym typeface="Algerian"/>
            </a:endParaRPr>
          </a:p>
        </p:txBody>
      </p:sp>
      <p:sp>
        <p:nvSpPr>
          <p:cNvPr id="105" name="Google Shape;105;p4"/>
          <p:cNvSpPr txBox="1">
            <a:spLocks noGrp="1"/>
          </p:cNvSpPr>
          <p:nvPr>
            <p:ph type="body" idx="1"/>
          </p:nvPr>
        </p:nvSpPr>
        <p:spPr>
          <a:xfrm>
            <a:off x="1292180" y="2444861"/>
            <a:ext cx="9607639" cy="3101983"/>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2200"/>
              <a:buNone/>
            </a:pPr>
            <a:r>
              <a:rPr lang="en-US" sz="2200" dirty="0">
                <a:latin typeface="Times New Roman"/>
                <a:ea typeface="Times New Roman"/>
                <a:cs typeface="Times New Roman"/>
                <a:sym typeface="Times New Roman"/>
              </a:rPr>
              <a:t>Competition is increasing day by day in the airline sector, which is the fastest and most comfortable transportation of our time. Because in a short time, intercity and intercountry travel have become an indispensable element.</a:t>
            </a:r>
            <a:endParaRPr sz="2200" dirty="0">
              <a:latin typeface="Times New Roman"/>
              <a:ea typeface="Times New Roman"/>
              <a:cs typeface="Times New Roman"/>
              <a:sym typeface="Times New Roman"/>
            </a:endParaRPr>
          </a:p>
          <a:p>
            <a:pPr marL="0" lvl="0" indent="0" algn="just" rtl="0">
              <a:lnSpc>
                <a:spcPct val="100000"/>
              </a:lnSpc>
              <a:spcBef>
                <a:spcPts val="0"/>
              </a:spcBef>
              <a:spcAft>
                <a:spcPts val="0"/>
              </a:spcAft>
              <a:buSzPts val="2200"/>
              <a:buNone/>
            </a:pPr>
            <a:endParaRPr sz="2200" dirty="0">
              <a:latin typeface="Times New Roman"/>
              <a:ea typeface="Times New Roman"/>
              <a:cs typeface="Times New Roman"/>
              <a:sym typeface="Times New Roman"/>
            </a:endParaRPr>
          </a:p>
          <a:p>
            <a:pPr marL="0" lvl="0" indent="0" algn="just" rtl="0">
              <a:lnSpc>
                <a:spcPct val="100000"/>
              </a:lnSpc>
              <a:spcBef>
                <a:spcPts val="0"/>
              </a:spcBef>
              <a:spcAft>
                <a:spcPts val="0"/>
              </a:spcAft>
              <a:buSzPts val="2200"/>
              <a:buNone/>
            </a:pPr>
            <a:r>
              <a:rPr lang="en-US" sz="2200" dirty="0">
                <a:latin typeface="Times New Roman"/>
                <a:ea typeface="Times New Roman"/>
                <a:cs typeface="Times New Roman"/>
                <a:sym typeface="Times New Roman"/>
              </a:rPr>
              <a:t>On the other hand, ensuring satisfaction and adding new customers play a key role in increasing earnings.</a:t>
            </a:r>
            <a:endParaRPr sz="2200" dirty="0">
              <a:latin typeface="Times New Roman"/>
              <a:ea typeface="Times New Roman"/>
              <a:cs typeface="Times New Roman"/>
              <a:sym typeface="Times New Roman"/>
            </a:endParaRPr>
          </a:p>
          <a:p>
            <a:pPr marL="0" lvl="0" indent="0" algn="just" rtl="0">
              <a:lnSpc>
                <a:spcPct val="100000"/>
              </a:lnSpc>
              <a:spcBef>
                <a:spcPts val="0"/>
              </a:spcBef>
              <a:spcAft>
                <a:spcPts val="0"/>
              </a:spcAft>
              <a:buSzPts val="2200"/>
              <a:buNone/>
            </a:pPr>
            <a:endParaRPr sz="2200" dirty="0">
              <a:latin typeface="Times New Roman"/>
              <a:ea typeface="Times New Roman"/>
              <a:cs typeface="Times New Roman"/>
              <a:sym typeface="Times New Roman"/>
            </a:endParaRPr>
          </a:p>
          <a:p>
            <a:pPr marL="0" lvl="0" indent="0" algn="just" rtl="0">
              <a:lnSpc>
                <a:spcPct val="100000"/>
              </a:lnSpc>
              <a:spcBef>
                <a:spcPts val="0"/>
              </a:spcBef>
              <a:spcAft>
                <a:spcPts val="0"/>
              </a:spcAft>
              <a:buSzPts val="22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2231136" y="694236"/>
            <a:ext cx="7729728" cy="1044412"/>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3200"/>
              <a:buFont typeface="Algerian"/>
              <a:buNone/>
            </a:pPr>
            <a:r>
              <a:rPr lang="en-US" sz="3200" dirty="0">
                <a:latin typeface="Algerian"/>
                <a:ea typeface="Algerian"/>
                <a:cs typeface="Algerian"/>
                <a:sym typeface="Algerian"/>
              </a:rPr>
              <a:t>INTRODUCTION</a:t>
            </a:r>
            <a:endParaRPr dirty="0">
              <a:latin typeface="Algerian"/>
              <a:ea typeface="Algerian"/>
              <a:cs typeface="Algerian"/>
              <a:sym typeface="Algerian"/>
            </a:endParaRPr>
          </a:p>
        </p:txBody>
      </p:sp>
      <p:sp>
        <p:nvSpPr>
          <p:cNvPr id="111" name="Google Shape;111;p5"/>
          <p:cNvSpPr txBox="1">
            <a:spLocks noGrp="1"/>
          </p:cNvSpPr>
          <p:nvPr>
            <p:ph type="body" idx="1"/>
          </p:nvPr>
        </p:nvSpPr>
        <p:spPr>
          <a:xfrm>
            <a:off x="1144038" y="1952107"/>
            <a:ext cx="9903900" cy="46674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2200"/>
              <a:buNone/>
            </a:pPr>
            <a:r>
              <a:rPr lang="en-US" sz="2200" dirty="0">
                <a:latin typeface="Times New Roman"/>
                <a:ea typeface="Times New Roman"/>
                <a:cs typeface="Times New Roman"/>
                <a:sym typeface="Times New Roman"/>
              </a:rPr>
              <a:t>Customer satisfaction can be defined [11] as an overall customer attitude towards a service provider, or an emotional reaction to the difference between what customers anticipate and what they receive regarding the fulfillment of some needs, goals, or desires.</a:t>
            </a:r>
            <a:endParaRPr dirty="0"/>
          </a:p>
          <a:p>
            <a:pPr marL="0" lvl="0" indent="0" algn="just" rtl="0">
              <a:lnSpc>
                <a:spcPct val="100000"/>
              </a:lnSpc>
              <a:spcBef>
                <a:spcPts val="1000"/>
              </a:spcBef>
              <a:spcAft>
                <a:spcPts val="0"/>
              </a:spcAft>
              <a:buSzPts val="2200"/>
              <a:buNone/>
            </a:pPr>
            <a:r>
              <a:rPr lang="en-US" sz="2200" dirty="0">
                <a:latin typeface="Times New Roman"/>
                <a:ea typeface="Times New Roman"/>
                <a:cs typeface="Times New Roman"/>
                <a:sym typeface="Times New Roman"/>
              </a:rPr>
              <a:t>It is necessary to determine how positive or negative the services provided are received by the customer.</a:t>
            </a:r>
            <a:endParaRPr lang="tr-TR" sz="2200" dirty="0">
              <a:latin typeface="Times New Roman"/>
              <a:ea typeface="Times New Roman"/>
              <a:cs typeface="Times New Roman"/>
              <a:sym typeface="Times New Roman"/>
            </a:endParaRPr>
          </a:p>
          <a:p>
            <a:pPr marL="0" indent="0" algn="just">
              <a:buSzPts val="2200"/>
              <a:buNone/>
            </a:pPr>
            <a:r>
              <a:rPr lang="en-US" sz="2200" dirty="0">
                <a:latin typeface="Times New Roman"/>
                <a:ea typeface="Times New Roman"/>
                <a:cs typeface="Times New Roman"/>
                <a:sym typeface="Times New Roman"/>
              </a:rPr>
              <a:t>Some services are compulsory for customer’s comfort and reliability. On the other hand, some services are arbitrary for customer’s entertainment and luxurious services.</a:t>
            </a:r>
          </a:p>
          <a:p>
            <a:pPr marL="0" lvl="0" indent="0" algn="just" rtl="0">
              <a:lnSpc>
                <a:spcPct val="100000"/>
              </a:lnSpc>
              <a:spcBef>
                <a:spcPts val="1000"/>
              </a:spcBef>
              <a:spcAft>
                <a:spcPts val="0"/>
              </a:spcAft>
              <a:buSzPts val="2200"/>
              <a:buNone/>
            </a:pPr>
            <a:r>
              <a:rPr lang="en-US" sz="2200" dirty="0">
                <a:latin typeface="Times New Roman"/>
                <a:ea typeface="Times New Roman"/>
                <a:cs typeface="Times New Roman"/>
                <a:sym typeface="Times New Roman"/>
              </a:rPr>
              <a:t>Services are offered to ease the journey before, during and after the flight.</a:t>
            </a:r>
            <a:endParaRPr sz="2200" dirty="0">
              <a:latin typeface="Times New Roman"/>
              <a:ea typeface="Times New Roman"/>
              <a:cs typeface="Times New Roman"/>
              <a:sym typeface="Times New Roman"/>
            </a:endParaRPr>
          </a:p>
          <a:p>
            <a:pPr marL="0" lvl="0" indent="0" algn="just" rtl="0">
              <a:lnSpc>
                <a:spcPct val="100000"/>
              </a:lnSpc>
              <a:spcBef>
                <a:spcPts val="1000"/>
              </a:spcBef>
              <a:spcAft>
                <a:spcPts val="0"/>
              </a:spcAft>
              <a:buSzPts val="2200"/>
              <a:buNone/>
            </a:pPr>
            <a:r>
              <a:rPr lang="en-US" sz="2200" dirty="0">
                <a:latin typeface="Times New Roman"/>
                <a:ea typeface="Times New Roman"/>
                <a:cs typeface="Times New Roman"/>
                <a:sym typeface="Times New Roman"/>
              </a:rPr>
              <a:t>In terms of some features, not every customer may be offered the same service and quality (business, eco class). </a:t>
            </a: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6"/>
          <p:cNvPicPr preferRelativeResize="0"/>
          <p:nvPr/>
        </p:nvPicPr>
        <p:blipFill rotWithShape="1">
          <a:blip r:embed="rId3">
            <a:alphaModFix/>
          </a:blip>
          <a:srcRect l="4658" t="46597" r="762" b="28561"/>
          <a:stretch/>
        </p:blipFill>
        <p:spPr>
          <a:xfrm>
            <a:off x="541539" y="3250366"/>
            <a:ext cx="11372294" cy="3407886"/>
          </a:xfrm>
          <a:prstGeom prst="rect">
            <a:avLst/>
          </a:prstGeom>
          <a:noFill/>
          <a:ln>
            <a:noFill/>
          </a:ln>
        </p:spPr>
      </p:pic>
      <p:sp>
        <p:nvSpPr>
          <p:cNvPr id="128" name="Google Shape;128;p6"/>
          <p:cNvSpPr txBox="1"/>
          <p:nvPr/>
        </p:nvSpPr>
        <p:spPr>
          <a:xfrm>
            <a:off x="838200" y="1364887"/>
            <a:ext cx="10515600" cy="1342200"/>
          </a:xfrm>
          <a:prstGeom prst="rect">
            <a:avLst/>
          </a:prstGeom>
          <a:noFill/>
          <a:ln>
            <a:noFill/>
          </a:ln>
        </p:spPr>
        <p:txBody>
          <a:bodyPr spcFirstLastPara="1" wrap="square" lIns="91425" tIns="45700" rIns="91425" bIns="45700" anchor="t" anchorCtr="0">
            <a:noAutofit/>
          </a:bodyPr>
          <a:lstStyle/>
          <a:p>
            <a:pPr marL="0" marR="0" lvl="0" indent="0" algn="just" rtl="0">
              <a:lnSpc>
                <a:spcPct val="80000"/>
              </a:lnSpc>
              <a:spcBef>
                <a:spcPts val="0"/>
              </a:spcBef>
              <a:spcAft>
                <a:spcPts val="0"/>
              </a:spcAft>
              <a:buClr>
                <a:schemeClr val="accent2"/>
              </a:buClr>
              <a:buSzPts val="550"/>
              <a:buFont typeface="Arial"/>
              <a:buNone/>
            </a:pPr>
            <a:endParaRPr sz="2200" b="0" i="0" u="none" strike="noStrike" cap="none" dirty="0">
              <a:solidFill>
                <a:srgbClr val="262626"/>
              </a:solidFill>
              <a:latin typeface="Times New Roman"/>
              <a:ea typeface="Times New Roman"/>
              <a:cs typeface="Times New Roman"/>
              <a:sym typeface="Times New Roman"/>
            </a:endParaRPr>
          </a:p>
          <a:p>
            <a:pPr marL="0" marR="0" lvl="0" indent="0" algn="just" rtl="0">
              <a:lnSpc>
                <a:spcPct val="80000"/>
              </a:lnSpc>
              <a:spcBef>
                <a:spcPts val="1000"/>
              </a:spcBef>
              <a:spcAft>
                <a:spcPts val="0"/>
              </a:spcAft>
              <a:buClr>
                <a:schemeClr val="accent2"/>
              </a:buClr>
              <a:buSzPts val="550"/>
              <a:buFont typeface="Arial"/>
              <a:buNone/>
            </a:pPr>
            <a:r>
              <a:rPr lang="en-US" sz="2200" b="0" i="0" u="none" strike="noStrike" cap="none" dirty="0">
                <a:solidFill>
                  <a:srgbClr val="262626"/>
                </a:solidFill>
                <a:latin typeface="Times New Roman"/>
                <a:ea typeface="Times New Roman"/>
                <a:cs typeface="Times New Roman"/>
                <a:sym typeface="Times New Roman"/>
              </a:rPr>
              <a:t>In this study, to ensure the satisfaction of airline customers, customer satisfaction is estimated according to the features given by using “Airline Customer Satisfaction” data from Kaggle[3]. </a:t>
            </a:r>
            <a:endParaRPr sz="2200" dirty="0"/>
          </a:p>
          <a:p>
            <a:pPr marL="0" marR="0" lvl="0" indent="0" algn="just" rtl="0">
              <a:lnSpc>
                <a:spcPct val="80000"/>
              </a:lnSpc>
              <a:spcBef>
                <a:spcPts val="1000"/>
              </a:spcBef>
              <a:spcAft>
                <a:spcPts val="0"/>
              </a:spcAft>
              <a:buClr>
                <a:schemeClr val="accent2"/>
              </a:buClr>
              <a:buSzPts val="550"/>
              <a:buFont typeface="Arial"/>
              <a:buNone/>
            </a:pPr>
            <a:r>
              <a:rPr lang="en-US" sz="2200" b="0" i="0" u="none" strike="noStrike" cap="none" dirty="0">
                <a:solidFill>
                  <a:srgbClr val="262626"/>
                </a:solidFill>
                <a:latin typeface="Times New Roman"/>
                <a:ea typeface="Times New Roman"/>
                <a:cs typeface="Times New Roman"/>
                <a:sym typeface="Times New Roman"/>
              </a:rPr>
              <a:t>Data has 129,880 records and 25 attributes.</a:t>
            </a:r>
            <a:endParaRPr sz="2200" b="0" i="0" u="none" strike="noStrike" cap="none" dirty="0">
              <a:solidFill>
                <a:srgbClr val="262626"/>
              </a:solidFill>
              <a:latin typeface="Times New Roman"/>
              <a:ea typeface="Times New Roman"/>
              <a:cs typeface="Times New Roman"/>
              <a:sym typeface="Times New Roman"/>
            </a:endParaRPr>
          </a:p>
          <a:p>
            <a:pPr marL="0" marR="0" lvl="0" indent="0" algn="l" rtl="0">
              <a:lnSpc>
                <a:spcPct val="80000"/>
              </a:lnSpc>
              <a:spcBef>
                <a:spcPts val="1000"/>
              </a:spcBef>
              <a:spcAft>
                <a:spcPts val="0"/>
              </a:spcAft>
              <a:buClr>
                <a:schemeClr val="accent2"/>
              </a:buClr>
              <a:buSzPts val="450"/>
              <a:buFont typeface="Arial"/>
              <a:buNone/>
            </a:pPr>
            <a:endParaRPr sz="2200" b="0" i="0" u="none" strike="noStrike" cap="none" dirty="0">
              <a:solidFill>
                <a:srgbClr val="262626"/>
              </a:solidFill>
              <a:latin typeface="Gill Sans"/>
              <a:ea typeface="Gill Sans"/>
              <a:cs typeface="Gill Sans"/>
              <a:sym typeface="Gill Sans"/>
            </a:endParaRPr>
          </a:p>
          <a:p>
            <a:pPr marL="0" marR="0" lvl="0" indent="0" algn="l" rtl="0">
              <a:lnSpc>
                <a:spcPct val="80000"/>
              </a:lnSpc>
              <a:spcBef>
                <a:spcPts val="1000"/>
              </a:spcBef>
              <a:spcAft>
                <a:spcPts val="0"/>
              </a:spcAft>
              <a:buClr>
                <a:schemeClr val="accent2"/>
              </a:buClr>
              <a:buSzPts val="450"/>
              <a:buFont typeface="Arial"/>
              <a:buNone/>
            </a:pPr>
            <a:endParaRPr sz="2200" b="0" i="0" u="none" strike="noStrike" cap="none" dirty="0">
              <a:solidFill>
                <a:srgbClr val="262626"/>
              </a:solidFill>
              <a:latin typeface="Gill Sans"/>
              <a:ea typeface="Gill Sans"/>
              <a:cs typeface="Gill Sans"/>
              <a:sym typeface="Gill Sans"/>
            </a:endParaRPr>
          </a:p>
          <a:p>
            <a:pPr marL="0" marR="0" lvl="0" indent="0" algn="l" rtl="0">
              <a:lnSpc>
                <a:spcPct val="80000"/>
              </a:lnSpc>
              <a:spcBef>
                <a:spcPts val="1000"/>
              </a:spcBef>
              <a:spcAft>
                <a:spcPts val="0"/>
              </a:spcAft>
              <a:buClr>
                <a:schemeClr val="accent2"/>
              </a:buClr>
              <a:buSzPts val="450"/>
              <a:buFont typeface="Arial"/>
              <a:buNone/>
            </a:pPr>
            <a:endParaRPr sz="2200" b="0" i="0" u="none" strike="noStrike" cap="none" dirty="0">
              <a:solidFill>
                <a:srgbClr val="262626"/>
              </a:solidFill>
              <a:latin typeface="Gill Sans"/>
              <a:ea typeface="Gill Sans"/>
              <a:cs typeface="Gill Sans"/>
              <a:sym typeface="Gill Sans"/>
            </a:endParaRPr>
          </a:p>
        </p:txBody>
      </p:sp>
      <p:sp>
        <p:nvSpPr>
          <p:cNvPr id="129" name="Google Shape;129;p6"/>
          <p:cNvSpPr txBox="1">
            <a:spLocks noGrp="1"/>
          </p:cNvSpPr>
          <p:nvPr>
            <p:ph type="title" idx="4294967295"/>
          </p:nvPr>
        </p:nvSpPr>
        <p:spPr>
          <a:xfrm>
            <a:off x="838200" y="298176"/>
            <a:ext cx="10515600" cy="8514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3200"/>
              <a:buFont typeface="Algerian"/>
              <a:buNone/>
            </a:pPr>
            <a:r>
              <a:rPr lang="en-US" sz="3200">
                <a:latin typeface="Algerian"/>
                <a:ea typeface="Algerian"/>
                <a:cs typeface="Algerian"/>
                <a:sym typeface="Algerian"/>
              </a:rPr>
              <a:t>METHOD</a:t>
            </a:r>
            <a:endParaRPr>
              <a:latin typeface="Algerian"/>
              <a:ea typeface="Algerian"/>
              <a:cs typeface="Algerian"/>
              <a:sym typeface="Algeri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7"/>
          <p:cNvPicPr preferRelativeResize="0">
            <a:picLocks noGrp="1"/>
          </p:cNvPicPr>
          <p:nvPr>
            <p:ph type="body" idx="1"/>
          </p:nvPr>
        </p:nvPicPr>
        <p:blipFill rotWithShape="1">
          <a:blip r:embed="rId3">
            <a:alphaModFix/>
          </a:blip>
          <a:srcRect/>
          <a:stretch/>
        </p:blipFill>
        <p:spPr>
          <a:xfrm>
            <a:off x="1385278" y="213332"/>
            <a:ext cx="9421444" cy="2985496"/>
          </a:xfrm>
          <a:prstGeom prst="rect">
            <a:avLst/>
          </a:prstGeom>
          <a:noFill/>
          <a:ln>
            <a:noFill/>
          </a:ln>
        </p:spPr>
      </p:pic>
      <p:pic>
        <p:nvPicPr>
          <p:cNvPr id="135" name="Google Shape;135;p7"/>
          <p:cNvPicPr preferRelativeResize="0"/>
          <p:nvPr/>
        </p:nvPicPr>
        <p:blipFill rotWithShape="1">
          <a:blip r:embed="rId4">
            <a:alphaModFix/>
          </a:blip>
          <a:srcRect/>
          <a:stretch/>
        </p:blipFill>
        <p:spPr>
          <a:xfrm>
            <a:off x="6676008" y="3293061"/>
            <a:ext cx="3580175" cy="3423212"/>
          </a:xfrm>
          <a:prstGeom prst="rect">
            <a:avLst/>
          </a:prstGeom>
          <a:noFill/>
          <a:ln>
            <a:noFill/>
          </a:ln>
        </p:spPr>
      </p:pic>
      <p:pic>
        <p:nvPicPr>
          <p:cNvPr id="136" name="Google Shape;136;p7"/>
          <p:cNvPicPr preferRelativeResize="0"/>
          <p:nvPr/>
        </p:nvPicPr>
        <p:blipFill rotWithShape="1">
          <a:blip r:embed="rId5">
            <a:alphaModFix/>
          </a:blip>
          <a:srcRect/>
          <a:stretch/>
        </p:blipFill>
        <p:spPr>
          <a:xfrm>
            <a:off x="1684328" y="3293061"/>
            <a:ext cx="3899726" cy="34232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8"/>
          <p:cNvPicPr preferRelativeResize="0">
            <a:picLocks noGrp="1"/>
          </p:cNvPicPr>
          <p:nvPr>
            <p:ph type="body" idx="1"/>
          </p:nvPr>
        </p:nvPicPr>
        <p:blipFill rotWithShape="1">
          <a:blip r:embed="rId3">
            <a:alphaModFix/>
          </a:blip>
          <a:srcRect/>
          <a:stretch/>
        </p:blipFill>
        <p:spPr>
          <a:xfrm>
            <a:off x="6351100" y="1464650"/>
            <a:ext cx="4740900" cy="4593600"/>
          </a:xfrm>
          <a:prstGeom prst="rect">
            <a:avLst/>
          </a:prstGeom>
          <a:noFill/>
          <a:ln>
            <a:noFill/>
          </a:ln>
        </p:spPr>
      </p:pic>
      <p:pic>
        <p:nvPicPr>
          <p:cNvPr id="142" name="Google Shape;142;p8"/>
          <p:cNvPicPr preferRelativeResize="0"/>
          <p:nvPr/>
        </p:nvPicPr>
        <p:blipFill rotWithShape="1">
          <a:blip r:embed="rId4">
            <a:alphaModFix/>
          </a:blip>
          <a:srcRect/>
          <a:stretch/>
        </p:blipFill>
        <p:spPr>
          <a:xfrm>
            <a:off x="823674" y="1464650"/>
            <a:ext cx="4902423" cy="459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gdd51beb3bf_0_3"/>
          <p:cNvPicPr preferRelativeResize="0"/>
          <p:nvPr/>
        </p:nvPicPr>
        <p:blipFill>
          <a:blip r:embed="rId3">
            <a:alphaModFix/>
          </a:blip>
          <a:stretch>
            <a:fillRect/>
          </a:stretch>
        </p:blipFill>
        <p:spPr>
          <a:xfrm>
            <a:off x="834900" y="1361725"/>
            <a:ext cx="4886325" cy="4591050"/>
          </a:xfrm>
          <a:prstGeom prst="rect">
            <a:avLst/>
          </a:prstGeom>
          <a:noFill/>
          <a:ln>
            <a:noFill/>
          </a:ln>
        </p:spPr>
      </p:pic>
      <p:pic>
        <p:nvPicPr>
          <p:cNvPr id="148" name="Google Shape;148;gdd51beb3bf_0_3"/>
          <p:cNvPicPr preferRelativeResize="0"/>
          <p:nvPr/>
        </p:nvPicPr>
        <p:blipFill>
          <a:blip r:embed="rId4">
            <a:alphaModFix/>
          </a:blip>
          <a:stretch>
            <a:fillRect/>
          </a:stretch>
        </p:blipFill>
        <p:spPr>
          <a:xfrm>
            <a:off x="6096000" y="1361725"/>
            <a:ext cx="4886325" cy="4581488"/>
          </a:xfrm>
          <a:prstGeom prst="rect">
            <a:avLst/>
          </a:prstGeom>
          <a:noFill/>
          <a:ln>
            <a:noFill/>
          </a:ln>
        </p:spPr>
      </p:pic>
    </p:spTree>
  </p:cSld>
  <p:clrMapOvr>
    <a:masterClrMapping/>
  </p:clrMapOvr>
</p:sld>
</file>

<file path=ppt/theme/theme1.xml><?xml version="1.0" encoding="utf-8"?>
<a:theme xmlns:a="http://schemas.openxmlformats.org/drawingml/2006/main" name="Paket">
  <a:themeElements>
    <a:clrScheme name="Paket">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1332</Words>
  <Application>Microsoft Office PowerPoint</Application>
  <PresentationFormat>Geniş ekran</PresentationFormat>
  <Paragraphs>127</Paragraphs>
  <Slides>19</Slides>
  <Notes>19</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19</vt:i4>
      </vt:variant>
    </vt:vector>
  </HeadingPairs>
  <TitlesOfParts>
    <vt:vector size="26" baseType="lpstr">
      <vt:lpstr>Gill Sans</vt:lpstr>
      <vt:lpstr>Noto Sans Symbols</vt:lpstr>
      <vt:lpstr>Algerian</vt:lpstr>
      <vt:lpstr>Arial</vt:lpstr>
      <vt:lpstr>Jacques Francois Shadow</vt:lpstr>
      <vt:lpstr>Times New Roman</vt:lpstr>
      <vt:lpstr>Paket</vt:lpstr>
      <vt:lpstr>AIRLINE PASSENGER SATISFACTION</vt:lpstr>
      <vt:lpstr>CONTENT</vt:lpstr>
      <vt:lpstr>PROBLEM</vt:lpstr>
      <vt:lpstr>MOTIVATION</vt:lpstr>
      <vt:lpstr>INTRODUCTION</vt:lpstr>
      <vt:lpstr>METHOD</vt:lpstr>
      <vt:lpstr>PowerPoint Sunusu</vt:lpstr>
      <vt:lpstr>PowerPoint Sunusu</vt:lpstr>
      <vt:lpstr>PowerPoint Sunusu</vt:lpstr>
      <vt:lpstr>PowerPoint Sunusu</vt:lpstr>
      <vt:lpstr>PowerPoint Sunusu</vt:lpstr>
      <vt:lpstr> MISSING VALUES</vt:lpstr>
      <vt:lpstr> FEATURE SELECTION</vt:lpstr>
      <vt:lpstr>PowerPoint Sunusu</vt:lpstr>
      <vt:lpstr> DECISION TREE</vt:lpstr>
      <vt:lpstr>RESULTS</vt:lpstr>
      <vt:lpstr>PowerPoint Sunusu</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PASSENGER SATISFACTION</dc:title>
  <dc:creator>NURDAN TEKİN</dc:creator>
  <cp:lastModifiedBy>NURDAN TEKİN</cp:lastModifiedBy>
  <cp:revision>13</cp:revision>
  <dcterms:created xsi:type="dcterms:W3CDTF">2021-05-20T07:46:15Z</dcterms:created>
  <dcterms:modified xsi:type="dcterms:W3CDTF">2021-05-31T09:51:02Z</dcterms:modified>
</cp:coreProperties>
</file>