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4"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C1CDD-E29A-4EE5-B2F2-3C0470A7DCFC}"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5309E7-D456-480E-9AA6-826340C9F4C3}" type="slidenum">
              <a:rPr lang="en-US" smtClean="0"/>
              <a:t>‹#›</a:t>
            </a:fld>
            <a:endParaRPr lang="en-US"/>
          </a:p>
        </p:txBody>
      </p:sp>
    </p:spTree>
    <p:extLst>
      <p:ext uri="{BB962C8B-B14F-4D97-AF65-F5344CB8AC3E}">
        <p14:creationId xmlns:p14="http://schemas.microsoft.com/office/powerpoint/2010/main" val="656366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2963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A1C731-094E-4F16-84B3-43D5ECDFAF32}"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E791F-664E-48B9-84B5-DCE61227D598}" type="slidenum">
              <a:rPr lang="en-US" smtClean="0"/>
              <a:t>‹#›</a:t>
            </a:fld>
            <a:endParaRPr lang="en-US"/>
          </a:p>
        </p:txBody>
      </p:sp>
    </p:spTree>
    <p:extLst>
      <p:ext uri="{BB962C8B-B14F-4D97-AF65-F5344CB8AC3E}">
        <p14:creationId xmlns:p14="http://schemas.microsoft.com/office/powerpoint/2010/main" val="948568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A1C731-094E-4F16-84B3-43D5ECDFAF32}"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E791F-664E-48B9-84B5-DCE61227D598}" type="slidenum">
              <a:rPr lang="en-US" smtClean="0"/>
              <a:t>‹#›</a:t>
            </a:fld>
            <a:endParaRPr lang="en-US"/>
          </a:p>
        </p:txBody>
      </p:sp>
    </p:spTree>
    <p:extLst>
      <p:ext uri="{BB962C8B-B14F-4D97-AF65-F5344CB8AC3E}">
        <p14:creationId xmlns:p14="http://schemas.microsoft.com/office/powerpoint/2010/main" val="7576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A1C731-094E-4F16-84B3-43D5ECDFAF32}"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E791F-664E-48B9-84B5-DCE61227D598}" type="slidenum">
              <a:rPr lang="en-US" smtClean="0"/>
              <a:t>‹#›</a:t>
            </a:fld>
            <a:endParaRPr lang="en-US"/>
          </a:p>
        </p:txBody>
      </p:sp>
    </p:spTree>
    <p:extLst>
      <p:ext uri="{BB962C8B-B14F-4D97-AF65-F5344CB8AC3E}">
        <p14:creationId xmlns:p14="http://schemas.microsoft.com/office/powerpoint/2010/main" val="2933836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34557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A1C731-094E-4F16-84B3-43D5ECDFAF32}"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E791F-664E-48B9-84B5-DCE61227D598}" type="slidenum">
              <a:rPr lang="en-US" smtClean="0"/>
              <a:t>‹#›</a:t>
            </a:fld>
            <a:endParaRPr lang="en-US"/>
          </a:p>
        </p:txBody>
      </p:sp>
    </p:spTree>
    <p:extLst>
      <p:ext uri="{BB962C8B-B14F-4D97-AF65-F5344CB8AC3E}">
        <p14:creationId xmlns:p14="http://schemas.microsoft.com/office/powerpoint/2010/main" val="8584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A1C731-094E-4F16-84B3-43D5ECDFAF32}"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E791F-664E-48B9-84B5-DCE61227D598}" type="slidenum">
              <a:rPr lang="en-US" smtClean="0"/>
              <a:t>‹#›</a:t>
            </a:fld>
            <a:endParaRPr lang="en-US"/>
          </a:p>
        </p:txBody>
      </p:sp>
    </p:spTree>
    <p:extLst>
      <p:ext uri="{BB962C8B-B14F-4D97-AF65-F5344CB8AC3E}">
        <p14:creationId xmlns:p14="http://schemas.microsoft.com/office/powerpoint/2010/main" val="355247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A1C731-094E-4F16-84B3-43D5ECDFAF32}"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E791F-664E-48B9-84B5-DCE61227D598}" type="slidenum">
              <a:rPr lang="en-US" smtClean="0"/>
              <a:t>‹#›</a:t>
            </a:fld>
            <a:endParaRPr lang="en-US"/>
          </a:p>
        </p:txBody>
      </p:sp>
    </p:spTree>
    <p:extLst>
      <p:ext uri="{BB962C8B-B14F-4D97-AF65-F5344CB8AC3E}">
        <p14:creationId xmlns:p14="http://schemas.microsoft.com/office/powerpoint/2010/main" val="1107061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A1C731-094E-4F16-84B3-43D5ECDFAF32}" type="datetimeFigureOut">
              <a:rPr lang="en-US"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BE791F-664E-48B9-84B5-DCE61227D598}" type="slidenum">
              <a:rPr lang="en-US" smtClean="0"/>
              <a:t>‹#›</a:t>
            </a:fld>
            <a:endParaRPr lang="en-US"/>
          </a:p>
        </p:txBody>
      </p:sp>
    </p:spTree>
    <p:extLst>
      <p:ext uri="{BB962C8B-B14F-4D97-AF65-F5344CB8AC3E}">
        <p14:creationId xmlns:p14="http://schemas.microsoft.com/office/powerpoint/2010/main" val="327198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A1C731-094E-4F16-84B3-43D5ECDFAF32}" type="datetimeFigureOut">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E791F-664E-48B9-84B5-DCE61227D598}" type="slidenum">
              <a:rPr lang="en-US" smtClean="0"/>
              <a:t>‹#›</a:t>
            </a:fld>
            <a:endParaRPr lang="en-US"/>
          </a:p>
        </p:txBody>
      </p:sp>
    </p:spTree>
    <p:extLst>
      <p:ext uri="{BB962C8B-B14F-4D97-AF65-F5344CB8AC3E}">
        <p14:creationId xmlns:p14="http://schemas.microsoft.com/office/powerpoint/2010/main" val="166998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1C731-094E-4F16-84B3-43D5ECDFAF32}" type="datetimeFigureOut">
              <a:rPr lang="en-US" smtClean="0"/>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BE791F-664E-48B9-84B5-DCE61227D598}" type="slidenum">
              <a:rPr lang="en-US" smtClean="0"/>
              <a:t>‹#›</a:t>
            </a:fld>
            <a:endParaRPr lang="en-US"/>
          </a:p>
        </p:txBody>
      </p:sp>
    </p:spTree>
    <p:extLst>
      <p:ext uri="{BB962C8B-B14F-4D97-AF65-F5344CB8AC3E}">
        <p14:creationId xmlns:p14="http://schemas.microsoft.com/office/powerpoint/2010/main" val="294852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A1C731-094E-4F16-84B3-43D5ECDFAF32}"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E791F-664E-48B9-84B5-DCE61227D598}" type="slidenum">
              <a:rPr lang="en-US" smtClean="0"/>
              <a:t>‹#›</a:t>
            </a:fld>
            <a:endParaRPr lang="en-US"/>
          </a:p>
        </p:txBody>
      </p:sp>
    </p:spTree>
    <p:extLst>
      <p:ext uri="{BB962C8B-B14F-4D97-AF65-F5344CB8AC3E}">
        <p14:creationId xmlns:p14="http://schemas.microsoft.com/office/powerpoint/2010/main" val="43124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A1C731-094E-4F16-84B3-43D5ECDFAF32}"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E791F-664E-48B9-84B5-DCE61227D598}" type="slidenum">
              <a:rPr lang="en-US" smtClean="0"/>
              <a:t>‹#›</a:t>
            </a:fld>
            <a:endParaRPr lang="en-US"/>
          </a:p>
        </p:txBody>
      </p:sp>
    </p:spTree>
    <p:extLst>
      <p:ext uri="{BB962C8B-B14F-4D97-AF65-F5344CB8AC3E}">
        <p14:creationId xmlns:p14="http://schemas.microsoft.com/office/powerpoint/2010/main" val="3717958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1C731-094E-4F16-84B3-43D5ECDFAF32}" type="datetimeFigureOut">
              <a:rPr lang="en-US" smtClean="0"/>
              <a:t>11/14/2021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E791F-664E-48B9-84B5-DCE61227D598}" type="slidenum">
              <a:rPr lang="en-US" smtClean="0"/>
              <a:t>‹#›</a:t>
            </a:fld>
            <a:endParaRPr lang="en-US"/>
          </a:p>
        </p:txBody>
      </p:sp>
    </p:spTree>
    <p:extLst>
      <p:ext uri="{BB962C8B-B14F-4D97-AF65-F5344CB8AC3E}">
        <p14:creationId xmlns:p14="http://schemas.microsoft.com/office/powerpoint/2010/main" val="4090073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b="1" dirty="0"/>
              <a:t>Responsive Web Design</a:t>
            </a:r>
          </a:p>
        </p:txBody>
      </p:sp>
      <p:sp>
        <p:nvSpPr>
          <p:cNvPr id="2" name="Subtitle 1"/>
          <p:cNvSpPr>
            <a:spLocks noGrp="1"/>
          </p:cNvSpPr>
          <p:nvPr>
            <p:ph type="subTitle" idx="1"/>
          </p:nvPr>
        </p:nvSpPr>
        <p:spPr/>
        <p:txBody>
          <a:bodyPr/>
          <a:lstStyle/>
          <a:p>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8226" y="1244264"/>
            <a:ext cx="5751283" cy="3608417"/>
          </a:xfrm>
          <a:prstGeom prst="rect">
            <a:avLst/>
          </a:prstGeom>
        </p:spPr>
      </p:pic>
    </p:spTree>
    <p:extLst>
      <p:ext uri="{BB962C8B-B14F-4D97-AF65-F5344CB8AC3E}">
        <p14:creationId xmlns:p14="http://schemas.microsoft.com/office/powerpoint/2010/main" val="39851521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211180"/>
          </a:xfrm>
        </p:spPr>
        <p:txBody>
          <a:bodyPr>
            <a:normAutofit fontScale="90000"/>
          </a:bodyPr>
          <a:lstStyle/>
          <a:p>
            <a:r>
              <a:rPr lang="en-US" b="1" dirty="0" smtClean="0"/>
              <a:t>Always Design for Mobile First</a:t>
            </a:r>
            <a:r>
              <a:rPr lang="en-US" b="1" dirty="0"/>
              <a:t/>
            </a:r>
            <a:br>
              <a:rPr lang="en-US" b="1" dirty="0"/>
            </a:br>
            <a:r>
              <a:rPr lang="en-US" b="1" dirty="0"/>
              <a:t>Media Queries</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1359569" y="1600200"/>
            <a:ext cx="4836694" cy="4572000"/>
          </a:xfrm>
          <a:prstGeom prst="rect">
            <a:avLst/>
          </a:prstGeom>
        </p:spPr>
      </p:pic>
    </p:spTree>
    <p:extLst>
      <p:ext uri="{BB962C8B-B14F-4D97-AF65-F5344CB8AC3E}">
        <p14:creationId xmlns:p14="http://schemas.microsoft.com/office/powerpoint/2010/main" val="1805176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2.Using </a:t>
            </a:r>
            <a:r>
              <a:rPr lang="en-US" dirty="0" err="1" smtClean="0"/>
              <a:t>Css</a:t>
            </a:r>
            <a:r>
              <a:rPr lang="en-US" dirty="0" smtClean="0"/>
              <a:t> Grid </a:t>
            </a:r>
            <a:endParaRPr lang="en-US" dirty="0"/>
          </a:p>
        </p:txBody>
      </p:sp>
      <p:sp>
        <p:nvSpPr>
          <p:cNvPr id="3" name="Content Placeholder 2"/>
          <p:cNvSpPr>
            <a:spLocks noGrp="1"/>
          </p:cNvSpPr>
          <p:nvPr>
            <p:ph idx="1"/>
          </p:nvPr>
        </p:nvSpPr>
        <p:spPr/>
        <p:txBody>
          <a:bodyPr>
            <a:normAutofit fontScale="92500" lnSpcReduction="20000"/>
          </a:bodyPr>
          <a:lstStyle/>
          <a:p>
            <a:r>
              <a:rPr lang="en-US" dirty="0"/>
              <a:t>CSS Grid Layout (aka "Grid"), is a two-dimensional grid-based layout system that aims to do nothing less than completely change the way we design grid-based user interfaces</a:t>
            </a:r>
            <a:r>
              <a:rPr lang="en-US" dirty="0" smtClean="0"/>
              <a:t>.</a:t>
            </a:r>
          </a:p>
          <a:p>
            <a:r>
              <a:rPr lang="en-US" dirty="0" smtClean="0"/>
              <a:t> </a:t>
            </a:r>
            <a:r>
              <a:rPr lang="en-US" dirty="0"/>
              <a:t>CSS has always been used to lay out our web pages, but it's never done a very good job of it. First, we used tables, then floats, positioning and inline-block, but all of these methods were essentially hacks and left out a lot of important functionality (vertical centering, for instance). </a:t>
            </a:r>
            <a:endParaRPr lang="en-US" dirty="0" smtClean="0"/>
          </a:p>
          <a:p>
            <a:r>
              <a:rPr lang="en-US" dirty="0" err="1" smtClean="0"/>
              <a:t>Flexbox</a:t>
            </a:r>
            <a:r>
              <a:rPr lang="en-US" dirty="0" smtClean="0"/>
              <a:t> </a:t>
            </a:r>
            <a:r>
              <a:rPr lang="en-US" dirty="0"/>
              <a:t>helped out, but it's intended for simpler one-dimensional layouts, not complex two-dimensional ones (</a:t>
            </a:r>
            <a:r>
              <a:rPr lang="en-US" dirty="0" err="1"/>
              <a:t>Flexbox</a:t>
            </a:r>
            <a:r>
              <a:rPr lang="en-US" dirty="0"/>
              <a:t> and Grid actually work very well together). </a:t>
            </a:r>
            <a:endParaRPr lang="en-US" dirty="0" smtClean="0"/>
          </a:p>
          <a:p>
            <a:r>
              <a:rPr lang="en-US" dirty="0" smtClean="0"/>
              <a:t>Grid </a:t>
            </a:r>
            <a:r>
              <a:rPr lang="en-US" dirty="0"/>
              <a:t>is the very first CSS module created specifically to solve the layout problems we've all been hacking our way around for as long as we've been making websites.</a:t>
            </a:r>
          </a:p>
        </p:txBody>
      </p:sp>
    </p:spTree>
    <p:extLst>
      <p:ext uri="{BB962C8B-B14F-4D97-AF65-F5344CB8AC3E}">
        <p14:creationId xmlns:p14="http://schemas.microsoft.com/office/powerpoint/2010/main" val="1799329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2.Css Grid</a:t>
            </a:r>
            <a:endParaRPr lang="en-US" dirty="0"/>
          </a:p>
        </p:txBody>
      </p:sp>
      <p:pic>
        <p:nvPicPr>
          <p:cNvPr id="4" name="Content Placeholder 3"/>
          <p:cNvPicPr>
            <a:picLocks noGrp="1" noChangeAspect="1"/>
          </p:cNvPicPr>
          <p:nvPr>
            <p:ph idx="1"/>
          </p:nvPr>
        </p:nvPicPr>
        <p:blipFill>
          <a:blip r:embed="rId2"/>
          <a:stretch>
            <a:fillRect/>
          </a:stretch>
        </p:blipFill>
        <p:spPr>
          <a:xfrm>
            <a:off x="950495" y="1391848"/>
            <a:ext cx="4692315" cy="5351237"/>
          </a:xfrm>
          <a:prstGeom prst="rect">
            <a:avLst/>
          </a:prstGeom>
        </p:spPr>
      </p:pic>
      <p:sp>
        <p:nvSpPr>
          <p:cNvPr id="5" name="Rectangle 4"/>
          <p:cNvSpPr/>
          <p:nvPr/>
        </p:nvSpPr>
        <p:spPr>
          <a:xfrm>
            <a:off x="5832652" y="2871355"/>
            <a:ext cx="6133410" cy="646331"/>
          </a:xfrm>
          <a:prstGeom prst="rect">
            <a:avLst/>
          </a:prstGeom>
        </p:spPr>
        <p:txBody>
          <a:bodyPr wrap="none">
            <a:spAutoFit/>
          </a:bodyPr>
          <a:lstStyle/>
          <a:p>
            <a:r>
              <a:rPr lang="en-US" dirty="0" smtClean="0">
                <a:solidFill>
                  <a:srgbClr val="FF0000"/>
                </a:solidFill>
              </a:rPr>
              <a:t>Read More</a:t>
            </a:r>
          </a:p>
          <a:p>
            <a:r>
              <a:rPr lang="en-US" dirty="0" smtClean="0"/>
              <a:t>https</a:t>
            </a:r>
            <a:r>
              <a:rPr lang="en-US" dirty="0"/>
              <a:t>://css-tricks.com/snippets/css/complete-guide-grid/</a:t>
            </a:r>
          </a:p>
        </p:txBody>
      </p:sp>
    </p:spTree>
    <p:extLst>
      <p:ext uri="{BB962C8B-B14F-4D97-AF65-F5344CB8AC3E}">
        <p14:creationId xmlns:p14="http://schemas.microsoft.com/office/powerpoint/2010/main" val="39178681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3.Web Pages Created By </a:t>
            </a:r>
            <a:r>
              <a:rPr lang="en-US" dirty="0" err="1" smtClean="0"/>
              <a:t>Css</a:t>
            </a:r>
            <a:r>
              <a:rPr lang="en-US" dirty="0" smtClean="0"/>
              <a:t> Grid</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04900" y="1333500"/>
            <a:ext cx="7477125" cy="5105400"/>
          </a:xfrm>
          <a:prstGeom prst="rect">
            <a:avLst/>
          </a:prstGeom>
        </p:spPr>
      </p:pic>
      <p:sp>
        <p:nvSpPr>
          <p:cNvPr id="5" name="Rectangle 4"/>
          <p:cNvSpPr/>
          <p:nvPr/>
        </p:nvSpPr>
        <p:spPr>
          <a:xfrm>
            <a:off x="7102642" y="283835"/>
            <a:ext cx="6096000" cy="923330"/>
          </a:xfrm>
          <a:prstGeom prst="rect">
            <a:avLst/>
          </a:prstGeom>
        </p:spPr>
        <p:txBody>
          <a:bodyPr>
            <a:spAutoFit/>
          </a:bodyPr>
          <a:lstStyle/>
          <a:p>
            <a:r>
              <a:rPr lang="en-US" dirty="0" smtClean="0">
                <a:solidFill>
                  <a:srgbClr val="FF0000"/>
                </a:solidFill>
              </a:rPr>
              <a:t>SEE More Examples</a:t>
            </a:r>
          </a:p>
          <a:p>
            <a:r>
              <a:rPr lang="en-US" dirty="0" smtClean="0"/>
              <a:t>https</a:t>
            </a:r>
            <a:r>
              <a:rPr lang="en-US" dirty="0"/>
              <a:t>://www.awwwards.com/30-grid-based-websites.html</a:t>
            </a:r>
          </a:p>
        </p:txBody>
      </p:sp>
    </p:spTree>
    <p:extLst>
      <p:ext uri="{BB962C8B-B14F-4D97-AF65-F5344CB8AC3E}">
        <p14:creationId xmlns:p14="http://schemas.microsoft.com/office/powerpoint/2010/main" val="4257988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3.Grid Tips</a:t>
            </a:r>
            <a:endParaRPr lang="en-US" dirty="0"/>
          </a:p>
        </p:txBody>
      </p:sp>
      <p:pic>
        <p:nvPicPr>
          <p:cNvPr id="4" name="Content Placeholder 3"/>
          <p:cNvPicPr>
            <a:picLocks noGrp="1" noChangeAspect="1"/>
          </p:cNvPicPr>
          <p:nvPr>
            <p:ph idx="1"/>
          </p:nvPr>
        </p:nvPicPr>
        <p:blipFill>
          <a:blip r:embed="rId2"/>
          <a:stretch>
            <a:fillRect/>
          </a:stretch>
        </p:blipFill>
        <p:spPr>
          <a:xfrm>
            <a:off x="1104900" y="1359567"/>
            <a:ext cx="6412831" cy="5113421"/>
          </a:xfrm>
          <a:prstGeom prst="rect">
            <a:avLst/>
          </a:prstGeom>
        </p:spPr>
      </p:pic>
    </p:spTree>
    <p:extLst>
      <p:ext uri="{BB962C8B-B14F-4D97-AF65-F5344CB8AC3E}">
        <p14:creationId xmlns:p14="http://schemas.microsoft.com/office/powerpoint/2010/main" val="1261759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Break Points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293" y="1473124"/>
            <a:ext cx="11638299" cy="5278054"/>
          </a:xfrm>
        </p:spPr>
      </p:pic>
    </p:spTree>
    <p:extLst>
      <p:ext uri="{BB962C8B-B14F-4D97-AF65-F5344CB8AC3E}">
        <p14:creationId xmlns:p14="http://schemas.microsoft.com/office/powerpoint/2010/main" val="331400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Responsive Web Design?</a:t>
            </a:r>
            <a:br>
              <a:rPr lang="en-US" b="1" dirty="0"/>
            </a:br>
            <a:endParaRPr lang="en-US" dirty="0"/>
          </a:p>
        </p:txBody>
      </p:sp>
      <p:sp>
        <p:nvSpPr>
          <p:cNvPr id="3" name="Content Placeholder 2"/>
          <p:cNvSpPr>
            <a:spLocks noGrp="1"/>
          </p:cNvSpPr>
          <p:nvPr>
            <p:ph idx="1"/>
          </p:nvPr>
        </p:nvSpPr>
        <p:spPr/>
        <p:txBody>
          <a:bodyPr/>
          <a:lstStyle/>
          <a:p>
            <a:r>
              <a:rPr lang="en-US" dirty="0"/>
              <a:t>Responsive web design makes your web page look good on all devices.</a:t>
            </a:r>
          </a:p>
          <a:p>
            <a:r>
              <a:rPr lang="en-US" dirty="0"/>
              <a:t>Responsive web design uses only HTML and CSS.</a:t>
            </a:r>
          </a:p>
          <a:p>
            <a:r>
              <a:rPr lang="en-US" dirty="0"/>
              <a:t>Responsive web design is not a program or a JavaScript</a:t>
            </a:r>
          </a:p>
          <a:p>
            <a:endParaRPr lang="en-US" dirty="0"/>
          </a:p>
        </p:txBody>
      </p:sp>
    </p:spTree>
    <p:extLst>
      <p:ext uri="{BB962C8B-B14F-4D97-AF65-F5344CB8AC3E}">
        <p14:creationId xmlns:p14="http://schemas.microsoft.com/office/powerpoint/2010/main" val="1364758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Viewport?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The viewport is the user's visible area of a web page</a:t>
            </a:r>
            <a:r>
              <a:rPr lang="en-US" dirty="0"/>
              <a:t>.</a:t>
            </a:r>
          </a:p>
          <a:p>
            <a:r>
              <a:rPr lang="en-US" dirty="0"/>
              <a:t>The viewport varies with the device, and will be smaller on a mobile phone than on a computer screen.</a:t>
            </a:r>
          </a:p>
          <a:p>
            <a:r>
              <a:rPr lang="en-US" dirty="0"/>
              <a:t>Before tablets and mobile phones, web pages were designed only for computer screens, and it was common for web pages to have a static design and a fixed size.</a:t>
            </a:r>
          </a:p>
          <a:p>
            <a:r>
              <a:rPr lang="en-US" dirty="0"/>
              <a:t>Then, when we started surfing the internet using tablets and mobile phones, fixed size web pages were too large to fit the viewport. To fix this, browsers on those devices scaled down the entire web page to fit the screen.</a:t>
            </a:r>
          </a:p>
          <a:p>
            <a:r>
              <a:rPr lang="en-US" dirty="0"/>
              <a:t>This was not perfect!! But a quick fix.</a:t>
            </a:r>
          </a:p>
          <a:p>
            <a:endParaRPr lang="en-US" dirty="0"/>
          </a:p>
        </p:txBody>
      </p:sp>
    </p:spTree>
    <p:extLst>
      <p:ext uri="{BB962C8B-B14F-4D97-AF65-F5344CB8AC3E}">
        <p14:creationId xmlns:p14="http://schemas.microsoft.com/office/powerpoint/2010/main" val="5376536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Setting The Viewport</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04900" y="1359569"/>
            <a:ext cx="9879932" cy="4572000"/>
          </a:xfrm>
          <a:prstGeom prst="rect">
            <a:avLst/>
          </a:prstGeom>
        </p:spPr>
      </p:pic>
    </p:spTree>
    <p:extLst>
      <p:ext uri="{BB962C8B-B14F-4D97-AF65-F5344CB8AC3E}">
        <p14:creationId xmlns:p14="http://schemas.microsoft.com/office/powerpoint/2010/main" val="32136045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Size Content to The Viewport</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1104900" y="1311442"/>
            <a:ext cx="10402461" cy="4824663"/>
          </a:xfrm>
          <a:prstGeom prst="rect">
            <a:avLst/>
          </a:prstGeom>
        </p:spPr>
      </p:pic>
    </p:spTree>
    <p:extLst>
      <p:ext uri="{BB962C8B-B14F-4D97-AF65-F5344CB8AC3E}">
        <p14:creationId xmlns:p14="http://schemas.microsoft.com/office/powerpoint/2010/main" val="41477246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 3 Media </a:t>
            </a:r>
            <a:r>
              <a:rPr lang="en-US" b="1" dirty="0"/>
              <a:t>Queries</a:t>
            </a:r>
          </a:p>
        </p:txBody>
      </p:sp>
      <p:sp>
        <p:nvSpPr>
          <p:cNvPr id="3" name="Content Placeholder 2"/>
          <p:cNvSpPr>
            <a:spLocks noGrp="1"/>
          </p:cNvSpPr>
          <p:nvPr>
            <p:ph idx="1"/>
          </p:nvPr>
        </p:nvSpPr>
        <p:spPr/>
        <p:txBody>
          <a:bodyPr/>
          <a:lstStyle/>
          <a:p>
            <a:r>
              <a:rPr lang="en-US" dirty="0"/>
              <a:t>Using media queries are a popular technique for delivering a tailored style sheet to tablets, iPhone, and </a:t>
            </a:r>
            <a:r>
              <a:rPr lang="en-US" dirty="0" smtClean="0"/>
              <a:t>Androids</a:t>
            </a:r>
          </a:p>
          <a:p>
            <a:pPr>
              <a:lnSpc>
                <a:spcPct val="100000"/>
              </a:lnSpc>
              <a:spcBef>
                <a:spcPts val="0"/>
              </a:spcBef>
            </a:pPr>
            <a:r>
              <a:rPr lang="en-US" dirty="0"/>
              <a:t>Media queries can be used to check many things, such as:</a:t>
            </a:r>
          </a:p>
          <a:p>
            <a:pPr>
              <a:lnSpc>
                <a:spcPct val="100000"/>
              </a:lnSpc>
              <a:spcBef>
                <a:spcPts val="0"/>
              </a:spcBef>
            </a:pPr>
            <a:r>
              <a:rPr lang="en-US" dirty="0"/>
              <a:t>width and height of the viewport</a:t>
            </a:r>
          </a:p>
          <a:p>
            <a:pPr>
              <a:lnSpc>
                <a:spcPct val="100000"/>
              </a:lnSpc>
              <a:spcBef>
                <a:spcPts val="0"/>
              </a:spcBef>
            </a:pPr>
            <a:r>
              <a:rPr lang="en-US" dirty="0"/>
              <a:t>width and height of the device</a:t>
            </a:r>
          </a:p>
          <a:p>
            <a:pPr>
              <a:lnSpc>
                <a:spcPct val="100000"/>
              </a:lnSpc>
              <a:spcBef>
                <a:spcPts val="0"/>
              </a:spcBef>
            </a:pPr>
            <a:r>
              <a:rPr lang="en-US" dirty="0"/>
              <a:t>orientation (is the tablet/phone in landscape or portrait mode?)</a:t>
            </a:r>
          </a:p>
          <a:p>
            <a:pPr>
              <a:lnSpc>
                <a:spcPct val="100000"/>
              </a:lnSpc>
              <a:spcBef>
                <a:spcPts val="0"/>
              </a:spcBef>
            </a:pPr>
            <a:r>
              <a:rPr lang="en-US" dirty="0"/>
              <a:t>resolution</a:t>
            </a:r>
          </a:p>
          <a:p>
            <a:endParaRPr lang="en-US" dirty="0"/>
          </a:p>
        </p:txBody>
      </p:sp>
      <p:pic>
        <p:nvPicPr>
          <p:cNvPr id="4" name="Picture 3"/>
          <p:cNvPicPr>
            <a:picLocks noChangeAspect="1"/>
          </p:cNvPicPr>
          <p:nvPr/>
        </p:nvPicPr>
        <p:blipFill>
          <a:blip r:embed="rId2"/>
          <a:stretch>
            <a:fillRect/>
          </a:stretch>
        </p:blipFill>
        <p:spPr>
          <a:xfrm>
            <a:off x="2015290" y="4274468"/>
            <a:ext cx="3733800" cy="1076325"/>
          </a:xfrm>
          <a:prstGeom prst="rect">
            <a:avLst/>
          </a:prstGeom>
        </p:spPr>
      </p:pic>
    </p:spTree>
    <p:extLst>
      <p:ext uri="{BB962C8B-B14F-4D97-AF65-F5344CB8AC3E}">
        <p14:creationId xmlns:p14="http://schemas.microsoft.com/office/powerpoint/2010/main" val="2201268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1.What </a:t>
            </a:r>
            <a:r>
              <a:rPr lang="en-US" b="1" dirty="0"/>
              <a:t>is a Grid-View?</a:t>
            </a:r>
            <a:br>
              <a:rPr lang="en-US" b="1" dirty="0"/>
            </a:br>
            <a:r>
              <a:rPr lang="en-US" b="1" dirty="0"/>
              <a:t/>
            </a:r>
            <a:br>
              <a:rPr lang="en-US" b="1" dirty="0"/>
            </a:br>
            <a:endParaRPr lang="en-US" dirty="0"/>
          </a:p>
        </p:txBody>
      </p:sp>
      <p:sp>
        <p:nvSpPr>
          <p:cNvPr id="3" name="Content Placeholder 2"/>
          <p:cNvSpPr>
            <a:spLocks noGrp="1"/>
          </p:cNvSpPr>
          <p:nvPr>
            <p:ph idx="1"/>
          </p:nvPr>
        </p:nvSpPr>
        <p:spPr>
          <a:xfrm>
            <a:off x="1104900" y="1600200"/>
            <a:ext cx="3455068" cy="4572000"/>
          </a:xfrm>
        </p:spPr>
        <p:txBody>
          <a:bodyPr>
            <a:normAutofit fontScale="92500"/>
          </a:bodyPr>
          <a:lstStyle/>
          <a:p>
            <a:r>
              <a:rPr lang="en-US" dirty="0"/>
              <a:t>Many web pages are based on a grid-view, which means that the page is divided into </a:t>
            </a:r>
            <a:r>
              <a:rPr lang="en-US" dirty="0" smtClean="0"/>
              <a:t>columns.</a:t>
            </a:r>
          </a:p>
          <a:p>
            <a:r>
              <a:rPr lang="en-US" dirty="0"/>
              <a:t>Using a grid-view is very helpful when designing web pages. It makes it easier to place elements on the page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4711737" y="1266825"/>
            <a:ext cx="7288198" cy="2619375"/>
          </a:xfrm>
          <a:prstGeom prst="rect">
            <a:avLst/>
          </a:prstGeom>
        </p:spPr>
      </p:pic>
      <p:pic>
        <p:nvPicPr>
          <p:cNvPr id="5" name="Picture 4"/>
          <p:cNvPicPr>
            <a:picLocks noChangeAspect="1"/>
          </p:cNvPicPr>
          <p:nvPr/>
        </p:nvPicPr>
        <p:blipFill>
          <a:blip r:embed="rId3"/>
          <a:stretch>
            <a:fillRect/>
          </a:stretch>
        </p:blipFill>
        <p:spPr>
          <a:xfrm>
            <a:off x="4711737" y="3707704"/>
            <a:ext cx="7288198" cy="2891534"/>
          </a:xfrm>
          <a:prstGeom prst="rect">
            <a:avLst/>
          </a:prstGeom>
        </p:spPr>
      </p:pic>
    </p:spTree>
    <p:extLst>
      <p:ext uri="{BB962C8B-B14F-4D97-AF65-F5344CB8AC3E}">
        <p14:creationId xmlns:p14="http://schemas.microsoft.com/office/powerpoint/2010/main" val="35137157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Steps to Build </a:t>
            </a:r>
            <a:r>
              <a:rPr lang="en-US" b="1" dirty="0"/>
              <a:t>a Responsive Grid-View</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1.Set the view port inside the meta tag</a:t>
            </a:r>
          </a:p>
          <a:p>
            <a:r>
              <a:rPr lang="en-US" dirty="0"/>
              <a:t>2. First ensure that all HTML elements have </a:t>
            </a:r>
            <a:r>
              <a:rPr lang="en-US" dirty="0" smtClean="0"/>
              <a:t>the box-sizing property</a:t>
            </a:r>
          </a:p>
          <a:p>
            <a:r>
              <a:rPr lang="en-US" dirty="0" smtClean="0"/>
              <a:t>3.Calculate the column width:-</a:t>
            </a:r>
          </a:p>
          <a:p>
            <a:r>
              <a:rPr lang="en-US" dirty="0"/>
              <a:t>First we must calculate the percentage for one column: 100% / 12 columns = 8.33</a:t>
            </a:r>
            <a:r>
              <a:rPr lang="en-US" dirty="0" smtClean="0"/>
              <a:t>%</a:t>
            </a:r>
          </a:p>
          <a:p>
            <a:r>
              <a:rPr lang="en-US" dirty="0" smtClean="0"/>
              <a:t> So each column will have 8.33%,now we can create a class for all 12 columns</a:t>
            </a:r>
          </a:p>
          <a:p>
            <a:r>
              <a:rPr lang="en-US" dirty="0"/>
              <a:t>.col-1 {width: 8.33%;}</a:t>
            </a:r>
            <a:br>
              <a:rPr lang="en-US" dirty="0"/>
            </a:br>
            <a:r>
              <a:rPr lang="en-US" dirty="0"/>
              <a:t>.col-2 {width: 16.66%;}</a:t>
            </a:r>
            <a:br>
              <a:rPr lang="en-US" dirty="0"/>
            </a:br>
            <a:r>
              <a:rPr lang="en-US" dirty="0"/>
              <a:t>.col-3 {width: 25%;}</a:t>
            </a:r>
            <a:br>
              <a:rPr lang="en-US" dirty="0"/>
            </a:br>
            <a:r>
              <a:rPr lang="en-US" dirty="0"/>
              <a:t>.col-4 {width: 33.33%;}</a:t>
            </a:r>
            <a:br>
              <a:rPr lang="en-US" dirty="0"/>
            </a:br>
            <a:r>
              <a:rPr lang="en-US" dirty="0"/>
              <a:t>.col-5 {width: 41.66%;}</a:t>
            </a:r>
            <a:br>
              <a:rPr lang="en-US" dirty="0"/>
            </a:br>
            <a:r>
              <a:rPr lang="en-US" dirty="0"/>
              <a:t>.col-6 {width: 50%;}</a:t>
            </a:r>
            <a:br>
              <a:rPr lang="en-US" dirty="0"/>
            </a:br>
            <a:r>
              <a:rPr lang="en-US" dirty="0"/>
              <a:t>.col-7 {width: 58.33%;}</a:t>
            </a:r>
            <a:br>
              <a:rPr lang="en-US" dirty="0"/>
            </a:br>
            <a:r>
              <a:rPr lang="en-US" dirty="0"/>
              <a:t>.col-8 {width: 66.66%;}</a:t>
            </a:r>
            <a:br>
              <a:rPr lang="en-US" dirty="0"/>
            </a:br>
            <a:r>
              <a:rPr lang="en-US" dirty="0"/>
              <a:t>.col-9 {width: 75%;}</a:t>
            </a:r>
            <a:br>
              <a:rPr lang="en-US" dirty="0"/>
            </a:br>
            <a:r>
              <a:rPr lang="en-US" dirty="0"/>
              <a:t>.col-10 {width: 83.33%;}</a:t>
            </a:r>
            <a:br>
              <a:rPr lang="en-US" dirty="0"/>
            </a:br>
            <a:r>
              <a:rPr lang="en-US" dirty="0"/>
              <a:t>.col-11 {width: 91.66%;}</a:t>
            </a:r>
            <a:br>
              <a:rPr lang="en-US" dirty="0"/>
            </a:br>
            <a:r>
              <a:rPr lang="en-US" dirty="0"/>
              <a:t>.col-12 {width: 100%;}</a:t>
            </a:r>
            <a:endParaRPr lang="en-US" dirty="0" smtClean="0"/>
          </a:p>
          <a:p>
            <a:pPr algn="r"/>
            <a:endParaRPr lang="en-US" dirty="0"/>
          </a:p>
        </p:txBody>
      </p:sp>
    </p:spTree>
    <p:extLst>
      <p:ext uri="{BB962C8B-B14F-4D97-AF65-F5344CB8AC3E}">
        <p14:creationId xmlns:p14="http://schemas.microsoft.com/office/powerpoint/2010/main" val="24699977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to Build a Responsive Grid-View</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All these columns should be floating to the left, and have a padding of 15px</a:t>
            </a:r>
            <a:r>
              <a:rPr lang="en-US" dirty="0" smtClean="0"/>
              <a:t>:</a:t>
            </a:r>
          </a:p>
          <a:p>
            <a:r>
              <a:rPr lang="en-US" dirty="0"/>
              <a:t>[class*="col-"] {</a:t>
            </a:r>
            <a:br>
              <a:rPr lang="en-US" dirty="0"/>
            </a:br>
            <a:r>
              <a:rPr lang="en-US" dirty="0"/>
              <a:t>    float: left;</a:t>
            </a:r>
            <a:br>
              <a:rPr lang="en-US" dirty="0"/>
            </a:br>
            <a:r>
              <a:rPr lang="en-US" dirty="0"/>
              <a:t>    padding: 15px;</a:t>
            </a:r>
            <a:br>
              <a:rPr lang="en-US" dirty="0"/>
            </a:br>
            <a:r>
              <a:rPr lang="en-US" dirty="0"/>
              <a:t>    border: 1px solid red;</a:t>
            </a:r>
            <a:br>
              <a:rPr lang="en-US" dirty="0"/>
            </a:br>
            <a:r>
              <a:rPr lang="en-US" dirty="0" smtClean="0"/>
              <a:t>}</a:t>
            </a:r>
          </a:p>
          <a:p>
            <a:r>
              <a:rPr lang="en-US" dirty="0"/>
              <a:t>Each row should be wrapped in </a:t>
            </a:r>
            <a:r>
              <a:rPr lang="en-US" dirty="0" smtClean="0"/>
              <a:t>a </a:t>
            </a:r>
            <a:r>
              <a:rPr lang="en-US" dirty="0"/>
              <a:t>&lt;div&gt; The number of columns inside a row should always add up to 12</a:t>
            </a:r>
            <a:r>
              <a:rPr lang="en-US" dirty="0" smtClean="0"/>
              <a:t>:</a:t>
            </a:r>
          </a:p>
          <a:p>
            <a:r>
              <a:rPr lang="en-US" dirty="0"/>
              <a:t>we will add a style that clears the flow</a:t>
            </a:r>
            <a:r>
              <a:rPr lang="en-US" dirty="0" smtClean="0"/>
              <a:t>:-</a:t>
            </a:r>
          </a:p>
          <a:p>
            <a:r>
              <a:rPr lang="en-US" dirty="0"/>
              <a:t>.</a:t>
            </a:r>
            <a:r>
              <a:rPr lang="en-US" dirty="0" err="1"/>
              <a:t>row:after</a:t>
            </a:r>
            <a:r>
              <a:rPr lang="en-US" dirty="0"/>
              <a:t> {</a:t>
            </a:r>
            <a:br>
              <a:rPr lang="en-US" dirty="0"/>
            </a:br>
            <a:r>
              <a:rPr lang="en-US" dirty="0"/>
              <a:t>    content: "";</a:t>
            </a:r>
            <a:br>
              <a:rPr lang="en-US" dirty="0"/>
            </a:br>
            <a:r>
              <a:rPr lang="en-US" dirty="0"/>
              <a:t>    clear: both;</a:t>
            </a:r>
            <a:br>
              <a:rPr lang="en-US" dirty="0"/>
            </a:br>
            <a:r>
              <a:rPr lang="en-US" dirty="0"/>
              <a:t>    display: block;</a:t>
            </a:r>
            <a:br>
              <a:rPr lang="en-US" dirty="0"/>
            </a:br>
            <a:r>
              <a:rPr lang="en-US" dirty="0"/>
              <a:t>}</a:t>
            </a:r>
          </a:p>
        </p:txBody>
      </p:sp>
    </p:spTree>
    <p:extLst>
      <p:ext uri="{BB962C8B-B14F-4D97-AF65-F5344CB8AC3E}">
        <p14:creationId xmlns:p14="http://schemas.microsoft.com/office/powerpoint/2010/main" val="12859021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596</Words>
  <Application>Microsoft Office PowerPoint</Application>
  <PresentationFormat>Widescreen</PresentationFormat>
  <Paragraphs>53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Responsive Web Design</vt:lpstr>
      <vt:lpstr>What is Responsive Web Design? </vt:lpstr>
      <vt:lpstr>What is The Viewport? </vt:lpstr>
      <vt:lpstr>Setting The Viewport </vt:lpstr>
      <vt:lpstr>Size Content to The Viewport </vt:lpstr>
      <vt:lpstr>CSS 3 Media Queries</vt:lpstr>
      <vt:lpstr>1.What is a Grid-View?  </vt:lpstr>
      <vt:lpstr>Steps to Build a Responsive Grid-View </vt:lpstr>
      <vt:lpstr>Steps to Build a Responsive Grid-View </vt:lpstr>
      <vt:lpstr>Always Design for Mobile First Media Queries </vt:lpstr>
      <vt:lpstr>2.Using Css Grid </vt:lpstr>
      <vt:lpstr>2.Css Grid</vt:lpstr>
      <vt:lpstr>3.Web Pages Created By Css Grid</vt:lpstr>
      <vt:lpstr>3.Grid Tips</vt:lpstr>
      <vt:lpstr>Common Break Points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zola</dc:creator>
  <cp:lastModifiedBy>Windows User</cp:lastModifiedBy>
  <cp:revision>5</cp:revision>
  <dcterms:created xsi:type="dcterms:W3CDTF">2019-06-25T15:25:12Z</dcterms:created>
  <dcterms:modified xsi:type="dcterms:W3CDTF">2021-11-14T14:54:15Z</dcterms:modified>
</cp:coreProperties>
</file>