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notesMasterIdLst>
    <p:notesMasterId r:id="rId51"/>
  </p:notesMasterIdLst>
  <p:handoutMasterIdLst>
    <p:handoutMasterId r:id="rId52"/>
  </p:handout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302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4" r:id="rId34"/>
    <p:sldId id="286" r:id="rId35"/>
    <p:sldId id="289" r:id="rId36"/>
    <p:sldId id="287" r:id="rId37"/>
    <p:sldId id="288" r:id="rId38"/>
    <p:sldId id="290" r:id="rId39"/>
    <p:sldId id="292" r:id="rId40"/>
    <p:sldId id="291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70128" autoAdjust="0"/>
  </p:normalViewPr>
  <p:slideViewPr>
    <p:cSldViewPr snapToGrid="0" showGuides="1">
      <p:cViewPr varScale="1">
        <p:scale>
          <a:sx n="89" d="100"/>
          <a:sy n="89" d="100"/>
        </p:scale>
        <p:origin x="38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96" d="100"/>
          <a:sy n="96" d="100"/>
        </p:scale>
        <p:origin x="1722" y="-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10/20/2021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10/20/2021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02B9795-92DC-40DC-A1CA-9A4B349D7824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4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10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2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02B9795-92DC-40DC-A1CA-9A4B349D782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eba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tuens.com/" TargetMode="External"/><Relationship Id="rId4" Type="http://schemas.openxmlformats.org/officeDocument/2006/relationships/hyperlink" Target="http://www.googl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zola\Downloads\y2mate.com%20-%20animated_map_of_the_worlds_undersea_internet_cables_9rlUPWpLWOw_360p.mp4" TargetMode="External"/><Relationship Id="rId1" Type="http://schemas.microsoft.com/office/2007/relationships/media" Target="file:///C:\Users\zola\Downloads\y2mate.com%20-%20animated_map_of_the_worlds_undersea_internet_cables_9rlUPWpLWOw_360p.mp4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hyperlink" Target="http://millennium.cs.ucla.edu/LK/Inet/birth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ziplink.net/~lroberts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millennium.cs.ucla.edu/LK/Inet/birt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i/interne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hyperlink" Target="http://www.cs.ucla.edu/~lk/l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evecrocker.com/" TargetMode="External"/><Relationship Id="rId5" Type="http://schemas.openxmlformats.org/officeDocument/2006/relationships/image" Target="../media/image20.jpeg"/><Relationship Id="rId4" Type="http://schemas.openxmlformats.org/officeDocument/2006/relationships/hyperlink" Target="http://www.livinginternet.com/i/iw_mgmt_iana.ht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gingerdomain.com/documents/email_hos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jpeg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viewimages.com/AltaVistaView.asp?imageid=NM014630&amp;partnerid=2&amp;promotionid=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lainthatstuff.com/how-voip-work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Chapter One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sz="3600" b="1" i="1" dirty="0" smtClean="0">
                <a:latin typeface="Georgia" panose="02040502050405020303" pitchFamily="18" charset="0"/>
              </a:rPr>
              <a:t>Introduction 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br>
              <a:rPr lang="en-US" dirty="0" smtClean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4523816"/>
            <a:ext cx="5734050" cy="955565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CS322: Web Design and </a:t>
            </a:r>
            <a:r>
              <a:rPr lang="en-US" sz="2000" dirty="0" smtClean="0">
                <a:latin typeface="Georgia" panose="02040502050405020303" pitchFamily="18" charset="0"/>
              </a:rPr>
              <a:t>Development  2021</a:t>
            </a:r>
            <a:endParaRPr lang="en-US" sz="2000" dirty="0" smtClean="0">
              <a:latin typeface="Georgia" panose="02040502050405020303" pitchFamily="18" charset="0"/>
            </a:endParaRPr>
          </a:p>
          <a:p>
            <a:endParaRPr lang="en-US" dirty="0" smtClean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sz="1000" b="1" dirty="0" smtClean="0">
                <a:latin typeface="Georgia" panose="02040502050405020303" pitchFamily="18" charset="0"/>
              </a:rPr>
              <a:t>By:-</a:t>
            </a:r>
            <a:r>
              <a:rPr lang="en-US" sz="1000" b="1" dirty="0" err="1" smtClean="0">
                <a:latin typeface="Georgia" panose="02040502050405020303" pitchFamily="18" charset="0"/>
              </a:rPr>
              <a:t>Zelalem</a:t>
            </a:r>
            <a:r>
              <a:rPr lang="en-US" sz="1000" b="1" dirty="0" smtClean="0">
                <a:latin typeface="Georgia" panose="02040502050405020303" pitchFamily="18" charset="0"/>
              </a:rPr>
              <a:t> </a:t>
            </a:r>
            <a:r>
              <a:rPr lang="en-US" sz="1000" b="1" dirty="0" err="1" smtClean="0">
                <a:latin typeface="Georgia" panose="02040502050405020303" pitchFamily="18" charset="0"/>
              </a:rPr>
              <a:t>Abera</a:t>
            </a:r>
            <a:r>
              <a:rPr lang="en-US" sz="1000" b="1" dirty="0" smtClean="0">
                <a:latin typeface="Georgia" panose="02040502050405020303" pitchFamily="18" charset="0"/>
              </a:rPr>
              <a:t> MSC(zolaab12@gmail.com</a:t>
            </a:r>
            <a:r>
              <a:rPr lang="en-US" sz="1000" b="1" dirty="0" smtClean="0">
                <a:latin typeface="Georgia" panose="02040502050405020303" pitchFamily="18" charset="0"/>
              </a:rPr>
              <a:t>)</a:t>
            </a:r>
            <a:endParaRPr lang="en-US" sz="1000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 for web design and development p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" r="49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66">
        <p:fade/>
      </p:transition>
    </mc:Choice>
    <mc:Fallback xmlns="">
      <p:transition spd="med" advTm="9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Why it is used?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The Internet is used for many different things such as:</a:t>
            </a:r>
          </a:p>
          <a:p>
            <a:pPr lvl="1"/>
            <a:r>
              <a:rPr lang="en-US" b="1" dirty="0">
                <a:latin typeface="Georgia" panose="02040502050405020303" pitchFamily="18" charset="0"/>
              </a:rPr>
              <a:t>Talking to friends</a:t>
            </a:r>
            <a:r>
              <a:rPr lang="en-US" dirty="0">
                <a:latin typeface="Georgia" panose="02040502050405020303" pitchFamily="18" charset="0"/>
              </a:rPr>
              <a:t> – using programs such as Skype and </a:t>
            </a:r>
            <a:r>
              <a:rPr lang="en-US" dirty="0" err="1">
                <a:latin typeface="Georgia" panose="02040502050405020303" pitchFamily="18" charset="0"/>
              </a:rPr>
              <a:t>Viber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b="1" dirty="0">
                <a:latin typeface="Georgia" panose="02040502050405020303" pitchFamily="18" charset="0"/>
              </a:rPr>
              <a:t>Online shopping</a:t>
            </a:r>
            <a:r>
              <a:rPr lang="en-US" dirty="0">
                <a:latin typeface="Georgia" panose="02040502050405020303" pitchFamily="18" charset="0"/>
              </a:rPr>
              <a:t> – buying items from the internet without leaving your home using sites such as 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www.ebay.com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b="1" dirty="0">
                <a:latin typeface="Georgia" panose="02040502050405020303" pitchFamily="18" charset="0"/>
              </a:rPr>
              <a:t>Watching Videos</a:t>
            </a:r>
            <a:r>
              <a:rPr lang="en-US" dirty="0">
                <a:latin typeface="Georgia" panose="02040502050405020303" pitchFamily="18" charset="0"/>
              </a:rPr>
              <a:t> – using websites such as </a:t>
            </a:r>
            <a:r>
              <a:rPr lang="en-US" dirty="0">
                <a:latin typeface="Georgia" panose="02040502050405020303" pitchFamily="18" charset="0"/>
                <a:hlinkClick r:id="rId3"/>
              </a:rPr>
              <a:t>www.youtube.com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b="1" dirty="0">
                <a:latin typeface="Georgia" panose="02040502050405020303" pitchFamily="18" charset="0"/>
              </a:rPr>
              <a:t>Research</a:t>
            </a:r>
            <a:r>
              <a:rPr lang="en-US" dirty="0">
                <a:latin typeface="Georgia" panose="02040502050405020303" pitchFamily="18" charset="0"/>
              </a:rPr>
              <a:t> – using search engines such as </a:t>
            </a:r>
            <a:r>
              <a:rPr lang="en-US" dirty="0">
                <a:latin typeface="Georgia" panose="02040502050405020303" pitchFamily="18" charset="0"/>
                <a:hlinkClick r:id="rId4"/>
              </a:rPr>
              <a:t>www.google.com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b="1" dirty="0">
                <a:latin typeface="Georgia" panose="02040502050405020303" pitchFamily="18" charset="0"/>
              </a:rPr>
              <a:t>Downloading/listening to music</a:t>
            </a:r>
            <a:r>
              <a:rPr lang="en-US" dirty="0">
                <a:latin typeface="Georgia" panose="02040502050405020303" pitchFamily="18" charset="0"/>
              </a:rPr>
              <a:t> – using programs such as lime wire or sites such as </a:t>
            </a:r>
            <a:r>
              <a:rPr lang="en-US" dirty="0">
                <a:latin typeface="Georgia" panose="02040502050405020303" pitchFamily="18" charset="0"/>
                <a:hlinkClick r:id="rId5"/>
              </a:rPr>
              <a:t>www.ituens.com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9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Audience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intended audience for the internet is </a:t>
            </a:r>
            <a:r>
              <a:rPr lang="en-US" b="1" dirty="0" smtClean="0">
                <a:latin typeface="Georgia" panose="02040502050405020303" pitchFamily="18" charset="0"/>
              </a:rPr>
              <a:t>anyone and everyone</a:t>
            </a:r>
            <a:r>
              <a:rPr lang="en-US" dirty="0" smtClean="0">
                <a:latin typeface="Georgia" panose="02040502050405020303" pitchFamily="18" charset="0"/>
              </a:rPr>
              <a:t> in the world who has access to a computer, there is no limit to the information that can be found on the internet.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The internet is used widely by the audience, mostly it used for </a:t>
            </a:r>
            <a:r>
              <a:rPr lang="en-US" b="1" dirty="0" smtClean="0">
                <a:latin typeface="Georgia" panose="02040502050405020303" pitchFamily="18" charset="0"/>
              </a:rPr>
              <a:t>researching subjects and talking online</a:t>
            </a:r>
            <a:r>
              <a:rPr lang="en-US" dirty="0" smtClean="0">
                <a:latin typeface="Georgia" panose="02040502050405020303" pitchFamily="18" charset="0"/>
              </a:rPr>
              <a:t>. However it has many other uses, one advantage of the internet is that it can be used for </a:t>
            </a:r>
            <a:r>
              <a:rPr lang="en-US" b="1" dirty="0" smtClean="0">
                <a:latin typeface="Georgia" panose="02040502050405020303" pitchFamily="18" charset="0"/>
              </a:rPr>
              <a:t>advertising products and companies</a:t>
            </a:r>
            <a:r>
              <a:rPr lang="en-US" dirty="0" smtClean="0">
                <a:latin typeface="Georgia" panose="02040502050405020303" pitchFamily="18" charset="0"/>
              </a:rPr>
              <a:t>. If you put an advert for a product on a site that is visited regularly it will become more popular.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The audience uses the internet for personal use to make their </a:t>
            </a:r>
            <a:r>
              <a:rPr lang="en-US" b="1" dirty="0" smtClean="0">
                <a:latin typeface="Georgia" panose="02040502050405020303" pitchFamily="18" charset="0"/>
              </a:rPr>
              <a:t>life easier and faster</a:t>
            </a:r>
            <a:r>
              <a:rPr lang="en-US" dirty="0" smtClean="0">
                <a:latin typeface="Georgia" panose="02040502050405020303" pitchFamily="18" charset="0"/>
              </a:rPr>
              <a:t>. The internet can enable the audience to find information within minutes and also allows them to talk to people all over the world wherever they are.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8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How does it affect the audience?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It affects the audience in a good way because it </a:t>
            </a:r>
            <a:r>
              <a:rPr lang="en-US" b="1" dirty="0" smtClean="0">
                <a:latin typeface="Georgia" panose="02040502050405020303" pitchFamily="18" charset="0"/>
              </a:rPr>
              <a:t>makes their lives easier</a:t>
            </a:r>
            <a:r>
              <a:rPr lang="en-US" dirty="0" smtClean="0">
                <a:latin typeface="Georgia" panose="02040502050405020303" pitchFamily="18" charset="0"/>
              </a:rPr>
              <a:t> and </a:t>
            </a:r>
            <a:r>
              <a:rPr lang="en-US" b="1" dirty="0" smtClean="0">
                <a:latin typeface="Georgia" panose="02040502050405020303" pitchFamily="18" charset="0"/>
              </a:rPr>
              <a:t>less problematic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It enables them to </a:t>
            </a:r>
            <a:r>
              <a:rPr lang="en-US" b="1" dirty="0" smtClean="0">
                <a:latin typeface="Georgia" panose="02040502050405020303" pitchFamily="18" charset="0"/>
              </a:rPr>
              <a:t>do well in school</a:t>
            </a:r>
            <a:r>
              <a:rPr lang="en-US" dirty="0" smtClean="0">
                <a:latin typeface="Georgia" panose="02040502050405020303" pitchFamily="18" charset="0"/>
              </a:rPr>
              <a:t> and in work as they can </a:t>
            </a:r>
            <a:r>
              <a:rPr lang="en-US" b="1" dirty="0" smtClean="0">
                <a:latin typeface="Georgia" panose="02040502050405020303" pitchFamily="18" charset="0"/>
              </a:rPr>
              <a:t>access information and advice</a:t>
            </a:r>
            <a:r>
              <a:rPr lang="en-US" dirty="0" smtClean="0">
                <a:latin typeface="Georgia" panose="02040502050405020303" pitchFamily="18" charset="0"/>
              </a:rPr>
              <a:t> easily.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However it can also change a person in the </a:t>
            </a:r>
            <a:r>
              <a:rPr lang="en-US" b="1" dirty="0" smtClean="0">
                <a:latin typeface="Georgia" panose="02040502050405020303" pitchFamily="18" charset="0"/>
              </a:rPr>
              <a:t>way they think</a:t>
            </a:r>
            <a:r>
              <a:rPr lang="en-US" dirty="0" smtClean="0">
                <a:latin typeface="Georgia" panose="02040502050405020303" pitchFamily="18" charset="0"/>
              </a:rPr>
              <a:t> and their lives in general, as the internet allows them to access anything from anywhere in the world and this isn’t always a good thing as extreme violence and other bad behaviors are promoted.</a:t>
            </a:r>
          </a:p>
        </p:txBody>
      </p:sp>
    </p:spTree>
    <p:extLst>
      <p:ext uri="{BB962C8B-B14F-4D97-AF65-F5344CB8AC3E}">
        <p14:creationId xmlns:p14="http://schemas.microsoft.com/office/powerpoint/2010/main" val="17781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Advantages and Disadvantages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internet has many more advantages than it does disadvantages according to researches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Advantages: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Allows </a:t>
            </a:r>
            <a:r>
              <a:rPr lang="en-US" b="1" dirty="0" smtClean="0">
                <a:latin typeface="Georgia" panose="02040502050405020303" pitchFamily="18" charset="0"/>
              </a:rPr>
              <a:t>easy and quick access</a:t>
            </a:r>
            <a:r>
              <a:rPr lang="en-US" dirty="0" smtClean="0">
                <a:latin typeface="Georgia" panose="02040502050405020303" pitchFamily="18" charset="0"/>
              </a:rPr>
              <a:t> to information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Enables user to access files and information from </a:t>
            </a:r>
            <a:r>
              <a:rPr lang="en-US" b="1" dirty="0" smtClean="0">
                <a:latin typeface="Georgia" panose="02040502050405020303" pitchFamily="18" charset="0"/>
              </a:rPr>
              <a:t>any computer,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anywhere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in the world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People can check financial information, purchase products, talk to people and much more online</a:t>
            </a:r>
          </a:p>
          <a:p>
            <a:pPr lvl="1"/>
            <a:r>
              <a:rPr lang="en-US" b="1" dirty="0" smtClean="0">
                <a:latin typeface="Georgia" panose="02040502050405020303" pitchFamily="18" charset="0"/>
              </a:rPr>
              <a:t>Downloading music</a:t>
            </a:r>
            <a:r>
              <a:rPr lang="en-US" dirty="0" smtClean="0">
                <a:latin typeface="Georgia" panose="02040502050405020303" pitchFamily="18" charset="0"/>
              </a:rPr>
              <a:t> – quick and easy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User can send information quickly form computer to computer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Advantages and Disadvantages…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Advantages: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E-Mail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Voice and Video Conferencing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E-Commerce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Information browsing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Search the web addresses for access through search engine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Chatting 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4407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Advantages and Disadvantages…	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Disadvantages:-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It </a:t>
            </a:r>
            <a:r>
              <a:rPr lang="en-US" b="1" dirty="0" smtClean="0">
                <a:latin typeface="Georgia" panose="02040502050405020303" pitchFamily="18" charset="0"/>
              </a:rPr>
              <a:t>promotes violence</a:t>
            </a:r>
            <a:r>
              <a:rPr lang="en-US" dirty="0" smtClean="0">
                <a:latin typeface="Georgia" panose="02040502050405020303" pitchFamily="18" charset="0"/>
              </a:rPr>
              <a:t> and </a:t>
            </a:r>
            <a:r>
              <a:rPr lang="en-US" b="1" dirty="0" smtClean="0">
                <a:latin typeface="Georgia" panose="02040502050405020303" pitchFamily="18" charset="0"/>
              </a:rPr>
              <a:t>bad behavior</a:t>
            </a:r>
            <a:r>
              <a:rPr lang="en-US" dirty="0" smtClean="0">
                <a:latin typeface="Georgia" panose="02040502050405020303" pitchFamily="18" charset="0"/>
              </a:rPr>
              <a:t> within society, as it contains violent videos and other disturbing images.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It can encourage </a:t>
            </a:r>
            <a:r>
              <a:rPr lang="en-US" b="1" dirty="0" smtClean="0">
                <a:latin typeface="Georgia" panose="02040502050405020303" pitchFamily="18" charset="0"/>
              </a:rPr>
              <a:t>negative activities</a:t>
            </a:r>
            <a:r>
              <a:rPr lang="en-US" dirty="0" smtClean="0">
                <a:latin typeface="Georgia" panose="02040502050405020303" pitchFamily="18" charset="0"/>
              </a:rPr>
              <a:t> such as pornography and pedophilia, these things can now be explored more openly due to internet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It stops children from going out, as they wish to stay home and use the internet to talk to friends etc.</a:t>
            </a:r>
          </a:p>
          <a:p>
            <a:pPr lvl="1"/>
            <a:r>
              <a:rPr lang="en-US" b="1" dirty="0" smtClean="0">
                <a:latin typeface="Georgia" panose="02040502050405020303" pitchFamily="18" charset="0"/>
              </a:rPr>
              <a:t>Theft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of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personal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information</a:t>
            </a:r>
            <a:r>
              <a:rPr lang="en-US" dirty="0" smtClean="0">
                <a:latin typeface="Georgia" panose="02040502050405020303" pitchFamily="18" charset="0"/>
              </a:rPr>
              <a:t> such as name, address, credit card number etc.</a:t>
            </a:r>
          </a:p>
          <a:p>
            <a:pPr lvl="1"/>
            <a:r>
              <a:rPr lang="en-US" b="1" dirty="0" smtClean="0">
                <a:latin typeface="Georgia" panose="02040502050405020303" pitchFamily="18" charset="0"/>
              </a:rPr>
              <a:t>Virus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threats -</a:t>
            </a:r>
            <a:r>
              <a:rPr lang="en-US" dirty="0" smtClean="0">
                <a:latin typeface="Georgia" panose="02040502050405020303" pitchFamily="18" charset="0"/>
              </a:rPr>
              <a:t> nothing but a program which disrupts the normal functioning of your system.</a:t>
            </a:r>
          </a:p>
          <a:p>
            <a:pPr lvl="1"/>
            <a:r>
              <a:rPr lang="en-US" b="1" dirty="0" smtClean="0">
                <a:latin typeface="Georgia" panose="02040502050405020303" pitchFamily="18" charset="0"/>
              </a:rPr>
              <a:t>Spamming -</a:t>
            </a:r>
            <a:r>
              <a:rPr lang="en-US" dirty="0" smtClean="0">
                <a:latin typeface="Georgia" panose="02040502050405020303" pitchFamily="18" charset="0"/>
              </a:rPr>
              <a:t> refers to receiving unwanted e-mails in bulk, which provide no purpose and needlessly obstruct the entire system.</a:t>
            </a:r>
          </a:p>
        </p:txBody>
      </p:sp>
    </p:spTree>
    <p:extLst>
      <p:ext uri="{BB962C8B-B14F-4D97-AF65-F5344CB8AC3E}">
        <p14:creationId xmlns:p14="http://schemas.microsoft.com/office/powerpoint/2010/main" val="173201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2020" y="61712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How to access the Internet?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638795" y="2546647"/>
            <a:ext cx="9262753" cy="32445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To access the Internet, an existing network need to pay a small registration fee and agree to certain standards based on the TCP/IP (Transmission Control Protocol/Internet Protocol) reference model.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Each organization pays for its own networks and its own telephone bills, but those costs usually exist independent of the internet.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The regional Internet companies route and forward all traffic, and the cost is still only that of a local telephone call.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82" y="570411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How to access the Internet?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53787" y="2370746"/>
            <a:ext cx="9797143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Many schools and businesses have direct access to the Internet using special high-speed communication lines and equipment.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Students and employees can access through the organization’s local area networks (LAN) or through their own personal computers.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Another way to access the Internet is through </a:t>
            </a:r>
            <a:r>
              <a:rPr lang="en-US" b="1" dirty="0">
                <a:latin typeface="Georgia" panose="02040502050405020303" pitchFamily="18" charset="0"/>
              </a:rPr>
              <a:t>Internet Service Provider (ISP).</a:t>
            </a:r>
          </a:p>
        </p:txBody>
      </p:sp>
    </p:spTree>
    <p:extLst>
      <p:ext uri="{BB962C8B-B14F-4D97-AF65-F5344CB8AC3E}">
        <p14:creationId xmlns:p14="http://schemas.microsoft.com/office/powerpoint/2010/main" val="27065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080" y="3940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Internet Service Provider (ISP)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472541" y="2504630"/>
            <a:ext cx="9524010" cy="38100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  commercial organization with permanent connection to the Internet that sells temporary connections to subscribers.</a:t>
            </a:r>
          </a:p>
          <a:p>
            <a:r>
              <a:rPr lang="en-US" dirty="0">
                <a:latin typeface="Georgia" panose="02040502050405020303" pitchFamily="18" charset="0"/>
              </a:rPr>
              <a:t>Examples:</a:t>
            </a:r>
          </a:p>
          <a:p>
            <a:pPr marL="0" indent="0">
              <a:buNone/>
            </a:pPr>
            <a:r>
              <a:rPr lang="en-US" dirty="0" err="1" smtClean="0">
                <a:latin typeface="Georgia" panose="02040502050405020303" pitchFamily="18" charset="0"/>
              </a:rPr>
              <a:t>ETC,Prodigy</a:t>
            </a:r>
            <a:r>
              <a:rPr lang="en-US" dirty="0">
                <a:latin typeface="Georgia" panose="02040502050405020303" pitchFamily="18" charset="0"/>
              </a:rPr>
              <a:t>, America Online, Microsoft network, AT&amp;T Networks.</a:t>
            </a:r>
          </a:p>
        </p:txBody>
      </p:sp>
    </p:spTree>
    <p:extLst>
      <p:ext uri="{BB962C8B-B14F-4D97-AF65-F5344CB8AC3E}">
        <p14:creationId xmlns:p14="http://schemas.microsoft.com/office/powerpoint/2010/main" val="38238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y2mate.com - animated_map_of_the_worlds_undersea_internet_cables_9rlUPWpLWOw_360p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7188" y="130175"/>
            <a:ext cx="8936037" cy="670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</a:rPr>
              <a:t>1.Internet  </a:t>
            </a:r>
            <a:br>
              <a:rPr lang="en-US" dirty="0" smtClean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Image result for internet p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0" r="1561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Wake up Quiz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How do you define the internet?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Give one Advantage of the internet?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Give one Disadvantage of the internet?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The internet is centralized true/false?</a:t>
            </a:r>
          </a:p>
          <a:p>
            <a:r>
              <a:rPr lang="en-US" dirty="0">
                <a:latin typeface="Georgia" panose="02040502050405020303" pitchFamily="18" charset="0"/>
              </a:rPr>
              <a:t>The intended audience for the internet </a:t>
            </a:r>
            <a:r>
              <a:rPr lang="en-US" dirty="0" smtClean="0">
                <a:latin typeface="Georgia" panose="02040502050405020303" pitchFamily="18" charset="0"/>
              </a:rPr>
              <a:t>is ________?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2.History of the Internet  </a:t>
            </a:r>
            <a:br>
              <a:rPr lang="en-US" sz="2800" dirty="0" smtClean="0">
                <a:latin typeface="Georgia" panose="02040502050405020303" pitchFamily="18" charset="0"/>
              </a:rPr>
            </a:br>
            <a:endParaRPr lang="en-US" sz="2800" dirty="0">
              <a:latin typeface="Georgia" panose="02040502050405020303" pitchFamily="18" charset="0"/>
            </a:endParaRPr>
          </a:p>
        </p:txBody>
      </p:sp>
      <p:pic>
        <p:nvPicPr>
          <p:cNvPr id="14" name="Picture 10" descr="Cerf.gif (22390 byt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66" y="3839597"/>
            <a:ext cx="1547813" cy="171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livinginternet.com/g/lawrence_roberts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969" y="1315541"/>
            <a:ext cx="1414462" cy="215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http://hale.pepperdine.edu/~dcadler/Licklider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66" y="1249289"/>
            <a:ext cx="15335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Kleinrock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995" y="3672639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9144000" cy="89033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eorgia" panose="02040502050405020303" pitchFamily="18" charset="0"/>
              </a:rPr>
              <a:t>History of the Internet 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2052" name="Picture 4" descr="C:\CHIP\SCHOOL\TEACH\MKT390\Slides\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69"/>
          <a:stretch>
            <a:fillRect/>
          </a:stretch>
        </p:blipFill>
        <p:spPr bwMode="auto">
          <a:xfrm>
            <a:off x="2895600" y="2971800"/>
            <a:ext cx="6248400" cy="24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79651" y="1746402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Three Major Players in Internet History</a:t>
            </a:r>
          </a:p>
        </p:txBody>
      </p:sp>
    </p:spTree>
    <p:extLst>
      <p:ext uri="{BB962C8B-B14F-4D97-AF65-F5344CB8AC3E}">
        <p14:creationId xmlns:p14="http://schemas.microsoft.com/office/powerpoint/2010/main" val="30773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Fun Facts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Georgia" panose="02040502050405020303" pitchFamily="18" charset="0"/>
              </a:rPr>
              <a:t>Early 90s terms which are changed because of internet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Surfing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            search for a perfect wave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Mail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       only delivered by the post office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Online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       waiting behind someone at the movie theater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Server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             waitress at your favorite café.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</a:t>
            </a:r>
            <a:r>
              <a:rPr lang="en-US" dirty="0" smtClean="0">
                <a:latin typeface="Georgia" panose="02040502050405020303" pitchFamily="18" charset="0"/>
              </a:rPr>
              <a:t>of </a:t>
            </a:r>
            <a:r>
              <a:rPr lang="en-US" dirty="0">
                <a:latin typeface="Georgia" panose="02040502050405020303" pitchFamily="18" charset="0"/>
              </a:rPr>
              <a:t>the Internet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The creation of the Internet is dependent on mankind’s earlier </a:t>
            </a:r>
            <a:r>
              <a:rPr lang="en-US" dirty="0" smtClean="0">
                <a:latin typeface="Georgia" panose="02040502050405020303" pitchFamily="18" charset="0"/>
              </a:rPr>
              <a:t>innovations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Georgia" panose="02040502050405020303" pitchFamily="18" charset="0"/>
              </a:rPr>
              <a:t>1836</a:t>
            </a:r>
            <a:r>
              <a:rPr lang="en-US" dirty="0">
                <a:latin typeface="Georgia" panose="02040502050405020303" pitchFamily="18" charset="0"/>
              </a:rPr>
              <a:t> - </a:t>
            </a:r>
            <a:r>
              <a:rPr lang="en-US" b="1" dirty="0">
                <a:latin typeface="Georgia" panose="02040502050405020303" pitchFamily="18" charset="0"/>
              </a:rPr>
              <a:t>Telegraph</a:t>
            </a:r>
            <a:r>
              <a:rPr lang="en-US" dirty="0">
                <a:latin typeface="Georgia" panose="02040502050405020303" pitchFamily="18" charset="0"/>
              </a:rPr>
              <a:t> by Cooke and Wheatstone</a:t>
            </a:r>
          </a:p>
          <a:p>
            <a:pPr>
              <a:lnSpc>
                <a:spcPct val="95000"/>
              </a:lnSpc>
              <a:buFontTx/>
              <a:buChar char="•"/>
            </a:pPr>
            <a:r>
              <a:rPr lang="en-US" dirty="0">
                <a:latin typeface="Georgia" panose="02040502050405020303" pitchFamily="18" charset="0"/>
              </a:rPr>
              <a:t>Revolutionized human (</a:t>
            </a:r>
            <a:r>
              <a:rPr lang="en-US" dirty="0" err="1">
                <a:latin typeface="Georgia" panose="02040502050405020303" pitchFamily="18" charset="0"/>
              </a:rPr>
              <a:t>tele</a:t>
            </a:r>
            <a:r>
              <a:rPr lang="en-US" dirty="0">
                <a:latin typeface="Georgia" panose="02040502050405020303" pitchFamily="18" charset="0"/>
              </a:rPr>
              <a:t>)communications. </a:t>
            </a:r>
          </a:p>
          <a:p>
            <a:pPr>
              <a:lnSpc>
                <a:spcPct val="95000"/>
              </a:lnSpc>
              <a:buFontTx/>
              <a:buChar char="•"/>
            </a:pPr>
            <a:r>
              <a:rPr lang="en-US" dirty="0">
                <a:latin typeface="Georgia" panose="02040502050405020303" pitchFamily="18" charset="0"/>
              </a:rPr>
              <a:t>Morse Code a series of dots and dashes used to communicate between humans. This is similar to how computers communicate via (binary 0/1) data today. Although it is much slower!!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Georgia" panose="02040502050405020303" pitchFamily="18" charset="0"/>
              </a:rPr>
              <a:t>1858-1866</a:t>
            </a:r>
            <a:r>
              <a:rPr lang="en-US" dirty="0">
                <a:latin typeface="Georgia" panose="02040502050405020303" pitchFamily="18" charset="0"/>
              </a:rPr>
              <a:t> - </a:t>
            </a:r>
            <a:r>
              <a:rPr lang="en-US" b="1" dirty="0">
                <a:latin typeface="Georgia" panose="02040502050405020303" pitchFamily="18" charset="0"/>
              </a:rPr>
              <a:t>Transatlantic cable</a:t>
            </a:r>
            <a:r>
              <a:rPr lang="en-US" dirty="0">
                <a:latin typeface="Georgia" panose="02040502050405020303" pitchFamily="18" charset="0"/>
              </a:rPr>
              <a:t>. Allowed direct instantaneous communication across the Atlantic.  Today, cables connect all continents and are still a main hub of telecommunications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b="1" dirty="0">
                <a:latin typeface="Georgia" panose="02040502050405020303" pitchFamily="18" charset="0"/>
              </a:rPr>
              <a:t>1876</a:t>
            </a:r>
            <a:r>
              <a:rPr lang="en-US" dirty="0">
                <a:latin typeface="Georgia" panose="02040502050405020303" pitchFamily="18" charset="0"/>
              </a:rPr>
              <a:t> - </a:t>
            </a:r>
            <a:r>
              <a:rPr lang="en-US" b="1" dirty="0">
                <a:latin typeface="Georgia" panose="02040502050405020303" pitchFamily="18" charset="0"/>
              </a:rPr>
              <a:t>Telephone</a:t>
            </a:r>
            <a:r>
              <a:rPr lang="en-US" dirty="0">
                <a:latin typeface="Georgia" panose="02040502050405020303" pitchFamily="18" charset="0"/>
              </a:rPr>
              <a:t>. Alexander Graham Bell Exhibits. </a:t>
            </a:r>
          </a:p>
          <a:p>
            <a:pPr>
              <a:lnSpc>
                <a:spcPct val="95000"/>
              </a:lnSpc>
              <a:buFontTx/>
              <a:buChar char="•"/>
            </a:pPr>
            <a:r>
              <a:rPr lang="en-US" dirty="0">
                <a:latin typeface="Georgia" panose="02040502050405020303" pitchFamily="18" charset="0"/>
              </a:rPr>
              <a:t>Telephones exchanges provide the backbone of Internet connections today. </a:t>
            </a:r>
          </a:p>
          <a:p>
            <a:pPr>
              <a:lnSpc>
                <a:spcPct val="95000"/>
              </a:lnSpc>
              <a:buFontTx/>
              <a:buChar char="•"/>
            </a:pPr>
            <a:r>
              <a:rPr lang="en-US" dirty="0">
                <a:latin typeface="Georgia" panose="02040502050405020303" pitchFamily="18" charset="0"/>
              </a:rPr>
              <a:t>Modems provide Digital to Audio conversions to allow computers to connect over the telephone network. </a:t>
            </a:r>
          </a:p>
          <a:p>
            <a:pPr>
              <a:lnSpc>
                <a:spcPct val="95000"/>
              </a:lnSpc>
            </a:pPr>
            <a:endParaRPr lang="en-US" b="1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" name="Object 3077"/>
          <p:cNvGraphicFramePr>
            <a:graphicFrameLocks noChangeAspect="1"/>
          </p:cNvGraphicFramePr>
          <p:nvPr>
            <p:extLst/>
          </p:nvPr>
        </p:nvGraphicFramePr>
        <p:xfrm>
          <a:off x="9906000" y="4237039"/>
          <a:ext cx="22860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Clip" r:id="rId3" imgW="1046988" imgH="778154" progId="">
                  <p:embed/>
                </p:oleObj>
              </mc:Choice>
              <mc:Fallback>
                <p:oleObj name="Clip" r:id="rId3" imgW="1046988" imgH="778154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4237039"/>
                        <a:ext cx="2286000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80"/>
          <p:cNvGraphicFramePr>
            <a:graphicFrameLocks noChangeAspect="1"/>
          </p:cNvGraphicFramePr>
          <p:nvPr>
            <p:extLst/>
          </p:nvPr>
        </p:nvGraphicFramePr>
        <p:xfrm>
          <a:off x="10515600" y="5526088"/>
          <a:ext cx="1143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Clip" r:id="rId5" imgW="2286581" imgH="2147155" progId="">
                  <p:embed/>
                </p:oleObj>
              </mc:Choice>
              <mc:Fallback>
                <p:oleObj name="Clip" r:id="rId5" imgW="2286581" imgH="2147155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5600" y="5526088"/>
                        <a:ext cx="11430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75"/>
          <p:cNvGraphicFramePr>
            <a:graphicFrameLocks noChangeAspect="1"/>
          </p:cNvGraphicFramePr>
          <p:nvPr>
            <p:extLst/>
          </p:nvPr>
        </p:nvGraphicFramePr>
        <p:xfrm>
          <a:off x="9748837" y="391027"/>
          <a:ext cx="1533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Clip" r:id="rId7" imgW="1642892" imgH="2285579" progId="">
                  <p:embed/>
                </p:oleObj>
              </mc:Choice>
              <mc:Fallback>
                <p:oleObj name="Clip" r:id="rId7" imgW="1642892" imgH="2285579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837" y="391027"/>
                        <a:ext cx="1533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48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 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524000"/>
            <a:ext cx="6248400" cy="48006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latin typeface="Georgia" panose="02040502050405020303" pitchFamily="18" charset="0"/>
              </a:rPr>
              <a:t>Political Events</a:t>
            </a:r>
            <a:endParaRPr lang="en-US" sz="2400" b="1" dirty="0" smtClean="0">
              <a:latin typeface="Georgia" panose="02040502050405020303" pitchFamily="18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Georgia" panose="02040502050405020303" pitchFamily="18" charset="0"/>
              </a:rPr>
              <a:t>1940’s </a:t>
            </a:r>
            <a:r>
              <a:rPr lang="en-US" b="1" dirty="0">
                <a:latin typeface="Georgia" panose="02040502050405020303" pitchFamily="18" charset="0"/>
              </a:rPr>
              <a:t>to 1980’s</a:t>
            </a:r>
            <a:r>
              <a:rPr lang="en-US" sz="2800" dirty="0">
                <a:latin typeface="Georgia" panose="02040502050405020303" pitchFamily="18" charset="0"/>
              </a:rPr>
              <a:t> - U.S. vs. Soviet Cold War</a:t>
            </a:r>
          </a:p>
          <a:p>
            <a:pPr>
              <a:buFontTx/>
              <a:buNone/>
            </a:pPr>
            <a:r>
              <a:rPr lang="en-US" b="1" dirty="0">
                <a:latin typeface="Georgia" panose="02040502050405020303" pitchFamily="18" charset="0"/>
              </a:rPr>
              <a:t>1957</a:t>
            </a:r>
            <a:r>
              <a:rPr lang="en-US" sz="2800" dirty="0">
                <a:latin typeface="Georgia" panose="02040502050405020303" pitchFamily="18" charset="0"/>
              </a:rPr>
              <a:t> - U.S.S.R. launches Sputnik.  The US forms the Advanced Research Projects Agency (ARPA) within the Department of Defense (</a:t>
            </a:r>
            <a:r>
              <a:rPr lang="en-US" sz="2800" dirty="0" err="1">
                <a:latin typeface="Georgia" panose="02040502050405020303" pitchFamily="18" charset="0"/>
              </a:rPr>
              <a:t>DoD</a:t>
            </a:r>
            <a:r>
              <a:rPr lang="en-US" sz="2800" dirty="0">
                <a:latin typeface="Georgia" panose="02040502050405020303" pitchFamily="18" charset="0"/>
              </a:rPr>
              <a:t>) to build US skills in computer technology.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The start of global telecommunications. Satellites play an important role in transmitting all sorts of data today. 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68441" y="69558"/>
          <a:ext cx="1909011" cy="107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Clip" r:id="rId3" imgW="2287194" imgH="1415768" progId="">
                  <p:embed/>
                </p:oleObj>
              </mc:Choice>
              <mc:Fallback>
                <p:oleObj name="Clip" r:id="rId3" imgW="2287194" imgH="1415768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41" y="69558"/>
                        <a:ext cx="1909011" cy="1073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6" descr="C:\CHIP\SCHOOL\TEACH\MKT390\Slides\sputnik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65158"/>
            <a:ext cx="3505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browardflag.com/images/images_world/ussr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2667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0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379" y="505326"/>
            <a:ext cx="8694821" cy="63767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History of the Internet 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05853" y="1720515"/>
            <a:ext cx="7315200" cy="5173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b="1" dirty="0" smtClean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Georgia" panose="02040502050405020303" pitchFamily="18" charset="0"/>
              </a:rPr>
              <a:t>1957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- In response, US forms the </a:t>
            </a:r>
            <a:r>
              <a:rPr lang="en-US" b="1" dirty="0">
                <a:latin typeface="Georgia" panose="02040502050405020303" pitchFamily="18" charset="0"/>
              </a:rPr>
              <a:t>Advanced Research Projects Agency (ARPA)</a:t>
            </a:r>
            <a:r>
              <a:rPr lang="en-US" dirty="0">
                <a:latin typeface="Georgia" panose="02040502050405020303" pitchFamily="18" charset="0"/>
              </a:rPr>
              <a:t> within the Department of Defense (</a:t>
            </a:r>
            <a:r>
              <a:rPr lang="en-US" dirty="0" err="1">
                <a:latin typeface="Georgia" panose="02040502050405020303" pitchFamily="18" charset="0"/>
              </a:rPr>
              <a:t>DoD</a:t>
            </a:r>
            <a:r>
              <a:rPr lang="en-US" dirty="0">
                <a:latin typeface="Georgia" panose="02040502050405020303" pitchFamily="18" charset="0"/>
              </a:rPr>
              <a:t>) to establish US lead in science and technology applicable to the military.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Georgia" panose="02040502050405020303" pitchFamily="18" charset="0"/>
              </a:rPr>
              <a:t>1962</a:t>
            </a:r>
            <a:r>
              <a:rPr lang="en-US" dirty="0">
                <a:latin typeface="Georgia" panose="02040502050405020303" pitchFamily="18" charset="0"/>
              </a:rPr>
              <a:t> - Dr. J.C.R. </a:t>
            </a:r>
            <a:r>
              <a:rPr lang="en-US" dirty="0" err="1">
                <a:latin typeface="Georgia" panose="02040502050405020303" pitchFamily="18" charset="0"/>
              </a:rPr>
              <a:t>Licklider</a:t>
            </a:r>
            <a:r>
              <a:rPr lang="en-US" dirty="0">
                <a:latin typeface="Georgia" panose="02040502050405020303" pitchFamily="18" charset="0"/>
              </a:rPr>
              <a:t> was chosen to head ARPA's research in improving the military's use of computer technology.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Georgia" panose="02040502050405020303" pitchFamily="18" charset="0"/>
              </a:rPr>
              <a:t>Licklider</a:t>
            </a:r>
            <a:r>
              <a:rPr lang="en-US" dirty="0">
                <a:latin typeface="Georgia" panose="02040502050405020303" pitchFamily="18" charset="0"/>
              </a:rPr>
              <a:t> was a visionary who sought to make the government's use of computers more interactive.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moved ARPA's contracts from </a:t>
            </a:r>
            <a:r>
              <a:rPr lang="en-US" b="1" dirty="0">
                <a:latin typeface="Georgia" panose="02040502050405020303" pitchFamily="18" charset="0"/>
              </a:rPr>
              <a:t>the private sector to universities and laid the foundations for what would become the ARPANET. </a:t>
            </a:r>
          </a:p>
        </p:txBody>
      </p:sp>
      <p:pic>
        <p:nvPicPr>
          <p:cNvPr id="16389" name="Picture 5" descr="Joseph Lickl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743201"/>
            <a:ext cx="1828800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80937" y="1305426"/>
            <a:ext cx="7772400" cy="637674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Georgia" panose="02040502050405020303" pitchFamily="18" charset="0"/>
              </a:rPr>
              <a:t>ARPA Created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</a:t>
            </a:r>
            <a:r>
              <a:rPr lang="en-US" dirty="0" smtClean="0">
                <a:latin typeface="Georgia" panose="02040502050405020303" pitchFamily="18" charset="0"/>
              </a:rPr>
              <a:t>Internet..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88168"/>
            <a:ext cx="8128000" cy="4572000"/>
          </a:xfrm>
        </p:spPr>
      </p:pic>
    </p:spTree>
    <p:extLst>
      <p:ext uri="{BB962C8B-B14F-4D97-AF65-F5344CB8AC3E}">
        <p14:creationId xmlns:p14="http://schemas.microsoft.com/office/powerpoint/2010/main" val="42817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Georgia" panose="02040502050405020303" pitchFamily="18" charset="0"/>
              </a:rPr>
              <a:t>Packet-Switching is Key</a:t>
            </a:r>
            <a:endParaRPr lang="en-US" b="1" dirty="0" smtClean="0">
              <a:latin typeface="Georgia" panose="02040502050405020303" pitchFamily="18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Georgia" panose="02040502050405020303" pitchFamily="18" charset="0"/>
              </a:rPr>
              <a:t>1962-1968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-  Packet-switching (PS) networks developed</a:t>
            </a:r>
          </a:p>
          <a:p>
            <a:r>
              <a:rPr lang="en-US" dirty="0">
                <a:latin typeface="Georgia" panose="02040502050405020303" pitchFamily="18" charset="0"/>
              </a:rPr>
              <a:t>The Internet relies on packets to transfer data. </a:t>
            </a:r>
          </a:p>
          <a:p>
            <a:r>
              <a:rPr lang="en-US" b="1" dirty="0">
                <a:latin typeface="Georgia" panose="02040502050405020303" pitchFamily="18" charset="0"/>
              </a:rPr>
              <a:t>Data is split into tiny packets that may take different routes to a destination</a:t>
            </a:r>
            <a:r>
              <a:rPr lang="en-US" dirty="0">
                <a:latin typeface="Georgia" panose="02040502050405020303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b="1" dirty="0">
                <a:latin typeface="Georgia" panose="02040502050405020303" pitchFamily="18" charset="0"/>
              </a:rPr>
              <a:t>The origin is military : for utmost security in transferring information of networks (no single outage point). </a:t>
            </a:r>
          </a:p>
          <a:p>
            <a:r>
              <a:rPr lang="en-US" dirty="0">
                <a:latin typeface="Georgia" panose="02040502050405020303" pitchFamily="18" charset="0"/>
              </a:rPr>
              <a:t>More than one route available -- if one route goes down another may be followed. </a:t>
            </a:r>
          </a:p>
          <a:p>
            <a:r>
              <a:rPr lang="en-US" dirty="0">
                <a:latin typeface="Georgia" panose="02040502050405020303" pitchFamily="18" charset="0"/>
              </a:rPr>
              <a:t>Networks can withstand large scale destruction (Nuclear attack - This was the time of the Cold War). 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History of the Internet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8489951" cy="4572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The Birth of the </a:t>
            </a:r>
            <a:r>
              <a:rPr lang="en-US" b="1" dirty="0" smtClean="0">
                <a:latin typeface="Georgia" panose="02040502050405020303" pitchFamily="18" charset="0"/>
              </a:rPr>
              <a:t>Internet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1969</a:t>
            </a:r>
            <a:r>
              <a:rPr lang="en-US" dirty="0">
                <a:latin typeface="Georgia" panose="02040502050405020303" pitchFamily="18" charset="0"/>
              </a:rPr>
              <a:t>: The </a:t>
            </a:r>
            <a:r>
              <a:rPr lang="en-US" b="1" dirty="0">
                <a:latin typeface="Georgia" panose="02040502050405020303" pitchFamily="18" charset="0"/>
              </a:rPr>
              <a:t>ARPANET</a:t>
            </a:r>
            <a:r>
              <a:rPr lang="en-US" dirty="0">
                <a:latin typeface="Georgia" panose="02040502050405020303" pitchFamily="18" charset="0"/>
              </a:rPr>
              <a:t> computer network is launched, initially linking together </a:t>
            </a:r>
            <a:r>
              <a:rPr lang="en-US" b="1" dirty="0">
                <a:latin typeface="Georgia" panose="02040502050405020303" pitchFamily="18" charset="0"/>
              </a:rPr>
              <a:t>four scientific institutions in California and </a:t>
            </a:r>
            <a:r>
              <a:rPr lang="en-US" b="1" dirty="0" smtClean="0">
                <a:latin typeface="Georgia" panose="02040502050405020303" pitchFamily="18" charset="0"/>
              </a:rPr>
              <a:t>Utah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 </a:t>
            </a:r>
            <a:r>
              <a:rPr lang="en-US" dirty="0">
                <a:latin typeface="Georgia" panose="02040502050405020303" pitchFamily="18" charset="0"/>
              </a:rPr>
              <a:t>1969 ARPA developed a special computer called the </a:t>
            </a:r>
            <a:r>
              <a:rPr lang="en-US" b="1" dirty="0">
                <a:latin typeface="Georgia" panose="02040502050405020303" pitchFamily="18" charset="0"/>
              </a:rPr>
              <a:t>Interface Message </a:t>
            </a:r>
            <a:r>
              <a:rPr lang="en-US" sz="1600" b="1" i="1" dirty="0" smtClean="0">
                <a:latin typeface="Georgia" panose="02040502050405020303" pitchFamily="18" charset="0"/>
              </a:rPr>
              <a:t>Processor(</a:t>
            </a:r>
            <a:r>
              <a:rPr lang="en-US" sz="1600" i="1" dirty="0" smtClean="0">
                <a:latin typeface="Georgia" panose="02040502050405020303" pitchFamily="18" charset="0"/>
              </a:rPr>
              <a:t>Honeywell </a:t>
            </a:r>
            <a:r>
              <a:rPr lang="en-US" sz="1600" i="1" dirty="0">
                <a:latin typeface="Georgia" panose="02040502050405020303" pitchFamily="18" charset="0"/>
              </a:rPr>
              <a:t>516 mini computer with 12K of memory developed by Bolt </a:t>
            </a:r>
            <a:r>
              <a:rPr lang="en-US" sz="1600" i="1" dirty="0" err="1">
                <a:latin typeface="Georgia" panose="02040502050405020303" pitchFamily="18" charset="0"/>
              </a:rPr>
              <a:t>Beranek</a:t>
            </a:r>
            <a:r>
              <a:rPr lang="en-US" sz="1600" i="1" dirty="0">
                <a:latin typeface="Georgia" panose="02040502050405020303" pitchFamily="18" charset="0"/>
              </a:rPr>
              <a:t> and Newman, Inc. (BBN) </a:t>
            </a:r>
            <a:r>
              <a:rPr lang="en-US" dirty="0" smtClean="0">
                <a:latin typeface="Georgia" panose="02040502050405020303" pitchFamily="18" charset="0"/>
              </a:rPr>
              <a:t>)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first communications were between a research center at the </a:t>
            </a:r>
            <a:r>
              <a:rPr lang="en-US" b="1" dirty="0">
                <a:latin typeface="Georgia" panose="02040502050405020303" pitchFamily="18" charset="0"/>
              </a:rPr>
              <a:t>University of California</a:t>
            </a:r>
            <a:r>
              <a:rPr lang="en-US" dirty="0">
                <a:latin typeface="Georgia" panose="02040502050405020303" pitchFamily="18" charset="0"/>
              </a:rPr>
              <a:t> at Los Angeles and a center at the </a:t>
            </a:r>
            <a:r>
              <a:rPr lang="en-US" b="1" dirty="0">
                <a:latin typeface="Georgia" panose="02040502050405020303" pitchFamily="18" charset="0"/>
              </a:rPr>
              <a:t>Stanford Research Institute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The plan was unprecedented: </a:t>
            </a:r>
            <a:r>
              <a:rPr lang="en-US" dirty="0" err="1">
                <a:latin typeface="Georgia" panose="02040502050405020303" pitchFamily="18" charset="0"/>
              </a:rPr>
              <a:t>Kleinrock</a:t>
            </a:r>
            <a:r>
              <a:rPr lang="en-US" dirty="0">
                <a:latin typeface="Georgia" panose="02040502050405020303" pitchFamily="18" charset="0"/>
              </a:rPr>
              <a:t>, a pioneering computer science professor at UCLA, and his small group of graduate students hoped to log onto the Stanford computer and try to send it some data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4" descr="Kleinroc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1"/>
          <a:stretch>
            <a:fillRect/>
          </a:stretch>
        </p:blipFill>
        <p:spPr bwMode="auto">
          <a:xfrm>
            <a:off x="9594850" y="1957136"/>
            <a:ext cx="25971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Discussion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359568"/>
            <a:ext cx="9982200" cy="4812632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What is  a Network?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What is the Internet?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 </a:t>
            </a:r>
            <a:r>
              <a:rPr lang="en-US" b="1" dirty="0">
                <a:latin typeface="Georgia" panose="02040502050405020303" pitchFamily="18" charset="0"/>
              </a:rPr>
              <a:t>network</a:t>
            </a:r>
            <a:r>
              <a:rPr lang="en-US" dirty="0">
                <a:latin typeface="Georgia" panose="02040502050405020303" pitchFamily="18" charset="0"/>
              </a:rPr>
              <a:t> is a collection of computers, servers, mainframes, network devices, peripherals, or other </a:t>
            </a:r>
            <a:r>
              <a:rPr lang="en-US" b="1" dirty="0">
                <a:latin typeface="Georgia" panose="02040502050405020303" pitchFamily="18" charset="0"/>
              </a:rPr>
              <a:t>devices connected to one another </a:t>
            </a:r>
            <a:r>
              <a:rPr lang="en-US" dirty="0">
                <a:latin typeface="Georgia" panose="02040502050405020303" pitchFamily="18" charset="0"/>
              </a:rPr>
              <a:t>to allow the sharing of </a:t>
            </a:r>
            <a:r>
              <a:rPr lang="en-US" dirty="0" smtClean="0">
                <a:latin typeface="Georgia" panose="02040502050405020303" pitchFamily="18" charset="0"/>
              </a:rPr>
              <a:t>data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</a:t>
            </a:r>
            <a:r>
              <a:rPr lang="en-US" dirty="0" smtClean="0">
                <a:latin typeface="Georgia" panose="02040502050405020303" pitchFamily="18" charset="0"/>
              </a:rPr>
              <a:t>xcellent </a:t>
            </a:r>
            <a:r>
              <a:rPr lang="en-US" dirty="0">
                <a:latin typeface="Georgia" panose="02040502050405020303" pitchFamily="18" charset="0"/>
              </a:rPr>
              <a:t>example of a network is the </a:t>
            </a:r>
            <a:r>
              <a:rPr lang="en-US" dirty="0">
                <a:latin typeface="Georgia" panose="02040502050405020303" pitchFamily="18" charset="0"/>
                <a:hlinkClick r:id="rId3"/>
              </a:rPr>
              <a:t>Internet</a:t>
            </a:r>
            <a:r>
              <a:rPr lang="en-US" dirty="0">
                <a:latin typeface="Georgia" panose="02040502050405020303" pitchFamily="18" charset="0"/>
              </a:rPr>
              <a:t>, which connects millions of people all over the world. </a:t>
            </a:r>
            <a:endParaRPr lang="en-US" dirty="0" smtClean="0">
              <a:latin typeface="Georgia" panose="02040502050405020303" pitchFamily="18" charset="0"/>
            </a:endParaRPr>
          </a:p>
          <a:p>
            <a:endParaRPr lang="en-US" dirty="0" smtClean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0"/>
            <a:ext cx="1612231" cy="12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The first program used by ARPANET was the </a:t>
            </a:r>
            <a:r>
              <a:rPr lang="en-US" b="1" dirty="0" smtClean="0">
                <a:latin typeface="Georgia" panose="02040502050405020303" pitchFamily="18" charset="0"/>
              </a:rPr>
              <a:t>Network Control Program</a:t>
            </a:r>
            <a:r>
              <a:rPr lang="en-US" dirty="0" smtClean="0">
                <a:latin typeface="Georgia" panose="02040502050405020303" pitchFamily="18" charset="0"/>
              </a:rPr>
              <a:t>. In 1983 it was replaced by TCP/IP internet protocol which became the most widely used network protocol in the world.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 1990 ARPANET was transferred to NSFNET (National Science Foundations net) which was then connected to the CSNET (Computer Science net) </a:t>
            </a:r>
            <a:r>
              <a:rPr lang="en-US" b="1" dirty="0" smtClean="0">
                <a:latin typeface="Georgia" panose="02040502050405020303" pitchFamily="18" charset="0"/>
              </a:rPr>
              <a:t>this linked Universities around North America.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It was then connected to the EUNET (European network) that connected research centers in Europe.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History of the internet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46084" name="Picture 4" descr="http://www.cs.ucla.edu/~lk/pictures/lksm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206260"/>
            <a:ext cx="135413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8643938" y="5486400"/>
            <a:ext cx="2600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 smtClean="0"/>
              <a:t>     Bill </a:t>
            </a:r>
            <a:r>
              <a:rPr lang="en-US" sz="3200" dirty="0"/>
              <a:t>Naylor</a:t>
            </a:r>
          </a:p>
        </p:txBody>
      </p: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5803639" y="1754470"/>
            <a:ext cx="2819400" cy="3517900"/>
            <a:chOff x="2448" y="2304"/>
            <a:chExt cx="1776" cy="2216"/>
          </a:xfrm>
        </p:grpSpPr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2774" y="3360"/>
              <a:ext cx="132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Jon Postel</a:t>
              </a:r>
            </a:p>
          </p:txBody>
        </p:sp>
        <p:pic>
          <p:nvPicPr>
            <p:cNvPr id="46103" name="Picture 23" descr="http://www.livinginternet.com/g/postel_jonathan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" y="2304"/>
              <a:ext cx="900" cy="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14" name="Rectangle 34"/>
            <p:cNvSpPr>
              <a:spLocks noChangeArrowheads="1"/>
            </p:cNvSpPr>
            <p:nvPr/>
          </p:nvSpPr>
          <p:spPr bwMode="auto">
            <a:xfrm>
              <a:off x="2448" y="3686"/>
              <a:ext cx="1776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developed Domain Name System, FTP, Telnet, and the Internet Protocol. </a:t>
              </a:r>
            </a:p>
          </p:txBody>
        </p:sp>
      </p:grpSp>
      <p:grpSp>
        <p:nvGrpSpPr>
          <p:cNvPr id="46121" name="Group 41"/>
          <p:cNvGrpSpPr>
            <a:grpSpLocks/>
          </p:cNvGrpSpPr>
          <p:nvPr/>
        </p:nvGrpSpPr>
        <p:grpSpPr bwMode="auto">
          <a:xfrm>
            <a:off x="3143652" y="1925920"/>
            <a:ext cx="2857500" cy="3700180"/>
            <a:chOff x="1248" y="1968"/>
            <a:chExt cx="1800" cy="1896"/>
          </a:xfrm>
        </p:grpSpPr>
        <p:pic>
          <p:nvPicPr>
            <p:cNvPr id="46091" name="Picture 11" descr="http://www.livinginternet.com/g/crocker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784"/>
              <a:ext cx="720" cy="1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1296" y="1968"/>
              <a:ext cx="17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/>
                <a:t>Steve Crocker</a:t>
              </a:r>
            </a:p>
          </p:txBody>
        </p:sp>
        <p:sp>
          <p:nvSpPr>
            <p:cNvPr id="46115" name="Rectangle 35"/>
            <p:cNvSpPr>
              <a:spLocks noChangeArrowheads="1"/>
            </p:cNvSpPr>
            <p:nvPr/>
          </p:nvSpPr>
          <p:spPr bwMode="auto">
            <a:xfrm>
              <a:off x="1248" y="2304"/>
              <a:ext cx="163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/>
                <a:t>developed ARPANET network protocol</a:t>
              </a:r>
            </a:p>
          </p:txBody>
        </p:sp>
      </p:grpSp>
      <p:grpSp>
        <p:nvGrpSpPr>
          <p:cNvPr id="46119" name="Group 39"/>
          <p:cNvGrpSpPr>
            <a:grpSpLocks/>
          </p:cNvGrpSpPr>
          <p:nvPr/>
        </p:nvGrpSpPr>
        <p:grpSpPr bwMode="auto">
          <a:xfrm>
            <a:off x="8772525" y="3384550"/>
            <a:ext cx="3030538" cy="2241550"/>
            <a:chOff x="3888" y="2064"/>
            <a:chExt cx="1909" cy="1412"/>
          </a:xfrm>
        </p:grpSpPr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4001" y="2064"/>
              <a:ext cx="179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Mike Wingfield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3888" y="2448"/>
              <a:ext cx="1872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2000" dirty="0" err="1"/>
                <a:t>Wingfield</a:t>
              </a:r>
              <a:r>
                <a:rPr lang="en-US" sz="2000" dirty="0"/>
                <a:t> built the hardware interface between the UCLA computer and the first IMP</a:t>
              </a:r>
            </a:p>
          </p:txBody>
        </p:sp>
      </p:grpSp>
      <p:grpSp>
        <p:nvGrpSpPr>
          <p:cNvPr id="46118" name="Group 38"/>
          <p:cNvGrpSpPr>
            <a:grpSpLocks/>
          </p:cNvGrpSpPr>
          <p:nvPr/>
        </p:nvGrpSpPr>
        <p:grpSpPr bwMode="auto">
          <a:xfrm>
            <a:off x="871537" y="1577975"/>
            <a:ext cx="2227263" cy="3756025"/>
            <a:chOff x="0" y="1968"/>
            <a:chExt cx="1403" cy="2366"/>
          </a:xfrm>
        </p:grpSpPr>
        <p:pic>
          <p:nvPicPr>
            <p:cNvPr id="46087" name="Picture 7" descr="Cerf.gif (22390 bytes)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968"/>
              <a:ext cx="1120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0" y="3504"/>
              <a:ext cx="14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Vinton Cerf</a:t>
              </a: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144" y="3888"/>
              <a:ext cx="11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/>
                <a:t>develop TCP/IP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1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eorgia" panose="02040502050405020303" pitchFamily="18" charset="0"/>
              </a:rPr>
              <a:t>E-mail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Program developed by </a:t>
            </a:r>
            <a:r>
              <a:rPr lang="en-US" b="1" dirty="0" smtClean="0">
                <a:latin typeface="Georgia" panose="02040502050405020303" pitchFamily="18" charset="0"/>
              </a:rPr>
              <a:t>Ray Tomlinson in 1972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@ symbol was introduced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1973 -</a:t>
            </a:r>
            <a:r>
              <a:rPr lang="en-US" b="1" dirty="0" smtClean="0">
                <a:latin typeface="Georgia" panose="02040502050405020303" pitchFamily="18" charset="0"/>
              </a:rPr>
              <a:t>75% of the traffic was E-mail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4" name="Picture 2" descr="Email Hosti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7101" y="3673650"/>
            <a:ext cx="3165590" cy="31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1319349"/>
            <a:ext cx="5209309" cy="55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History of the internet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54242" y="1419726"/>
            <a:ext cx="8289758" cy="54382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Georgia" panose="02040502050405020303" pitchFamily="18" charset="0"/>
              </a:rPr>
              <a:t>1973</a:t>
            </a:r>
            <a:r>
              <a:rPr lang="en-US" dirty="0">
                <a:latin typeface="Georgia" panose="02040502050405020303" pitchFamily="18" charset="0"/>
              </a:rPr>
              <a:t> - Global Networking becomes a reality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First international connections to the ARPANET: </a:t>
            </a:r>
            <a:r>
              <a:rPr lang="en-US" b="1" dirty="0">
                <a:latin typeface="Georgia" panose="02040502050405020303" pitchFamily="18" charset="0"/>
              </a:rPr>
              <a:t>University College of London (England) and Royal Radar Establishment (Norway)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Georgia" panose="02040502050405020303" pitchFamily="18" charset="0"/>
              </a:rPr>
              <a:t>1974</a:t>
            </a:r>
            <a:r>
              <a:rPr lang="en-US" dirty="0">
                <a:latin typeface="Georgia" panose="02040502050405020303" pitchFamily="18" charset="0"/>
              </a:rPr>
              <a:t> - Packets become mode of transfer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Transmission Control Program (TCP) specified. Packet network Intercommunication -- the basis of Internet Communication.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Georgia" panose="02040502050405020303" pitchFamily="18" charset="0"/>
              </a:rPr>
              <a:t>Telenet</a:t>
            </a:r>
            <a:r>
              <a:rPr lang="en-US" dirty="0">
                <a:latin typeface="Georgia" panose="02040502050405020303" pitchFamily="18" charset="0"/>
              </a:rPr>
              <a:t>, a commercial version of ARPANET, opened -- the first public packet data service.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latin typeface="Georgia" panose="02040502050405020303" pitchFamily="18" charset="0"/>
              </a:rPr>
              <a:t>1976</a:t>
            </a:r>
            <a:r>
              <a:rPr lang="en-US" dirty="0">
                <a:latin typeface="Georgia" panose="02040502050405020303" pitchFamily="18" charset="0"/>
              </a:rPr>
              <a:t> - Networking comes to many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eorgia" panose="02040502050405020303" pitchFamily="18" charset="0"/>
              </a:rPr>
              <a:t>Queen Elizabeth sends out an e-mail.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/>
          </p:nvPr>
        </p:nvGraphicFramePr>
        <p:xfrm>
          <a:off x="9498431" y="1674812"/>
          <a:ext cx="17399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Clip" r:id="rId3" imgW="1664208" imgH="1666951" progId="">
                  <p:embed/>
                </p:oleObj>
              </mc:Choice>
              <mc:Fallback>
                <p:oleObj name="Clip" r:id="rId3" imgW="1664208" imgH="1666951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8431" y="1674812"/>
                        <a:ext cx="17399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6" descr="Her Majesty Queen Elizabeth I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31" y="3919538"/>
            <a:ext cx="20478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9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6116" y="0"/>
            <a:ext cx="9176084" cy="11430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9232" y="1491916"/>
            <a:ext cx="10198768" cy="5149516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Georgia" panose="02040502050405020303" pitchFamily="18" charset="0"/>
              </a:rPr>
              <a:t>1982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- TCP/IP defines future communication •DCA and ARPA establishes the Transmission Control Protocol (TCP) and Internet Protocol (IP), as the protocol suite, commonly known as TCP/IP, for ARPANET.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Leads to </a:t>
            </a:r>
            <a:r>
              <a:rPr lang="en-US" sz="2800" i="1" dirty="0">
                <a:latin typeface="Georgia" panose="02040502050405020303" pitchFamily="18" charset="0"/>
              </a:rPr>
              <a:t>one of the first definitions of an Internet</a:t>
            </a:r>
            <a:r>
              <a:rPr lang="en-US" sz="2800" dirty="0">
                <a:latin typeface="Georgia" panose="02040502050405020303" pitchFamily="18" charset="0"/>
              </a:rPr>
              <a:t> as a connected set of networks, specifically those using TCP/IP.</a:t>
            </a:r>
          </a:p>
          <a:p>
            <a:pPr>
              <a:buFontTx/>
              <a:buNone/>
            </a:pPr>
            <a:r>
              <a:rPr lang="en-US" b="1" dirty="0">
                <a:latin typeface="Georgia" panose="02040502050405020303" pitchFamily="18" charset="0"/>
              </a:rPr>
              <a:t>1983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- Internet gets larger </a:t>
            </a:r>
          </a:p>
          <a:p>
            <a:pPr>
              <a:buFontTx/>
              <a:buNone/>
            </a:pPr>
            <a:r>
              <a:rPr lang="en-US" sz="2800" dirty="0">
                <a:latin typeface="Georgia" panose="02040502050405020303" pitchFamily="18" charset="0"/>
              </a:rPr>
              <a:t>Name server developed. </a:t>
            </a:r>
          </a:p>
          <a:p>
            <a:r>
              <a:rPr lang="en-US" sz="2800" b="1" dirty="0">
                <a:latin typeface="Georgia" panose="02040502050405020303" pitchFamily="18" charset="0"/>
              </a:rPr>
              <a:t>There is such a large number of nodes that its hard to remember exact paths</a:t>
            </a:r>
          </a:p>
          <a:p>
            <a:r>
              <a:rPr lang="en-US" sz="2800" dirty="0">
                <a:latin typeface="Georgia" panose="02040502050405020303" pitchFamily="18" charset="0"/>
              </a:rPr>
              <a:t>Use meaningful names instead. </a:t>
            </a:r>
          </a:p>
        </p:txBody>
      </p:sp>
    </p:spTree>
    <p:extLst>
      <p:ext uri="{BB962C8B-B14F-4D97-AF65-F5344CB8AC3E}">
        <p14:creationId xmlns:p14="http://schemas.microsoft.com/office/powerpoint/2010/main" val="6749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eorgia" panose="02040502050405020303" pitchFamily="18" charset="0"/>
              </a:rPr>
              <a:t>Domain Name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 1984, the development of </a:t>
            </a:r>
            <a:r>
              <a:rPr lang="en-US" b="1" dirty="0" smtClean="0">
                <a:latin typeface="Georgia" panose="02040502050405020303" pitchFamily="18" charset="0"/>
              </a:rPr>
              <a:t>domain name services</a:t>
            </a:r>
            <a:r>
              <a:rPr lang="en-US" dirty="0" smtClean="0">
                <a:latin typeface="Georgia" panose="02040502050405020303" pitchFamily="18" charset="0"/>
              </a:rPr>
              <a:t> introduced to people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To </a:t>
            </a:r>
            <a:r>
              <a:rPr lang="en-US" b="1" dirty="0" smtClean="0">
                <a:latin typeface="Georgia" panose="02040502050405020303" pitchFamily="18" charset="0"/>
              </a:rPr>
              <a:t>easily find and identify computers</a:t>
            </a:r>
            <a:r>
              <a:rPr lang="en-US" dirty="0" smtClean="0">
                <a:latin typeface="Georgia" panose="02040502050405020303" pitchFamily="18" charset="0"/>
              </a:rPr>
              <a:t> linked to the internet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2" descr="http://images.google.com/url?source=imgres&amp;ct=img&amp;q=http://www.dn-trade.com/img/domain-name-trading.gif&amp;usg=AFQjCNHtdWFn_mTnC9ZH03YHuFhuvmiCj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5016" y="3032390"/>
            <a:ext cx="2900958" cy="30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730758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eorgia" panose="02040502050405020303" pitchFamily="18" charset="0"/>
              </a:rPr>
              <a:t>The World Wide Web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 1990, Tim Berners-Lee coined the term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It saved the internet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Created three things necessary for a working web </a:t>
            </a:r>
          </a:p>
          <a:p>
            <a:pPr lvl="1"/>
            <a:r>
              <a:rPr lang="en-US" b="1" dirty="0" smtClean="0">
                <a:latin typeface="Georgia" panose="02040502050405020303" pitchFamily="18" charset="0"/>
              </a:rPr>
              <a:t>First web server</a:t>
            </a:r>
          </a:p>
          <a:p>
            <a:pPr lvl="1"/>
            <a:r>
              <a:rPr lang="en-US" b="1" dirty="0" smtClean="0">
                <a:latin typeface="Georgia" panose="02040502050405020303" pitchFamily="18" charset="0"/>
              </a:rPr>
              <a:t>First web browser  called </a:t>
            </a:r>
            <a:r>
              <a:rPr lang="en-US" b="1" dirty="0" err="1" smtClean="0">
                <a:latin typeface="Georgia" panose="02040502050405020303" pitchFamily="18" charset="0"/>
              </a:rPr>
              <a:t>worldwideweb</a:t>
            </a:r>
            <a:r>
              <a:rPr lang="en-US" b="1" dirty="0" smtClean="0">
                <a:latin typeface="Georgia" panose="02040502050405020303" pitchFamily="18" charset="0"/>
              </a:rPr>
              <a:t> later known as  </a:t>
            </a:r>
            <a:r>
              <a:rPr lang="en-US" b="1" dirty="0" err="1" smtClean="0">
                <a:latin typeface="Georgia" panose="02040502050405020303" pitchFamily="18" charset="0"/>
              </a:rPr>
              <a:t>NEXUS,but</a:t>
            </a:r>
            <a:r>
              <a:rPr lang="en-US" b="1" dirty="0" smtClean="0">
                <a:latin typeface="Georgia" panose="02040502050405020303" pitchFamily="18" charset="0"/>
              </a:rPr>
              <a:t> doesn’t display graphics</a:t>
            </a:r>
          </a:p>
          <a:p>
            <a:pPr lvl="1"/>
            <a:r>
              <a:rPr lang="en-US" b="1" dirty="0" smtClean="0">
                <a:latin typeface="Georgia" panose="02040502050405020303" pitchFamily="18" charset="0"/>
              </a:rPr>
              <a:t>Web page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Picture 3" descr="firstw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098" y="1684700"/>
            <a:ext cx="3621542" cy="260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82" y="4370750"/>
            <a:ext cx="3560058" cy="24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eorgia" panose="02040502050405020303" pitchFamily="18" charset="0"/>
              </a:rPr>
              <a:t>1990 and on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Fueled by the popularity of the web, the use of the internet </a:t>
            </a:r>
            <a:r>
              <a:rPr lang="en-US" b="1" dirty="0" smtClean="0">
                <a:latin typeface="Georgia" panose="02040502050405020303" pitchFamily="18" charset="0"/>
              </a:rPr>
              <a:t>exploded after 1990</a:t>
            </a:r>
            <a:r>
              <a:rPr lang="en-US" dirty="0" smtClean="0">
                <a:latin typeface="Georgia" panose="02040502050405020303" pitchFamily="18" charset="0"/>
              </a:rPr>
              <a:t>, this forced the US Government to turnover management of the net to </a:t>
            </a:r>
            <a:r>
              <a:rPr lang="en-US" b="1" dirty="0" smtClean="0">
                <a:latin typeface="Georgia" panose="02040502050405020303" pitchFamily="18" charset="0"/>
              </a:rPr>
              <a:t>independent organizations</a:t>
            </a:r>
            <a:r>
              <a:rPr lang="en-US" dirty="0" smtClean="0">
                <a:latin typeface="Georgia" panose="02040502050405020303" pitchFamily="18" charset="0"/>
              </a:rPr>
              <a:t> beginning in 1995.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That brings us to the modern day use of the World Wide Web (www.)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latin typeface="Georgia" panose="02040502050405020303" pitchFamily="18" charset="0"/>
              </a:rPr>
              <a:t>WWW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 1992, a group of students and researchers at the University of Illinois developed a sophisticated browser that they called </a:t>
            </a:r>
            <a:r>
              <a:rPr lang="en-US" b="1" dirty="0" smtClean="0">
                <a:latin typeface="Georgia" panose="02040502050405020303" pitchFamily="18" charset="0"/>
              </a:rPr>
              <a:t>Mosaic, later known as Netscape.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It offered a user-friendly way to search the Web: </a:t>
            </a:r>
            <a:r>
              <a:rPr lang="en-US" b="1" i="1" dirty="0" smtClean="0">
                <a:latin typeface="Georgia" panose="02040502050405020303" pitchFamily="18" charset="0"/>
              </a:rPr>
              <a:t>like allowing users to see words and pictures on the same page for the first time and to navigate using scrollbars and clickable links.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That same year, </a:t>
            </a:r>
            <a:r>
              <a:rPr lang="en-US" b="1" dirty="0" smtClean="0">
                <a:latin typeface="Georgia" panose="02040502050405020303" pitchFamily="18" charset="0"/>
              </a:rPr>
              <a:t>Congress decided that the Web could be used for commercial purposes</a:t>
            </a:r>
            <a:r>
              <a:rPr lang="en-US" dirty="0" smtClean="0">
                <a:latin typeface="Georgia" panose="02040502050405020303" pitchFamily="18" charset="0"/>
              </a:rPr>
              <a:t>. As a result, companies of all kinds hurried to set up websites of their own, and e-commerce entrepreneurs began to use the Internet to sell goods directly to customers.</a:t>
            </a:r>
          </a:p>
        </p:txBody>
      </p:sp>
    </p:spTree>
    <p:extLst>
      <p:ext uri="{BB962C8B-B14F-4D97-AF65-F5344CB8AC3E}">
        <p14:creationId xmlns:p14="http://schemas.microsoft.com/office/powerpoint/2010/main" val="25838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368" y="0"/>
            <a:ext cx="9079832" cy="11430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15978"/>
            <a:ext cx="4569823" cy="522170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 smtClean="0">
                <a:latin typeface="Georgia" panose="02040502050405020303" pitchFamily="18" charset="0"/>
              </a:rPr>
              <a:t>1993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- The WWW Revolution truly begins </a:t>
            </a:r>
          </a:p>
          <a:p>
            <a:r>
              <a:rPr lang="en-US" dirty="0">
                <a:latin typeface="Georgia" panose="02040502050405020303" pitchFamily="18" charset="0"/>
              </a:rPr>
              <a:t>Number of Hosts 2 Million. 600 WWW sites. </a:t>
            </a:r>
          </a:p>
          <a:p>
            <a:r>
              <a:rPr lang="en-US" dirty="0">
                <a:latin typeface="Georgia" panose="02040502050405020303" pitchFamily="18" charset="0"/>
              </a:rPr>
              <a:t>The Mosaic Web browser is released (by a group of 10 students from U of I at Champaign-Urbana) on the Net, gaining 2 million and fueling a 341,634% annual growth rate for Web traffic. 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 descr="mosaic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912" y="1293223"/>
            <a:ext cx="7543800" cy="532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1.What is Internet?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It is the </a:t>
            </a:r>
            <a:r>
              <a:rPr lang="en-US" b="1" dirty="0">
                <a:latin typeface="Georgia" panose="02040502050405020303" pitchFamily="18" charset="0"/>
              </a:rPr>
              <a:t>largest network</a:t>
            </a:r>
            <a:r>
              <a:rPr lang="en-US" dirty="0">
                <a:latin typeface="Georgia" panose="02040502050405020303" pitchFamily="18" charset="0"/>
              </a:rPr>
              <a:t> in the world that </a:t>
            </a:r>
            <a:r>
              <a:rPr lang="en-US" b="1" dirty="0">
                <a:latin typeface="Georgia" panose="02040502050405020303" pitchFamily="18" charset="0"/>
              </a:rPr>
              <a:t>connects</a:t>
            </a:r>
            <a:r>
              <a:rPr lang="en-US" dirty="0">
                <a:latin typeface="Georgia" panose="02040502050405020303" pitchFamily="18" charset="0"/>
              </a:rPr>
              <a:t> hundreds of thousands of individual networks all over the world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A means of connecting a computer to any other computer anywhere in the world via dedicated routers and servers</a:t>
            </a:r>
            <a:r>
              <a:rPr lang="en-US" b="1" dirty="0" smtClean="0">
                <a:latin typeface="Georgia" panose="02040502050405020303" pitchFamily="18" charset="0"/>
              </a:rPr>
              <a:t>.</a:t>
            </a:r>
          </a:p>
          <a:p>
            <a:endParaRPr lang="en-US" b="1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When </a:t>
            </a:r>
            <a:r>
              <a:rPr lang="en-US" dirty="0">
                <a:latin typeface="Georgia" panose="02040502050405020303" pitchFamily="18" charset="0"/>
              </a:rPr>
              <a:t>two computers are connected over the Internet, they can send and receive all kinds of information such as text, graphics, voice, video, and computer programs.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4921" y="0"/>
            <a:ext cx="8817279" cy="11430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427966"/>
            <a:ext cx="8915400" cy="146763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3600" b="1" dirty="0">
                <a:latin typeface="Georgia" panose="02040502050405020303" pitchFamily="18" charset="0"/>
              </a:rPr>
              <a:t>1993</a:t>
            </a:r>
            <a:r>
              <a:rPr lang="en-US" sz="3600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- The WWW Revolution truly begins </a:t>
            </a:r>
          </a:p>
          <a:p>
            <a:r>
              <a:rPr lang="en-US" dirty="0">
                <a:latin typeface="Georgia" panose="02040502050405020303" pitchFamily="18" charset="0"/>
              </a:rPr>
              <a:t>The White House opens its Web page and the President gets an e-mail address.</a:t>
            </a:r>
          </a:p>
        </p:txBody>
      </p:sp>
      <p:pic>
        <p:nvPicPr>
          <p:cNvPr id="41991" name="Picture 7" descr="http://vimad3.viewimages.com/wm/NM01463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2503319"/>
            <a:ext cx="31242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524000" y="4081463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7813" indent="-277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Mosaic takes the Internet by storm. </a:t>
            </a:r>
          </a:p>
          <a:p>
            <a:pPr lvl="1">
              <a:buFontTx/>
              <a:buChar char="–"/>
            </a:pPr>
            <a:r>
              <a:rPr lang="en-US" sz="2000" b="1" dirty="0">
                <a:latin typeface="Georgia" panose="02040502050405020303" pitchFamily="18" charset="0"/>
              </a:rPr>
              <a:t>User Friendly Graphical Front End to the World Wide Web. </a:t>
            </a:r>
          </a:p>
          <a:p>
            <a:pPr lvl="1">
              <a:buFontTx/>
              <a:buChar char="–"/>
            </a:pPr>
            <a:r>
              <a:rPr lang="en-US" sz="2000" b="1" dirty="0">
                <a:latin typeface="Georgia" panose="02040502050405020303" pitchFamily="18" charset="0"/>
              </a:rPr>
              <a:t>Develops into Netscape -- most popular WWW browser to date</a:t>
            </a:r>
            <a:r>
              <a:rPr lang="en-US" sz="2000" dirty="0">
                <a:latin typeface="Georgia" panose="02040502050405020303" pitchFamily="18" charset="0"/>
              </a:rPr>
              <a:t>. 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524000" y="2819400"/>
            <a:ext cx="5791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8138" indent="-338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Business and Media really take notice of the Internet. </a:t>
            </a:r>
          </a:p>
        </p:txBody>
      </p:sp>
    </p:spTree>
    <p:extLst>
      <p:ext uri="{BB962C8B-B14F-4D97-AF65-F5344CB8AC3E}">
        <p14:creationId xmlns:p14="http://schemas.microsoft.com/office/powerpoint/2010/main" val="34052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eorgia" panose="02040502050405020303" pitchFamily="18" charset="0"/>
              </a:rPr>
              <a:t>Mosaic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Released in 1993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First Internet </a:t>
            </a:r>
            <a:r>
              <a:rPr lang="en-US" b="1" dirty="0" smtClean="0">
                <a:latin typeface="Georgia" panose="02040502050405020303" pitchFamily="18" charset="0"/>
              </a:rPr>
              <a:t>Web Browser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First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commercial software</a:t>
            </a:r>
            <a:r>
              <a:rPr lang="en-US" dirty="0" smtClean="0">
                <a:latin typeface="Georgia" panose="02040502050405020303" pitchFamily="18" charset="0"/>
              </a:rPr>
              <a:t> with graphical access to the content on the internet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Very slow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Did not handle loading pictures well</a:t>
            </a:r>
          </a:p>
        </p:txBody>
      </p:sp>
    </p:spTree>
    <p:extLst>
      <p:ext uri="{BB962C8B-B14F-4D97-AF65-F5344CB8AC3E}">
        <p14:creationId xmlns:p14="http://schemas.microsoft.com/office/powerpoint/2010/main" val="23799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eorgia" panose="02040502050405020303" pitchFamily="18" charset="0"/>
              </a:rPr>
              <a:t>Browser Wars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Netscape</a:t>
            </a:r>
            <a:r>
              <a:rPr lang="en-US" dirty="0" smtClean="0">
                <a:latin typeface="Georgia" panose="02040502050405020303" pitchFamily="18" charset="0"/>
              </a:rPr>
              <a:t> was the </a:t>
            </a:r>
            <a:r>
              <a:rPr lang="en-US" b="1" dirty="0" smtClean="0">
                <a:latin typeface="Georgia" panose="02040502050405020303" pitchFamily="18" charset="0"/>
              </a:rPr>
              <a:t>standard</a:t>
            </a:r>
            <a:r>
              <a:rPr lang="en-US" dirty="0" smtClean="0">
                <a:latin typeface="Georgia" panose="02040502050405020303" pitchFamily="18" charset="0"/>
              </a:rPr>
              <a:t> until 1998.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Microsoft internet explorer snagged </a:t>
            </a:r>
            <a:r>
              <a:rPr lang="en-US" b="1" dirty="0" smtClean="0">
                <a:latin typeface="Georgia" panose="02040502050405020303" pitchFamily="18" charset="0"/>
              </a:rPr>
              <a:t>96%</a:t>
            </a:r>
            <a:r>
              <a:rPr lang="en-US" dirty="0" smtClean="0">
                <a:latin typeface="Georgia" panose="02040502050405020303" pitchFamily="18" charset="0"/>
              </a:rPr>
              <a:t> of the browser market.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IE has only recently been challenged by the Mozilla browser and Google Chrome.</a:t>
            </a:r>
          </a:p>
        </p:txBody>
      </p:sp>
      <p:pic>
        <p:nvPicPr>
          <p:cNvPr id="5" name="Picture 4" descr="http://www.technama.com/wp-content/uploads/2009/07/browsers-ic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8410" y="3883060"/>
            <a:ext cx="2778644" cy="297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06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eorgia" panose="02040502050405020303" pitchFamily="18" charset="0"/>
              </a:rPr>
              <a:t>The explosion of the internet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1994 - 2000, internet exploded during this period.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The first commercial website amazon.com.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 1994 the world wide web grew by an astounding 2300%.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Amazon saw the online shopping was the wave of the future.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The rest is history.</a:t>
            </a:r>
          </a:p>
        </p:txBody>
      </p:sp>
    </p:spTree>
    <p:extLst>
      <p:ext uri="{BB962C8B-B14F-4D97-AF65-F5344CB8AC3E}">
        <p14:creationId xmlns:p14="http://schemas.microsoft.com/office/powerpoint/2010/main" val="6008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History of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Georgia" panose="02040502050405020303" pitchFamily="18" charset="0"/>
              </a:rPr>
              <a:t>Internet Stats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1996 – Approx. 45 million people using internet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1999 – 150 million users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2000 – 407 million users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2004 – between 600 – 800 million users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2009 – more than 1.5 billion users and increasing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2016 – (Mid 2016) Around 4.4 billion users</a:t>
            </a:r>
          </a:p>
        </p:txBody>
      </p:sp>
    </p:spTree>
    <p:extLst>
      <p:ext uri="{BB962C8B-B14F-4D97-AF65-F5344CB8AC3E}">
        <p14:creationId xmlns:p14="http://schemas.microsoft.com/office/powerpoint/2010/main" val="16903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Wake up Quiz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 The three major players behind the creation of internet are____?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2. The major reason behind the creation of internet is__?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3. </a:t>
            </a:r>
            <a:r>
              <a:rPr lang="en-US" dirty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he year internet come to life is____?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4.The first web browser is__?</a:t>
            </a:r>
          </a:p>
          <a:p>
            <a:r>
              <a:rPr lang="en-US" dirty="0">
                <a:latin typeface="Georgia" panose="02040502050405020303" pitchFamily="18" charset="0"/>
              </a:rPr>
              <a:t>5</a:t>
            </a:r>
            <a:r>
              <a:rPr lang="en-US" dirty="0" smtClean="0">
                <a:latin typeface="Georgia" panose="02040502050405020303" pitchFamily="18" charset="0"/>
              </a:rPr>
              <a:t>.Can the internet withstand the atomic bomb ?how?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1969--</a:t>
            </a:r>
            <a:r>
              <a:rPr lang="en-US" b="1" dirty="0" smtClean="0">
                <a:latin typeface="Georgia" panose="02040502050405020303" pitchFamily="18" charset="0"/>
              </a:rPr>
              <a:t>The Birth of the </a:t>
            </a:r>
            <a:r>
              <a:rPr lang="en-US" b="1" dirty="0" err="1" smtClean="0">
                <a:latin typeface="Georgia" panose="02040502050405020303" pitchFamily="18" charset="0"/>
              </a:rPr>
              <a:t>Internet,ARPANET</a:t>
            </a:r>
            <a:r>
              <a:rPr lang="en-US" dirty="0" smtClean="0">
                <a:latin typeface="Georgia" panose="02040502050405020303" pitchFamily="18" charset="0"/>
              </a:rPr>
              <a:t> computer network is launched, initially linking together </a:t>
            </a:r>
            <a:r>
              <a:rPr lang="en-US" b="1" dirty="0" smtClean="0">
                <a:latin typeface="Georgia" panose="02040502050405020303" pitchFamily="18" charset="0"/>
              </a:rPr>
              <a:t>four scientific institutions in California and Utah</a:t>
            </a:r>
          </a:p>
          <a:p>
            <a:r>
              <a:rPr lang="en-US" b="1" u="sng" dirty="0" smtClean="0">
                <a:latin typeface="Georgia" panose="02040502050405020303" pitchFamily="18" charset="0"/>
              </a:rPr>
              <a:t>1972--E-mail </a:t>
            </a:r>
            <a:r>
              <a:rPr lang="en-US" dirty="0" smtClean="0">
                <a:latin typeface="Georgia" panose="02040502050405020303" pitchFamily="18" charset="0"/>
              </a:rPr>
              <a:t>Program developed by Ray Tomlinson in 1972</a:t>
            </a:r>
            <a:endParaRPr lang="en-US" dirty="0" smtClean="0"/>
          </a:p>
          <a:p>
            <a:r>
              <a:rPr lang="en-US" dirty="0" smtClean="0"/>
              <a:t>1983   ---</a:t>
            </a:r>
            <a:r>
              <a:rPr lang="en-US" b="1" dirty="0" smtClean="0"/>
              <a:t>ARPANET adopted </a:t>
            </a:r>
            <a:r>
              <a:rPr lang="en-US" b="1" dirty="0" err="1" smtClean="0"/>
              <a:t>tcp</a:t>
            </a:r>
            <a:r>
              <a:rPr lang="en-US" b="1" dirty="0" smtClean="0"/>
              <a:t>/</a:t>
            </a:r>
            <a:r>
              <a:rPr lang="en-US" b="1" dirty="0" err="1" smtClean="0"/>
              <a:t>ip</a:t>
            </a:r>
            <a:r>
              <a:rPr lang="en-US" b="1" dirty="0" smtClean="0"/>
              <a:t> </a:t>
            </a:r>
            <a:r>
              <a:rPr lang="en-US" dirty="0" smtClean="0"/>
              <a:t>that lead a way to become the modern internet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 1984---the development of </a:t>
            </a:r>
            <a:r>
              <a:rPr lang="en-US" b="1" dirty="0" smtClean="0">
                <a:latin typeface="Georgia" panose="02040502050405020303" pitchFamily="18" charset="0"/>
              </a:rPr>
              <a:t>domain name services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 1990, Tim Berners-Lee coined the term www</a:t>
            </a:r>
          </a:p>
          <a:p>
            <a:pPr lvl="3"/>
            <a:r>
              <a:rPr lang="en-US" dirty="0" smtClean="0">
                <a:latin typeface="Georgia" panose="02040502050405020303" pitchFamily="18" charset="0"/>
              </a:rPr>
              <a:t>First web server</a:t>
            </a:r>
          </a:p>
          <a:p>
            <a:pPr lvl="3"/>
            <a:r>
              <a:rPr lang="en-US" dirty="0" smtClean="0">
                <a:latin typeface="Georgia" panose="02040502050405020303" pitchFamily="18" charset="0"/>
              </a:rPr>
              <a:t>First web browser  called </a:t>
            </a:r>
            <a:r>
              <a:rPr lang="en-US" dirty="0" err="1" smtClean="0">
                <a:latin typeface="Georgia" panose="02040502050405020303" pitchFamily="18" charset="0"/>
              </a:rPr>
              <a:t>worldwideweb</a:t>
            </a:r>
            <a:endParaRPr lang="en-US" dirty="0" smtClean="0">
              <a:latin typeface="Georgia" panose="02040502050405020303" pitchFamily="18" charset="0"/>
            </a:endParaRPr>
          </a:p>
          <a:p>
            <a:pPr lvl="3"/>
            <a:r>
              <a:rPr lang="en-US" dirty="0" smtClean="0">
                <a:latin typeface="Georgia" panose="02040502050405020303" pitchFamily="18" charset="0"/>
              </a:rPr>
              <a:t>Web page</a:t>
            </a:r>
          </a:p>
          <a:p>
            <a:r>
              <a:rPr lang="en-US" b="1" u="sng" dirty="0" smtClean="0">
                <a:latin typeface="Georgia" panose="02040502050405020303" pitchFamily="18" charset="0"/>
              </a:rPr>
              <a:t>In 1993--Mosaic---first worlds popular browser,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pPr>
              <a:buNone/>
            </a:pPr>
            <a:endParaRPr lang="en-US" dirty="0" smtClean="0">
              <a:latin typeface="Georgia" panose="02040502050405020303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Who owns the internet?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No one!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Although </a:t>
            </a:r>
            <a:r>
              <a:rPr lang="en-US" dirty="0">
                <a:latin typeface="Georgia" panose="02040502050405020303" pitchFamily="18" charset="0"/>
              </a:rPr>
              <a:t>several </a:t>
            </a:r>
            <a:r>
              <a:rPr lang="en-US" dirty="0" smtClean="0">
                <a:latin typeface="Georgia" panose="02040502050405020303" pitchFamily="18" charset="0"/>
              </a:rPr>
              <a:t>organizations in </a:t>
            </a:r>
            <a:r>
              <a:rPr lang="en-US" dirty="0">
                <a:latin typeface="Georgia" panose="02040502050405020303" pitchFamily="18" charset="0"/>
              </a:rPr>
              <a:t>the world over collaborate in its functioning and development. The high-speed, fiber-optic cables (called backbones) through which the bulk of the Internet data travels are </a:t>
            </a:r>
            <a:r>
              <a:rPr lang="en-US" b="1" dirty="0">
                <a:latin typeface="Georgia" panose="02040502050405020303" pitchFamily="18" charset="0"/>
              </a:rPr>
              <a:t>owned by telephone companies </a:t>
            </a:r>
            <a:r>
              <a:rPr lang="en-US" dirty="0">
                <a:latin typeface="Georgia" panose="02040502050405020303" pitchFamily="18" charset="0"/>
              </a:rPr>
              <a:t>in their respective countries</a:t>
            </a:r>
            <a:r>
              <a:rPr lang="en-US" dirty="0"/>
              <a:t>.</a:t>
            </a:r>
            <a:br>
              <a:rPr lang="en-US" dirty="0"/>
            </a:b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1.Internet…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754" y="2286000"/>
            <a:ext cx="5909511" cy="45720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An Internet is a </a:t>
            </a:r>
            <a:r>
              <a:rPr lang="en-US" b="1" dirty="0">
                <a:latin typeface="Georgia" panose="02040502050405020303" pitchFamily="18" charset="0"/>
              </a:rPr>
              <a:t>global network of networks</a:t>
            </a:r>
            <a:r>
              <a:rPr lang="en-US" b="1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b="1" dirty="0" smtClean="0">
                <a:latin typeface="Georgia" panose="02040502050405020303" pitchFamily="18" charset="0"/>
              </a:rPr>
              <a:t>The internet </a:t>
            </a:r>
            <a:r>
              <a:rPr lang="en-US" dirty="0" smtClean="0">
                <a:latin typeface="Georgia" panose="02040502050405020303" pitchFamily="18" charset="0"/>
              </a:rPr>
              <a:t>is made up of independently operated networks(Fully distributed) and there is no central control which decides how packets(data) are routed, who connects with whom etc..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All  business decisions are made independently by the operators.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10" y="1287379"/>
            <a:ext cx="5177589" cy="56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1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1.Internet…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369" y="2286000"/>
            <a:ext cx="6198268" cy="4572000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The utility of the internet </a:t>
            </a:r>
            <a:r>
              <a:rPr lang="en-US" b="1" dirty="0" smtClean="0">
                <a:latin typeface="Georgia" panose="02040502050405020303" pitchFamily="18" charset="0"/>
              </a:rPr>
              <a:t>is any device can connect to any device</a:t>
            </a:r>
            <a:r>
              <a:rPr lang="en-US" dirty="0" smtClean="0">
                <a:latin typeface="Georgia" panose="02040502050405020303" pitchFamily="18" charset="0"/>
              </a:rPr>
              <a:t> ,just like you want to make a phone calls to any other telephone in the world.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It </a:t>
            </a:r>
            <a:r>
              <a:rPr lang="en-US" dirty="0">
                <a:latin typeface="Georgia" panose="02040502050405020303" pitchFamily="18" charset="0"/>
              </a:rPr>
              <a:t>was originally developed by the Department of defense, this lack of centralization made it </a:t>
            </a:r>
            <a:r>
              <a:rPr lang="en-US" b="1" dirty="0">
                <a:latin typeface="Georgia" panose="02040502050405020303" pitchFamily="18" charset="0"/>
              </a:rPr>
              <a:t>less vulnerable to wartime or terrorist attacks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r>
              <a:rPr lang="en-US" dirty="0">
                <a:latin typeface="Georgia" panose="02040502050405020303" pitchFamily="18" charset="0"/>
              </a:rPr>
              <a:t>Everyone will find that they use the internet in one way or another whether it is to research some information of simply talk to friends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87" y="983217"/>
            <a:ext cx="4888831" cy="5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What does the Internet do?</a:t>
            </a:r>
            <a:br>
              <a:rPr lang="en-US" b="1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Internet has one very simple job: </a:t>
            </a:r>
            <a:r>
              <a:rPr lang="en-US" b="1" dirty="0">
                <a:latin typeface="Georgia" panose="02040502050405020303" pitchFamily="18" charset="0"/>
              </a:rPr>
              <a:t>to move computerized information (known as data) from one place to another. That's it</a:t>
            </a:r>
            <a:r>
              <a:rPr lang="en-US" b="1" dirty="0" smtClean="0">
                <a:latin typeface="Georgia" panose="02040502050405020303" pitchFamily="18" charset="0"/>
              </a:rPr>
              <a:t>!</a:t>
            </a:r>
          </a:p>
          <a:p>
            <a:r>
              <a:rPr lang="en-US" dirty="0">
                <a:latin typeface="Georgia" panose="02040502050405020303" pitchFamily="18" charset="0"/>
              </a:rPr>
              <a:t>The machines that make up the Internet treat all the information they handle in exactly the same way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 In </a:t>
            </a:r>
            <a:r>
              <a:rPr lang="en-US" dirty="0">
                <a:latin typeface="Georgia" panose="02040502050405020303" pitchFamily="18" charset="0"/>
              </a:rPr>
              <a:t>this respect, the Internet works a bit like </a:t>
            </a:r>
            <a:r>
              <a:rPr lang="en-US" b="1" dirty="0">
                <a:latin typeface="Georgia" panose="02040502050405020303" pitchFamily="18" charset="0"/>
              </a:rPr>
              <a:t>the postal service</a:t>
            </a:r>
            <a:r>
              <a:rPr lang="en-US" dirty="0">
                <a:latin typeface="Georgia" panose="02040502050405020303" pitchFamily="18" charset="0"/>
              </a:rPr>
              <a:t>. Letters are simply passed from one place to another, no matter who they are from or what messages they </a:t>
            </a:r>
            <a:r>
              <a:rPr lang="en-US" dirty="0" smtClean="0">
                <a:latin typeface="Georgia" panose="02040502050405020303" pitchFamily="18" charset="0"/>
              </a:rPr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40127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What does the Internet do?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All information is handled equally and passed on in exactly the same way. Because the Internet is </a:t>
            </a:r>
            <a:r>
              <a:rPr lang="en-US" b="1" dirty="0">
                <a:latin typeface="Georgia" panose="02040502050405020303" pitchFamily="18" charset="0"/>
              </a:rPr>
              <a:t>so simply designed</a:t>
            </a:r>
            <a:r>
              <a:rPr lang="en-US" dirty="0">
                <a:latin typeface="Georgia" panose="02040502050405020303" pitchFamily="18" charset="0"/>
              </a:rPr>
              <a:t>, people can easily use it to run new "applications"—new things that run on top of the basic computer network. </a:t>
            </a:r>
          </a:p>
          <a:p>
            <a:r>
              <a:rPr lang="en-US" dirty="0">
                <a:latin typeface="Georgia" panose="02040502050405020303" pitchFamily="18" charset="0"/>
              </a:rPr>
              <a:t>That's why, when two European inventors developed 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Skype</a:t>
            </a:r>
            <a:r>
              <a:rPr lang="en-US" dirty="0">
                <a:latin typeface="Georgia" panose="02040502050405020303" pitchFamily="18" charset="0"/>
              </a:rPr>
              <a:t>, a way of making telephone calls over the Net, they just had to write a program that could turn speech into Internet data and back again. </a:t>
            </a:r>
            <a:r>
              <a:rPr lang="en-US" b="1" dirty="0">
                <a:latin typeface="Georgia" panose="02040502050405020303" pitchFamily="18" charset="0"/>
              </a:rPr>
              <a:t>No-one had to rebuild </a:t>
            </a:r>
            <a:r>
              <a:rPr lang="en-US" dirty="0">
                <a:latin typeface="Georgia" panose="02040502050405020303" pitchFamily="18" charset="0"/>
              </a:rPr>
              <a:t>the entire Internet to make Skype possible.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34433</TotalTime>
  <Words>2918</Words>
  <Application>Microsoft Office PowerPoint</Application>
  <PresentationFormat>Widescreen</PresentationFormat>
  <Paragraphs>266</Paragraphs>
  <Slides>46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Century Schoolbook</vt:lpstr>
      <vt:lpstr>Corbel</vt:lpstr>
      <vt:lpstr>Euphemia</vt:lpstr>
      <vt:lpstr>Georgia</vt:lpstr>
      <vt:lpstr>Feathered</vt:lpstr>
      <vt:lpstr>Clip</vt:lpstr>
      <vt:lpstr> Chapter One Introduction   </vt:lpstr>
      <vt:lpstr>1.Internet   </vt:lpstr>
      <vt:lpstr>Discussion</vt:lpstr>
      <vt:lpstr>1.What is Internet?</vt:lpstr>
      <vt:lpstr>Who owns the internet?</vt:lpstr>
      <vt:lpstr>1.Internet…</vt:lpstr>
      <vt:lpstr>1.Internet…</vt:lpstr>
      <vt:lpstr>What does the Internet do? </vt:lpstr>
      <vt:lpstr>What does the Internet do?</vt:lpstr>
      <vt:lpstr>Why it is used?</vt:lpstr>
      <vt:lpstr>Audience</vt:lpstr>
      <vt:lpstr>How does it affect the audience?</vt:lpstr>
      <vt:lpstr>Advantages and Disadvantages</vt:lpstr>
      <vt:lpstr>Advantages and Disadvantages…</vt:lpstr>
      <vt:lpstr>Advantages and Disadvantages… </vt:lpstr>
      <vt:lpstr>How to access the Internet?</vt:lpstr>
      <vt:lpstr>How to access the Internet?</vt:lpstr>
      <vt:lpstr>Internet Service Provider (ISP)</vt:lpstr>
      <vt:lpstr>PowerPoint Presentation</vt:lpstr>
      <vt:lpstr>Wake up Quiz </vt:lpstr>
      <vt:lpstr>2.History of the Internet   </vt:lpstr>
      <vt:lpstr>History of the Internet </vt:lpstr>
      <vt:lpstr>Fun Facts</vt:lpstr>
      <vt:lpstr>History of the Internet </vt:lpstr>
      <vt:lpstr>History of the Internet </vt:lpstr>
      <vt:lpstr>History of the Internet </vt:lpstr>
      <vt:lpstr>History of the Internet.. </vt:lpstr>
      <vt:lpstr>History of the Internet </vt:lpstr>
      <vt:lpstr>History of the Internet </vt:lpstr>
      <vt:lpstr>History of the Internet 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History of the internet</vt:lpstr>
      <vt:lpstr>Wake up Quiz</vt:lpstr>
      <vt:lpstr>Summery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One Introduction   </dc:title>
  <dc:creator>zol</dc:creator>
  <cp:lastModifiedBy>dell</cp:lastModifiedBy>
  <cp:revision>339</cp:revision>
  <dcterms:created xsi:type="dcterms:W3CDTF">2018-01-10T13:12:44Z</dcterms:created>
  <dcterms:modified xsi:type="dcterms:W3CDTF">2021-10-20T14:35:57Z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