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08" r:id="rId13"/>
    <p:sldId id="30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0" r:id="rId38"/>
    <p:sldId id="312" r:id="rId39"/>
    <p:sldId id="291" r:id="rId40"/>
    <p:sldId id="292" r:id="rId41"/>
    <p:sldId id="311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A8A51-C5DC-4EBB-B144-E59BA31382C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56DEB-394E-46AD-9C38-2115EC01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Margins calculate, but they will be sacrificed.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large width, overflow happens. (show it)</a:t>
            </a:r>
          </a:p>
          <a:p>
            <a:r>
              <a:rPr lang="en-US" baseline="0" dirty="0" smtClean="0"/>
              <a:t>overflow: hidden/scroll/auto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EE95-7039-469C-BBEA-764B20CE54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block-level element always starts on a new line and takes up the full width available (stretches out to the left and right as far as it can). </a:t>
            </a:r>
            <a:r>
              <a:rPr lang="pt-BR" dirty="0" smtClean="0"/>
              <a:t>&lt;div&gt; &lt;h1&gt; - &lt;h6&gt; &lt;p&gt; &lt;form&gt;</a:t>
            </a:r>
            <a:r>
              <a:rPr lang="en-US" dirty="0" smtClean="0"/>
              <a:t>&lt;header&gt; &lt;footer&gt; &lt;section&gt;</a:t>
            </a:r>
          </a:p>
          <a:p>
            <a:r>
              <a:rPr lang="en-US" dirty="0" smtClean="0"/>
              <a:t>An inline element does not start on a new line and only takes up as much width as necessary. &lt;span&gt;&lt;a&gt;&lt;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HiLCoE School of computer science &amp;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ED962-68F9-0B47-9F47-857C2DC159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428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2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F120-6F34-40DA-9BF9-78E9FCD6090D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2E49-F7D7-4122-A07B-31EDAF83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float.as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color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pPr algn="ctr"/>
            <a:r>
              <a:rPr lang="en-US" dirty="0"/>
              <a:t>The Box Model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Margin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Border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9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Box-Model</a:t>
            </a:r>
            <a:br>
              <a:rPr lang="en-US" dirty="0" smtClean="0"/>
            </a:br>
            <a:r>
              <a:rPr lang="en-US" dirty="0" smtClean="0"/>
              <a:t>&gt; Short Hand (Margins and Padding)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Short Hand Syntax</a:t>
            </a:r>
            <a:r>
              <a:rPr lang="en-US" dirty="0" smtClean="0"/>
              <a:t>: (works for both margin or padding)</a:t>
            </a:r>
          </a:p>
          <a:p>
            <a:pPr lvl="1"/>
            <a:r>
              <a:rPr lang="en-US" dirty="0" smtClean="0"/>
              <a:t>margin: top right bottom left;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adding: top </a:t>
            </a:r>
            <a:r>
              <a:rPr lang="en-US" dirty="0" err="1" smtClean="0"/>
              <a:t>leftandright</a:t>
            </a:r>
            <a:r>
              <a:rPr lang="en-US" dirty="0" smtClean="0"/>
              <a:t> bottom;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argin: </a:t>
            </a:r>
            <a:r>
              <a:rPr lang="en-US" dirty="0" err="1" smtClean="0"/>
              <a:t>topbottom</a:t>
            </a:r>
            <a:r>
              <a:rPr lang="en-US" dirty="0" smtClean="0"/>
              <a:t> </a:t>
            </a:r>
            <a:r>
              <a:rPr lang="en-US" dirty="0" err="1" smtClean="0"/>
              <a:t>leftright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padding: </a:t>
            </a:r>
            <a:r>
              <a:rPr lang="en-US" dirty="0" err="1" smtClean="0"/>
              <a:t>allsides</a:t>
            </a:r>
            <a:r>
              <a:rPr lang="en-US" dirty="0" smtClean="0"/>
              <a:t>;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margin: 10px 15px 20px 30px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padding: 10px 20px 15px;</a:t>
            </a:r>
          </a:p>
          <a:p>
            <a:pPr lvl="1"/>
            <a:r>
              <a:rPr lang="en-US" dirty="0" smtClean="0"/>
              <a:t>margin: 10px 30px;</a:t>
            </a:r>
          </a:p>
          <a:p>
            <a:pPr lvl="1"/>
            <a:r>
              <a:rPr lang="en-US" dirty="0"/>
              <a:t>padding: 30px;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Box-Model</a:t>
            </a:r>
            <a:br>
              <a:rPr lang="en-US" dirty="0" smtClean="0"/>
            </a:br>
            <a:r>
              <a:rPr lang="en-US" dirty="0" smtClean="0"/>
              <a:t>&gt; Element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of an element is the summation (cumulative) of the width, padding and margin values.</a:t>
            </a:r>
          </a:p>
          <a:p>
            <a:r>
              <a:rPr lang="en-US" dirty="0" smtClean="0"/>
              <a:t>The width property is a content width.</a:t>
            </a:r>
          </a:p>
          <a:p>
            <a:r>
              <a:rPr lang="en-US" dirty="0"/>
              <a:t>If no height is defined, the height of the elements will be calculated based on borders, padding, and content. Margins are used in calculating overall width and height, but </a:t>
            </a:r>
            <a:r>
              <a:rPr lang="en-US" dirty="0" smtClean="0"/>
              <a:t>are </a:t>
            </a:r>
            <a:r>
              <a:rPr lang="en-US" dirty="0"/>
              <a:t>not actually considered part of the container width and height and are the first to be sacrificed if the element's width and height no longer fits within the parent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Account all properties when designing a box to 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Padding to position </a:t>
            </a:r>
            <a:r>
              <a:rPr lang="en-US" dirty="0" err="1" smtClean="0"/>
              <a:t>Div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3098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full width and height of the 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1395" y="2050869"/>
            <a:ext cx="6818811" cy="4454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Bodoni MT" panose="02070603080606020203" pitchFamily="18" charset="0"/>
              </a:rPr>
              <a:t>Div</a:t>
            </a:r>
            <a:endParaRPr lang="en-US" sz="2800" dirty="0" smtClean="0">
              <a:latin typeface="Bodoni MT" panose="02070603080606020203" pitchFamily="18" charset="0"/>
            </a:endParaRPr>
          </a:p>
          <a:p>
            <a:r>
              <a:rPr lang="en-US" sz="2800" dirty="0" smtClean="0">
                <a:latin typeface="Bodoni MT" panose="02070603080606020203" pitchFamily="18" charset="0"/>
              </a:rPr>
              <a:t>{</a:t>
            </a:r>
            <a:endParaRPr lang="en-US" sz="2800" dirty="0">
              <a:latin typeface="Bodoni MT" panose="02070603080606020203" pitchFamily="18" charset="0"/>
            </a:endParaRPr>
          </a:p>
          <a:p>
            <a:r>
              <a:rPr lang="en-US" sz="2800" dirty="0">
                <a:latin typeface="Bodoni MT" panose="02070603080606020203" pitchFamily="18" charset="0"/>
              </a:rPr>
              <a:t>Width:100px;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Height:200px;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Padding:10px;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Margin:10px;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Border:10px solid red;</a:t>
            </a:r>
          </a:p>
          <a:p>
            <a:endParaRPr lang="en-US" sz="2800" dirty="0">
              <a:latin typeface="Bodoni MT" panose="02070603080606020203" pitchFamily="18" charset="0"/>
            </a:endParaRPr>
          </a:p>
          <a:p>
            <a:endParaRPr lang="en-US" sz="2800" dirty="0">
              <a:latin typeface="Bodoni MT" panose="02070603080606020203" pitchFamily="18" charset="0"/>
            </a:endParaRPr>
          </a:p>
          <a:p>
            <a:r>
              <a:rPr lang="en-US" sz="2800" dirty="0">
                <a:latin typeface="Bodoni MT" panose="020706030806060202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02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3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Images, Lists, Tables &amp;</a:t>
            </a:r>
            <a:br>
              <a:rPr lang="en-US" sz="3200" dirty="0" smtClean="0"/>
            </a:br>
            <a:r>
              <a:rPr lang="en-US" sz="3200" dirty="0" smtClean="0"/>
              <a:t>Forms</a:t>
            </a:r>
            <a:endParaRPr lang="en-US" sz="3200" b="1" i="1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CSS plays a good role to control image display. You can set the following image</a:t>
            </a:r>
            <a:br>
              <a:rPr lang="en-US" dirty="0"/>
            </a:br>
            <a:r>
              <a:rPr lang="en-US" dirty="0"/>
              <a:t>properties using CSS.</a:t>
            </a:r>
            <a:br>
              <a:rPr lang="en-US" dirty="0"/>
            </a:br>
            <a:r>
              <a:rPr lang="en-US" dirty="0"/>
              <a:t> The </a:t>
            </a:r>
            <a:r>
              <a:rPr lang="en-US" b="1" dirty="0"/>
              <a:t>border </a:t>
            </a:r>
            <a:r>
              <a:rPr lang="en-US" dirty="0"/>
              <a:t>property is used to set the width of an image border.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height </a:t>
            </a:r>
            <a:r>
              <a:rPr lang="en-US" dirty="0"/>
              <a:t>property is used to set the height of an image.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width </a:t>
            </a:r>
            <a:r>
              <a:rPr lang="en-US" dirty="0"/>
              <a:t>property is used to set the width of an image.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max-width: 100%;</a:t>
            </a:r>
            <a:br>
              <a:rPr lang="en-US" dirty="0"/>
            </a:br>
            <a:r>
              <a:rPr lang="en-US" dirty="0"/>
              <a:t>    height: auto;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Note:-You can create a responsive image by using </a:t>
            </a:r>
            <a:r>
              <a:rPr lang="en-US" b="1" dirty="0" smtClean="0"/>
              <a:t>max-width</a:t>
            </a:r>
            <a:r>
              <a:rPr lang="en-US" dirty="0" smtClean="0"/>
              <a:t>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Images(Rounded Images)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the Border-radius property </a:t>
            </a:r>
            <a:r>
              <a:rPr lang="en-US" dirty="0"/>
              <a:t>to create rounded </a:t>
            </a:r>
            <a:r>
              <a:rPr lang="en-US" dirty="0" smtClean="0"/>
              <a:t>images.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  border-radius: 50%;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42" y="3732838"/>
            <a:ext cx="3785937" cy="326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00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Opacity / Transparency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transparent images with CSS is easy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CSS </a:t>
            </a:r>
            <a:r>
              <a:rPr lang="en-US" b="1" dirty="0" smtClean="0"/>
              <a:t>Opacity property </a:t>
            </a:r>
            <a:r>
              <a:rPr lang="en-US" dirty="0"/>
              <a:t>is a part of the CSS3 recommendation</a:t>
            </a:r>
            <a:r>
              <a:rPr lang="en-US" dirty="0" smtClean="0"/>
              <a:t>.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opacity: 0.4;</a:t>
            </a:r>
            <a:br>
              <a:rPr lang="en-US" dirty="0"/>
            </a:br>
            <a:r>
              <a:rPr lang="en-US" dirty="0"/>
              <a:t>    filter: alpha(opacity=40); /* For IE8 and earlier */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525" y="1431099"/>
            <a:ext cx="2893513" cy="187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0128" y="451950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-</a:t>
            </a:r>
            <a:r>
              <a:rPr lang="en-US" dirty="0" err="1"/>
              <a:t>webkit</a:t>
            </a:r>
            <a:r>
              <a:rPr lang="en-US" dirty="0"/>
              <a:t>-filter: grayscale(100%); /* Chrome, Safari, Opera */</a:t>
            </a:r>
            <a:br>
              <a:rPr lang="en-US" dirty="0"/>
            </a:br>
            <a:r>
              <a:rPr lang="en-US" dirty="0"/>
              <a:t>    filter: grayscale(100%);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b="1" dirty="0" smtClean="0"/>
              <a:t>You can use the filter property to create a black and white image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4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10363200" cy="50609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zelalem Abera-HilCoe-Web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list-style-type Property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6" y="1524000"/>
            <a:ext cx="9725025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zelalem Abera-HilCoe-Web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Box Model</a:t>
            </a:r>
            <a:br>
              <a:rPr lang="en-US" dirty="0" smtClean="0"/>
            </a:br>
            <a:r>
              <a:rPr lang="en-US" dirty="0" smtClean="0"/>
              <a:t>&gt; Styling Container Elements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51" y="1341181"/>
            <a:ext cx="6590751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box model is a term used to describe the rules and properties surrounding the physical properties of all HTML elements on the page.</a:t>
            </a:r>
          </a:p>
          <a:p>
            <a:pPr lvl="1"/>
            <a:r>
              <a:rPr lang="en-US" dirty="0" smtClean="0"/>
              <a:t>All elements on your webpage are </a:t>
            </a:r>
            <a:r>
              <a:rPr lang="en-US" b="1" dirty="0" smtClean="0"/>
              <a:t>considered to be a rectangular box.</a:t>
            </a:r>
            <a:r>
              <a:rPr lang="en-US" dirty="0" smtClean="0"/>
              <a:t> The properties of this box, its width, height, padding and margin define not only the size of the element but how it relates to the elements around it. </a:t>
            </a:r>
            <a:r>
              <a:rPr lang="en-US" b="1" dirty="0" smtClean="0"/>
              <a:t>Without these properties we wouldn’t be able to control layout at all.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085" y="2498271"/>
            <a:ext cx="4736086" cy="4149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891" y="4786913"/>
            <a:ext cx="5823654" cy="18098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95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list-style-type Property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zelalem Abera-HilCoe-Web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3"/>
            <a:ext cx="8407400" cy="655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643" y="457200"/>
            <a:ext cx="5080000" cy="3143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98516" y="3744396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list-style-type: katakana;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271" y="4635999"/>
            <a:ext cx="952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list-style-image Property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list-style-image </a:t>
            </a:r>
            <a:r>
              <a:rPr lang="en-US" dirty="0"/>
              <a:t>allows you to specify an image so that </a:t>
            </a:r>
            <a:r>
              <a:rPr lang="en-US" b="1" dirty="0"/>
              <a:t>you can use your own</a:t>
            </a:r>
            <a:br>
              <a:rPr lang="en-US" b="1" dirty="0"/>
            </a:br>
            <a:r>
              <a:rPr lang="en-US" b="1" dirty="0"/>
              <a:t>bullet style</a:t>
            </a:r>
            <a:r>
              <a:rPr lang="en-US" dirty="0"/>
              <a:t>. The syntax is similar to the background-image property with the</a:t>
            </a:r>
            <a:br>
              <a:rPr lang="en-US" dirty="0"/>
            </a:br>
            <a:r>
              <a:rPr lang="en-US" dirty="0"/>
              <a:t>letters </a:t>
            </a:r>
            <a:r>
              <a:rPr lang="en-US" dirty="0" err="1"/>
              <a:t>url</a:t>
            </a:r>
            <a:r>
              <a:rPr lang="en-US" dirty="0"/>
              <a:t> starting the value of the property followed by the URL in brackets. If it</a:t>
            </a:r>
            <a:br>
              <a:rPr lang="en-US" dirty="0"/>
            </a:br>
            <a:r>
              <a:rPr lang="en-US" dirty="0"/>
              <a:t>does not find the given image then default bullets are used.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zelalem Abera-HilCoe-Web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204411"/>
            <a:ext cx="7137400" cy="2447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68653" y="3019745"/>
            <a:ext cx="4831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list-style-image:url</a:t>
            </a:r>
            <a:r>
              <a:rPr lang="en-US" dirty="0">
                <a:solidFill>
                  <a:srgbClr val="FF0000"/>
                </a:solidFill>
              </a:rPr>
              <a:t>("assets/apple.png");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657" y="3633035"/>
            <a:ext cx="781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Tables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151" y="1484897"/>
            <a:ext cx="8067675" cy="42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Table </a:t>
            </a:r>
            <a:r>
              <a:rPr lang="en-US" b="1" dirty="0"/>
              <a:t>Borders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table borders in CSS, use the border property.</a:t>
            </a:r>
          </a:p>
          <a:p>
            <a:r>
              <a:rPr lang="en-US" dirty="0"/>
              <a:t>The example below specifies a black border for table, </a:t>
            </a:r>
            <a:r>
              <a:rPr lang="en-US" dirty="0" err="1"/>
              <a:t>th</a:t>
            </a:r>
            <a:r>
              <a:rPr lang="en-US" dirty="0"/>
              <a:t>, and td elements: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zelalem Abera-HilCoe-Web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04900" y="2939716"/>
          <a:ext cx="10972800" cy="1097280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table, 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, td</a:t>
                      </a:r>
                      <a:br>
                        <a:rPr lang="en-US" dirty="0"/>
                      </a:br>
                      <a:r>
                        <a:rPr lang="en-US" dirty="0"/>
                        <a:t>{</a:t>
                      </a:r>
                      <a:br>
                        <a:rPr lang="en-US" dirty="0"/>
                      </a:br>
                      <a:r>
                        <a:rPr lang="en-US" dirty="0"/>
                        <a:t>border: 1px solid black;</a:t>
                      </a:r>
                      <a:br>
                        <a:rPr lang="en-US" dirty="0"/>
                      </a:br>
                      <a:r>
                        <a:rPr lang="en-US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 Width and Height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Width and height of a table is defined by the width and height properties.</a:t>
            </a:r>
          </a:p>
          <a:p>
            <a:r>
              <a:rPr lang="en-US" dirty="0"/>
              <a:t>The example below sets the width of the table to 100%, and the height of the </a:t>
            </a:r>
            <a:r>
              <a:rPr lang="en-US" dirty="0" err="1"/>
              <a:t>th</a:t>
            </a:r>
            <a:r>
              <a:rPr lang="en-US" dirty="0"/>
              <a:t> elements to 50px:</a:t>
            </a:r>
          </a:p>
          <a:p>
            <a:pPr marL="0" indent="0">
              <a:buNone/>
            </a:pPr>
            <a:r>
              <a:rPr lang="en-US" dirty="0"/>
              <a:t>   table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width:100%;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height:50px;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zelalem Abera-HilCoe-Web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 Text Alignment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text in a table is aligned with the text-align and vertical-align properties.</a:t>
            </a:r>
          </a:p>
          <a:p>
            <a:r>
              <a:rPr lang="en-US" dirty="0"/>
              <a:t>The text-align property sets the horizontal alignment, like left, right, or center:</a:t>
            </a:r>
          </a:p>
          <a:p>
            <a:r>
              <a:rPr lang="en-US" dirty="0"/>
              <a:t>td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text-align:right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td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height:50px;</a:t>
            </a:r>
            <a:br>
              <a:rPr lang="en-US" dirty="0"/>
            </a:br>
            <a:r>
              <a:rPr lang="en-US" dirty="0" err="1"/>
              <a:t>vertical-align:bottom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zelalem Abera-HilCoe-Web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927" y="3886200"/>
            <a:ext cx="2895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 Padding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control the space between the border and content in a table, use the padding property on td and </a:t>
            </a:r>
            <a:r>
              <a:rPr lang="en-US" dirty="0" err="1"/>
              <a:t>th</a:t>
            </a:r>
            <a:r>
              <a:rPr lang="en-US" dirty="0"/>
              <a:t> elements</a:t>
            </a:r>
            <a:r>
              <a:rPr lang="en-US" dirty="0" smtClean="0"/>
              <a:t>:</a:t>
            </a:r>
          </a:p>
          <a:p>
            <a:r>
              <a:rPr lang="en-US" dirty="0"/>
              <a:t>td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padding:15px;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zelalem Abera-HilCoe-Web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 Color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below specifies the color of the borders, and the text and background color of </a:t>
            </a:r>
            <a:r>
              <a:rPr lang="en-US" dirty="0" err="1"/>
              <a:t>th</a:t>
            </a:r>
            <a:r>
              <a:rPr lang="en-US" dirty="0"/>
              <a:t> elements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200400"/>
          <a:ext cx="10972800" cy="3017520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table, td, 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{</a:t>
                      </a:r>
                      <a:br>
                        <a:rPr lang="en-US" dirty="0"/>
                      </a:br>
                      <a:r>
                        <a:rPr lang="en-US" dirty="0"/>
                        <a:t>border:1px solid green;</a:t>
                      </a:r>
                      <a:br>
                        <a:rPr lang="en-US" dirty="0"/>
                      </a:br>
                      <a:r>
                        <a:rPr lang="en-US" dirty="0"/>
                        <a:t>}</a:t>
                      </a:r>
                      <a:br>
                        <a:rPr lang="en-US" dirty="0"/>
                      </a:br>
                      <a:r>
                        <a:rPr lang="en-US" dirty="0" err="1"/>
                        <a:t>th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{</a:t>
                      </a:r>
                      <a:br>
                        <a:rPr lang="en-US" dirty="0"/>
                      </a:br>
                      <a:r>
                        <a:rPr lang="en-US" dirty="0" err="1"/>
                        <a:t>background-color:green</a:t>
                      </a:r>
                      <a:r>
                        <a:rPr lang="en-US" dirty="0"/>
                        <a:t>;</a:t>
                      </a:r>
                      <a:br>
                        <a:rPr lang="en-US" dirty="0"/>
                      </a:br>
                      <a:r>
                        <a:rPr lang="en-US" dirty="0" err="1"/>
                        <a:t>color:white</a:t>
                      </a:r>
                      <a:r>
                        <a:rPr lang="en-US" dirty="0"/>
                        <a:t>;</a:t>
                      </a:r>
                      <a:br>
                        <a:rPr lang="en-US" dirty="0"/>
                      </a:br>
                      <a:r>
                        <a:rPr lang="en-US" dirty="0" smtClean="0"/>
                        <a:t>}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tr:nth-child</a:t>
                      </a:r>
                      <a:r>
                        <a:rPr lang="en-US" dirty="0" smtClean="0"/>
                        <a:t>(even){background-color: #f2f2f2}</a:t>
                      </a:r>
                    </a:p>
                    <a:p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57" y="3681663"/>
            <a:ext cx="5124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 </a:t>
            </a:r>
            <a:r>
              <a:rPr lang="en-US" b="1" dirty="0" smtClean="0"/>
              <a:t>Collapse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border-collapse property sets whether the table borders should be collapsed into a single border: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200400"/>
          <a:ext cx="10972800" cy="1097280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   border-collapse: collapse;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}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 smtClean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38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Responsive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container element (like &lt;div&gt;) with  </a:t>
            </a:r>
            <a:r>
              <a:rPr lang="en-US" dirty="0" smtClean="0"/>
              <a:t> </a:t>
            </a:r>
            <a:r>
              <a:rPr lang="en-US" b="1" dirty="0" err="1" smtClean="0"/>
              <a:t>overflow-x:auto</a:t>
            </a:r>
            <a:r>
              <a:rPr lang="en-US" b="1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around the &lt;table&gt; element to make it responsive</a:t>
            </a:r>
            <a:r>
              <a:rPr lang="en-US" dirty="0" smtClean="0"/>
              <a:t>:</a:t>
            </a:r>
          </a:p>
          <a:p>
            <a:r>
              <a:rPr lang="en-US" dirty="0"/>
              <a:t>&lt;div style="</a:t>
            </a:r>
            <a:r>
              <a:rPr lang="en-US" dirty="0" err="1"/>
              <a:t>overflow-x:auto</a:t>
            </a:r>
            <a:r>
              <a:rPr lang="en-US" dirty="0"/>
              <a:t>;"&gt;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58" y="3232486"/>
            <a:ext cx="2438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4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Box-Model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9940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different ways you can apply borders in terms of syntax.</a:t>
            </a:r>
          </a:p>
          <a:p>
            <a:r>
              <a:rPr lang="en-US" dirty="0" smtClean="0"/>
              <a:t>Border Syntax:</a:t>
            </a:r>
          </a:p>
          <a:p>
            <a:pPr lvl="1"/>
            <a:r>
              <a:rPr lang="en-US" b="1" dirty="0" smtClean="0"/>
              <a:t>/* Verbose */ </a:t>
            </a:r>
            <a:r>
              <a:rPr lang="en-US" dirty="0"/>
              <a:t>12 times</a:t>
            </a:r>
            <a:endParaRPr lang="en-US" b="1" dirty="0" smtClean="0"/>
          </a:p>
          <a:p>
            <a:pPr lvl="1"/>
            <a:r>
              <a:rPr lang="en-US" dirty="0" smtClean="0"/>
              <a:t>border-top-width: width;</a:t>
            </a:r>
          </a:p>
          <a:p>
            <a:pPr lvl="1"/>
            <a:r>
              <a:rPr lang="en-US" dirty="0" smtClean="0"/>
              <a:t>border-top-color: color;</a:t>
            </a:r>
          </a:p>
          <a:p>
            <a:pPr lvl="1"/>
            <a:r>
              <a:rPr lang="en-US" dirty="0" smtClean="0"/>
              <a:t>border-top-style: style;</a:t>
            </a:r>
          </a:p>
          <a:p>
            <a:pPr lvl="1"/>
            <a:r>
              <a:rPr lang="en-US" b="1" dirty="0" smtClean="0"/>
              <a:t>/* Directional Shorthand Notation */ </a:t>
            </a:r>
            <a:r>
              <a:rPr lang="en-US" dirty="0"/>
              <a:t>4 times</a:t>
            </a:r>
            <a:endParaRPr lang="en-US" b="1" dirty="0"/>
          </a:p>
          <a:p>
            <a:pPr lvl="1"/>
            <a:r>
              <a:rPr lang="en-US" dirty="0" smtClean="0"/>
              <a:t>border-top: width style color;</a:t>
            </a:r>
          </a:p>
          <a:p>
            <a:pPr lvl="1"/>
            <a:r>
              <a:rPr lang="en-US" b="1" dirty="0" smtClean="0"/>
              <a:t>/* Uniform Shorthand Notation */</a:t>
            </a:r>
            <a:r>
              <a:rPr lang="en-US" dirty="0" smtClean="0"/>
              <a:t> 1 time</a:t>
            </a:r>
          </a:p>
          <a:p>
            <a:pPr lvl="1"/>
            <a:r>
              <a:rPr lang="en-US" dirty="0" smtClean="0"/>
              <a:t>border: width style color;</a:t>
            </a:r>
          </a:p>
        </p:txBody>
      </p:sp>
    </p:spTree>
    <p:extLst>
      <p:ext uri="{BB962C8B-B14F-4D97-AF65-F5344CB8AC3E}">
        <p14:creationId xmlns:p14="http://schemas.microsoft.com/office/powerpoint/2010/main" val="197196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Styling Input Fields</a:t>
            </a:r>
          </a:p>
          <a:p>
            <a:r>
              <a:rPr lang="en-US" dirty="0" smtClean="0"/>
              <a:t>input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width: 100%;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If you only want to style a specific input type, you can use attribute selectors</a:t>
            </a:r>
            <a:r>
              <a:rPr lang="en-US" dirty="0" smtClean="0"/>
              <a:t>:-</a:t>
            </a:r>
          </a:p>
          <a:p>
            <a:r>
              <a:rPr lang="en-US" dirty="0"/>
              <a:t>input[type=text] {</a:t>
            </a:r>
            <a:br>
              <a:rPr lang="en-US" dirty="0"/>
            </a:br>
            <a:r>
              <a:rPr lang="en-US" dirty="0"/>
              <a:t>    width: 100%;</a:t>
            </a:r>
            <a:br>
              <a:rPr lang="en-US" dirty="0"/>
            </a:br>
            <a:r>
              <a:rPr lang="en-US" dirty="0"/>
              <a:t>    padding: 12px 20px;</a:t>
            </a:r>
            <a:br>
              <a:rPr lang="en-US" dirty="0"/>
            </a:br>
            <a:r>
              <a:rPr lang="en-US" dirty="0"/>
              <a:t>    margin: 8px 0;</a:t>
            </a:r>
            <a:br>
              <a:rPr lang="en-US" dirty="0"/>
            </a:br>
            <a:r>
              <a:rPr lang="en-US" dirty="0"/>
              <a:t>    box-sizing: </a:t>
            </a:r>
            <a:r>
              <a:rPr lang="en-US" dirty="0" smtClean="0"/>
              <a:t>border-box; border</a:t>
            </a:r>
            <a:r>
              <a:rPr lang="en-US" dirty="0"/>
              <a:t>: 2px solid red;</a:t>
            </a:r>
            <a:br>
              <a:rPr lang="en-US" dirty="0"/>
            </a:br>
            <a:r>
              <a:rPr lang="en-US" dirty="0"/>
              <a:t>    border-radius: </a:t>
            </a:r>
            <a:r>
              <a:rPr lang="en-US" dirty="0" smtClean="0"/>
              <a:t>4px; background-color</a:t>
            </a:r>
            <a:r>
              <a:rPr lang="en-US" dirty="0"/>
              <a:t>: #3CBC8D;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155" y="3779169"/>
            <a:ext cx="4686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0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3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CSS Layout</a:t>
            </a:r>
            <a:endParaRPr lang="en-US" sz="3200" b="1" i="1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37248" y="3838015"/>
            <a:ext cx="5734050" cy="95556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Width  max-width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Float and 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Inline-block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Horizontal and vertical align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35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block-level element always starts on a new line and takes up the full width available (stretches out to the left and right as far as it can). </a:t>
            </a:r>
            <a:r>
              <a:rPr lang="pt-BR" dirty="0"/>
              <a:t>&lt;div&gt; &lt;h1&gt; - &lt;h6&gt; &lt;p&gt; &lt;form&gt;</a:t>
            </a:r>
            <a:r>
              <a:rPr lang="en-US" dirty="0"/>
              <a:t>&lt;header&gt; &lt;footer&gt; &lt;section&gt;</a:t>
            </a:r>
          </a:p>
          <a:p>
            <a:r>
              <a:rPr lang="en-US" dirty="0"/>
              <a:t>An inline element does not start on a new line and only takes up as much width as necessary. &lt;span&gt;&lt;a&gt;&lt;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3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Display and Visibility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HIDING AN ELEMENT </a:t>
            </a:r>
          </a:p>
          <a:p>
            <a:pPr marL="0" indent="0" algn="ctr">
              <a:buNone/>
            </a:pPr>
            <a:r>
              <a:rPr lang="en-US" b="1" dirty="0" smtClean="0">
                <a:latin typeface="Georgia" panose="02040502050405020303" pitchFamily="18" charset="0"/>
              </a:rPr>
              <a:t>DISPLAY:NONE OR VISIBILITY:HIDDEN</a:t>
            </a:r>
          </a:p>
          <a:p>
            <a:pPr marL="0" indent="0" algn="ctr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b="1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eorgia" panose="02040502050405020303" pitchFamily="18" charset="0"/>
              </a:rPr>
              <a:t>Changing How an Element is Displayed</a:t>
            </a:r>
          </a:p>
          <a:p>
            <a:pPr marL="0" indent="0" algn="ctr">
              <a:buNone/>
            </a:pPr>
            <a:endParaRPr lang="en-US" b="1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FE49-EB16-924C-97FC-839000BFB3E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449095" y="2676803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h1.hidden {				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   visibility: hidden;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h1.hidden {				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   display: none;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49095" y="4986865"/>
          <a:ext cx="8128000" cy="1190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0097">
                <a:tc>
                  <a:txBody>
                    <a:bodyPr/>
                    <a:lstStyle/>
                    <a:p>
                      <a:r>
                        <a:rPr lang="en-US" dirty="0" smtClean="0"/>
                        <a:t>li 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   display: inline;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 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    display: block;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position property specifies the type of positioning method used for an element (static, absolute, relative or fixed)</a:t>
            </a:r>
          </a:p>
          <a:p>
            <a:r>
              <a:rPr lang="en-US" dirty="0" smtClean="0"/>
              <a:t>Static is the default value.</a:t>
            </a:r>
          </a:p>
          <a:p>
            <a:r>
              <a:rPr lang="en-US" dirty="0"/>
              <a:t>IE7 and IE8 support the fixed value only if a !DOCTYPE is specified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position: </a:t>
            </a:r>
            <a:r>
              <a:rPr lang="en-US" dirty="0" err="1" smtClean="0"/>
              <a:t>static|absolute|fixed|relative|initial|inherit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static</a:t>
            </a:r>
            <a:r>
              <a:rPr lang="en-US" dirty="0" smtClean="0"/>
              <a:t>	The default position in the page flow</a:t>
            </a:r>
          </a:p>
          <a:p>
            <a:r>
              <a:rPr lang="en-US" b="1" dirty="0" smtClean="0"/>
              <a:t>relative</a:t>
            </a:r>
            <a:r>
              <a:rPr lang="en-US" dirty="0" smtClean="0"/>
              <a:t>	Relative to its normal position in the flow</a:t>
            </a:r>
          </a:p>
          <a:p>
            <a:r>
              <a:rPr lang="en-US" b="1" dirty="0" smtClean="0"/>
              <a:t>absolute</a:t>
            </a:r>
            <a:r>
              <a:rPr lang="en-US" dirty="0" smtClean="0"/>
              <a:t>	Relative to its containing block (the first ancestor that is not static)</a:t>
            </a:r>
          </a:p>
          <a:p>
            <a:r>
              <a:rPr lang="en-US" b="1" dirty="0" smtClean="0"/>
              <a:t>fixed</a:t>
            </a:r>
            <a:r>
              <a:rPr lang="en-US" dirty="0" smtClean="0"/>
              <a:t>		Relative to the browser windows (regardless of scrolling)</a:t>
            </a:r>
          </a:p>
        </p:txBody>
      </p:sp>
    </p:spTree>
    <p:extLst>
      <p:ext uri="{BB962C8B-B14F-4D97-AF65-F5344CB8AC3E}">
        <p14:creationId xmlns:p14="http://schemas.microsoft.com/office/powerpoint/2010/main" val="320858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" y="2484309"/>
            <a:ext cx="88677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1560779"/>
            <a:ext cx="2790851" cy="2553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873" y="4418113"/>
            <a:ext cx="9178618" cy="18733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59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Boxes are positioned in three dimensions</a:t>
            </a:r>
          </a:p>
          <a:p>
            <a:r>
              <a:rPr lang="en-US" dirty="0" smtClean="0"/>
              <a:t>To change the stack level, use z-index (default value is 0)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91758"/>
            <a:ext cx="2800350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93" y="3291758"/>
            <a:ext cx="7839075" cy="123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206" y="4899707"/>
            <a:ext cx="6908754" cy="15229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34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Relative &amp; absolute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237" y="2958306"/>
            <a:ext cx="6105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94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drop down menu using position pro..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023" y="2168434"/>
            <a:ext cx="2651759" cy="311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00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84" y="1612232"/>
            <a:ext cx="9982200" cy="4572000"/>
          </a:xfrm>
        </p:spPr>
        <p:txBody>
          <a:bodyPr>
            <a:normAutofit/>
          </a:bodyPr>
          <a:lstStyle/>
          <a:p>
            <a:r>
              <a:rPr lang="en-US" dirty="0"/>
              <a:t>The overflow property specifies what happens if content overflows an element's </a:t>
            </a:r>
            <a:r>
              <a:rPr lang="en-US" dirty="0" smtClean="0"/>
              <a:t>box</a:t>
            </a:r>
          </a:p>
          <a:p>
            <a:r>
              <a:rPr lang="en-US" dirty="0" smtClean="0"/>
              <a:t>The default value is visible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/>
              <a:t>overflow: </a:t>
            </a:r>
            <a:r>
              <a:rPr lang="en-US" b="1" dirty="0" err="1"/>
              <a:t>visible|hidden|scroll|auto|initial|inherit</a:t>
            </a:r>
            <a:r>
              <a:rPr lang="en-US" b="1" dirty="0" smtClean="0"/>
              <a:t>;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Box-Model</a:t>
            </a:r>
            <a:br>
              <a:rPr lang="en-US" dirty="0"/>
            </a:br>
            <a:r>
              <a:rPr lang="en-US" dirty="0"/>
              <a:t>&gt;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border-top-width: 1px;</a:t>
            </a:r>
          </a:p>
          <a:p>
            <a:pPr lvl="1"/>
            <a:r>
              <a:rPr lang="en-US" dirty="0"/>
              <a:t>border-top-color: #000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border-top-style: solid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border-top: 1px solid #000;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border: 1px solid #000;</a:t>
            </a:r>
          </a:p>
        </p:txBody>
      </p:sp>
    </p:spTree>
    <p:extLst>
      <p:ext uri="{BB962C8B-B14F-4D97-AF65-F5344CB8AC3E}">
        <p14:creationId xmlns:p14="http://schemas.microsoft.com/office/powerpoint/2010/main" val="175466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9325"/>
            <a:ext cx="4887443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floated element is one whose float property has the value right or left (the default is none)</a:t>
            </a:r>
          </a:p>
          <a:p>
            <a:r>
              <a:rPr lang="en-US" dirty="0" smtClean="0"/>
              <a:t>The float property, in its simplest use, can be used to wrap text around images.</a:t>
            </a:r>
          </a:p>
          <a:p>
            <a:r>
              <a:rPr lang="en-US" dirty="0" smtClean="0"/>
              <a:t>Floating an element converts it to a block.</a:t>
            </a:r>
          </a:p>
          <a:p>
            <a:r>
              <a:rPr lang="en-US" dirty="0" smtClean="0"/>
              <a:t>A floated box is shifted to the left or right as far as possible.</a:t>
            </a:r>
          </a:p>
          <a:p>
            <a:r>
              <a:rPr lang="en-US" dirty="0" smtClean="0"/>
              <a:t>A floated box must have an explicit width. Otherwise, the results can be unpredictable.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7" y="2160589"/>
            <a:ext cx="6539538" cy="18628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51" y="4100975"/>
            <a:ext cx="3472990" cy="15728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25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float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237" y="2958306"/>
            <a:ext cx="6105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2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clear property is used to control the behavior of floating elements.</a:t>
            </a:r>
          </a:p>
          <a:p>
            <a:r>
              <a:rPr lang="en-US" dirty="0" smtClean="0"/>
              <a:t>Elements after a floating element will flow around it. To avoid this, use the clear property.</a:t>
            </a:r>
          </a:p>
          <a:p>
            <a:r>
              <a:rPr lang="en-US" dirty="0" smtClean="0"/>
              <a:t>The clear property specifies on which sides of an element floating elements are not allowed to float;</a:t>
            </a:r>
          </a:p>
          <a:p>
            <a:r>
              <a:rPr lang="en-US" dirty="0" smtClean="0"/>
              <a:t>Syntax: </a:t>
            </a:r>
          </a:p>
          <a:p>
            <a:pPr lvl="1"/>
            <a:r>
              <a:rPr lang="en-US" dirty="0" smtClean="0"/>
              <a:t>clear: </a:t>
            </a:r>
            <a:r>
              <a:rPr lang="en-US" dirty="0" err="1" smtClean="0"/>
              <a:t>left|right|both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Reading Assignment (Clear and Float with page layout)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www.w3schools.com/css/css_float.asp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inline-block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has been possible for a long time to create a grid of boxes that fills the browser width and wraps nicely (when the browser is resized), by using the float property</a:t>
            </a:r>
            <a:r>
              <a:rPr lang="en-US" dirty="0" smtClean="0"/>
              <a:t>.</a:t>
            </a:r>
          </a:p>
          <a:p>
            <a:r>
              <a:rPr lang="en-US" dirty="0"/>
              <a:t>we also need to specify a clear property for the element after the floating </a:t>
            </a:r>
            <a:r>
              <a:rPr lang="en-US" dirty="0" smtClean="0"/>
              <a:t>boxes.</a:t>
            </a:r>
          </a:p>
          <a:p>
            <a:r>
              <a:rPr lang="en-US" dirty="0" smtClean="0"/>
              <a:t>However</a:t>
            </a:r>
            <a:r>
              <a:rPr lang="en-US" dirty="0"/>
              <a:t>, the </a:t>
            </a:r>
            <a:r>
              <a:rPr lang="en-US" b="1" dirty="0"/>
              <a:t>inline-block </a:t>
            </a:r>
            <a:r>
              <a:rPr lang="en-US" dirty="0"/>
              <a:t> value of </a:t>
            </a:r>
            <a:r>
              <a:rPr lang="en-US" dirty="0" smtClean="0"/>
              <a:t>the </a:t>
            </a:r>
            <a:r>
              <a:rPr lang="en-US" b="1" dirty="0" smtClean="0"/>
              <a:t>display</a:t>
            </a:r>
            <a:r>
              <a:rPr lang="en-US" dirty="0" smtClean="0"/>
              <a:t> property </a:t>
            </a:r>
            <a:r>
              <a:rPr lang="en-US" dirty="0"/>
              <a:t>makes this even easier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.floating-box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display: inline-block;</a:t>
            </a:r>
          </a:p>
          <a:p>
            <a:pPr marL="0" indent="0">
              <a:buNone/>
            </a:pPr>
            <a:r>
              <a:rPr lang="en-US" dirty="0" smtClean="0"/>
              <a:t>width</a:t>
            </a:r>
            <a:r>
              <a:rPr lang="en-US" dirty="0"/>
              <a:t>: 150px;</a:t>
            </a:r>
          </a:p>
          <a:p>
            <a:pPr marL="0" indent="0">
              <a:buNone/>
            </a:pPr>
            <a:r>
              <a:rPr lang="en-US" dirty="0" smtClean="0"/>
              <a:t>height</a:t>
            </a:r>
            <a:r>
              <a:rPr lang="en-US" dirty="0"/>
              <a:t>: 75px;</a:t>
            </a:r>
          </a:p>
          <a:p>
            <a:pPr marL="0" indent="0">
              <a:buNone/>
            </a:pPr>
            <a:r>
              <a:rPr lang="en-US" dirty="0" smtClean="0"/>
              <a:t>margin</a:t>
            </a:r>
            <a:r>
              <a:rPr lang="en-US" dirty="0"/>
              <a:t>: 10px;</a:t>
            </a:r>
          </a:p>
          <a:p>
            <a:pPr marL="0" indent="0">
              <a:buNone/>
            </a:pPr>
            <a:r>
              <a:rPr lang="en-US" dirty="0" smtClean="0"/>
              <a:t>border</a:t>
            </a:r>
            <a:r>
              <a:rPr lang="en-US" dirty="0"/>
              <a:t>: 3px solid #73AD21;  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480" y="3651333"/>
            <a:ext cx="512445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53" y="3184358"/>
            <a:ext cx="16097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Center Align - Using </a:t>
            </a:r>
            <a:r>
              <a:rPr lang="en-US" b="1" dirty="0" smtClean="0"/>
              <a:t>margin</a:t>
            </a:r>
          </a:p>
          <a:p>
            <a:r>
              <a:rPr lang="en-US" dirty="0" smtClean="0"/>
              <a:t>No effect if width property </a:t>
            </a:r>
            <a:r>
              <a:rPr lang="en-US" dirty="0"/>
              <a:t>is not set (or set to 100</a:t>
            </a:r>
            <a:r>
              <a:rPr lang="en-US" dirty="0" smtClean="0"/>
              <a:t>%).</a:t>
            </a:r>
          </a:p>
          <a:p>
            <a:r>
              <a:rPr lang="en-US" b="1" dirty="0"/>
              <a:t>Left and Right Align - Using position</a:t>
            </a:r>
          </a:p>
          <a:p>
            <a:r>
              <a:rPr lang="en-US" dirty="0"/>
              <a:t>One method for aligning elements is to </a:t>
            </a:r>
            <a:r>
              <a:rPr lang="en-US" dirty="0" smtClean="0"/>
              <a:t>use Position-absolute</a:t>
            </a:r>
          </a:p>
          <a:p>
            <a:r>
              <a:rPr lang="en-US" dirty="0"/>
              <a:t>can overlap elements</a:t>
            </a:r>
            <a:r>
              <a:rPr lang="en-US" dirty="0" smtClean="0"/>
              <a:t>.</a:t>
            </a:r>
          </a:p>
          <a:p>
            <a:r>
              <a:rPr lang="en-US" dirty="0"/>
              <a:t>When aligning elements </a:t>
            </a:r>
            <a:r>
              <a:rPr lang="en-US" dirty="0" smtClean="0"/>
              <a:t>with position </a:t>
            </a:r>
            <a:r>
              <a:rPr lang="en-US" dirty="0"/>
              <a:t>always </a:t>
            </a:r>
            <a:r>
              <a:rPr lang="en-US" dirty="0" smtClean="0"/>
              <a:t>define margin </a:t>
            </a:r>
          </a:p>
          <a:p>
            <a:pPr marL="0" indent="0">
              <a:buNone/>
            </a:pPr>
            <a:r>
              <a:rPr lang="en-US" dirty="0" smtClean="0"/>
              <a:t>&amp; padding for the body element</a:t>
            </a:r>
          </a:p>
          <a:p>
            <a:pPr marL="0" indent="0">
              <a:buNone/>
            </a:pPr>
            <a:r>
              <a:rPr lang="en-US" dirty="0"/>
              <a:t>!DOCTYPE declaration when </a:t>
            </a:r>
            <a:r>
              <a:rPr lang="en-US" dirty="0" smtClean="0"/>
              <a:t>using Position element</a:t>
            </a:r>
          </a:p>
          <a:p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815757" y="1173162"/>
            <a:ext cx="2796096" cy="24964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.</a:t>
            </a:r>
            <a:r>
              <a:rPr lang="en-US" dirty="0"/>
              <a:t>center {</a:t>
            </a:r>
            <a:br>
              <a:rPr lang="en-US" dirty="0"/>
            </a:br>
            <a:r>
              <a:rPr lang="en-US" dirty="0"/>
              <a:t>    margin: auto;</a:t>
            </a:r>
            <a:br>
              <a:rPr lang="en-US" dirty="0"/>
            </a:br>
            <a:r>
              <a:rPr lang="en-US" dirty="0"/>
              <a:t>    width: 60%;</a:t>
            </a:r>
            <a:br>
              <a:rPr lang="en-US" dirty="0"/>
            </a:br>
            <a:r>
              <a:rPr lang="en-US" dirty="0"/>
              <a:t>    border: 3px solid #73AD21;</a:t>
            </a:r>
            <a:br>
              <a:rPr lang="en-US" dirty="0"/>
            </a:br>
            <a:r>
              <a:rPr lang="en-US" dirty="0"/>
              <a:t>    padding: 10px;</a:t>
            </a:r>
            <a:br>
              <a:rPr lang="en-US" dirty="0"/>
            </a:br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084588" y="4477669"/>
            <a:ext cx="3317220" cy="2496470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.</a:t>
            </a:r>
            <a:r>
              <a:rPr lang="en-US" dirty="0">
                <a:solidFill>
                  <a:schemeClr val="tx1"/>
                </a:solidFill>
              </a:rPr>
              <a:t>right 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position: absolute;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right: 0px;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width: 300px;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border: 3px solid #73AD21;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 padding: 10px;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Left and Right Align - Using float</a:t>
            </a:r>
          </a:p>
          <a:p>
            <a:r>
              <a:rPr lang="en-US" dirty="0"/>
              <a:t>Another method for aligning elements is to use </a:t>
            </a:r>
            <a:r>
              <a:rPr lang="en-US" dirty="0" smtClean="0"/>
              <a:t>the float property</a:t>
            </a:r>
          </a:p>
          <a:p>
            <a:r>
              <a:rPr lang="en-US" dirty="0"/>
              <a:t>When aligning elements with position always define margin </a:t>
            </a:r>
          </a:p>
          <a:p>
            <a:pPr marL="0" indent="0">
              <a:buNone/>
            </a:pPr>
            <a:r>
              <a:rPr lang="en-US" dirty="0"/>
              <a:t>&amp; padding for the body element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4389" y="3116179"/>
            <a:ext cx="4841193" cy="30560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body {</a:t>
            </a:r>
            <a:br>
              <a:rPr lang="en-US" dirty="0"/>
            </a:br>
            <a:r>
              <a:rPr lang="en-US" dirty="0"/>
              <a:t>    margin: 0;</a:t>
            </a:r>
            <a:br>
              <a:rPr lang="en-US" dirty="0"/>
            </a:br>
            <a:r>
              <a:rPr lang="en-US" dirty="0"/>
              <a:t>    padding: 0;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.right {</a:t>
            </a:r>
            <a:br>
              <a:rPr lang="en-US" dirty="0"/>
            </a:br>
            <a:r>
              <a:rPr lang="en-US" dirty="0"/>
              <a:t>    float: right;</a:t>
            </a:r>
            <a:br>
              <a:rPr lang="en-US" dirty="0"/>
            </a:br>
            <a:r>
              <a:rPr lang="en-US" dirty="0"/>
              <a:t>    width: 300px;</a:t>
            </a:r>
            <a:br>
              <a:rPr lang="en-US" dirty="0"/>
            </a:br>
            <a:r>
              <a:rPr lang="en-US" dirty="0"/>
              <a:t>    background-color: #b0e0e6;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6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3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Working with Colors</a:t>
            </a:r>
            <a:endParaRPr lang="en-US" sz="3200" b="1" i="1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80" y="1299411"/>
            <a:ext cx="4810125" cy="41636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20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Colors</a:t>
            </a:r>
            <a:br>
              <a:rPr lang="en-US" dirty="0" smtClean="0"/>
            </a:br>
            <a:r>
              <a:rPr lang="en-US" dirty="0" smtClean="0"/>
              <a:t>&gt;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Color Keywords:</a:t>
            </a:r>
            <a:r>
              <a:rPr lang="en-US" dirty="0" smtClean="0"/>
              <a:t> </a:t>
            </a:r>
            <a:r>
              <a:rPr lang="en-US" dirty="0"/>
              <a:t>To declare basic color values, you can use one of over 140 reserved color keywords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black, gray, maroon, olive, fuchsia, </a:t>
            </a:r>
            <a:r>
              <a:rPr lang="en-US" dirty="0" err="1" smtClean="0"/>
              <a:t>saddlebrown</a:t>
            </a:r>
            <a:r>
              <a:rPr lang="en-US" dirty="0" smtClean="0"/>
              <a:t>, </a:t>
            </a:r>
            <a:r>
              <a:rPr lang="en-US" dirty="0" err="1" smtClean="0"/>
              <a:t>slategray</a:t>
            </a:r>
            <a:endParaRPr lang="en-US" dirty="0" smtClean="0"/>
          </a:p>
          <a:p>
            <a:pPr lvl="1"/>
            <a:r>
              <a:rPr lang="en-US" dirty="0" smtClean="0"/>
              <a:t>You may learn more about them at </a:t>
            </a:r>
            <a:r>
              <a:rPr lang="en-US" dirty="0">
                <a:hlinkClick r:id="rId2"/>
              </a:rPr>
              <a:t>http://www.w3.org/TR/css3-color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0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Colors</a:t>
            </a:r>
            <a:br>
              <a:rPr lang="en-US" dirty="0" smtClean="0"/>
            </a:br>
            <a:r>
              <a:rPr lang="en-US" dirty="0" smtClean="0"/>
              <a:t>&gt; Hexadecimal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5625496" cy="388077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Hexadecimal Notation: </a:t>
            </a:r>
            <a:r>
              <a:rPr lang="en-US" dirty="0" smtClean="0"/>
              <a:t>uses number/character value pairs </a:t>
            </a:r>
            <a:r>
              <a:rPr lang="en-US" b="1" dirty="0" smtClean="0"/>
              <a:t>to represent RBG values.</a:t>
            </a:r>
          </a:p>
          <a:p>
            <a:r>
              <a:rPr lang="en-US" dirty="0" smtClean="0"/>
              <a:t>You may have to use color palate.</a:t>
            </a:r>
          </a:p>
          <a:p>
            <a:pPr lvl="1"/>
            <a:r>
              <a:rPr lang="en-US" dirty="0" smtClean="0"/>
              <a:t>is really nothing more than number character pairs that range 0 to F that are then used to represent RGB values.</a:t>
            </a:r>
          </a:p>
          <a:p>
            <a:pPr lvl="1"/>
            <a:r>
              <a:rPr lang="en-US" dirty="0" smtClean="0"/>
              <a:t>It can be represented as 6 characters or, if the pairs match, a three digit shorthand version.</a:t>
            </a:r>
            <a:endParaRPr lang="en-US" dirty="0"/>
          </a:p>
          <a:p>
            <a:pPr lvl="1"/>
            <a:r>
              <a:rPr lang="en-US" b="1" dirty="0" smtClean="0"/>
              <a:t>Sample: #ab19ef</a:t>
            </a:r>
          </a:p>
          <a:p>
            <a:pPr lvl="1"/>
            <a:r>
              <a:rPr lang="en-US" b="1" dirty="0" smtClean="0"/>
              <a:t>Example: #000000 (black), #</a:t>
            </a:r>
            <a:r>
              <a:rPr lang="en-US" b="1" dirty="0" err="1" smtClean="0"/>
              <a:t>ffffff</a:t>
            </a:r>
            <a:r>
              <a:rPr lang="en-US" b="1" dirty="0" smtClean="0"/>
              <a:t> (white)</a:t>
            </a:r>
          </a:p>
          <a:p>
            <a:pPr lvl="1"/>
            <a:r>
              <a:rPr lang="en-US" b="1" dirty="0" smtClean="0"/>
              <a:t>Short Hand example: #336633 -&gt; #363, #</a:t>
            </a:r>
            <a:r>
              <a:rPr lang="en-US" b="1" dirty="0" err="1" smtClean="0"/>
              <a:t>ffaacc</a:t>
            </a:r>
            <a:r>
              <a:rPr lang="en-US" b="1" dirty="0" smtClean="0"/>
              <a:t> -&gt; #</a:t>
            </a:r>
            <a:r>
              <a:rPr lang="en-US" b="1" dirty="0" err="1" smtClean="0"/>
              <a:t>fac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89" y="2264084"/>
            <a:ext cx="5660626" cy="37772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98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Colors</a:t>
            </a:r>
            <a:br>
              <a:rPr lang="en-US" dirty="0" smtClean="0"/>
            </a:br>
            <a:r>
              <a:rPr lang="en-US" dirty="0"/>
              <a:t>&gt; 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6327623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RGB Color: No matter how you define your color in CSS chances are its being displayed using RGB.</a:t>
            </a:r>
          </a:p>
          <a:p>
            <a:r>
              <a:rPr lang="en-US" dirty="0" smtClean="0"/>
              <a:t>RGB stands for red, green and blue and it is the primary color used by screen devices.</a:t>
            </a:r>
          </a:p>
          <a:p>
            <a:r>
              <a:rPr lang="en-US" dirty="0" smtClean="0"/>
              <a:t>RGB is an additive color method, featuring a mixture of red, green and blue values that range between 0 and 255.</a:t>
            </a:r>
          </a:p>
          <a:p>
            <a:pPr lvl="1"/>
            <a:r>
              <a:rPr lang="en-US" dirty="0" smtClean="0"/>
              <a:t>If all three are set to 255, you get white</a:t>
            </a:r>
          </a:p>
          <a:p>
            <a:pPr lvl="1"/>
            <a:r>
              <a:rPr lang="en-US" dirty="0" smtClean="0"/>
              <a:t>If all three are set to 0, you get black</a:t>
            </a:r>
          </a:p>
          <a:p>
            <a:r>
              <a:rPr lang="en-US" dirty="0" smtClean="0"/>
              <a:t>CSS offer support for RGB values through two forms of syntaxes.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580" y="2738900"/>
            <a:ext cx="4810125" cy="2724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40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Box-Model</a:t>
            </a:r>
            <a:br>
              <a:rPr lang="en-US" dirty="0"/>
            </a:br>
            <a:r>
              <a:rPr lang="en-US" dirty="0"/>
              <a:t>&gt;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27236" cy="3880773"/>
          </a:xfrm>
        </p:spPr>
        <p:txBody>
          <a:bodyPr/>
          <a:lstStyle/>
          <a:p>
            <a:r>
              <a:rPr lang="en-US" dirty="0" smtClean="0"/>
              <a:t>Different border styles example</a:t>
            </a:r>
          </a:p>
          <a:p>
            <a:r>
              <a:rPr lang="en-US" dirty="0" smtClean="0"/>
              <a:t>Use a higher value (&gt;= 3px) for double, groove, ridge, inset, outset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70" y="432707"/>
            <a:ext cx="3352800" cy="628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61" y="3575957"/>
            <a:ext cx="2933700" cy="1933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181" y="2847294"/>
            <a:ext cx="3724275" cy="3390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03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Colors</a:t>
            </a:r>
            <a:br>
              <a:rPr lang="en-US" dirty="0" smtClean="0"/>
            </a:br>
            <a:r>
              <a:rPr lang="en-US" dirty="0" smtClean="0"/>
              <a:t>&gt;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forms of syntax:</a:t>
            </a:r>
          </a:p>
          <a:p>
            <a:pPr lvl="1"/>
            <a:r>
              <a:rPr lang="en-US" dirty="0" smtClean="0"/>
              <a:t>Using color ranges of 0 – 255 for each color value =&gt; </a:t>
            </a:r>
            <a:r>
              <a:rPr lang="en-US" dirty="0" err="1" smtClean="0"/>
              <a:t>rgb</a:t>
            </a:r>
            <a:r>
              <a:rPr lang="en-US" dirty="0" smtClean="0"/>
              <a:t>(x, y, z)</a:t>
            </a:r>
          </a:p>
          <a:p>
            <a:pPr lvl="1"/>
            <a:r>
              <a:rPr lang="en-US" dirty="0" smtClean="0"/>
              <a:t>As a percentage between 0 – 100% for each value =&gt; </a:t>
            </a:r>
            <a:r>
              <a:rPr lang="en-US" dirty="0" err="1" smtClean="0"/>
              <a:t>rgb</a:t>
            </a:r>
            <a:r>
              <a:rPr lang="en-US" dirty="0" smtClean="0"/>
              <a:t>(x%, y%, z%)</a:t>
            </a:r>
          </a:p>
          <a:p>
            <a:r>
              <a:rPr lang="en-US" dirty="0" smtClean="0"/>
              <a:t>Browsers allow you to mix percentages and absolute values, </a:t>
            </a:r>
            <a:r>
              <a:rPr lang="en-US" b="1" dirty="0" smtClean="0"/>
              <a:t>but it is not recommended because all browsers doesn’t have an implementation.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b="1" dirty="0" smtClean="0"/>
              <a:t>color: </a:t>
            </a:r>
            <a:r>
              <a:rPr lang="en-US" b="1" dirty="0" err="1" smtClean="0"/>
              <a:t>rgb</a:t>
            </a:r>
            <a:r>
              <a:rPr lang="en-US" b="1" dirty="0" smtClean="0"/>
              <a:t>(125, 244, 15)</a:t>
            </a:r>
          </a:p>
          <a:p>
            <a:pPr lvl="2"/>
            <a:r>
              <a:rPr lang="en-US" b="1" dirty="0" smtClean="0"/>
              <a:t>background: </a:t>
            </a:r>
            <a:r>
              <a:rPr lang="en-US" b="1" dirty="0" err="1" smtClean="0"/>
              <a:t>rgb</a:t>
            </a:r>
            <a:r>
              <a:rPr lang="en-US" b="1" dirty="0" smtClean="0"/>
              <a:t>(45%, 70%, 20%)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54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smtClean="0"/>
              <a:t>Colors</a:t>
            </a:r>
            <a:br>
              <a:rPr lang="en-US" dirty="0" smtClean="0"/>
            </a:br>
            <a:r>
              <a:rPr lang="en-US" dirty="0" smtClean="0"/>
              <a:t>&gt; HSL (Hue, Saturation and Lightness)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15352" cy="38807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color’s </a:t>
            </a:r>
            <a:r>
              <a:rPr lang="en-US" b="1" dirty="0" smtClean="0"/>
              <a:t>hue</a:t>
            </a:r>
            <a:r>
              <a:rPr lang="en-US" dirty="0" smtClean="0"/>
              <a:t> is represented as an angle on the color wheel which ranges from 0 to 360.</a:t>
            </a:r>
          </a:p>
          <a:p>
            <a:pPr lvl="1"/>
            <a:r>
              <a:rPr lang="en-US" dirty="0" smtClean="0"/>
              <a:t>Red is on 0 and 360</a:t>
            </a:r>
          </a:p>
          <a:p>
            <a:pPr lvl="1"/>
            <a:r>
              <a:rPr lang="en-US" dirty="0" smtClean="0"/>
              <a:t>Green is on 120</a:t>
            </a:r>
          </a:p>
          <a:p>
            <a:pPr lvl="1"/>
            <a:r>
              <a:rPr lang="en-US" dirty="0" smtClean="0"/>
              <a:t>Blue is on 240</a:t>
            </a:r>
          </a:p>
          <a:p>
            <a:pPr lvl="1"/>
            <a:r>
              <a:rPr lang="en-US" dirty="0" smtClean="0"/>
              <a:t>And all other colors are found between those values.</a:t>
            </a:r>
          </a:p>
          <a:p>
            <a:r>
              <a:rPr lang="en-US" b="1" dirty="0" smtClean="0"/>
              <a:t>Saturation</a:t>
            </a:r>
            <a:r>
              <a:rPr lang="en-US" dirty="0" smtClean="0"/>
              <a:t> represents the amount of color, how much color a particular shade has. (How saturated?)</a:t>
            </a:r>
          </a:p>
          <a:p>
            <a:pPr lvl="1"/>
            <a:r>
              <a:rPr lang="en-US" dirty="0" smtClean="0"/>
              <a:t>100% fully saturated</a:t>
            </a:r>
          </a:p>
          <a:p>
            <a:pPr lvl="1"/>
            <a:r>
              <a:rPr lang="en-US" dirty="0" smtClean="0"/>
              <a:t>And 0% being gray scale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39" y="2638887"/>
            <a:ext cx="4657725" cy="2924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686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Colors</a:t>
            </a:r>
            <a:br>
              <a:rPr lang="en-US" dirty="0"/>
            </a:br>
            <a:r>
              <a:rPr lang="en-US" dirty="0"/>
              <a:t>&gt; HSL (Hue, Saturation and Lightness)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Lightness</a:t>
            </a:r>
            <a:r>
              <a:rPr lang="en-US" dirty="0" smtClean="0"/>
              <a:t> is how dark or bright the color is and just like saturation, it is defined using a percentage.</a:t>
            </a:r>
          </a:p>
          <a:p>
            <a:pPr lvl="1"/>
            <a:r>
              <a:rPr lang="en-US" dirty="0"/>
              <a:t>100% </a:t>
            </a:r>
            <a:r>
              <a:rPr lang="en-US" dirty="0" smtClean="0"/>
              <a:t>very bright (white)</a:t>
            </a:r>
            <a:endParaRPr lang="en-US" dirty="0"/>
          </a:p>
          <a:p>
            <a:pPr lvl="1"/>
            <a:r>
              <a:rPr lang="en-US" dirty="0"/>
              <a:t>And 0% being </a:t>
            </a:r>
            <a:r>
              <a:rPr lang="en-US" dirty="0" smtClean="0"/>
              <a:t>black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hsl</a:t>
            </a:r>
            <a:r>
              <a:rPr lang="en-US" dirty="0" smtClean="0"/>
              <a:t>(hue, saturation%, lightness%)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bacground</a:t>
            </a:r>
            <a:r>
              <a:rPr lang="en-US" dirty="0" smtClean="0"/>
              <a:t>: </a:t>
            </a:r>
            <a:r>
              <a:rPr lang="en-US" dirty="0" err="1" smtClean="0"/>
              <a:t>hsl</a:t>
            </a:r>
            <a:r>
              <a:rPr lang="en-US" dirty="0" smtClean="0"/>
              <a:t>(240, 100%, 85%);	</a:t>
            </a:r>
            <a:r>
              <a:rPr lang="en-US" dirty="0" err="1" smtClean="0"/>
              <a:t>bacground</a:t>
            </a:r>
            <a:r>
              <a:rPr lang="en-US" dirty="0"/>
              <a:t>: </a:t>
            </a:r>
            <a:r>
              <a:rPr lang="en-US" dirty="0" err="1" smtClean="0"/>
              <a:t>hsl</a:t>
            </a:r>
            <a:r>
              <a:rPr lang="en-US" dirty="0" smtClean="0"/>
              <a:t>(120, </a:t>
            </a:r>
            <a:r>
              <a:rPr lang="en-US" dirty="0"/>
              <a:t>100%, 85%);</a:t>
            </a:r>
          </a:p>
          <a:p>
            <a:pPr lvl="1"/>
            <a:r>
              <a:rPr lang="en-US" dirty="0" err="1"/>
              <a:t>bacground</a:t>
            </a:r>
            <a:r>
              <a:rPr lang="en-US" dirty="0"/>
              <a:t>: </a:t>
            </a:r>
            <a:r>
              <a:rPr lang="en-US" dirty="0" err="1" smtClean="0"/>
              <a:t>hsl</a:t>
            </a:r>
            <a:r>
              <a:rPr lang="en-US" dirty="0" smtClean="0"/>
              <a:t>(60</a:t>
            </a:r>
            <a:r>
              <a:rPr lang="en-US" dirty="0"/>
              <a:t>, 100%, 85</a:t>
            </a:r>
            <a:r>
              <a:rPr lang="en-US" dirty="0" smtClean="0"/>
              <a:t>%);		</a:t>
            </a:r>
            <a:r>
              <a:rPr lang="en-US" dirty="0" err="1" smtClean="0"/>
              <a:t>bacground</a:t>
            </a:r>
            <a:r>
              <a:rPr lang="en-US" dirty="0"/>
              <a:t>: </a:t>
            </a:r>
            <a:r>
              <a:rPr lang="en-US" dirty="0" err="1" smtClean="0"/>
              <a:t>hsl</a:t>
            </a:r>
            <a:r>
              <a:rPr lang="en-US" dirty="0" smtClean="0"/>
              <a:t>(15, </a:t>
            </a:r>
            <a:r>
              <a:rPr lang="en-US" dirty="0"/>
              <a:t>100%, 85</a:t>
            </a:r>
            <a:r>
              <a:rPr lang="en-US" dirty="0" smtClean="0"/>
              <a:t>%);</a:t>
            </a:r>
          </a:p>
          <a:p>
            <a:pPr lvl="1"/>
            <a:r>
              <a:rPr lang="en-US" dirty="0" smtClean="0"/>
              <a:t>color: </a:t>
            </a:r>
            <a:r>
              <a:rPr lang="en-US" dirty="0" err="1" smtClean="0"/>
              <a:t>hsl</a:t>
            </a:r>
            <a:r>
              <a:rPr lang="en-US" dirty="0" smtClean="0"/>
              <a:t>(20, 100%, 100%) – The hue doesn’t matter if both saturation and lightness are 100% or 0%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4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Transparency of an element</a:t>
            </a:r>
            <a:br>
              <a:rPr lang="en-US" dirty="0" smtClean="0"/>
            </a:br>
            <a:r>
              <a:rPr lang="en-US" dirty="0" smtClean="0"/>
              <a:t>&gt; Opacity syntax and RGBA and HSLA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CSS gives us a couple of different ways to set the transparency of an element.</a:t>
            </a:r>
          </a:p>
          <a:p>
            <a:r>
              <a:rPr lang="en-US" b="1" dirty="0"/>
              <a:t>o</a:t>
            </a:r>
            <a:r>
              <a:rPr lang="en-US" b="1" dirty="0" smtClean="0"/>
              <a:t>pacity</a:t>
            </a:r>
            <a:r>
              <a:rPr lang="en-US" dirty="0" smtClean="0"/>
              <a:t>: describes how opaque or transparent an element is and it is based on values from 0 to 1.</a:t>
            </a:r>
          </a:p>
          <a:p>
            <a:pPr lvl="1"/>
            <a:r>
              <a:rPr lang="en-US" dirty="0" smtClean="0"/>
              <a:t>Example: 	opacity: 0; (transparent)</a:t>
            </a:r>
          </a:p>
          <a:p>
            <a:pPr marL="457200" lvl="1" indent="0">
              <a:buNone/>
            </a:pPr>
            <a:r>
              <a:rPr lang="en-US" dirty="0" smtClean="0"/>
              <a:t>			opacity: 1; (opaque)</a:t>
            </a:r>
          </a:p>
          <a:p>
            <a:pPr marL="457200" lvl="1" indent="0">
              <a:buNone/>
            </a:pPr>
            <a:r>
              <a:rPr lang="en-US" dirty="0" smtClean="0"/>
              <a:t>			opacity: 0.5 (semi-transparent)</a:t>
            </a:r>
          </a:p>
          <a:p>
            <a:pPr marL="457200" lvl="1" indent="0">
              <a:buNone/>
            </a:pPr>
            <a:r>
              <a:rPr lang="en-US" dirty="0"/>
              <a:t>			opacity</a:t>
            </a:r>
            <a:r>
              <a:rPr lang="en-US"/>
              <a:t>: </a:t>
            </a:r>
            <a:r>
              <a:rPr lang="en-US" smtClean="0"/>
              <a:t>0.25 </a:t>
            </a:r>
            <a:r>
              <a:rPr lang="en-US" dirty="0" smtClean="0"/>
              <a:t>(very transparent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You can only define the opacity of an entire element. It is sort of all or nothing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Transparency of an element</a:t>
            </a:r>
            <a:br>
              <a:rPr lang="en-US" dirty="0"/>
            </a:br>
            <a:r>
              <a:rPr lang="en-US" dirty="0"/>
              <a:t>&gt; Opacity syntax and RGBA and HSLA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RGBA and HSLA: This technique involves passing an alpha value through a regular RGB or HSL color definition.</a:t>
            </a:r>
          </a:p>
          <a:p>
            <a:pPr lvl="1"/>
            <a:r>
              <a:rPr lang="en-US" dirty="0" smtClean="0"/>
              <a:t>Flexible (Border, text, and background color)</a:t>
            </a:r>
          </a:p>
          <a:p>
            <a:pPr lvl="1"/>
            <a:r>
              <a:rPr lang="en-US" dirty="0" smtClean="0"/>
              <a:t>You can then define the transparency either the foreground color, background color or border color.</a:t>
            </a:r>
          </a:p>
          <a:p>
            <a:pPr lvl="1"/>
            <a:r>
              <a:rPr lang="en-US" dirty="0" smtClean="0"/>
              <a:t>This method only allows to set alpha values to colors but not to background images.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background: </a:t>
            </a:r>
            <a:r>
              <a:rPr lang="en-US" dirty="0" err="1" smtClean="0"/>
              <a:t>rgba</a:t>
            </a:r>
            <a:r>
              <a:rPr lang="en-US" dirty="0" smtClean="0"/>
              <a:t>(102, 0, 0, .2);</a:t>
            </a:r>
          </a:p>
          <a:p>
            <a:pPr lvl="1"/>
            <a:r>
              <a:rPr lang="en-US" dirty="0" smtClean="0"/>
              <a:t>background: </a:t>
            </a:r>
            <a:r>
              <a:rPr lang="en-US" dirty="0" err="1" smtClean="0"/>
              <a:t>hsla</a:t>
            </a:r>
            <a:r>
              <a:rPr lang="en-US" dirty="0" smtClean="0"/>
              <a:t>(65, 80%, 50%, 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Drop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CSS for drop shadows, you have two options.</a:t>
            </a:r>
          </a:p>
          <a:p>
            <a:pPr lvl="1"/>
            <a:r>
              <a:rPr lang="en-US" dirty="0" smtClean="0"/>
              <a:t>Box Shadows are going to be applied to the containing box of an element.</a:t>
            </a:r>
          </a:p>
          <a:p>
            <a:pPr lvl="1"/>
            <a:r>
              <a:rPr lang="en-US" dirty="0" smtClean="0"/>
              <a:t>Text Shadows should be limited to be used on text.</a:t>
            </a:r>
          </a:p>
          <a:p>
            <a:r>
              <a:rPr lang="en-US" b="1" dirty="0" smtClean="0"/>
              <a:t>Box Shadow 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box-shadow: vertical length, horizontal length, blur radius (how blur do you want this), spread (how far do you want it to fade out), color</a:t>
            </a:r>
          </a:p>
          <a:p>
            <a:pPr lvl="1"/>
            <a:r>
              <a:rPr lang="en-US" dirty="0" smtClean="0"/>
              <a:t>box-shadow: 10px </a:t>
            </a:r>
            <a:r>
              <a:rPr lang="en-US" dirty="0" err="1" smtClean="0"/>
              <a:t>10px</a:t>
            </a:r>
            <a:r>
              <a:rPr lang="en-US" dirty="0" smtClean="0"/>
              <a:t> 5px </a:t>
            </a:r>
            <a:r>
              <a:rPr lang="en-US" dirty="0" err="1" smtClean="0"/>
              <a:t>5px</a:t>
            </a:r>
            <a:r>
              <a:rPr lang="en-US" dirty="0" smtClean="0"/>
              <a:t> </a:t>
            </a:r>
            <a:r>
              <a:rPr lang="en-US" dirty="0" err="1" smtClean="0"/>
              <a:t>rgba</a:t>
            </a:r>
            <a:r>
              <a:rPr lang="en-US" dirty="0" smtClean="0"/>
              <a:t>(0, 0, 0, .7);</a:t>
            </a:r>
          </a:p>
          <a:p>
            <a:r>
              <a:rPr lang="en-US" b="1" dirty="0" smtClean="0"/>
              <a:t>Text Shadow 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text-shadow: vertical length, horizontal length, blur radius, color</a:t>
            </a:r>
          </a:p>
          <a:p>
            <a:pPr lvl="1"/>
            <a:r>
              <a:rPr lang="en-US" dirty="0" smtClean="0"/>
              <a:t>text-shadow: 10px </a:t>
            </a:r>
            <a:r>
              <a:rPr lang="en-US" dirty="0" err="1" smtClean="0"/>
              <a:t>10px</a:t>
            </a:r>
            <a:r>
              <a:rPr lang="en-US" dirty="0" smtClean="0"/>
              <a:t> 5px </a:t>
            </a:r>
            <a:r>
              <a:rPr lang="en-US" dirty="0" err="1" smtClean="0"/>
              <a:t>rgba</a:t>
            </a:r>
            <a:r>
              <a:rPr lang="en-US" dirty="0" smtClean="0"/>
              <a:t>(0, 0, 0 .7);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CSS3 2D Transforms</a:t>
            </a:r>
          </a:p>
          <a:p>
            <a:r>
              <a:rPr lang="en-US" b="1" dirty="0"/>
              <a:t>CSS3 3D Transforms</a:t>
            </a:r>
          </a:p>
          <a:p>
            <a:r>
              <a:rPr lang="en-US" b="1" dirty="0"/>
              <a:t>CSS3 Animations</a:t>
            </a:r>
          </a:p>
          <a:p>
            <a:r>
              <a:rPr lang="en-US" b="1" dirty="0"/>
              <a:t>CSS3 Flexible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Box-Model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smtClean="0"/>
              <a:t>rounded-corners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create rounded corners by using the border-radius </a:t>
            </a:r>
            <a:r>
              <a:rPr lang="en-US" dirty="0" smtClean="0"/>
              <a:t>property.</a:t>
            </a:r>
          </a:p>
          <a:p>
            <a:r>
              <a:rPr lang="en-US" dirty="0" smtClean="0"/>
              <a:t>border-radius Syntax</a:t>
            </a:r>
          </a:p>
          <a:p>
            <a:pPr lvl="1"/>
            <a:r>
              <a:rPr lang="en-US" b="1" dirty="0" smtClean="0"/>
              <a:t>border-radius: </a:t>
            </a:r>
            <a:r>
              <a:rPr lang="en-US" b="1" dirty="0" err="1" smtClean="0"/>
              <a:t>allsides</a:t>
            </a:r>
            <a:r>
              <a:rPr lang="en-US" b="1" dirty="0"/>
              <a:t>;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border-radius:50px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border-radius: </a:t>
            </a:r>
            <a:r>
              <a:rPr lang="en-US" b="1" dirty="0" err="1" smtClean="0"/>
              <a:t>topleftandbottomright</a:t>
            </a:r>
            <a:r>
              <a:rPr lang="en-US" b="1" dirty="0" smtClean="0"/>
              <a:t>    </a:t>
            </a:r>
            <a:r>
              <a:rPr lang="en-US" b="1" dirty="0" err="1" smtClean="0"/>
              <a:t>bottomleftandtopright</a:t>
            </a:r>
            <a:r>
              <a:rPr lang="en-US" b="1" dirty="0" smtClean="0"/>
              <a:t>;</a:t>
            </a:r>
          </a:p>
          <a:p>
            <a:pPr marL="457200" lvl="1" indent="0">
              <a:buNone/>
            </a:pP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border-radius: 15px </a:t>
            </a:r>
            <a:r>
              <a:rPr lang="en-US" b="1" dirty="0" smtClean="0">
                <a:solidFill>
                  <a:srgbClr val="FF0000"/>
                </a:solidFill>
              </a:rPr>
              <a:t>50px</a:t>
            </a:r>
          </a:p>
          <a:p>
            <a:pPr lvl="1"/>
            <a:r>
              <a:rPr lang="en-US" b="1" dirty="0" smtClean="0"/>
              <a:t>border-radius: </a:t>
            </a:r>
            <a:r>
              <a:rPr lang="en-US" b="1" dirty="0" err="1" smtClean="0"/>
              <a:t>topleft</a:t>
            </a:r>
            <a:r>
              <a:rPr lang="en-US" b="1" dirty="0" smtClean="0"/>
              <a:t>   </a:t>
            </a:r>
            <a:r>
              <a:rPr lang="en-US" b="1" dirty="0" err="1" smtClean="0"/>
              <a:t>bottomleftandtopright</a:t>
            </a:r>
            <a:r>
              <a:rPr lang="en-US" b="1" dirty="0" smtClean="0"/>
              <a:t> </a:t>
            </a:r>
            <a:r>
              <a:rPr lang="en-US" b="1" dirty="0" err="1" smtClean="0"/>
              <a:t>bottomright</a:t>
            </a:r>
            <a:r>
              <a:rPr lang="en-US" b="1" dirty="0"/>
              <a:t>;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border-radius</a:t>
            </a:r>
            <a:r>
              <a:rPr lang="en-US" b="1" dirty="0">
                <a:solidFill>
                  <a:srgbClr val="FF0000"/>
                </a:solidFill>
              </a:rPr>
              <a:t>: 15px 50px 30px: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/>
              <a:t>border-radius: </a:t>
            </a:r>
            <a:r>
              <a:rPr lang="en-US" b="1" dirty="0" err="1" smtClean="0"/>
              <a:t>topleft</a:t>
            </a:r>
            <a:r>
              <a:rPr lang="en-US" b="1" dirty="0" smtClean="0"/>
              <a:t> </a:t>
            </a:r>
            <a:r>
              <a:rPr lang="en-US" b="1" dirty="0" err="1" smtClean="0"/>
              <a:t>topright</a:t>
            </a:r>
            <a:r>
              <a:rPr lang="en-US" b="1" dirty="0" smtClean="0"/>
              <a:t> </a:t>
            </a:r>
            <a:r>
              <a:rPr lang="en-US" b="1" dirty="0" err="1" smtClean="0"/>
              <a:t>bottomright</a:t>
            </a:r>
            <a:r>
              <a:rPr lang="en-US" b="1" dirty="0" smtClean="0"/>
              <a:t> </a:t>
            </a:r>
            <a:r>
              <a:rPr lang="en-US" b="1" dirty="0" err="1" smtClean="0"/>
              <a:t>bottomleft</a:t>
            </a:r>
            <a:r>
              <a:rPr lang="en-US" b="1" dirty="0" smtClean="0"/>
              <a:t>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sv-SE" b="1" dirty="0">
                <a:solidFill>
                  <a:srgbClr val="FF0000"/>
                </a:solidFill>
              </a:rPr>
              <a:t>border-radius: 15px 50px 30px 5px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border-top-left-radius: value;</a:t>
            </a:r>
          </a:p>
          <a:p>
            <a:pPr lvl="1"/>
            <a:r>
              <a:rPr lang="en-US" dirty="0" smtClean="0"/>
              <a:t>border-radius: </a:t>
            </a:r>
            <a:r>
              <a:rPr lang="en-US" dirty="0" err="1" smtClean="0"/>
              <a:t>horizontalradius</a:t>
            </a:r>
            <a:r>
              <a:rPr lang="en-US" dirty="0" smtClean="0"/>
              <a:t>/</a:t>
            </a:r>
            <a:r>
              <a:rPr lang="en-US" dirty="0" err="1" smtClean="0"/>
              <a:t>verticalradius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775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Box-Model</a:t>
            </a:r>
            <a:br>
              <a:rPr lang="en-US" dirty="0"/>
            </a:br>
            <a:r>
              <a:rPr lang="en-US" dirty="0"/>
              <a:t>&gt; rounded-corners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77" y="2359949"/>
            <a:ext cx="7591425" cy="1190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89" y="3840889"/>
            <a:ext cx="2905125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02" y="3749934"/>
            <a:ext cx="5286375" cy="2581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61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&gt; margin (element-spacing)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Margins help us control the spacing between elements and can be specified individually for the top, right, bottom and left sides of an element.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margin-top: value;</a:t>
            </a:r>
          </a:p>
          <a:p>
            <a:r>
              <a:rPr lang="en-US" dirty="0" smtClean="0"/>
              <a:t>Auto margins example:</a:t>
            </a:r>
          </a:p>
          <a:p>
            <a:pPr lvl="1"/>
            <a:r>
              <a:rPr lang="en-US" dirty="0" smtClean="0"/>
              <a:t>.four p { width: 80%; margin-right: auto; margin-left: auto; }</a:t>
            </a:r>
          </a:p>
          <a:p>
            <a:pPr lvl="1"/>
            <a:r>
              <a:rPr lang="en-US" dirty="0" smtClean="0"/>
              <a:t>Centers the paragraph horizontally</a:t>
            </a:r>
          </a:p>
          <a:p>
            <a:pPr lvl="1"/>
            <a:r>
              <a:rPr lang="en-US" dirty="0" smtClean="0"/>
              <a:t>Auto: it takes whatever is left over from the width of an element and go ahead and apply the margin to that.</a:t>
            </a:r>
          </a:p>
        </p:txBody>
      </p:sp>
    </p:spTree>
    <p:extLst>
      <p:ext uri="{BB962C8B-B14F-4D97-AF65-F5344CB8AC3E}">
        <p14:creationId xmlns:p14="http://schemas.microsoft.com/office/powerpoint/2010/main" val="5547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Box-Model</a:t>
            </a:r>
            <a:br>
              <a:rPr lang="en-US" dirty="0" smtClean="0"/>
            </a:br>
            <a:r>
              <a:rPr lang="en-US" dirty="0" smtClean="0"/>
              <a:t>&gt;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space</a:t>
            </a:r>
            <a:r>
              <a:rPr lang="en-US" dirty="0" smtClean="0"/>
              <a:t> </a:t>
            </a:r>
            <a:r>
              <a:rPr lang="en-US" b="1" dirty="0" smtClean="0"/>
              <a:t>inside</a:t>
            </a:r>
            <a:r>
              <a:rPr lang="en-US" dirty="0" smtClean="0"/>
              <a:t> an </a:t>
            </a:r>
            <a:r>
              <a:rPr lang="en-US" b="1" dirty="0" smtClean="0"/>
              <a:t>element</a:t>
            </a:r>
            <a:r>
              <a:rPr lang="en-US" dirty="0" smtClean="0"/>
              <a:t> is controlled through three properties.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Padding</a:t>
            </a:r>
          </a:p>
          <a:p>
            <a:r>
              <a:rPr lang="en-US" b="1" dirty="0" smtClean="0"/>
              <a:t>Padding</a:t>
            </a:r>
            <a:r>
              <a:rPr lang="en-US" dirty="0" smtClean="0"/>
              <a:t> is the space between an element content and the inside edge of its border.</a:t>
            </a:r>
          </a:p>
          <a:p>
            <a:pPr lvl="1"/>
            <a:r>
              <a:rPr lang="en-US" dirty="0" smtClean="0"/>
              <a:t>Primarily used to keep content away from its edge.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padding-left:  50px;</a:t>
            </a:r>
          </a:p>
          <a:p>
            <a:r>
              <a:rPr lang="en-US" dirty="0" smtClean="0"/>
              <a:t>Padding has a cumulative effect on the total height and width of an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5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2552</Words>
  <Application>Microsoft Office PowerPoint</Application>
  <PresentationFormat>Widescreen</PresentationFormat>
  <Paragraphs>352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Bodoni MT</vt:lpstr>
      <vt:lpstr>Broadway</vt:lpstr>
      <vt:lpstr>Calibri</vt:lpstr>
      <vt:lpstr>Calibri Light</vt:lpstr>
      <vt:lpstr>Clear Sans Light</vt:lpstr>
      <vt:lpstr>Fira Sans Heavy Italic</vt:lpstr>
      <vt:lpstr>Georgia</vt:lpstr>
      <vt:lpstr>Office Theme</vt:lpstr>
      <vt:lpstr>The Box Model</vt:lpstr>
      <vt:lpstr>The Box Model &gt; Styling Container Elements </vt:lpstr>
      <vt:lpstr>The Box-Model &gt; Border</vt:lpstr>
      <vt:lpstr>The Box-Model &gt; Border</vt:lpstr>
      <vt:lpstr>The Box-Model &gt; Border</vt:lpstr>
      <vt:lpstr>The Box-Model &gt; rounded-corners</vt:lpstr>
      <vt:lpstr>The Box-Model &gt; rounded-corners</vt:lpstr>
      <vt:lpstr>The Box Model &gt; margin (element-spacing)</vt:lpstr>
      <vt:lpstr>The Box-Model &gt; Padding</vt:lpstr>
      <vt:lpstr>The Box-Model &gt; Short Hand (Margins and Padding)</vt:lpstr>
      <vt:lpstr>The Box-Model &gt; Element Sizing</vt:lpstr>
      <vt:lpstr>Use Padding to position Div content</vt:lpstr>
      <vt:lpstr>What's the full width and height of the ff Div</vt:lpstr>
      <vt:lpstr>Images, Lists, Tables &amp; Forms</vt:lpstr>
      <vt:lpstr>Images</vt:lpstr>
      <vt:lpstr>Images(Rounded Images)</vt:lpstr>
      <vt:lpstr>Image Opacity / Transparency </vt:lpstr>
      <vt:lpstr>LISTS </vt:lpstr>
      <vt:lpstr>The list-style-type Property </vt:lpstr>
      <vt:lpstr>The list-style-type Property </vt:lpstr>
      <vt:lpstr>The list-style-image Property </vt:lpstr>
      <vt:lpstr>CSS Tables </vt:lpstr>
      <vt:lpstr>Table Borders </vt:lpstr>
      <vt:lpstr>Table Width and Height </vt:lpstr>
      <vt:lpstr>Table Text Alignment </vt:lpstr>
      <vt:lpstr>Table Padding </vt:lpstr>
      <vt:lpstr>Table Color </vt:lpstr>
      <vt:lpstr>Table Collapse </vt:lpstr>
      <vt:lpstr>Responsive Table</vt:lpstr>
      <vt:lpstr>Forms</vt:lpstr>
      <vt:lpstr>CSS Layout</vt:lpstr>
      <vt:lpstr>Display</vt:lpstr>
      <vt:lpstr>CSS Display and Visibility </vt:lpstr>
      <vt:lpstr> Position</vt:lpstr>
      <vt:lpstr> Position</vt:lpstr>
      <vt:lpstr> Position</vt:lpstr>
      <vt:lpstr>Use Relative &amp; absolute position</vt:lpstr>
      <vt:lpstr>Create a drop down menu using position pro..</vt:lpstr>
      <vt:lpstr>Overflow</vt:lpstr>
      <vt:lpstr>Floating</vt:lpstr>
      <vt:lpstr>Use float</vt:lpstr>
      <vt:lpstr> Clear</vt:lpstr>
      <vt:lpstr>The inline-block Value </vt:lpstr>
      <vt:lpstr>Align</vt:lpstr>
      <vt:lpstr>Align</vt:lpstr>
      <vt:lpstr>Working with Colors</vt:lpstr>
      <vt:lpstr>Working with Colors &gt; Keywords</vt:lpstr>
      <vt:lpstr>Working with Colors &gt; Hexadecimal </vt:lpstr>
      <vt:lpstr>Working with Colors &gt; RGB</vt:lpstr>
      <vt:lpstr>Working with Colors &gt; RGB</vt:lpstr>
      <vt:lpstr>Working with Colors &gt; HSL (Hue, Saturation and Lightness)</vt:lpstr>
      <vt:lpstr>Working with Colors &gt; HSL (Hue, Saturation and Lightness)</vt:lpstr>
      <vt:lpstr>Transparency of an element &gt; Opacity syntax and RGBA and HSLA syntax</vt:lpstr>
      <vt:lpstr>Transparency of an element &gt; Opacity syntax and RGBA and HSLA syntax</vt:lpstr>
      <vt:lpstr>&gt; Drop Shadows</vt:lpstr>
      <vt:lpstr>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zola</dc:creator>
  <cp:lastModifiedBy>zola</cp:lastModifiedBy>
  <cp:revision>14</cp:revision>
  <dcterms:created xsi:type="dcterms:W3CDTF">2019-07-08T15:56:28Z</dcterms:created>
  <dcterms:modified xsi:type="dcterms:W3CDTF">2019-07-14T14:35:25Z</dcterms:modified>
</cp:coreProperties>
</file>