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4"/>
  </p:notesMasterIdLst>
  <p:sldIdLst>
    <p:sldId id="257" r:id="rId2"/>
    <p:sldId id="338" r:id="rId3"/>
    <p:sldId id="343" r:id="rId4"/>
    <p:sldId id="344" r:id="rId5"/>
    <p:sldId id="345" r:id="rId6"/>
    <p:sldId id="346" r:id="rId7"/>
    <p:sldId id="347" r:id="rId8"/>
    <p:sldId id="350" r:id="rId9"/>
    <p:sldId id="349" r:id="rId10"/>
    <p:sldId id="267" r:id="rId11"/>
    <p:sldId id="268" r:id="rId12"/>
    <p:sldId id="274" r:id="rId13"/>
    <p:sldId id="275" r:id="rId14"/>
    <p:sldId id="277" r:id="rId15"/>
    <p:sldId id="278" r:id="rId16"/>
    <p:sldId id="351" r:id="rId17"/>
    <p:sldId id="352" r:id="rId18"/>
    <p:sldId id="353" r:id="rId19"/>
    <p:sldId id="354" r:id="rId20"/>
    <p:sldId id="355" r:id="rId21"/>
    <p:sldId id="356" r:id="rId22"/>
    <p:sldId id="500" r:id="rId23"/>
    <p:sldId id="357" r:id="rId24"/>
    <p:sldId id="360" r:id="rId25"/>
    <p:sldId id="361" r:id="rId26"/>
    <p:sldId id="362" r:id="rId27"/>
    <p:sldId id="501" r:id="rId28"/>
    <p:sldId id="502" r:id="rId29"/>
    <p:sldId id="503" r:id="rId30"/>
    <p:sldId id="363" r:id="rId31"/>
    <p:sldId id="364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490" r:id="rId60"/>
    <p:sldId id="393" r:id="rId61"/>
    <p:sldId id="394" r:id="rId62"/>
    <p:sldId id="395" r:id="rId63"/>
    <p:sldId id="396" r:id="rId64"/>
    <p:sldId id="397" r:id="rId65"/>
    <p:sldId id="400" r:id="rId66"/>
    <p:sldId id="406" r:id="rId67"/>
    <p:sldId id="407" r:id="rId68"/>
    <p:sldId id="408" r:id="rId69"/>
    <p:sldId id="409" r:id="rId70"/>
    <p:sldId id="410" r:id="rId71"/>
    <p:sldId id="411" r:id="rId72"/>
    <p:sldId id="412" r:id="rId73"/>
    <p:sldId id="413" r:id="rId74"/>
    <p:sldId id="414" r:id="rId75"/>
    <p:sldId id="415" r:id="rId76"/>
    <p:sldId id="416" r:id="rId77"/>
    <p:sldId id="417" r:id="rId78"/>
    <p:sldId id="418" r:id="rId79"/>
    <p:sldId id="421" r:id="rId80"/>
    <p:sldId id="491" r:id="rId81"/>
    <p:sldId id="492" r:id="rId82"/>
    <p:sldId id="493" r:id="rId83"/>
    <p:sldId id="426" r:id="rId84"/>
    <p:sldId id="427" r:id="rId85"/>
    <p:sldId id="428" r:id="rId86"/>
    <p:sldId id="429" r:id="rId87"/>
    <p:sldId id="430" r:id="rId88"/>
    <p:sldId id="431" r:id="rId89"/>
    <p:sldId id="432" r:id="rId90"/>
    <p:sldId id="433" r:id="rId91"/>
    <p:sldId id="434" r:id="rId92"/>
    <p:sldId id="435" r:id="rId93"/>
    <p:sldId id="436" r:id="rId94"/>
    <p:sldId id="437" r:id="rId95"/>
    <p:sldId id="438" r:id="rId96"/>
    <p:sldId id="439" r:id="rId97"/>
    <p:sldId id="440" r:id="rId98"/>
    <p:sldId id="441" r:id="rId99"/>
    <p:sldId id="442" r:id="rId100"/>
    <p:sldId id="443" r:id="rId101"/>
    <p:sldId id="507" r:id="rId102"/>
    <p:sldId id="444" r:id="rId103"/>
    <p:sldId id="445" r:id="rId104"/>
    <p:sldId id="446" r:id="rId105"/>
    <p:sldId id="447" r:id="rId106"/>
    <p:sldId id="448" r:id="rId107"/>
    <p:sldId id="449" r:id="rId108"/>
    <p:sldId id="450" r:id="rId109"/>
    <p:sldId id="451" r:id="rId110"/>
    <p:sldId id="452" r:id="rId111"/>
    <p:sldId id="453" r:id="rId112"/>
    <p:sldId id="454" r:id="rId113"/>
    <p:sldId id="455" r:id="rId114"/>
    <p:sldId id="456" r:id="rId115"/>
    <p:sldId id="457" r:id="rId116"/>
    <p:sldId id="319" r:id="rId117"/>
    <p:sldId id="321" r:id="rId118"/>
    <p:sldId id="322" r:id="rId119"/>
    <p:sldId id="323" r:id="rId120"/>
    <p:sldId id="494" r:id="rId121"/>
    <p:sldId id="508" r:id="rId122"/>
    <p:sldId id="324" r:id="rId123"/>
    <p:sldId id="328" r:id="rId124"/>
    <p:sldId id="329" r:id="rId125"/>
    <p:sldId id="333" r:id="rId126"/>
    <p:sldId id="336" r:id="rId127"/>
    <p:sldId id="334" r:id="rId128"/>
    <p:sldId id="495" r:id="rId129"/>
    <p:sldId id="496" r:id="rId130"/>
    <p:sldId id="497" r:id="rId131"/>
    <p:sldId id="498" r:id="rId132"/>
    <p:sldId id="499" r:id="rId1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1B04B-A6BC-4D29-8356-C281242E6E53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43BE5-A42D-4FB8-8A4C-D6E5C053D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4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43BE5-A42D-4FB8-8A4C-D6E5C053DFC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2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85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5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83916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90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5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845070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91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5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08008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94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5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199330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95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5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22002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116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40646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117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5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759876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use #C52546 </a:t>
            </a:r>
            <a:r>
              <a:rPr lang="en-US" sz="1200" smtClean="0"/>
              <a:t>for background </a:t>
            </a:r>
            <a:r>
              <a:rPr lang="en-US" sz="1200" dirty="0" smtClean="0"/>
              <a:t>color and &amp;</a:t>
            </a:r>
            <a:r>
              <a:rPr lang="en-US" sz="1200" dirty="0" err="1" smtClean="0"/>
              <a:t>nbsp</a:t>
            </a:r>
            <a:r>
              <a:rPr lang="en-US" sz="1200" dirty="0" smtClean="0"/>
              <a:t>; for space b/n elements other than &lt;</a:t>
            </a:r>
            <a:r>
              <a:rPr lang="en-US" sz="1200" dirty="0" err="1" smtClean="0"/>
              <a:t>br</a:t>
            </a:r>
            <a:r>
              <a:rPr lang="en-US" sz="1200" dirty="0" smtClean="0"/>
              <a:t>&gt; and if you use lists make the type none;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43BE5-A42D-4FB8-8A4C-D6E5C053DFC9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6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8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0765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10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5403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11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445846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5CC0D-A364-46C0-9528-73EDE2FB9A05}" type="slidenum">
              <a:rPr lang="en-US"/>
              <a:pPr/>
              <a:t>33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78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2ACFC-E179-4729-ACA6-01C8110834D2}" type="slidenum">
              <a:rPr lang="en-US"/>
              <a:pPr/>
              <a:t>39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8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1CE0C-B7E7-467F-96C9-97CCE9D6E43B}" type="slidenum">
              <a:rPr lang="en-US" smtClean="0"/>
              <a:pPr/>
              <a:t>65</a:t>
            </a:fld>
            <a:r>
              <a:rPr lang="en-US" dirty="0" smtClean="0"/>
              <a:t>##</a:t>
            </a: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73063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  <a:pPr/>
              <a:t>66</a:t>
            </a:fld>
            <a:r>
              <a:rPr lang="en-US" dirty="0" smtClean="0"/>
              <a:t>##</a:t>
            </a: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67465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769DE-03B4-4774-9396-B4546E8DF60D}" type="slidenum">
              <a:rPr lang="en-US"/>
              <a:pPr/>
              <a:t>69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E618C0-9A80-47FD-AE91-35A314EFCF17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4C1BEC-C296-4713-B739-2683C745D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618C0-9A80-47FD-AE91-35A314EFCF17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4C1BEC-C296-4713-B739-2683C745D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618C0-9A80-47FD-AE91-35A314EFCF17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4C1BEC-C296-4713-B739-2683C745D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D43487B-7BCB-47D7-9050-BDCBC558FD43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618C0-9A80-47FD-AE91-35A314EFCF17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4C1BEC-C296-4713-B739-2683C745D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618C0-9A80-47FD-AE91-35A314EFCF17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4C1BEC-C296-4713-B739-2683C745D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618C0-9A80-47FD-AE91-35A314EFCF17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4C1BEC-C296-4713-B739-2683C745D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618C0-9A80-47FD-AE91-35A314EFCF17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4C1BEC-C296-4713-B739-2683C745D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618C0-9A80-47FD-AE91-35A314EFCF17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4C1BEC-C296-4713-B739-2683C745D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618C0-9A80-47FD-AE91-35A314EFCF17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4C1BEC-C296-4713-B739-2683C745D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7E618C0-9A80-47FD-AE91-35A314EFCF17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4C1BEC-C296-4713-B739-2683C745D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E618C0-9A80-47FD-AE91-35A314EFCF17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4C1BEC-C296-4713-B739-2683C745D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7E618C0-9A80-47FD-AE91-35A314EFCF17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4C1BEC-C296-4713-B739-2683C745D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html/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gif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dell\Desktop\w3%202016\www.w3schools.com\colors\colors_names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main.com/dir/file.ext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Georgia" panose="02040502050405020303" pitchFamily="18" charset="0"/>
              </a:rPr>
              <a:t>Introduction to Web &amp; HTML……… part 1</a:t>
            </a:r>
            <a:r>
              <a:rPr lang="en-US" sz="2400" b="1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 (2 lab)</a:t>
            </a:r>
            <a:endParaRPr lang="en-US" sz="2400" b="1" i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2400" b="1" dirty="0" smtClean="0">
                <a:latin typeface="Georgia" panose="02040502050405020303" pitchFamily="18" charset="0"/>
              </a:rPr>
              <a:t>CSS……………………………………… part 2 </a:t>
            </a:r>
            <a:r>
              <a:rPr lang="en-US" sz="2400" b="1" i="1" dirty="0">
                <a:solidFill>
                  <a:srgbClr val="FF0000"/>
                </a:solidFill>
                <a:latin typeface="Georgia" panose="02040502050405020303" pitchFamily="18" charset="0"/>
              </a:rPr>
              <a:t>(2lab)</a:t>
            </a:r>
          </a:p>
          <a:p>
            <a:pPr lvl="0">
              <a:buFont typeface="Wingdings" pitchFamily="2" charset="2"/>
              <a:buChar char="v"/>
            </a:pPr>
            <a:endParaRPr lang="en-US" sz="2400" b="1" i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2400" b="1" dirty="0" smtClean="0">
                <a:latin typeface="Georgia" panose="02040502050405020303" pitchFamily="18" charset="0"/>
              </a:rPr>
              <a:t>JavaScript……………………………… part 3 </a:t>
            </a:r>
            <a:r>
              <a:rPr lang="en-US" sz="2400" b="1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(3 lab)</a:t>
            </a:r>
            <a:endParaRPr lang="en-US" sz="2400" b="1" i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2400" b="1" dirty="0">
                <a:latin typeface="Georgia" panose="02040502050405020303" pitchFamily="18" charset="0"/>
              </a:rPr>
              <a:t>Server Side </a:t>
            </a:r>
            <a:r>
              <a:rPr lang="en-US" sz="2400" b="1" dirty="0" smtClean="0">
                <a:latin typeface="Georgia" panose="02040502050405020303" pitchFamily="18" charset="0"/>
              </a:rPr>
              <a:t>Programming(PHP</a:t>
            </a:r>
            <a:r>
              <a:rPr lang="en-US" sz="2400" dirty="0" smtClean="0">
                <a:latin typeface="Georgia" panose="02040502050405020303" pitchFamily="18" charset="0"/>
              </a:rPr>
              <a:t>)</a:t>
            </a:r>
            <a:r>
              <a:rPr lang="en-US" sz="2400" b="1" dirty="0" smtClean="0">
                <a:latin typeface="Georgia" panose="02040502050405020303" pitchFamily="18" charset="0"/>
              </a:rPr>
              <a:t>….  Part 4  </a:t>
            </a:r>
            <a:r>
              <a:rPr lang="en-US" sz="2400" b="1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(2 lab</a:t>
            </a:r>
            <a:r>
              <a:rPr lang="en-US" sz="2400" b="1" i="1" dirty="0">
                <a:solidFill>
                  <a:srgbClr val="FF0000"/>
                </a:solidFill>
                <a:latin typeface="Georgia" panose="02040502050405020303" pitchFamily="18" charset="0"/>
              </a:rPr>
              <a:t>)</a:t>
            </a:r>
          </a:p>
          <a:p>
            <a:pPr marL="393192" lvl="1" indent="0" algn="ctr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Project :-web based system!</a:t>
            </a:r>
            <a:endParaRPr 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lvl="2">
              <a:buFont typeface="Wingdings" pitchFamily="2" charset="2"/>
              <a:buChar char="v"/>
            </a:pP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Lab Outline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191000"/>
            <a:ext cx="2971799" cy="269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191000"/>
            <a:ext cx="3276600" cy="266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102" y="4267200"/>
            <a:ext cx="2629897" cy="258445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752600" y="1752600"/>
            <a:ext cx="4978153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/>
                </a:solidFill>
              </a:rPr>
              <a:t>Mid </a:t>
            </a:r>
            <a:r>
              <a:rPr lang="en-US" b="1" i="1" dirty="0" smtClean="0">
                <a:solidFill>
                  <a:schemeClr val="accent1"/>
                </a:solidFill>
              </a:rPr>
              <a:t>Lab Test-Create a web site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4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latin typeface="Georgia" panose="02040502050405020303" pitchFamily="18" charset="0"/>
              </a:rPr>
              <a:t>HTML is comprised of “elements” and “tags”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latin typeface="Georgia" panose="02040502050405020303" pitchFamily="18" charset="0"/>
              </a:rPr>
              <a:t>Begins with 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  <a:cs typeface="Consolas" pitchFamily="49" charset="0"/>
              </a:rPr>
              <a:t>&lt;html&gt;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latin typeface="Georgia" panose="02040502050405020303" pitchFamily="18" charset="0"/>
              </a:rPr>
              <a:t>and ends with 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  <a:cs typeface="Consolas" pitchFamily="49" charset="0"/>
              </a:rPr>
              <a:t>&lt;/html&gt;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 smtClean="0">
                <a:latin typeface="Georgia" panose="02040502050405020303" pitchFamily="18" charset="0"/>
              </a:rPr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dirty="0" smtClean="0">
                <a:latin typeface="Georgia" panose="02040502050405020303" pitchFamily="18" charset="0"/>
              </a:rPr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dirty="0" smtClean="0">
                <a:latin typeface="Georgia" panose="02040502050405020303" pitchFamily="18" charset="0"/>
              </a:rPr>
              <a:t>HTML describes structure using two main sections: 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  <a:cs typeface="Consolas" pitchFamily="49" charset="0"/>
              </a:rPr>
              <a:t>&lt;head&gt;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latin typeface="Georgia" panose="02040502050405020303" pitchFamily="18" charset="0"/>
              </a:rPr>
              <a:t>and 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  <a:cs typeface="Consolas" pitchFamily="49" charset="0"/>
              </a:rPr>
              <a:t>&lt;body&gt;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eorgia" panose="02040502050405020303" pitchFamily="18" charset="0"/>
              </a:rPr>
              <a:t>HTML Structure</a:t>
            </a:r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09600" y="2971800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09600" y="4114800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371600"/>
            <a:ext cx="3810000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FontTx/>
              <a:buNone/>
            </a:pPr>
            <a:r>
              <a:rPr lang="en-US" b="1" dirty="0" smtClean="0">
                <a:solidFill>
                  <a:srgbClr val="FFFF00"/>
                </a:solidFill>
              </a:rPr>
              <a:t>&lt;TABLE BORDER width=“750”&gt; </a:t>
            </a:r>
          </a:p>
          <a:p>
            <a:pPr lvl="2">
              <a:buFontTx/>
              <a:buNone/>
            </a:pPr>
            <a:r>
              <a:rPr lang="en-US" b="1" dirty="0" smtClean="0">
                <a:solidFill>
                  <a:srgbClr val="FFFF00"/>
                </a:solidFill>
              </a:rPr>
              <a:t>&lt;TR&gt; &lt;TD </a:t>
            </a:r>
            <a:r>
              <a:rPr lang="en-US" b="1" dirty="0" err="1" smtClean="0">
                <a:solidFill>
                  <a:srgbClr val="FFFF00"/>
                </a:solidFill>
              </a:rPr>
              <a:t>colspan</a:t>
            </a:r>
            <a:r>
              <a:rPr lang="en-US" b="1" dirty="0" smtClean="0">
                <a:solidFill>
                  <a:srgbClr val="FFFF00"/>
                </a:solidFill>
              </a:rPr>
              <a:t>=“4” align=“center”&gt;Page Banner&lt;/TD&gt;&lt;/TR&gt;   </a:t>
            </a:r>
          </a:p>
          <a:p>
            <a:pPr lvl="2">
              <a:buFontTx/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lvl="2">
              <a:buFontTx/>
              <a:buNone/>
            </a:pPr>
            <a:r>
              <a:rPr lang="en-US" b="1" dirty="0" smtClean="0">
                <a:solidFill>
                  <a:srgbClr val="FFFF00"/>
                </a:solidFill>
              </a:rPr>
              <a:t>&lt;TR&gt; &lt;TD </a:t>
            </a:r>
            <a:r>
              <a:rPr lang="en-US" b="1" dirty="0" err="1" smtClean="0">
                <a:solidFill>
                  <a:srgbClr val="FFFF00"/>
                </a:solidFill>
              </a:rPr>
              <a:t>rowspan</a:t>
            </a:r>
            <a:r>
              <a:rPr lang="en-US" b="1" dirty="0" smtClean="0">
                <a:solidFill>
                  <a:srgbClr val="FFFF00"/>
                </a:solidFill>
              </a:rPr>
              <a:t>=“2” width=“25%”&gt;</a:t>
            </a:r>
            <a:r>
              <a:rPr lang="en-US" b="1" dirty="0" err="1" smtClean="0">
                <a:solidFill>
                  <a:srgbClr val="FFFF00"/>
                </a:solidFill>
              </a:rPr>
              <a:t>Nav</a:t>
            </a:r>
            <a:r>
              <a:rPr lang="en-US" b="1" dirty="0" smtClean="0">
                <a:solidFill>
                  <a:srgbClr val="FFFF00"/>
                </a:solidFill>
              </a:rPr>
              <a:t> Links&lt;/TD&gt;&lt;TD </a:t>
            </a:r>
            <a:r>
              <a:rPr lang="en-US" b="1" dirty="0" err="1" smtClean="0">
                <a:solidFill>
                  <a:srgbClr val="FFFF00"/>
                </a:solidFill>
              </a:rPr>
              <a:t>colspan</a:t>
            </a:r>
            <a:r>
              <a:rPr lang="en-US" b="1" dirty="0" smtClean="0">
                <a:solidFill>
                  <a:srgbClr val="FFFF00"/>
                </a:solidFill>
              </a:rPr>
              <a:t>=“2”&gt;Feature Article&lt;/TD&gt; &lt;TD </a:t>
            </a:r>
            <a:r>
              <a:rPr lang="en-US" b="1" dirty="0" err="1" smtClean="0">
                <a:solidFill>
                  <a:srgbClr val="FFFF00"/>
                </a:solidFill>
              </a:rPr>
              <a:t>rowspan</a:t>
            </a:r>
            <a:r>
              <a:rPr lang="en-US" b="1" dirty="0" smtClean="0">
                <a:solidFill>
                  <a:srgbClr val="FFFF00"/>
                </a:solidFill>
              </a:rPr>
              <a:t>=“2” width=“25%”&gt;Linked Ads&lt;/TD&gt;&lt;/TR&gt;</a:t>
            </a:r>
          </a:p>
          <a:p>
            <a:pPr lvl="2">
              <a:buFontTx/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lvl="2">
              <a:buFontTx/>
              <a:buNone/>
            </a:pPr>
            <a:r>
              <a:rPr lang="en-US" b="1" dirty="0" smtClean="0">
                <a:solidFill>
                  <a:srgbClr val="FFFF00"/>
                </a:solidFill>
              </a:rPr>
              <a:t>	&lt;TR&gt;&lt;TD width=“25%”&gt;News Column 1 &lt;/TD&gt; &lt;TD width=“25%”&gt;&lt;News Column 2 &lt;/TD&gt;&lt;/TR&gt;</a:t>
            </a:r>
          </a:p>
          <a:p>
            <a:pPr lvl="2">
              <a:buFontTx/>
              <a:buNone/>
            </a:pPr>
            <a:r>
              <a:rPr lang="en-US" b="1" dirty="0" smtClean="0">
                <a:solidFill>
                  <a:srgbClr val="FFFF00"/>
                </a:solidFill>
              </a:rPr>
              <a:t>&lt;/TABLE&gt;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541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43000" y="762000"/>
            <a:ext cx="11325226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814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Georgia" panose="02040502050405020303" pitchFamily="18" charset="0"/>
              </a:rPr>
              <a:t>HTML </a:t>
            </a:r>
            <a:r>
              <a:rPr lang="en-US" dirty="0" smtClean="0">
                <a:effectLst/>
                <a:latin typeface="Georgia" panose="02040502050405020303" pitchFamily="18" charset="0"/>
              </a:rPr>
              <a:t>Links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HTML links are hyperlinks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 hyperlink is a text or an image you can click on, and jump to another document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In HTML, links are defined with the </a:t>
            </a:r>
            <a:r>
              <a:rPr lang="en-US" b="1" dirty="0">
                <a:latin typeface="Georgia" panose="02040502050405020303" pitchFamily="18" charset="0"/>
              </a:rPr>
              <a:t>&lt;a&gt;</a:t>
            </a:r>
            <a:r>
              <a:rPr lang="en-US" dirty="0">
                <a:latin typeface="Georgia" panose="02040502050405020303" pitchFamily="18" charset="0"/>
              </a:rPr>
              <a:t> tag</a:t>
            </a:r>
            <a:r>
              <a:rPr lang="en-US" dirty="0" smtClean="0">
                <a:latin typeface="Georgia" panose="02040502050405020303" pitchFamily="18" charset="0"/>
              </a:rPr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48056" lvl="1" indent="-384048">
              <a:buSzPct val="80000"/>
              <a:buFont typeface="Wingdings 2"/>
              <a:buChar char=""/>
            </a:pPr>
            <a:r>
              <a:rPr lang="en-US" dirty="0">
                <a:latin typeface="Georgia" panose="02040502050405020303" pitchFamily="18" charset="0"/>
              </a:rPr>
              <a:t>&lt;a </a:t>
            </a:r>
            <a:r>
              <a:rPr lang="en-US" dirty="0" err="1">
                <a:latin typeface="Georgia" panose="02040502050405020303" pitchFamily="18" charset="0"/>
              </a:rPr>
              <a:t>href</a:t>
            </a:r>
            <a:r>
              <a:rPr lang="en-US" dirty="0">
                <a:latin typeface="Georgia" panose="02040502050405020303" pitchFamily="18" charset="0"/>
              </a:rPr>
              <a:t>="</a:t>
            </a:r>
            <a:r>
              <a:rPr lang="en-US" i="1" dirty="0" err="1">
                <a:latin typeface="Georgia" panose="02040502050405020303" pitchFamily="18" charset="0"/>
              </a:rPr>
              <a:t>url</a:t>
            </a:r>
            <a:r>
              <a:rPr lang="en-US" dirty="0">
                <a:latin typeface="Georgia" panose="02040502050405020303" pitchFamily="18" charset="0"/>
              </a:rPr>
              <a:t>"&gt;</a:t>
            </a:r>
            <a:r>
              <a:rPr lang="en-US" i="1" dirty="0">
                <a:latin typeface="Georgia" panose="02040502050405020303" pitchFamily="18" charset="0"/>
              </a:rPr>
              <a:t>link text</a:t>
            </a:r>
            <a:r>
              <a:rPr lang="en-US" dirty="0">
                <a:latin typeface="Georgia" panose="02040502050405020303" pitchFamily="18" charset="0"/>
              </a:rPr>
              <a:t>&lt;/a&gt;</a:t>
            </a:r>
          </a:p>
          <a:p>
            <a:r>
              <a:rPr lang="en-US" dirty="0">
                <a:latin typeface="Georgia" panose="02040502050405020303" pitchFamily="18" charset="0"/>
              </a:rPr>
              <a:t>The </a:t>
            </a:r>
            <a:r>
              <a:rPr lang="en-US" b="1" dirty="0" err="1">
                <a:latin typeface="Georgia" panose="02040502050405020303" pitchFamily="18" charset="0"/>
              </a:rPr>
              <a:t>href</a:t>
            </a:r>
            <a:r>
              <a:rPr lang="en-US" dirty="0">
                <a:latin typeface="Georgia" panose="02040502050405020303" pitchFamily="18" charset="0"/>
              </a:rPr>
              <a:t> attribute specifies the destination address (</a:t>
            </a:r>
            <a:r>
              <a:rPr lang="en-US" dirty="0">
                <a:latin typeface="Georgia" panose="02040502050405020303" pitchFamily="18" charset="0"/>
                <a:hlinkClick r:id="rId2"/>
              </a:rPr>
              <a:t>http://</a:t>
            </a:r>
            <a:r>
              <a:rPr lang="en-US" dirty="0" smtClean="0">
                <a:latin typeface="Georgia" panose="02040502050405020303" pitchFamily="18" charset="0"/>
                <a:hlinkClick r:id="rId2"/>
              </a:rPr>
              <a:t>www.google.com/html/</a:t>
            </a:r>
            <a:r>
              <a:rPr lang="en-US" dirty="0" smtClean="0">
                <a:latin typeface="Georgia" panose="02040502050405020303" pitchFamily="18" charset="0"/>
              </a:rPr>
              <a:t>)</a:t>
            </a:r>
          </a:p>
          <a:p>
            <a:r>
              <a:rPr lang="en-US" dirty="0">
                <a:latin typeface="Georgia" panose="02040502050405020303" pitchFamily="18" charset="0"/>
              </a:rPr>
              <a:t>The </a:t>
            </a:r>
            <a:r>
              <a:rPr lang="en-US" b="1" dirty="0">
                <a:latin typeface="Georgia" panose="02040502050405020303" pitchFamily="18" charset="0"/>
              </a:rPr>
              <a:t>link text</a:t>
            </a:r>
            <a:r>
              <a:rPr lang="en-US" dirty="0">
                <a:latin typeface="Georgia" panose="02040502050405020303" pitchFamily="18" charset="0"/>
              </a:rPr>
              <a:t> is the visible </a:t>
            </a:r>
            <a:r>
              <a:rPr lang="en-US" dirty="0" smtClean="0">
                <a:latin typeface="Georgia" panose="02040502050405020303" pitchFamily="18" charset="0"/>
              </a:rPr>
              <a:t>part</a:t>
            </a:r>
          </a:p>
          <a:p>
            <a:r>
              <a:rPr lang="en-US" dirty="0">
                <a:latin typeface="Georgia" panose="02040502050405020303" pitchFamily="18" charset="0"/>
              </a:rPr>
              <a:t>The link text does not have to be text. It can be an HTML image or any other HTML element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Ex:-</a:t>
            </a:r>
          </a:p>
          <a:p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&lt;a </a:t>
            </a:r>
            <a:r>
              <a:rPr lang="en-US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href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=“www.google.com"&gt;Click here to go to </a:t>
            </a:r>
            <a:r>
              <a:rPr lang="en-US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google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 home page&lt;/a&gt;</a:t>
            </a:r>
          </a:p>
          <a:p>
            <a:endParaRPr lang="en-US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&lt;a </a:t>
            </a:r>
            <a:r>
              <a:rPr lang="en-US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href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="table2.html"&gt;&lt;</a:t>
            </a:r>
            <a:r>
              <a:rPr lang="en-US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img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src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="ball.bmp"&gt;&lt;/a&gt;</a:t>
            </a:r>
            <a:endParaRPr lang="en-US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The </a:t>
            </a:r>
            <a:r>
              <a:rPr lang="en-US" b="1" dirty="0">
                <a:latin typeface="Georgia" panose="02040502050405020303" pitchFamily="18" charset="0"/>
              </a:rPr>
              <a:t>target</a:t>
            </a:r>
            <a:r>
              <a:rPr lang="en-US" dirty="0">
                <a:latin typeface="Georgia" panose="02040502050405020303" pitchFamily="18" charset="0"/>
              </a:rPr>
              <a:t> attribute specifies where to open the linked document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</a:rPr>
              <a:t>Example</a:t>
            </a:r>
          </a:p>
          <a:p>
            <a:endParaRPr lang="en-US" dirty="0" smtClean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&lt;a </a:t>
            </a:r>
            <a:r>
              <a:rPr lang="en-US" dirty="0" err="1">
                <a:latin typeface="Georgia" panose="02040502050405020303" pitchFamily="18" charset="0"/>
              </a:rPr>
              <a:t>href</a:t>
            </a:r>
            <a:r>
              <a:rPr lang="en-US" dirty="0">
                <a:latin typeface="Georgia" panose="02040502050405020303" pitchFamily="18" charset="0"/>
              </a:rPr>
              <a:t>="http://</a:t>
            </a:r>
            <a:r>
              <a:rPr lang="en-US" dirty="0" smtClean="0">
                <a:latin typeface="Georgia" panose="02040502050405020303" pitchFamily="18" charset="0"/>
              </a:rPr>
              <a:t>www.google.com</a:t>
            </a:r>
            <a:r>
              <a:rPr lang="en-US" dirty="0">
                <a:latin typeface="Georgia" panose="02040502050405020303" pitchFamily="18" charset="0"/>
              </a:rPr>
              <a:t>/" target="_blank"&gt;Visit </a:t>
            </a:r>
            <a:r>
              <a:rPr lang="en-US" dirty="0" smtClean="0">
                <a:latin typeface="Georgia" panose="02040502050405020303" pitchFamily="18" charset="0"/>
              </a:rPr>
              <a:t>Google!&lt;/</a:t>
            </a:r>
            <a:r>
              <a:rPr lang="en-US" dirty="0">
                <a:latin typeface="Georgia" panose="02040502050405020303" pitchFamily="18" charset="0"/>
              </a:rPr>
              <a:t>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4609"/>
            <a:ext cx="8229600" cy="217054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Exercise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Create a link that connects to yahoo home page?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Create a link that connects to another page, you created inside your folder?</a:t>
            </a:r>
          </a:p>
          <a:p>
            <a:pPr marL="64008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Solution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295400"/>
            <a:ext cx="35052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sz="2400" dirty="0" smtClean="0"/>
              <a:t>&lt;html&gt;</a:t>
            </a:r>
          </a:p>
          <a:p>
            <a:pPr marL="64008" indent="0">
              <a:buNone/>
            </a:pPr>
            <a:r>
              <a:rPr lang="en-US" sz="2400" dirty="0" smtClean="0"/>
              <a:t>&lt;body&gt;</a:t>
            </a:r>
          </a:p>
          <a:p>
            <a:pPr marL="64008" indent="0">
              <a:buNone/>
            </a:pPr>
            <a:endParaRPr lang="en-US" sz="2400" dirty="0" smtClean="0"/>
          </a:p>
          <a:p>
            <a:pPr marL="64008" indent="0">
              <a:buNone/>
            </a:pPr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=“http://www.yahoo.com" &gt;Click here to go to yahoos home page&lt;/a&gt;</a:t>
            </a:r>
          </a:p>
          <a:p>
            <a:pPr marL="64008" indent="0">
              <a:buNone/>
            </a:pPr>
            <a:endParaRPr lang="en-US" sz="2400" dirty="0" smtClean="0"/>
          </a:p>
          <a:p>
            <a:pPr marL="64008" indent="0">
              <a:buNone/>
            </a:pPr>
            <a:r>
              <a:rPr lang="en-US" sz="2400" dirty="0" smtClean="0"/>
              <a:t>&lt;/body&gt;</a:t>
            </a:r>
          </a:p>
          <a:p>
            <a:pPr marL="64008" indent="0">
              <a:buNone/>
            </a:pPr>
            <a:r>
              <a:rPr lang="en-US" sz="2400" dirty="0" smtClean="0"/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1295400"/>
            <a:ext cx="3886200" cy="533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sz="2400" dirty="0" smtClean="0"/>
              <a:t>&lt;html&gt;</a:t>
            </a:r>
          </a:p>
          <a:p>
            <a:pPr marL="64008" indent="0">
              <a:buNone/>
            </a:pPr>
            <a:r>
              <a:rPr lang="en-US" sz="2400" dirty="0" smtClean="0"/>
              <a:t>&lt;body&gt;</a:t>
            </a:r>
          </a:p>
          <a:p>
            <a:pPr marL="64008" indent="0">
              <a:buNone/>
            </a:pPr>
            <a:endParaRPr lang="en-US" sz="2400" dirty="0" smtClean="0"/>
          </a:p>
          <a:p>
            <a:pPr marL="64008" indent="0">
              <a:buNone/>
            </a:pPr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=“anotherpage.html" &gt;Click here to go another page&lt;/a&gt;</a:t>
            </a:r>
          </a:p>
          <a:p>
            <a:pPr marL="64008" indent="0">
              <a:buNone/>
            </a:pPr>
            <a:endParaRPr lang="en-US" sz="2400" dirty="0" smtClean="0"/>
          </a:p>
          <a:p>
            <a:pPr marL="64008" indent="0">
              <a:buNone/>
            </a:pPr>
            <a:r>
              <a:rPr lang="en-US" sz="2400" dirty="0" smtClean="0"/>
              <a:t>&lt;/body&gt;</a:t>
            </a:r>
          </a:p>
          <a:p>
            <a:pPr marL="64008" indent="0">
              <a:buNone/>
            </a:pPr>
            <a:r>
              <a:rPr lang="en-US" sz="2400" dirty="0" smtClean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Internal Links</a:t>
            </a:r>
            <a:endParaRPr lang="en-US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609600" indent="-60960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Internal Links : Links can also be created inside large documents to simplify navigation. Today’s world wants to be able to get the information quickly. Internal links can help you meet these goals.</a:t>
            </a:r>
          </a:p>
          <a:p>
            <a:pPr marL="609600" indent="-609600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800" dirty="0" smtClean="0">
                <a:latin typeface="Georgia" panose="02040502050405020303" pitchFamily="18" charset="0"/>
              </a:rPr>
              <a:t>Select some text at a place in the document that you would like to create a link to, then add an anchor to link to like this:</a:t>
            </a:r>
          </a:p>
          <a:p>
            <a:pPr marL="609600" indent="-609600">
              <a:buClr>
                <a:schemeClr val="bg1"/>
              </a:buClr>
              <a:buFont typeface="Wingdings" pitchFamily="2" charset="2"/>
              <a:buNone/>
            </a:pPr>
            <a:r>
              <a:rPr lang="en-US" sz="2800" dirty="0" smtClean="0">
                <a:latin typeface="Georgia" panose="02040502050405020303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&lt;A NAME=“</a:t>
            </a:r>
            <a:r>
              <a:rPr lang="en-US" sz="2800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bookmark_name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”&gt;&lt;/A&gt;</a:t>
            </a:r>
          </a:p>
          <a:p>
            <a:pPr marL="609600" indent="-609600">
              <a:buClr>
                <a:schemeClr val="bg1"/>
              </a:buClr>
              <a:buFont typeface="Wingdings" pitchFamily="2" charset="2"/>
              <a:buNone/>
            </a:pPr>
            <a:r>
              <a:rPr lang="en-US" sz="2800" dirty="0" smtClean="0">
                <a:latin typeface="Georgia" panose="02040502050405020303" pitchFamily="18" charset="0"/>
              </a:rPr>
              <a:t>	The Name attribute of an anchor element specifies a location in the document that we link to shortly. All NAME attributes in a document must be unique.</a:t>
            </a:r>
          </a:p>
          <a:p>
            <a:pPr marL="609600" indent="-609600">
              <a:buClr>
                <a:schemeClr val="bg1"/>
              </a:buClr>
              <a:buFont typeface="Wingdings" pitchFamily="2" charset="2"/>
              <a:buAutoNum type="arabicPeriod" startAt="2"/>
            </a:pPr>
            <a:r>
              <a:rPr lang="en-US" sz="2800" dirty="0" smtClean="0">
                <a:latin typeface="Georgia" panose="02040502050405020303" pitchFamily="18" charset="0"/>
              </a:rPr>
              <a:t>Next select the text that you would like to create as a link to the location created above.</a:t>
            </a:r>
          </a:p>
          <a:p>
            <a:pPr marL="609600" indent="-609600">
              <a:buClr>
                <a:schemeClr val="bg1"/>
              </a:buClr>
              <a:buFont typeface="Wingdings" pitchFamily="2" charset="2"/>
              <a:buNone/>
            </a:pPr>
            <a:r>
              <a:rPr lang="en-US" sz="2800" dirty="0" smtClean="0">
                <a:latin typeface="Georgia" panose="02040502050405020303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&lt;A HREF=“</a:t>
            </a:r>
            <a:r>
              <a:rPr lang="en-US" sz="2800" dirty="0" smtClean="0">
                <a:latin typeface="Georgia" panose="02040502050405020303" pitchFamily="18" charset="0"/>
              </a:rPr>
              <a:t>#</a:t>
            </a:r>
            <a:r>
              <a:rPr lang="en-US" sz="2800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bookmark_name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”&gt;Go To  Book Mark&lt;/A&gt;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Or, create a link to the "Useful Tips Section" from another page:</a:t>
            </a:r>
          </a:p>
          <a:p>
            <a:pPr>
              <a:buNone/>
            </a:pPr>
            <a:r>
              <a:rPr lang="en-US" dirty="0" smtClean="0">
                <a:latin typeface="Georgia" panose="02040502050405020303" pitchFamily="18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&lt;a </a:t>
            </a:r>
            <a:r>
              <a:rPr lang="en-US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href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="http://www.w3schools.com/html_links.htm#tips"&gt;</a:t>
            </a:r>
            <a:b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Visit the Useful Tips Section&lt;/a&gt; </a:t>
            </a:r>
            <a:endParaRPr lang="en-US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link that will link to the title London?</a:t>
            </a:r>
          </a:p>
          <a:p>
            <a:r>
              <a:rPr lang="en-US" dirty="0" smtClean="0"/>
              <a:t>Create a link from another page that will link to the  title </a:t>
            </a:r>
            <a:r>
              <a:rPr lang="en-US" dirty="0" err="1" smtClean="0"/>
              <a:t>london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667000"/>
            <a:ext cx="4572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lvl="1" indent="0">
              <a:buNone/>
            </a:pPr>
            <a:r>
              <a:rPr lang="en-US" sz="2400" dirty="0" smtClean="0"/>
              <a:t>&lt;html&gt;</a:t>
            </a:r>
          </a:p>
          <a:p>
            <a:pPr marL="438912" lvl="1" indent="0">
              <a:buNone/>
            </a:pPr>
            <a:r>
              <a:rPr lang="en-US" sz="2400" dirty="0" smtClean="0"/>
              <a:t>&lt;body&gt;</a:t>
            </a:r>
          </a:p>
          <a:p>
            <a:pPr marL="438912" lvl="1" indent="0">
              <a:buNone/>
            </a:pPr>
            <a:r>
              <a:rPr lang="en-US" sz="2400" dirty="0" smtClean="0"/>
              <a:t>&lt;h1align=“center”&gt;London&lt;/h&gt;</a:t>
            </a:r>
          </a:p>
          <a:p>
            <a:pPr marL="438912" lvl="1" indent="0">
              <a:buNone/>
            </a:pPr>
            <a:r>
              <a:rPr lang="en-US" sz="2400" dirty="0" smtClean="0"/>
              <a:t>&lt;p&gt;London is the capital city of England. It is the most populous city in the United Kingdom, with a metropolitan area of over 13 million inhabitants.&lt;/p&gt;</a:t>
            </a:r>
          </a:p>
          <a:p>
            <a:pPr marL="438912" lvl="1" indent="0">
              <a:buNone/>
            </a:pPr>
            <a:r>
              <a:rPr lang="en-US" sz="2400" dirty="0" smtClean="0"/>
              <a:t>&lt;/body&gt;</a:t>
            </a:r>
          </a:p>
          <a:p>
            <a:pPr marL="438912" lvl="1" indent="0">
              <a:buNone/>
            </a:pPr>
            <a:r>
              <a:rPr lang="en-US" sz="2400" dirty="0" smtClean="0"/>
              <a:t>&lt;/html&gt;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latin typeface="Georgia" panose="02040502050405020303" pitchFamily="18" charset="0"/>
              </a:rPr>
              <a:t>The HTML source code should be formatted to increase readability and facilitate debugging.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latin typeface="Georgia" panose="02040502050405020303" pitchFamily="18" charset="0"/>
              </a:rPr>
              <a:t>Every block element should start on a new line.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latin typeface="Georgia" panose="02040502050405020303" pitchFamily="18" charset="0"/>
              </a:rPr>
              <a:t>Every nested (block) element should be indented.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latin typeface="Georgia" panose="02040502050405020303" pitchFamily="18" charset="0"/>
              </a:rPr>
              <a:t>Browsers ignore multiple whitespaces in the page source, so formatting is harmless.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Georgia" panose="02040502050405020303" pitchFamily="18" charset="0"/>
              </a:rPr>
              <a:t>For performance reasons, formatting can be sacrificed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eorgia" panose="02040502050405020303" pitchFamily="18" charset="0"/>
              </a:rPr>
              <a:t>HTML Code Formatting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7724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lvl="1" indent="0">
              <a:buNone/>
            </a:pPr>
            <a:r>
              <a:rPr lang="en-US" dirty="0" smtClean="0"/>
              <a:t>&lt;html&gt;</a:t>
            </a:r>
          </a:p>
          <a:p>
            <a:pPr marL="438912" lvl="1" indent="0">
              <a:buNone/>
            </a:pPr>
            <a:r>
              <a:rPr lang="en-US" dirty="0" smtClean="0"/>
              <a:t>&lt;body&gt;</a:t>
            </a:r>
          </a:p>
          <a:p>
            <a:pPr marL="438912" lvl="1" indent="0">
              <a:buNone/>
            </a:pPr>
            <a:r>
              <a:rPr lang="en-US" dirty="0" smtClean="0"/>
              <a:t>&lt;h1 align=“center”&gt;&lt;a name="</a:t>
            </a:r>
            <a:r>
              <a:rPr lang="en-US" dirty="0" err="1" smtClean="0"/>
              <a:t>london</a:t>
            </a:r>
            <a:r>
              <a:rPr lang="en-US" dirty="0" smtClean="0"/>
              <a:t>"&gt;London&lt;/a&gt;&lt;/h1&gt;</a:t>
            </a:r>
          </a:p>
          <a:p>
            <a:pPr marL="438912" lvl="1" indent="0">
              <a:buNone/>
            </a:pPr>
            <a:r>
              <a:rPr lang="en-US" dirty="0" smtClean="0"/>
              <a:t>&lt;p&gt;London is the capital city of England. It is the most populous city in the United Kingdom,&lt;</a:t>
            </a:r>
            <a:r>
              <a:rPr lang="en-US" dirty="0" err="1" smtClean="0"/>
              <a:t>br</a:t>
            </a:r>
            <a:r>
              <a:rPr lang="en-US" dirty="0" smtClean="0"/>
              <a:t>&gt; with a metropolitan area of over 13 million inhabitants.&lt;/p&gt;</a:t>
            </a:r>
          </a:p>
          <a:p>
            <a:pPr marL="438912" lvl="1" indent="0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="#</a:t>
            </a:r>
            <a:r>
              <a:rPr lang="en-US" dirty="0" err="1" smtClean="0"/>
              <a:t>london</a:t>
            </a:r>
            <a:r>
              <a:rPr lang="en-US" dirty="0" smtClean="0"/>
              <a:t>"&gt;see about </a:t>
            </a:r>
            <a:r>
              <a:rPr lang="en-US" dirty="0" err="1" smtClean="0"/>
              <a:t>london</a:t>
            </a:r>
            <a:r>
              <a:rPr lang="en-US" dirty="0" smtClean="0"/>
              <a:t>&lt;/a&gt;</a:t>
            </a:r>
          </a:p>
          <a:p>
            <a:pPr marL="438912" lvl="1" indent="0">
              <a:buNone/>
            </a:pPr>
            <a:r>
              <a:rPr lang="en-US" dirty="0" smtClean="0"/>
              <a:t>&lt;/body&gt;</a:t>
            </a:r>
          </a:p>
          <a:p>
            <a:pPr marL="438912" lvl="1" indent="0">
              <a:buNone/>
            </a:pPr>
            <a:r>
              <a:rPr lang="en-US" dirty="0" smtClean="0"/>
              <a:t>&lt;/html&gt;</a:t>
            </a:r>
            <a:endParaRPr lang="en-US" sz="2400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6172200"/>
            <a:ext cx="723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table.html#london</a:t>
            </a:r>
            <a:r>
              <a:rPr lang="en-US" dirty="0" smtClean="0"/>
              <a:t>"&gt;Read About </a:t>
            </a:r>
            <a:r>
              <a:rPr lang="en-US" dirty="0" err="1" smtClean="0"/>
              <a:t>london</a:t>
            </a:r>
            <a:r>
              <a:rPr lang="en-US" dirty="0" smtClean="0"/>
              <a:t> from another page&lt;/a&gt;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Georgia" panose="02040502050405020303" pitchFamily="18" charset="0"/>
              </a:rPr>
              <a:t>HTML 5 </a:t>
            </a:r>
            <a:r>
              <a:rPr lang="en-US" b="1" dirty="0" smtClean="0">
                <a:latin typeface="Georgia" panose="02040502050405020303" pitchFamily="18" charset="0"/>
              </a:rPr>
              <a:t>New Media Elements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382" y="1981200"/>
            <a:ext cx="7239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HTML5 Video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Video on the Web</a:t>
            </a:r>
          </a:p>
          <a:p>
            <a:r>
              <a:rPr lang="en-US" sz="2000" dirty="0" smtClean="0">
                <a:latin typeface="Georgia" panose="02040502050405020303" pitchFamily="18" charset="0"/>
              </a:rPr>
              <a:t>Until now, there has </a:t>
            </a:r>
            <a:r>
              <a:rPr lang="en-US" sz="2000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never been a standard</a:t>
            </a:r>
            <a:r>
              <a:rPr lang="en-US" sz="2000" dirty="0" smtClean="0">
                <a:latin typeface="Georgia" panose="02040502050405020303" pitchFamily="18" charset="0"/>
              </a:rPr>
              <a:t> for showing video on a web page.</a:t>
            </a:r>
          </a:p>
          <a:p>
            <a:r>
              <a:rPr lang="en-US" sz="2000" dirty="0" smtClean="0">
                <a:latin typeface="Georgia" panose="02040502050405020303" pitchFamily="18" charset="0"/>
              </a:rPr>
              <a:t>Today, most videos are shown through a </a:t>
            </a:r>
            <a:r>
              <a:rPr lang="en-US" sz="2000" dirty="0" err="1" smtClean="0">
                <a:latin typeface="Georgia" panose="02040502050405020303" pitchFamily="18" charset="0"/>
              </a:rPr>
              <a:t>plugin</a:t>
            </a:r>
            <a:r>
              <a:rPr lang="en-US" sz="2000" dirty="0" smtClean="0">
                <a:latin typeface="Georgia" panose="02040502050405020303" pitchFamily="18" charset="0"/>
              </a:rPr>
              <a:t> (like flash). However, not all browsers have the same </a:t>
            </a:r>
            <a:r>
              <a:rPr lang="en-US" sz="2000" dirty="0" err="1" smtClean="0">
                <a:latin typeface="Georgia" panose="02040502050405020303" pitchFamily="18" charset="0"/>
              </a:rPr>
              <a:t>plugins</a:t>
            </a:r>
            <a:r>
              <a:rPr lang="en-US" sz="2000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sz="2000" dirty="0" smtClean="0">
                <a:latin typeface="Georgia" panose="02040502050405020303" pitchFamily="18" charset="0"/>
              </a:rPr>
              <a:t>HTML5 specifies a standard way to include video, with the video element.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581400"/>
            <a:ext cx="7162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How it Works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358140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 control attribute is for adding play, pause, and volume controls.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86200"/>
            <a:ext cx="6553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524000"/>
            <a:ext cx="6019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HTML5 Audio</a:t>
            </a:r>
            <a:br>
              <a:rPr lang="en-US" b="1" dirty="0" smtClean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HTML5 provides a standard for playing audio.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7086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How it Works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6705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276600"/>
            <a:ext cx="6781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566988"/>
            <a:ext cx="5761038" cy="6365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Georgia" panose="02040502050405020303" pitchFamily="18" charset="0"/>
              </a:rPr>
              <a:t>HTML Forms</a:t>
            </a:r>
            <a:endParaRPr lang="bg-BG" dirty="0" smtClean="0">
              <a:latin typeface="Georgia" panose="02040502050405020303" pitchFamily="18" charset="0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01251">
            <a:off x="3306833" y="3761299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1136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latin typeface="Georgia" panose="02040502050405020303" pitchFamily="18" charset="0"/>
              </a:rPr>
              <a:t>Forms are the primary method for gathering data from site visitors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latin typeface="Georgia" panose="02040502050405020303" pitchFamily="18" charset="0"/>
              </a:rPr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>
              <a:latin typeface="Georgia" panose="02040502050405020303" pitchFamily="18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latin typeface="Georgia" panose="02040502050405020303" pitchFamily="18" charset="0"/>
              </a:rPr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eorgia" panose="02040502050405020303" pitchFamily="18" charset="0"/>
              </a:rPr>
              <a:t>HTML Forms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62000" y="33528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44958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5562600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819400"/>
            <a:ext cx="5065712" cy="1379101"/>
          </a:xfrm>
          <a:prstGeom prst="wedgeRoundRectCallout">
            <a:avLst>
              <a:gd name="adj1" fmla="val -37849"/>
              <a:gd name="adj2" fmla="val 770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“method" attribute tells how the form data should be sent – via GET or POST request</a:t>
            </a:r>
          </a:p>
        </p:txBody>
      </p:sp>
    </p:spTree>
    <p:extLst>
      <p:ext uri="{BB962C8B-B14F-4D97-AF65-F5344CB8AC3E}">
        <p14:creationId xmlns:p14="http://schemas.microsoft.com/office/powerpoint/2010/main" val="305480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 most important form element is the input element.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The input element is used to select user information.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An input element can vary in many ways, depending on the 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type </a:t>
            </a:r>
            <a:r>
              <a:rPr lang="en-US" dirty="0" smtClean="0">
                <a:latin typeface="Georgia" panose="02040502050405020303" pitchFamily="18" charset="0"/>
              </a:rPr>
              <a:t>attribute. An input element can be of type 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text field, checkbox, password, radio button, submit button, and more.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The most used input types are described below.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latin typeface="Georgia" panose="02040502050405020303" pitchFamily="18" charset="0"/>
              </a:rPr>
              <a:t>HTML Forms - The Input Element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Text Field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07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Example</a:t>
            </a:r>
          </a:p>
          <a:p>
            <a:pPr marL="53721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&lt;!DOCTYPE </a:t>
            </a:r>
            <a:r>
              <a:rPr lang="en-US" i="1" dirty="0" smtClean="0">
                <a:solidFill>
                  <a:srgbClr val="FF0000"/>
                </a:solidFill>
              </a:rPr>
              <a:t> html</a:t>
            </a:r>
            <a:r>
              <a:rPr lang="en-US" i="1" dirty="0">
                <a:solidFill>
                  <a:srgbClr val="FF0000"/>
                </a:solidFill>
              </a:rPr>
              <a:t>&gt;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&lt;html&gt;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&lt;head&gt;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&lt;title&gt;Page Title&lt;/title&gt;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&lt;/head&gt;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&lt;body&gt;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&lt;h1&gt;My First Heading&lt;/h1&gt;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&lt;p&gt;My first paragraph.&lt;/p&gt;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&lt;/body&gt;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Text Field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807719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Input Type Attributes</a:t>
            </a:r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04949"/>
              </p:ext>
            </p:extLst>
          </p:nvPr>
        </p:nvGraphicFramePr>
        <p:xfrm>
          <a:off x="-76200" y="914400"/>
          <a:ext cx="9220200" cy="6100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100"/>
                <a:gridCol w="4610100"/>
              </a:tblGrid>
              <a:tr h="726001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Georgia" panose="02040502050405020303" pitchFamily="18" charset="0"/>
                        </a:rPr>
                        <a:t>Attribute name</a:t>
                      </a:r>
                      <a:endParaRPr 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eorgia" panose="02040502050405020303" pitchFamily="18" charset="0"/>
                        </a:rPr>
                        <a:t>use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645601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Georgia" panose="02040502050405020303" pitchFamily="18" charset="0"/>
                        </a:rPr>
                        <a:t>Disabled</a:t>
                      </a:r>
                      <a:endParaRPr 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eorgia" panose="02040502050405020303" pitchFamily="18" charset="0"/>
                        </a:rPr>
                        <a:t>Used to disable an input element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726001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Georgia" panose="02040502050405020303" pitchFamily="18" charset="0"/>
                        </a:rPr>
                        <a:t>value</a:t>
                      </a:r>
                      <a:endParaRPr 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eorgia" panose="02040502050405020303" pitchFamily="18" charset="0"/>
                        </a:rPr>
                        <a:t>Used to give a default value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721799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Georgia" panose="02040502050405020303" pitchFamily="18" charset="0"/>
                        </a:rPr>
                        <a:t>Readonly</a:t>
                      </a:r>
                      <a:endParaRPr 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eorgia" panose="02040502050405020303" pitchFamily="18" charset="0"/>
                        </a:rPr>
                        <a:t>The content of the input element cant be changed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726001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Georgia" panose="02040502050405020303" pitchFamily="18" charset="0"/>
                        </a:rPr>
                        <a:t>The </a:t>
                      </a:r>
                      <a:r>
                        <a:rPr lang="en-US" b="1" dirty="0" err="1" smtClean="0">
                          <a:latin typeface="Georgia" panose="02040502050405020303" pitchFamily="18" charset="0"/>
                        </a:rPr>
                        <a:t>maxlength</a:t>
                      </a:r>
                      <a:r>
                        <a:rPr lang="en-US" b="1" dirty="0" smtClean="0">
                          <a:latin typeface="Georgia" panose="02040502050405020303" pitchFamily="18" charset="0"/>
                        </a:rPr>
                        <a:t> Attribute</a:t>
                      </a:r>
                    </a:p>
                    <a:p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eorgia" panose="02040502050405020303" pitchFamily="18" charset="0"/>
                        </a:rPr>
                        <a:t>The </a:t>
                      </a:r>
                      <a:r>
                        <a:rPr lang="en-US" b="1" dirty="0" err="1" smtClean="0">
                          <a:latin typeface="Georgia" panose="02040502050405020303" pitchFamily="18" charset="0"/>
                        </a:rPr>
                        <a:t>maxlength</a:t>
                      </a:r>
                      <a:r>
                        <a:rPr lang="en-US" dirty="0" smtClean="0">
                          <a:latin typeface="Georgia" panose="02040502050405020303" pitchFamily="18" charset="0"/>
                        </a:rPr>
                        <a:t> attribute specifies the maximum allowed length for the input field: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726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Georgia" panose="02040502050405020303" pitchFamily="18" charset="0"/>
                        </a:rPr>
                        <a:t>autofocus </a:t>
                      </a:r>
                    </a:p>
                    <a:p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eorgia" panose="02040502050405020303" pitchFamily="18" charset="0"/>
                        </a:rPr>
                        <a:t>The autofocus attribute is a </a:t>
                      </a:r>
                      <a:r>
                        <a:rPr lang="en-US" dirty="0" err="1" smtClean="0">
                          <a:latin typeface="Georgia" panose="02040502050405020303" pitchFamily="18" charset="0"/>
                        </a:rPr>
                        <a:t>boolean</a:t>
                      </a:r>
                      <a:r>
                        <a:rPr lang="en-US" dirty="0" smtClean="0">
                          <a:latin typeface="Georgia" panose="02040502050405020303" pitchFamily="18" charset="0"/>
                        </a:rPr>
                        <a:t> attribute.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726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Georgia" panose="02040502050405020303" pitchFamily="18" charset="0"/>
                        </a:rPr>
                        <a:t>placeholder</a:t>
                      </a:r>
                    </a:p>
                    <a:p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eorgia" panose="02040502050405020303" pitchFamily="18" charset="0"/>
                        </a:rPr>
                        <a:t>The placeholder attribute specifies a hint that describes the expected value of an input field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726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Georgia" panose="02040502050405020303" pitchFamily="18" charset="0"/>
                        </a:rPr>
                        <a:t>required</a:t>
                      </a:r>
                    </a:p>
                    <a:p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eorgia" panose="02040502050405020303" pitchFamily="18" charset="0"/>
                        </a:rPr>
                        <a:t>it specifies that an input field must be filled out before submitting the form.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9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>
                <a:latin typeface="Georgia" panose="02040502050405020303" pitchFamily="18" charset="0"/>
              </a:rPr>
              <a:t>Create the following Text Fields (hint:-</a:t>
            </a:r>
            <a:r>
              <a:rPr lang="en-US" sz="2000" i="1" dirty="0">
                <a:latin typeface="Georgia" panose="02040502050405020303" pitchFamily="18" charset="0"/>
              </a:rPr>
              <a:t>use Table, #C52546)</a:t>
            </a:r>
            <a:endParaRPr lang="en-US" sz="2000" i="1" dirty="0" smtClean="0"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Exercise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027" name="Picture 3" descr="C:\Users\dell\Desktop\saved\form.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3999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Radio Buttons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800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1"/>
            <a:ext cx="8991599" cy="838200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Create the following List?</a:t>
            </a:r>
            <a:r>
              <a:rPr lang="en-US" sz="20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(use font element for color and size)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Exercise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053" name="Picture 5" descr="C:\Users\dell\Desktop\saved\ra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888"/>
            <a:ext cx="9143999" cy="547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&lt;input type="submit" /&gt; </a:t>
            </a:r>
            <a:r>
              <a:rPr lang="en-US" sz="2400" dirty="0" smtClean="0">
                <a:latin typeface="Georgia" panose="02040502050405020303" pitchFamily="18" charset="0"/>
              </a:rPr>
              <a:t>defines a submit button.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A submit button is used to send </a:t>
            </a:r>
            <a:r>
              <a:rPr lang="en-US" sz="24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form data to a server</a:t>
            </a:r>
            <a:r>
              <a:rPr lang="en-US" sz="2400" dirty="0" smtClean="0">
                <a:latin typeface="Georgia" panose="02040502050405020303" pitchFamily="18" charset="0"/>
              </a:rPr>
              <a:t>. The data is sent to the page specified in the form's action attribute. The file defined in the action attribute usually does something with the received input: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Submit Button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657600"/>
            <a:ext cx="6858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>
                <a:latin typeface="Georgia" panose="02040502050405020303" pitchFamily="18" charset="0"/>
              </a:rPr>
              <a:t>Reset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>
              <a:latin typeface="Georgia" panose="02040502050405020303" pitchFamily="18" charset="0"/>
            </a:endParaRPr>
          </a:p>
          <a:p>
            <a:pPr marL="109728" indent="0">
              <a:lnSpc>
                <a:spcPct val="100000"/>
              </a:lnSpc>
              <a:spcBef>
                <a:spcPct val="60000"/>
              </a:spcBef>
              <a:buNone/>
              <a:defRPr/>
            </a:pPr>
            <a:endParaRPr lang="en-US" sz="3000" dirty="0" smtClean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>
                <a:latin typeface="Georgia" panose="02040502050405020303" pitchFamily="18" charset="0"/>
              </a:rPr>
              <a:t>Ordinary button – used for JavaScript, no default action</a:t>
            </a:r>
            <a:endParaRPr lang="bg-BG" sz="3000" dirty="0" smtClean="0">
              <a:latin typeface="Georgia" panose="02040502050405020303" pitchFamily="18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126</a:t>
            </a:fld>
            <a:endParaRPr lang="en-US" dirty="0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eorgia" panose="02040502050405020303" pitchFamily="18" charset="0"/>
              </a:rPr>
              <a:t>Other Form Controls </a:t>
            </a:r>
            <a:endParaRPr lang="bg-BG" dirty="0" smtClean="0">
              <a:latin typeface="Georgia" panose="02040502050405020303" pitchFamily="18" charset="0"/>
            </a:endParaRPr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641350" y="2438400"/>
            <a:ext cx="78613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4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name="resetBtn"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value="Reset the form"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533400" y="3810000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</p:spTree>
    <p:extLst>
      <p:ext uri="{BB962C8B-B14F-4D97-AF65-F5344CB8AC3E}">
        <p14:creationId xmlns:p14="http://schemas.microsoft.com/office/powerpoint/2010/main" val="3021945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following form Using Tables?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3074" name="Picture 2" descr="C:\Users\dell\Desktop\saved\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888"/>
            <a:ext cx="9144000" cy="547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This is used when the user is required to give details that may be longer than a single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sentence. Multi-line input controls are created using HTML &lt;</a:t>
            </a:r>
            <a:r>
              <a:rPr lang="en-US" dirty="0" err="1">
                <a:latin typeface="Georgia" panose="02040502050405020303" pitchFamily="18" charset="0"/>
              </a:rPr>
              <a:t>textarea</a:t>
            </a:r>
            <a:r>
              <a:rPr lang="en-US" dirty="0">
                <a:latin typeface="Georgia" panose="02040502050405020303" pitchFamily="18" charset="0"/>
              </a:rPr>
              <a:t>&gt; tag.</a:t>
            </a:r>
            <a:br>
              <a:rPr lang="en-US" dirty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Text Area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9" y="3505200"/>
            <a:ext cx="6629400" cy="28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Create a text area that will accept comments about the users satisfaction!!!!!!!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Exercise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Example Explained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The </a:t>
            </a:r>
            <a:r>
              <a:rPr lang="en-US" b="1" dirty="0">
                <a:latin typeface="Georgia" panose="02040502050405020303" pitchFamily="18" charset="0"/>
              </a:rPr>
              <a:t>DOCTYPE</a:t>
            </a:r>
            <a:r>
              <a:rPr lang="en-US" dirty="0">
                <a:latin typeface="Georgia" panose="02040502050405020303" pitchFamily="18" charset="0"/>
              </a:rPr>
              <a:t> declaration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defines the document type to be 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HTML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The text between </a:t>
            </a:r>
            <a:r>
              <a:rPr lang="en-US" b="1" dirty="0">
                <a:latin typeface="Georgia" panose="02040502050405020303" pitchFamily="18" charset="0"/>
              </a:rPr>
              <a:t>&lt;html&gt;</a:t>
            </a:r>
            <a:r>
              <a:rPr lang="en-US" dirty="0">
                <a:latin typeface="Georgia" panose="02040502050405020303" pitchFamily="18" charset="0"/>
              </a:rPr>
              <a:t> and </a:t>
            </a:r>
            <a:r>
              <a:rPr lang="en-US" b="1" dirty="0">
                <a:latin typeface="Georgia" panose="02040502050405020303" pitchFamily="18" charset="0"/>
              </a:rPr>
              <a:t>&lt;/html&gt;</a:t>
            </a:r>
            <a:r>
              <a:rPr lang="en-US" dirty="0">
                <a:latin typeface="Georgia" panose="02040502050405020303" pitchFamily="18" charset="0"/>
              </a:rPr>
              <a:t> describes an HTML </a:t>
            </a:r>
            <a:r>
              <a:rPr lang="en-US" dirty="0" smtClean="0">
                <a:latin typeface="Georgia" panose="02040502050405020303" pitchFamily="18" charset="0"/>
              </a:rPr>
              <a:t>document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The text between </a:t>
            </a:r>
            <a:r>
              <a:rPr lang="en-US" b="1" dirty="0">
                <a:latin typeface="Georgia" panose="02040502050405020303" pitchFamily="18" charset="0"/>
              </a:rPr>
              <a:t>&lt;head&gt;</a:t>
            </a:r>
            <a:r>
              <a:rPr lang="en-US" dirty="0">
                <a:latin typeface="Georgia" panose="02040502050405020303" pitchFamily="18" charset="0"/>
              </a:rPr>
              <a:t> and </a:t>
            </a:r>
            <a:r>
              <a:rPr lang="en-US" b="1" dirty="0">
                <a:latin typeface="Georgia" panose="02040502050405020303" pitchFamily="18" charset="0"/>
              </a:rPr>
              <a:t>&lt;/head&gt;</a:t>
            </a:r>
            <a:r>
              <a:rPr lang="en-US" dirty="0">
                <a:latin typeface="Georgia" panose="02040502050405020303" pitchFamily="18" charset="0"/>
              </a:rPr>
              <a:t> provides information about the </a:t>
            </a:r>
            <a:r>
              <a:rPr lang="en-US" dirty="0" smtClean="0">
                <a:latin typeface="Georgia" panose="02040502050405020303" pitchFamily="18" charset="0"/>
              </a:rPr>
              <a:t>document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The text between </a:t>
            </a:r>
            <a:r>
              <a:rPr lang="en-US" b="1" dirty="0">
                <a:latin typeface="Georgia" panose="02040502050405020303" pitchFamily="18" charset="0"/>
              </a:rPr>
              <a:t>&lt;title&gt;</a:t>
            </a:r>
            <a:r>
              <a:rPr lang="en-US" dirty="0">
                <a:latin typeface="Georgia" panose="02040502050405020303" pitchFamily="18" charset="0"/>
              </a:rPr>
              <a:t> and </a:t>
            </a:r>
            <a:r>
              <a:rPr lang="en-US" b="1" dirty="0">
                <a:latin typeface="Georgia" panose="02040502050405020303" pitchFamily="18" charset="0"/>
              </a:rPr>
              <a:t>&lt;/title&gt;</a:t>
            </a:r>
            <a:r>
              <a:rPr lang="en-US" dirty="0">
                <a:latin typeface="Georgia" panose="02040502050405020303" pitchFamily="18" charset="0"/>
              </a:rPr>
              <a:t> provides a title for the document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 select box, also called drop down box which provides option to list down various options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in the form of drop down list, from where a user can select one or more options.</a:t>
            </a:r>
            <a:br>
              <a:rPr lang="en-US" dirty="0">
                <a:latin typeface="Georgia" panose="02040502050405020303" pitchFamily="18" charset="0"/>
              </a:rPr>
            </a:br>
            <a:endParaRPr lang="en-US" dirty="0" smtClean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Georgia" panose="02040502050405020303" pitchFamily="18" charset="0"/>
              </a:rPr>
              <a:t>Select Box Control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038600"/>
            <a:ext cx="5029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Exercise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513"/>
            <a:ext cx="9144000" cy="542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7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Georgia" panose="02040502050405020303" pitchFamily="18" charset="0"/>
              </a:rPr>
              <a:t>Summery Exercise</a:t>
            </a:r>
            <a:endParaRPr lang="en-US" sz="28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2" descr="C:\Users\dell\Desktop\saved\assig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65" y="685800"/>
            <a:ext cx="9144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795" y="2666999"/>
            <a:ext cx="6667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2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2886"/>
            <a:ext cx="8229600" cy="4382466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Georgia" panose="02040502050405020303" pitchFamily="18" charset="0"/>
              </a:rPr>
              <a:t>HTML Page </a:t>
            </a:r>
            <a:r>
              <a:rPr lang="en-US" dirty="0" smtClean="0">
                <a:effectLst/>
                <a:latin typeface="Georgia" panose="02040502050405020303" pitchFamily="18" charset="0"/>
              </a:rPr>
              <a:t>Structure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5202"/>
            <a:ext cx="8229600" cy="245783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Georgia" panose="02040502050405020303" pitchFamily="18" charset="0"/>
              </a:rPr>
              <a:t>HTML </a:t>
            </a:r>
            <a:r>
              <a:rPr lang="en-US" dirty="0" smtClean="0">
                <a:effectLst/>
                <a:latin typeface="Georgia" panose="02040502050405020303" pitchFamily="18" charset="0"/>
              </a:rPr>
              <a:t>Versions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4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HTML Elements</a:t>
            </a:r>
            <a:br>
              <a:rPr lang="en-US" b="1" dirty="0" smtClean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HTML documents are defined by HTML elements.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An HTML element </a:t>
            </a:r>
            <a:r>
              <a:rPr lang="en-US" dirty="0" smtClean="0">
                <a:solidFill>
                  <a:srgbClr val="C00000"/>
                </a:solidFill>
                <a:latin typeface="Georgia" panose="02040502050405020303" pitchFamily="18" charset="0"/>
              </a:rPr>
              <a:t>is everything from the start tag to the end tag:</a:t>
            </a:r>
          </a:p>
          <a:p>
            <a:r>
              <a:rPr lang="en-US" dirty="0">
                <a:latin typeface="Georgia" panose="02040502050405020303" pitchFamily="18" charset="0"/>
              </a:rPr>
              <a:t>&lt;</a:t>
            </a:r>
            <a:r>
              <a:rPr lang="en-US" dirty="0" err="1">
                <a:latin typeface="Georgia" panose="02040502050405020303" pitchFamily="18" charset="0"/>
              </a:rPr>
              <a:t>tagname</a:t>
            </a:r>
            <a:r>
              <a:rPr lang="en-US" dirty="0">
                <a:latin typeface="Georgia" panose="02040502050405020303" pitchFamily="18" charset="0"/>
              </a:rPr>
              <a:t>&gt;content&lt;/</a:t>
            </a:r>
            <a:r>
              <a:rPr lang="en-US" dirty="0" err="1">
                <a:latin typeface="Georgia" panose="02040502050405020303" pitchFamily="18" charset="0"/>
              </a:rPr>
              <a:t>tagname</a:t>
            </a:r>
            <a:r>
              <a:rPr lang="en-US" dirty="0">
                <a:latin typeface="Georgia" panose="02040502050405020303" pitchFamily="18" charset="0"/>
              </a:rPr>
              <a:t>&gt; </a:t>
            </a:r>
            <a:endParaRPr lang="en-US" dirty="0" smtClean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The start tag is often called the </a:t>
            </a:r>
            <a:r>
              <a:rPr lang="en-US" b="1" dirty="0" smtClean="0">
                <a:latin typeface="Georgia" panose="02040502050405020303" pitchFamily="18" charset="0"/>
              </a:rPr>
              <a:t>opening tag</a:t>
            </a:r>
            <a:r>
              <a:rPr lang="en-US" dirty="0" smtClean="0">
                <a:latin typeface="Georgia" panose="02040502050405020303" pitchFamily="18" charset="0"/>
              </a:rPr>
              <a:t>. The end tag is often called the </a:t>
            </a:r>
            <a:r>
              <a:rPr lang="en-US" b="1" dirty="0" smtClean="0">
                <a:latin typeface="Georgia" panose="02040502050405020303" pitchFamily="18" charset="0"/>
              </a:rPr>
              <a:t>closing tag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Ex:-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The </a:t>
            </a:r>
            <a:r>
              <a:rPr lang="en-US" b="1" dirty="0" smtClean="0">
                <a:latin typeface="Georgia" panose="02040502050405020303" pitchFamily="18" charset="0"/>
              </a:rPr>
              <a:t>element content</a:t>
            </a:r>
            <a:r>
              <a:rPr lang="en-US" dirty="0" smtClean="0">
                <a:latin typeface="Georgia" panose="02040502050405020303" pitchFamily="18" charset="0"/>
              </a:rPr>
              <a:t> is everything between the start and the end tag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 Some HTML elements have </a:t>
            </a:r>
            <a:r>
              <a:rPr lang="en-US" b="1" dirty="0" smtClean="0">
                <a:latin typeface="Georgia" panose="02040502050405020303" pitchFamily="18" charset="0"/>
              </a:rPr>
              <a:t>empty content</a:t>
            </a:r>
            <a:r>
              <a:rPr lang="en-US" dirty="0" smtClean="0">
                <a:latin typeface="Georgia" panose="02040502050405020303" pitchFamily="18" charset="0"/>
              </a:rPr>
              <a:t> Empty elements are </a:t>
            </a:r>
            <a:r>
              <a:rPr lang="en-US" b="1" dirty="0" smtClean="0">
                <a:latin typeface="Georgia" panose="02040502050405020303" pitchFamily="18" charset="0"/>
              </a:rPr>
              <a:t>closed in the start tag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 Most HTML elements can have </a:t>
            </a:r>
            <a:r>
              <a:rPr lang="en-US" b="1" dirty="0" smtClean="0">
                <a:latin typeface="Georgia" panose="02040502050405020303" pitchFamily="18" charset="0"/>
              </a:rPr>
              <a:t>attributes</a:t>
            </a:r>
            <a:endParaRPr lang="en-US" dirty="0" smtClean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32566" y="23622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&lt;p&gt;…….&lt;/p&gt;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The example above contains how many elements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1371600"/>
            <a:ext cx="41910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>&lt;p&gt;This is my first paragraph.&lt;/p&gt;</a:t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&lt;/html&gt;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Don't Forget the End Tag</a:t>
            </a:r>
          </a:p>
          <a:p>
            <a:r>
              <a:rPr lang="en-US" dirty="0" smtClean="0"/>
              <a:t>Some HTML elements might display correctly even if you forget the end tag: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example above works in most browsers, because the closing tag is considered optional.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Never rely on this. Many HTML elements will produce unexpected results and/or errors if you forget the end tag 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28194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&lt;p&gt;This is a paragraph</a:t>
            </a:r>
            <a:br>
              <a:rPr lang="en-US" dirty="0" smtClean="0"/>
            </a:br>
            <a:r>
              <a:rPr lang="en-US" dirty="0" smtClean="0"/>
              <a:t>&lt;p&gt;This is a paragraph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Empty HTML Elements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HTML elements with no content are called empty elements.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br</a:t>
            </a:r>
            <a:r>
              <a:rPr lang="en-US" dirty="0" smtClean="0">
                <a:solidFill>
                  <a:srgbClr val="C00000"/>
                </a:solidFill>
              </a:rPr>
              <a:t>&gt; </a:t>
            </a:r>
            <a:r>
              <a:rPr lang="en-US" dirty="0" smtClean="0"/>
              <a:t>is an empty element without a closing tag (the &lt;</a:t>
            </a:r>
            <a:r>
              <a:rPr lang="en-US" dirty="0" err="1" smtClean="0"/>
              <a:t>br</a:t>
            </a:r>
            <a:r>
              <a:rPr lang="en-US" dirty="0" smtClean="0"/>
              <a:t>&gt; tag defines a line break).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HTML Tip: Use Lowercase Tags</a:t>
            </a:r>
          </a:p>
          <a:p>
            <a:r>
              <a:rPr lang="en-US" dirty="0" smtClean="0"/>
              <a:t>HTML tags are not case sensitive: &lt;P&gt; means the same as &lt;p&gt;.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3048000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Lab </a:t>
            </a:r>
            <a:r>
              <a:rPr lang="en-US" dirty="0" smtClean="0">
                <a:latin typeface="Georgia" panose="02040502050405020303" pitchFamily="18" charset="0"/>
              </a:rPr>
              <a:t>Part 1 </a:t>
            </a:r>
            <a:r>
              <a:rPr lang="en-US" dirty="0" smtClean="0">
                <a:latin typeface="Georgia" panose="02040502050405020303" pitchFamily="18" charset="0"/>
              </a:rPr>
              <a:t/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sz="3600" dirty="0" smtClean="0">
                <a:latin typeface="Georgia" panose="02040502050405020303" pitchFamily="18" charset="0"/>
              </a:rPr>
              <a:t>Introduction to </a:t>
            </a:r>
            <a:r>
              <a:rPr lang="en-US" sz="3600" dirty="0" smtClean="0">
                <a:latin typeface="Georgia" panose="02040502050405020303" pitchFamily="18" charset="0"/>
              </a:rPr>
              <a:t> </a:t>
            </a:r>
            <a:r>
              <a:rPr lang="en-US" sz="3600" dirty="0" smtClean="0">
                <a:latin typeface="Georgia" panose="02040502050405020303" pitchFamily="18" charset="0"/>
              </a:rPr>
              <a:t>HTML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 descr="C:\downloads\NASA Space Wallpapers\NASA Space Wallpaper 00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597">
            <a:off x="3201386" y="4561481"/>
            <a:ext cx="2970900" cy="2111749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pic>
        <p:nvPicPr>
          <p:cNvPr id="7" name="Picture 8" descr="http://www.transcode.org/images/greenHTM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3962400" cy="2057400"/>
          </a:xfrm>
          <a:prstGeom prst="roundRect">
            <a:avLst>
              <a:gd name="adj" fmla="val 3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3908" name="Picture 4" descr="http://www.artistsvalley.com/images/freeIc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4000500" cy="1816228"/>
          </a:xfrm>
          <a:prstGeom prst="roundRect">
            <a:avLst>
              <a:gd name="adj" fmla="val 43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123910" name="Picture 6" descr="http://media02.hongkiat.com/table_design/html-table-desig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1"/>
          <a:stretch>
            <a:fillRect/>
          </a:stretch>
        </p:blipFill>
        <p:spPr bwMode="auto">
          <a:xfrm rot="13352195">
            <a:off x="440769" y="4634677"/>
            <a:ext cx="2576488" cy="138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3912" name="Picture 8" descr="http://www.ladybirdcms.com/Sites/1/userFiles/1261/image/icon_UnderConstruction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18" y="4267200"/>
            <a:ext cx="1661582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HTML Attributes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HTML elements can have </a:t>
            </a:r>
            <a:r>
              <a:rPr lang="en-US" b="1" dirty="0" smtClean="0"/>
              <a:t>attributes</a:t>
            </a:r>
            <a:endParaRPr lang="en-US" dirty="0" smtClean="0"/>
          </a:p>
          <a:p>
            <a:r>
              <a:rPr lang="en-US" dirty="0" smtClean="0"/>
              <a:t>Attributes provide </a:t>
            </a:r>
            <a:r>
              <a:rPr lang="en-US" b="1" dirty="0" smtClean="0"/>
              <a:t>additional information</a:t>
            </a:r>
            <a:r>
              <a:rPr lang="en-US" dirty="0" smtClean="0"/>
              <a:t> about an element</a:t>
            </a:r>
          </a:p>
          <a:p>
            <a:r>
              <a:rPr lang="en-US" dirty="0" smtClean="0"/>
              <a:t>Attributes are always specified in </a:t>
            </a:r>
            <a:r>
              <a:rPr lang="en-US" b="1" dirty="0" smtClean="0"/>
              <a:t>the start tag</a:t>
            </a:r>
            <a:endParaRPr lang="en-US" dirty="0" smtClean="0"/>
          </a:p>
          <a:p>
            <a:r>
              <a:rPr lang="en-US" dirty="0" smtClean="0"/>
              <a:t>Attributes come in name/value pairs like: </a:t>
            </a:r>
            <a:r>
              <a:rPr lang="en-US" b="1" dirty="0" smtClean="0"/>
              <a:t>name="value“</a:t>
            </a:r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Ex:- </a:t>
            </a:r>
            <a:r>
              <a:rPr lang="en-US" dirty="0" smtClean="0">
                <a:solidFill>
                  <a:srgbClr val="C00000"/>
                </a:solidFill>
              </a:rPr>
              <a:t>align is the attribute in p(paragraph) element!!!!!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/>
              <a:t>Always Quote Attribute Values</a:t>
            </a:r>
          </a:p>
          <a:p>
            <a:r>
              <a:rPr lang="en-US" dirty="0" smtClean="0"/>
              <a:t>Attribute values should always be enclosed in quotes.</a:t>
            </a:r>
          </a:p>
          <a:p>
            <a:r>
              <a:rPr lang="en-US" dirty="0" smtClean="0"/>
              <a:t>Double style quotes are the most common, but single style quotes are also allowed.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2971800"/>
            <a:ext cx="3657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&lt;p align="left" &gt;am in lab 4!!!&lt;/p&gt;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iamond 3"/>
          <p:cNvSpPr/>
          <p:nvPr/>
        </p:nvSpPr>
        <p:spPr>
          <a:xfrm>
            <a:off x="0" y="304800"/>
            <a:ext cx="9372600" cy="6324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So from now on we will learn about important HTML elements with their attributes!!!!!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HTML </a:t>
            </a:r>
            <a:r>
              <a:rPr lang="en-US" b="1" dirty="0"/>
              <a:t>&lt;head&gt;</a:t>
            </a:r>
            <a:r>
              <a:rPr lang="en-US" dirty="0"/>
              <a:t> element has nothing to do with HTML headings. </a:t>
            </a:r>
          </a:p>
          <a:p>
            <a:r>
              <a:rPr lang="en-US" dirty="0"/>
              <a:t>The HTML &lt;head&gt; element contains </a:t>
            </a:r>
            <a:r>
              <a:rPr lang="en-US" b="1" dirty="0"/>
              <a:t>meta data</a:t>
            </a:r>
            <a:r>
              <a:rPr lang="en-US" dirty="0"/>
              <a:t>. Meta data are not displayed. </a:t>
            </a:r>
          </a:p>
          <a:p>
            <a:r>
              <a:rPr lang="en-US" dirty="0"/>
              <a:t>The HTML &lt;head&gt; element is placed between the &lt;html&gt; tag and the &lt;body&gt; tag:</a:t>
            </a:r>
          </a:p>
          <a:p>
            <a:r>
              <a:rPr lang="en-US" b="1" dirty="0">
                <a:solidFill>
                  <a:srgbClr val="FF0000"/>
                </a:solidFill>
              </a:rPr>
              <a:t>Meta Elements</a:t>
            </a:r>
          </a:p>
          <a:p>
            <a:r>
              <a:rPr lang="en-US" dirty="0"/>
              <a:t>The HTML </a:t>
            </a:r>
            <a:r>
              <a:rPr lang="en-US" b="1" dirty="0"/>
              <a:t>&lt;style&gt;</a:t>
            </a:r>
            <a:r>
              <a:rPr lang="en-US" dirty="0"/>
              <a:t> element is used to define internal CSS style sheets.</a:t>
            </a:r>
          </a:p>
          <a:p>
            <a:r>
              <a:rPr lang="en-US" dirty="0"/>
              <a:t>The HTML </a:t>
            </a:r>
            <a:r>
              <a:rPr lang="en-US" b="1" dirty="0"/>
              <a:t>&lt;link&gt;</a:t>
            </a:r>
            <a:r>
              <a:rPr lang="en-US" dirty="0"/>
              <a:t> element is used to define external CSS style sheets.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HTML &lt;head&gt; Element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5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Body Element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BODY</a:t>
            </a:r>
            <a:r>
              <a:rPr lang="en-US" sz="2400" dirty="0" smtClean="0"/>
              <a:t> element of a web page is an important element in regards to the </a:t>
            </a:r>
            <a:r>
              <a:rPr lang="en-US" sz="2400" dirty="0" smtClean="0">
                <a:solidFill>
                  <a:srgbClr val="FF0000"/>
                </a:solidFill>
              </a:rPr>
              <a:t>page’s appearance. </a:t>
            </a:r>
            <a:r>
              <a:rPr lang="en-US" sz="2400" dirty="0" smtClean="0"/>
              <a:t>Here are the attributes of the </a:t>
            </a:r>
            <a:r>
              <a:rPr lang="en-US" sz="2400" b="1" dirty="0" smtClean="0"/>
              <a:t>BODY</a:t>
            </a:r>
            <a:r>
              <a:rPr lang="en-US" sz="2400" dirty="0" smtClean="0"/>
              <a:t> tag to control all the levels: 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TEXT</a:t>
            </a:r>
            <a:r>
              <a:rPr lang="en-US" sz="2400" b="1" dirty="0" smtClean="0"/>
              <a:t>=“yellow"</a:t>
            </a:r>
            <a:r>
              <a:rPr lang="en-US" sz="2400" dirty="0" smtClean="0"/>
              <a:t>  to change the color of </a:t>
            </a:r>
            <a:r>
              <a:rPr lang="en-US" sz="2400" b="1" dirty="0" smtClean="0"/>
              <a:t>all the text</a:t>
            </a:r>
            <a:r>
              <a:rPr lang="en-US" sz="2400" dirty="0" smtClean="0"/>
              <a:t> on the page (</a:t>
            </a:r>
            <a:r>
              <a:rPr lang="en-US" sz="2400" b="1" dirty="0" smtClean="0"/>
              <a:t>full page text color.</a:t>
            </a:r>
            <a:r>
              <a:rPr lang="en-US" sz="2400" dirty="0" smtClean="0"/>
              <a:t>) </a:t>
            </a:r>
          </a:p>
          <a:p>
            <a:r>
              <a:rPr lang="en-US" sz="2400" b="1" dirty="0" err="1" smtClean="0">
                <a:solidFill>
                  <a:schemeClr val="accent1"/>
                </a:solidFill>
              </a:rPr>
              <a:t>Bgcolor</a:t>
            </a:r>
            <a:r>
              <a:rPr lang="en-US" sz="2400" dirty="0" smtClean="0">
                <a:solidFill>
                  <a:srgbClr val="FF0000"/>
                </a:solidFill>
              </a:rPr>
              <a:t>=“blue”  </a:t>
            </a:r>
            <a:r>
              <a:rPr lang="en-US" sz="2400" dirty="0" smtClean="0"/>
              <a:t>to change the back ground color.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Background</a:t>
            </a:r>
            <a:r>
              <a:rPr lang="en-US" sz="2400" dirty="0" smtClean="0">
                <a:solidFill>
                  <a:srgbClr val="FF0000"/>
                </a:solidFill>
              </a:rPr>
              <a:t>=“hi.jpg”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dirty="0" smtClean="0"/>
              <a:t>!!!!!This element contains attributes  about the page’s background color, the background image, as well as the text  colors.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an image background to the following html script with a red text color?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590800"/>
            <a:ext cx="53340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&lt;head&gt;&lt;title&gt;background&lt;/title&gt;&lt;/head&gt;</a:t>
            </a:r>
          </a:p>
          <a:p>
            <a:r>
              <a:rPr lang="en-US" sz="2400" dirty="0" smtClean="0"/>
              <a:t>&lt;body&gt;</a:t>
            </a:r>
          </a:p>
          <a:p>
            <a:r>
              <a:rPr lang="en-US" sz="2400" dirty="0" smtClean="0"/>
              <a:t>&lt;p&gt;hi there!!!!!&lt;/p&gt;</a:t>
            </a:r>
          </a:p>
          <a:p>
            <a:r>
              <a:rPr lang="en-US" sz="2400" dirty="0" smtClean="0"/>
              <a:t>&lt;/body&gt;</a:t>
            </a:r>
          </a:p>
          <a:p>
            <a:r>
              <a:rPr lang="en-US" sz="2400" dirty="0" smtClean="0"/>
              <a:t>&lt;/html&gt;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61722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&lt;head&gt;&lt;title&gt;background&lt;/title&gt;&lt;/head&gt;</a:t>
            </a:r>
          </a:p>
          <a:p>
            <a:r>
              <a:rPr lang="en-US" dirty="0" smtClean="0"/>
              <a:t>&lt;body background=“tt.jpg” text=“red”&gt;</a:t>
            </a:r>
          </a:p>
          <a:p>
            <a:r>
              <a:rPr lang="en-US" dirty="0" smtClean="0"/>
              <a:t>&lt;p&gt;hi there!!!!!&lt;/p&gt;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HTML Colors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Georgia" panose="02040502050405020303" pitchFamily="18" charset="0"/>
              </a:rPr>
              <a:t>Colors are displayed combining RED, GREEN, and BLUE light.</a:t>
            </a:r>
          </a:p>
          <a:p>
            <a:r>
              <a:rPr lang="en-US" sz="1800" dirty="0" smtClean="0">
                <a:latin typeface="Georgia" panose="02040502050405020303" pitchFamily="18" charset="0"/>
              </a:rPr>
              <a:t>HTML colors are defined using a hexadecimal notation (HEX) for the combination of </a:t>
            </a:r>
            <a:r>
              <a:rPr lang="en-US" sz="1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Red, Green, and Blue </a:t>
            </a:r>
            <a:r>
              <a:rPr lang="en-US" sz="1800" dirty="0" smtClean="0">
                <a:latin typeface="Georgia" panose="02040502050405020303" pitchFamily="18" charset="0"/>
              </a:rPr>
              <a:t>color values (RGB).</a:t>
            </a:r>
          </a:p>
          <a:p>
            <a:r>
              <a:rPr lang="en-US" sz="1800" dirty="0" smtClean="0">
                <a:latin typeface="Georgia" panose="02040502050405020303" pitchFamily="18" charset="0"/>
              </a:rPr>
              <a:t>The lowest value that can be given to one of the light sources is 0 (in HEX: 00). The highest value is 255 (in HEX: FF).</a:t>
            </a:r>
          </a:p>
          <a:p>
            <a:r>
              <a:rPr lang="en-US" sz="1800" dirty="0" smtClean="0">
                <a:latin typeface="Georgia" panose="02040502050405020303" pitchFamily="18" charset="0"/>
              </a:rPr>
              <a:t>HEX values are specified as 3 pairs of two-digit numbers, </a:t>
            </a:r>
            <a:r>
              <a:rPr lang="en-US" sz="1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starting with a # sign.</a:t>
            </a:r>
            <a:r>
              <a:rPr lang="en-US" dirty="0" smtClean="0">
                <a:latin typeface="Georgia" panose="02040502050405020303" pitchFamily="18" charset="0"/>
              </a:rPr>
              <a:t>					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4" descr="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0"/>
            <a:ext cx="3276600" cy="2514600"/>
          </a:xfrm>
          <a:prstGeom prst="rect">
            <a:avLst/>
          </a:prstGeom>
          <a:noFill/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733800"/>
            <a:ext cx="56483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With HTML, RGB color values can be specified using this formula: </a:t>
            </a:r>
            <a:r>
              <a:rPr lang="en-US" sz="2800" dirty="0" err="1">
                <a:solidFill>
                  <a:srgbClr val="FF0000"/>
                </a:solidFill>
                <a:latin typeface="Georgia" panose="02040502050405020303" pitchFamily="18" charset="0"/>
              </a:rPr>
              <a:t>rgb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(red, green, blue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)</a:t>
            </a:r>
          </a:p>
          <a:p>
            <a:pPr marL="109728" indent="0">
              <a:buNone/>
            </a:pPr>
            <a:endParaRPr lang="en-US" sz="28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Each parameter (red, green, and blue) defines the intensity of the color between 0 and 255.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For example, </a:t>
            </a:r>
            <a:r>
              <a:rPr lang="en-US" sz="2800" dirty="0" err="1">
                <a:solidFill>
                  <a:srgbClr val="FF0000"/>
                </a:solidFill>
                <a:latin typeface="Georgia" panose="02040502050405020303" pitchFamily="18" charset="0"/>
              </a:rPr>
              <a:t>rgb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(255,0,0) is displayed as red</a:t>
            </a:r>
            <a:r>
              <a:rPr lang="en-US" sz="2800" dirty="0">
                <a:latin typeface="Georgia" panose="02040502050405020303" pitchFamily="18" charset="0"/>
              </a:rPr>
              <a:t>, because red is set to its highest value (255) and the others are set to 0. Experiment by mixing the RGB values below: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RGB (Red, Green, Blue)</a:t>
            </a:r>
            <a:br>
              <a:rPr lang="en-US" dirty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67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(Red, Green, Blue)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724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23" y="3657600"/>
            <a:ext cx="457417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57600"/>
            <a:ext cx="3435531" cy="221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0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HTML, RGB values can also be specified using hexadecimal color values in the form: #RRGGBB, where RR (red), GG (green) and BB (blue) are hexadecimal values between 00 and FF (same as decimal 0-255).</a:t>
            </a:r>
          </a:p>
          <a:p>
            <a:r>
              <a:rPr lang="en-US" sz="2400" dirty="0"/>
              <a:t>For example, #FF0000 is displayed as red, because red is set to its highest value (FF) and the others are set to the lowest value (00).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Hexadecimal Colors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19600"/>
            <a:ext cx="56769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6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What is HTML?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HTML is a language for describing web pages.</a:t>
            </a:r>
          </a:p>
          <a:p>
            <a:r>
              <a:rPr lang="en-US" u="sng" dirty="0" smtClean="0">
                <a:solidFill>
                  <a:srgbClr val="FF0000"/>
                </a:solidFill>
                <a:latin typeface="Georgia" panose="02040502050405020303" pitchFamily="18" charset="0"/>
              </a:rPr>
              <a:t>Web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is a complex system of interconnected elements.</a:t>
            </a:r>
          </a:p>
          <a:p>
            <a:r>
              <a:rPr lang="en-US" u="sng" dirty="0" smtClean="0">
                <a:solidFill>
                  <a:srgbClr val="FF0000"/>
                </a:solidFill>
                <a:latin typeface="Georgia" panose="02040502050405020303" pitchFamily="18" charset="0"/>
              </a:rPr>
              <a:t>Web page </a:t>
            </a:r>
            <a:r>
              <a:rPr lang="en-US" dirty="0" smtClean="0">
                <a:latin typeface="Georgia" panose="02040502050405020303" pitchFamily="18" charset="0"/>
              </a:rPr>
              <a:t>is a web document that is suitable for the world wide web and web browser.</a:t>
            </a:r>
          </a:p>
          <a:p>
            <a:r>
              <a:rPr lang="en-US" u="sng" dirty="0" smtClean="0">
                <a:solidFill>
                  <a:srgbClr val="FF0000"/>
                </a:solidFill>
                <a:latin typeface="Georgia" panose="02040502050405020303" pitchFamily="18" charset="0"/>
              </a:rPr>
              <a:t>Web browser </a:t>
            </a:r>
            <a:r>
              <a:rPr lang="en-US" dirty="0" smtClean="0">
                <a:latin typeface="Georgia" panose="02040502050405020303" pitchFamily="18" charset="0"/>
              </a:rPr>
              <a:t>displays a web page on </a:t>
            </a:r>
            <a:r>
              <a:rPr lang="en-US" dirty="0" smtClean="0">
                <a:solidFill>
                  <a:srgbClr val="00B050"/>
                </a:solidFill>
                <a:latin typeface="Georgia" panose="02040502050405020303" pitchFamily="18" charset="0"/>
              </a:rPr>
              <a:t>monitor or mobile device.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343400"/>
            <a:ext cx="41910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343400"/>
            <a:ext cx="378139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6143625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562600" y="2667000"/>
            <a:ext cx="6207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	            http://www.vgdesign.com/color.html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4600" y="228600"/>
            <a:ext cx="259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CSS supports </a:t>
            </a:r>
            <a:r>
              <a:rPr lang="en-US" dirty="0">
                <a:hlinkClick r:id="rId3"/>
              </a:rPr>
              <a:t>140 standard color names</a:t>
            </a:r>
            <a:r>
              <a:rPr lang="en-US" dirty="0"/>
              <a:t>.</a:t>
            </a:r>
            <a:r>
              <a:rPr lang="en-US" dirty="0" smtClean="0"/>
              <a:t>256 x 256).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dirty="0" smtClean="0"/>
              <a:t>Use The color codes to change the background of the script below?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2362200"/>
            <a:ext cx="39624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&lt;html&gt;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&lt;head&gt;&lt;title&gt;background&lt;/title&gt;&lt;/head&gt;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 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&lt;p&gt;hi there!!!!!&lt;/p&gt;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5387" y="2237096"/>
            <a:ext cx="4138613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HTML Headings</a:t>
            </a:r>
            <a:br>
              <a:rPr lang="en-US" b="1" dirty="0" smtClean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Headings are important in HTML documents.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Headings are defined with the &lt;h1&gt; to &lt;h6&gt; tags.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&lt;h1&gt; defines the most important heading. &lt;h6&gt; defines the least important heading.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Use HTML headings for headings only. Don't use headings to make text </a:t>
            </a:r>
            <a:r>
              <a:rPr lang="en-US" b="1" dirty="0" smtClean="0">
                <a:latin typeface="Georgia" panose="02040502050405020303" pitchFamily="18" charset="0"/>
              </a:rPr>
              <a:t>BIG</a:t>
            </a:r>
            <a:r>
              <a:rPr lang="en-US" dirty="0" smtClean="0">
                <a:latin typeface="Georgia" panose="02040502050405020303" pitchFamily="18" charset="0"/>
              </a:rPr>
              <a:t> or </a:t>
            </a:r>
            <a:r>
              <a:rPr lang="en-US" b="1" dirty="0" smtClean="0">
                <a:latin typeface="Georgia" panose="02040502050405020303" pitchFamily="18" charset="0"/>
              </a:rPr>
              <a:t>bold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endParaRPr lang="en-US" dirty="0" smtClean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4301" y="4038600"/>
            <a:ext cx="4800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&lt;head&gt;&lt;title&gt;headings&lt;/title&gt;&lt;/head&gt;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&lt;h1&gt;This is a heading&lt;/h1&gt;</a:t>
            </a:r>
            <a:br>
              <a:rPr lang="en-US" dirty="0" smtClean="0"/>
            </a:br>
            <a:r>
              <a:rPr lang="en-US" dirty="0" smtClean="0"/>
              <a:t>&lt;h2&gt;This is a heading&lt;/h2&gt;</a:t>
            </a:r>
            <a:br>
              <a:rPr lang="en-US" dirty="0" smtClean="0"/>
            </a:br>
            <a:r>
              <a:rPr lang="en-US" dirty="0" smtClean="0"/>
              <a:t>&lt;h3&gt;This is a heading&lt;/h3&gt;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2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5253" y="1481138"/>
            <a:ext cx="7453493" cy="4525962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840-921D-4565-9FF4-423063F282BB}" type="slidenum">
              <a:rPr lang="en-US"/>
              <a:pPr/>
              <a:t>33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use of Heading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533400"/>
            <a:ext cx="7772400" cy="1295400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Exercise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Add a </a:t>
            </a:r>
            <a:r>
              <a:rPr lang="en-US" dirty="0" smtClean="0">
                <a:latin typeface="Georgia" panose="02040502050405020303" pitchFamily="18" charset="0"/>
              </a:rPr>
              <a:t>heading 1 </a:t>
            </a:r>
            <a:r>
              <a:rPr lang="en-US" dirty="0">
                <a:latin typeface="Georgia" panose="02040502050405020303" pitchFamily="18" charset="0"/>
              </a:rPr>
              <a:t>to the paragraph with the text "London</a:t>
            </a:r>
            <a:r>
              <a:rPr lang="en-US" dirty="0" smtClean="0">
                <a:latin typeface="Georgia" panose="02040502050405020303" pitchFamily="18" charset="0"/>
              </a:rPr>
              <a:t>".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Write an HTML script that displays the following?</a:t>
            </a:r>
          </a:p>
          <a:p>
            <a:pPr>
              <a:buNone/>
            </a:pPr>
            <a:endParaRPr lang="en-US" dirty="0" smtClean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3753" y="2810669"/>
            <a:ext cx="44196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lvl="1" indent="0">
              <a:buNone/>
            </a:pPr>
            <a:r>
              <a:rPr lang="en-US" sz="2400" dirty="0" smtClean="0"/>
              <a:t>&lt;html&gt;</a:t>
            </a:r>
          </a:p>
          <a:p>
            <a:pPr marL="438912" lvl="1" indent="0">
              <a:buNone/>
            </a:pPr>
            <a:r>
              <a:rPr lang="en-US" sz="2400" dirty="0" smtClean="0"/>
              <a:t>&lt;body&gt;</a:t>
            </a:r>
          </a:p>
          <a:p>
            <a:pPr marL="438912" lvl="1" indent="0">
              <a:buNone/>
            </a:pPr>
            <a:r>
              <a:rPr lang="en-US" sz="2400" dirty="0" smtClean="0"/>
              <a:t>&lt;p&gt;London is the capital city of England. It is the most populous city in the United Kingdom, with a metropolitan area of over 13 million inhabitants.&lt;/p&gt;</a:t>
            </a:r>
          </a:p>
          <a:p>
            <a:pPr marL="438912" lvl="1" indent="0">
              <a:buNone/>
            </a:pPr>
            <a:r>
              <a:rPr lang="en-US" sz="2400" dirty="0" smtClean="0"/>
              <a:t>&lt;/body&gt;</a:t>
            </a:r>
          </a:p>
          <a:p>
            <a:pPr marL="438912" lvl="1" indent="0">
              <a:buNone/>
            </a:pPr>
            <a:r>
              <a:rPr lang="en-US" sz="2400" dirty="0" smtClean="0"/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765835" y="2757487"/>
            <a:ext cx="4033837" cy="4068763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Heading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Heading 2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Heading 3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Heading 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Heading 5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Heading 6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5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524000"/>
            <a:ext cx="42672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dirty="0" smtClean="0"/>
              <a:t>&lt;html&gt;</a:t>
            </a:r>
          </a:p>
          <a:p>
            <a:pPr marL="64008" indent="0">
              <a:buNone/>
            </a:pPr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&lt;h1&gt;London&lt;/h1&gt;</a:t>
            </a:r>
          </a:p>
          <a:p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&lt;p&gt;London is the capital city of England. It is the most populous city in the United Kingdom, with a metropolitan area of over 13 million inhabitants.&lt;/p&gt;</a:t>
            </a:r>
          </a:p>
          <a:p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&lt;/body&gt;</a:t>
            </a:r>
          </a:p>
          <a:p>
            <a:pPr marL="64008" indent="0">
              <a:buNone/>
            </a:pPr>
            <a:r>
              <a:rPr lang="en-US" dirty="0" smtClean="0"/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76800" y="1600200"/>
            <a:ext cx="4110038" cy="4525963"/>
          </a:xfrm>
          <a:prstGeom prst="rect">
            <a:avLst/>
          </a:prstGeom>
          <a:solidFill>
            <a:schemeClr val="accent1"/>
          </a:solidFill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&lt;HTML&gt;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&lt;HEAD&gt;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&lt;TITLE&gt; Example Page&lt;/TITLE&gt;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&lt;/HEAD&gt;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&lt;H1&gt; Heading 1 &lt;/H1&gt;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&lt;H2&gt; Heading 2 &lt;/H2&gt;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&lt;H3&gt; Heading 3 &lt;/H3&gt;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&lt;H4&gt; Heading 4 &lt;/H4&gt;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&lt;H5&gt; Heading 5 &lt;/H5&gt;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&lt;H6&gt; Heading 6 &lt;/H6&gt;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7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Exercise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Mark up the following text with appropriate tags: 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	"</a:t>
            </a:r>
            <a:r>
              <a:rPr lang="en-US" b="1" dirty="0">
                <a:latin typeface="Georgia" panose="02040502050405020303" pitchFamily="18" charset="0"/>
              </a:rPr>
              <a:t>Universal Studios</a:t>
            </a:r>
            <a:r>
              <a:rPr lang="en-US" dirty="0">
                <a:latin typeface="Georgia" panose="02040502050405020303" pitchFamily="18" charset="0"/>
              </a:rPr>
              <a:t>" is the most important content. 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	"</a:t>
            </a:r>
            <a:r>
              <a:rPr lang="en-US" b="1" dirty="0">
                <a:latin typeface="Georgia" panose="02040502050405020303" pitchFamily="18" charset="0"/>
              </a:rPr>
              <a:t>Jurassic Park</a:t>
            </a:r>
            <a:r>
              <a:rPr lang="en-US" dirty="0">
                <a:latin typeface="Georgia" panose="02040502050405020303" pitchFamily="18" charset="0"/>
              </a:rPr>
              <a:t>" is the next most important content. 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	"</a:t>
            </a:r>
            <a:r>
              <a:rPr lang="en-US" b="1" dirty="0">
                <a:latin typeface="Georgia" panose="02040502050405020303" pitchFamily="18" charset="0"/>
              </a:rPr>
              <a:t>About</a:t>
            </a:r>
            <a:r>
              <a:rPr lang="en-US" dirty="0">
                <a:latin typeface="Georgia" panose="02040502050405020303" pitchFamily="18" charset="0"/>
              </a:rPr>
              <a:t>" is of lesser importance than Jurassic Park. 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	“</a:t>
            </a:r>
            <a:r>
              <a:rPr lang="en-US" b="1" dirty="0" smtClean="0">
                <a:latin typeface="Georgia" panose="02040502050405020303" pitchFamily="18" charset="0"/>
              </a:rPr>
              <a:t>Help</a:t>
            </a:r>
            <a:r>
              <a:rPr lang="en-US" dirty="0" smtClean="0">
                <a:latin typeface="Georgia" panose="02040502050405020303" pitchFamily="18" charset="0"/>
              </a:rPr>
              <a:t>” is </a:t>
            </a:r>
            <a:r>
              <a:rPr lang="en-US" dirty="0">
                <a:latin typeface="Georgia" panose="02040502050405020303" pitchFamily="18" charset="0"/>
              </a:rPr>
              <a:t>just a paragraph.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524000"/>
            <a:ext cx="43434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dirty="0" smtClean="0"/>
              <a:t>&lt;html&gt;</a:t>
            </a:r>
          </a:p>
          <a:p>
            <a:pPr marL="64008" indent="0">
              <a:buNone/>
            </a:pPr>
            <a:r>
              <a:rPr lang="en-US" dirty="0" smtClean="0"/>
              <a:t>&lt;body&gt;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&lt;h1&gt;Universal Studios Presents&lt;/h1&gt;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&lt;h2&gt;Jurassic Park&lt;/h2&gt;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&lt;h3&gt;About&lt;/h3&gt;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&lt;p&gt;Help&lt;/p&gt;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&lt;/body&gt;</a:t>
            </a:r>
          </a:p>
          <a:p>
            <a:pPr marL="64008" indent="0">
              <a:buNone/>
            </a:pPr>
            <a:r>
              <a:rPr lang="en-US" dirty="0" smtClean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Paragraphs, &lt;P&gt; &lt;/P&gt;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534400" cy="5105400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Paragraphs allow you to add text to a document in such a way that it will automatically 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adjust the end of line to suite the window size of the browser </a:t>
            </a:r>
            <a:r>
              <a:rPr lang="en-US" dirty="0" smtClean="0">
                <a:latin typeface="Georgia" panose="02040502050405020303" pitchFamily="18" charset="0"/>
              </a:rPr>
              <a:t>in which it is being displayed. Each line of text will stretch the entire length of the window.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73714" y="3467100"/>
            <a:ext cx="4033838" cy="4114800"/>
          </a:xfrm>
          <a:prstGeom prst="rect">
            <a:avLst/>
          </a:prstGeom>
          <a:solidFill>
            <a:schemeClr val="accent1"/>
          </a:solidFill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&lt;HTML&gt;&lt;HEAD&gt;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&lt;TITLE&gt; Example Page&lt;/TITLE&gt;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&lt;/HEAD&gt;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&lt;BODY&gt;&lt;/H1&gt; Heading 1 &lt;/H1&gt;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&lt;P&gt; Paragraph 1, ….&lt;/P&gt;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&lt;H2&gt; Heading 2 &lt;/H2&gt;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&lt;P&gt; Paragraph 2, ….&lt;/P&gt;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&lt;H3&gt; Heading 3 &lt;/H3&gt;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&lt;P&gt; Paragraph 3, ….&lt;/P&gt;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&lt;H4&gt; Heading 4 &lt;/H4&gt;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&lt;P&gt; Paragraph 4, ….&lt;/P&gt;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&lt;H5&gt; Heading 5 &lt;/H5&gt;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&lt;P&gt; Paragraph 5, ….&lt;/P&gt;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&lt;H6&gt; Heading 6&lt;/H6&gt;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&lt;P&gt; Paragraph 6, ….&lt;/P&gt;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&lt;/BODY&gt;&lt;/HTML&gt;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638800" y="3124200"/>
            <a:ext cx="4033837" cy="42672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Heading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Paragraph 1,….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Heading 2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Paragraph 2,….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Heading 3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Paragraph 3,….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Heading 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Paragraph 4,….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Heading 5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Paragraph 5,….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Heading 6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Paragraph 6,….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5809" y="1967928"/>
            <a:ext cx="6752381" cy="355238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D8C9-D6A5-4754-B066-FA994D95F432}" type="slidenum">
              <a:rPr lang="en-US"/>
              <a:pPr/>
              <a:t>39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Paragraph 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What is HTML?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HTML stands for </a:t>
            </a:r>
            <a:r>
              <a:rPr lang="en-US" b="1" dirty="0" smtClean="0">
                <a:latin typeface="Georgia" panose="02040502050405020303" pitchFamily="18" charset="0"/>
              </a:rPr>
              <a:t>H</a:t>
            </a:r>
            <a:r>
              <a:rPr lang="en-US" dirty="0" smtClean="0">
                <a:latin typeface="Georgia" panose="02040502050405020303" pitchFamily="18" charset="0"/>
              </a:rPr>
              <a:t>yper </a:t>
            </a:r>
            <a:r>
              <a:rPr lang="en-US" b="1" dirty="0" smtClean="0">
                <a:latin typeface="Georgia" panose="02040502050405020303" pitchFamily="18" charset="0"/>
              </a:rPr>
              <a:t>T</a:t>
            </a:r>
            <a:r>
              <a:rPr lang="en-US" dirty="0" smtClean="0">
                <a:latin typeface="Georgia" panose="02040502050405020303" pitchFamily="18" charset="0"/>
              </a:rPr>
              <a:t>ext </a:t>
            </a:r>
            <a:r>
              <a:rPr lang="en-US" b="1" dirty="0" smtClean="0">
                <a:latin typeface="Georgia" panose="02040502050405020303" pitchFamily="18" charset="0"/>
              </a:rPr>
              <a:t>M</a:t>
            </a:r>
            <a:r>
              <a:rPr lang="en-US" dirty="0" smtClean="0">
                <a:latin typeface="Georgia" panose="02040502050405020303" pitchFamily="18" charset="0"/>
              </a:rPr>
              <a:t>arkup </a:t>
            </a:r>
            <a:r>
              <a:rPr lang="en-US" b="1" dirty="0" smtClean="0">
                <a:latin typeface="Georgia" panose="02040502050405020303" pitchFamily="18" charset="0"/>
              </a:rPr>
              <a:t>L</a:t>
            </a:r>
            <a:r>
              <a:rPr lang="en-US" dirty="0" smtClean="0">
                <a:latin typeface="Georgia" panose="02040502050405020303" pitchFamily="18" charset="0"/>
              </a:rPr>
              <a:t>anguage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HTML is not a programming language, it is a </a:t>
            </a:r>
            <a:r>
              <a:rPr lang="en-US" b="1" dirty="0" smtClean="0">
                <a:latin typeface="Georgia" panose="02040502050405020303" pitchFamily="18" charset="0"/>
              </a:rPr>
              <a:t>markup language</a:t>
            </a:r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A markup language is a set of </a:t>
            </a:r>
            <a:r>
              <a:rPr lang="en-US" b="1" dirty="0" smtClean="0">
                <a:latin typeface="Georgia" panose="02040502050405020303" pitchFamily="18" charset="0"/>
              </a:rPr>
              <a:t>markup tags</a:t>
            </a:r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HTML uses </a:t>
            </a:r>
            <a:r>
              <a:rPr lang="en-US" b="1" dirty="0" smtClean="0">
                <a:latin typeface="Georgia" panose="02040502050405020303" pitchFamily="18" charset="0"/>
              </a:rPr>
              <a:t>markup tags</a:t>
            </a:r>
            <a:r>
              <a:rPr lang="en-US" dirty="0" smtClean="0">
                <a:latin typeface="Georgia" panose="02040502050405020303" pitchFamily="18" charset="0"/>
              </a:rPr>
              <a:t> to describe web pages 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Break, &lt;BR&gt;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105400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400" dirty="0" smtClean="0"/>
              <a:t>Line breaks allow you to decide where the text will break on a line or continue to the end of the window.</a:t>
            </a:r>
          </a:p>
          <a:p>
            <a:pPr>
              <a:buClr>
                <a:schemeClr val="bg1"/>
              </a:buClr>
            </a:pPr>
            <a:r>
              <a:rPr lang="en-US" sz="2400" dirty="0" smtClean="0"/>
              <a:t>A &lt;BR&gt; is an empty Element, meaning that it may contain attributes but it does not contain content.</a:t>
            </a:r>
          </a:p>
          <a:p>
            <a:pPr>
              <a:buClr>
                <a:schemeClr val="bg1"/>
              </a:buClr>
            </a:pPr>
            <a:r>
              <a:rPr lang="en-US" sz="2400" dirty="0" smtClean="0">
                <a:solidFill>
                  <a:srgbClr val="FF0000"/>
                </a:solidFill>
              </a:rPr>
              <a:t>!!!!!The &lt;BR&gt; element does not have a closing tag.</a:t>
            </a:r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3048000"/>
            <a:ext cx="4033838" cy="4525963"/>
          </a:xfrm>
          <a:prstGeom prst="rect">
            <a:avLst/>
          </a:prstGeom>
          <a:solidFill>
            <a:schemeClr val="accent1"/>
          </a:solidFill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&lt;HTML&gt;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&lt;HEAD&gt;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&lt;TITLE&gt; Example Page&lt;/TITLE&gt;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&lt;/HEAD&gt;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&lt;H1&gt; Heading 1 &lt;/H1&gt;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&lt;P&gt;Paragraph 1, &lt;BR&gt;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 2 &lt;BR&gt; Line 3 &lt;BR&gt;….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&lt;/P&gt;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48200" y="3048000"/>
            <a:ext cx="4033837" cy="4525963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Heading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Paragraph 1,….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 2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 3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 the display of the poem below. Display the poem over 4 lines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2513463"/>
            <a:ext cx="41910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dirty="0" smtClean="0"/>
              <a:t>&lt;html&gt;</a:t>
            </a:r>
          </a:p>
          <a:p>
            <a:pPr marL="64008" indent="0">
              <a:buNone/>
            </a:pPr>
            <a:r>
              <a:rPr lang="en-US" dirty="0" smtClean="0"/>
              <a:t>&lt;body&gt;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&lt;p&gt;</a:t>
            </a:r>
          </a:p>
          <a:p>
            <a:pPr marL="64008" indent="0">
              <a:buNone/>
            </a:pPr>
            <a:r>
              <a:rPr lang="en-US" dirty="0" smtClean="0"/>
              <a:t>My Bonnie lies over the ocean.</a:t>
            </a:r>
          </a:p>
          <a:p>
            <a:pPr marL="64008" indent="0">
              <a:buNone/>
            </a:pPr>
            <a:r>
              <a:rPr lang="en-US" dirty="0" smtClean="0"/>
              <a:t>My Bonnie lies over the sea.</a:t>
            </a:r>
          </a:p>
          <a:p>
            <a:pPr marL="64008" indent="0">
              <a:buNone/>
            </a:pPr>
            <a:r>
              <a:rPr lang="en-US" dirty="0" smtClean="0"/>
              <a:t>My Bonnie lies over the ocean.</a:t>
            </a:r>
          </a:p>
          <a:p>
            <a:pPr marL="64008" indent="0">
              <a:buNone/>
            </a:pPr>
            <a:r>
              <a:rPr lang="en-US" dirty="0" smtClean="0"/>
              <a:t>Oh, bring back my Bonnie to me.</a:t>
            </a:r>
          </a:p>
          <a:p>
            <a:pPr marL="64008" indent="0">
              <a:buNone/>
            </a:pPr>
            <a:r>
              <a:rPr lang="en-US" dirty="0" smtClean="0"/>
              <a:t>&lt;/p&gt;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&lt;/body&gt;</a:t>
            </a:r>
          </a:p>
          <a:p>
            <a:pPr marL="64008" indent="0">
              <a:buNone/>
            </a:pPr>
            <a:r>
              <a:rPr lang="en-US" dirty="0" smtClean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371600"/>
            <a:ext cx="35052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dirty="0" smtClean="0"/>
              <a:t>&lt;html&gt;</a:t>
            </a:r>
          </a:p>
          <a:p>
            <a:pPr marL="64008" indent="0">
              <a:buNone/>
            </a:pPr>
            <a:r>
              <a:rPr lang="en-US" dirty="0" smtClean="0"/>
              <a:t>&lt;body&gt;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&lt;p&gt;</a:t>
            </a:r>
          </a:p>
          <a:p>
            <a:pPr marL="64008" indent="0">
              <a:buNone/>
            </a:pPr>
            <a:r>
              <a:rPr lang="en-US" dirty="0" smtClean="0"/>
              <a:t>My Bonnie lies over the ocean.&lt;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64008" indent="0">
              <a:buNone/>
            </a:pPr>
            <a:r>
              <a:rPr lang="en-US" dirty="0" smtClean="0"/>
              <a:t>My Bonnie lies over the sea.&lt;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64008" indent="0">
              <a:buNone/>
            </a:pPr>
            <a:r>
              <a:rPr lang="en-US" dirty="0" smtClean="0"/>
              <a:t>My Bonnie lies over the ocean.&lt;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64008" indent="0">
              <a:buNone/>
            </a:pPr>
            <a:r>
              <a:rPr lang="en-US" dirty="0" smtClean="0"/>
              <a:t>Oh, bring back my Bonnie to me.</a:t>
            </a:r>
          </a:p>
          <a:p>
            <a:pPr marL="64008" indent="0">
              <a:buNone/>
            </a:pPr>
            <a:r>
              <a:rPr lang="en-US" dirty="0" smtClean="0"/>
              <a:t>&lt;/p&gt;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&lt;/body&gt;</a:t>
            </a:r>
          </a:p>
          <a:p>
            <a:pPr marL="64008" indent="0">
              <a:buNone/>
            </a:pPr>
            <a:r>
              <a:rPr lang="en-US" dirty="0" smtClean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Horizontal Rule, &lt;HR&gt;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 smtClean="0"/>
              <a:t>The &lt;HR&gt; element causes the browser to display a horizontal line (rule) in your document.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</a:rPr>
              <a:t>!!!!!!!&lt;HR&gt; does not use a closing tag, &lt;/HR&gt;.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2743200"/>
            <a:ext cx="4033838" cy="4525963"/>
          </a:xfrm>
          <a:prstGeom prst="rect">
            <a:avLst/>
          </a:prstGeom>
          <a:solidFill>
            <a:schemeClr val="accent1"/>
          </a:solidFill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&lt;HTML&gt;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&lt;HEAD&gt;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&lt;TITLE&gt; Example Page&lt;/TITLE&gt;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&lt;/HEAD&gt;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&lt;H1&gt; Heading 1 &lt;/H1&gt;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&lt;P&gt;Paragraph 1, &lt;BR&gt;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 2 &lt;BR&gt;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&lt;HR&gt;Line 3 &lt;BR&gt;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&lt;/P&gt;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495800" y="2819400"/>
            <a:ext cx="4033837" cy="452596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Heading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Paragraph 1,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 2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___________________________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 3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1CDC-9A6F-48CA-B3F1-12DD7F8AAB94}" type="slidenum">
              <a:rPr lang="ar-SA"/>
              <a:pPr/>
              <a:t>44</a:t>
            </a:fld>
            <a:endParaRPr lang="en-US"/>
          </a:p>
        </p:txBody>
      </p:sp>
      <p:graphicFrame>
        <p:nvGraphicFramePr>
          <p:cNvPr id="36902" name="Group 3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66222409"/>
              </p:ext>
            </p:extLst>
          </p:nvPr>
        </p:nvGraphicFramePr>
        <p:xfrm>
          <a:off x="609600" y="1383307"/>
          <a:ext cx="7848600" cy="3706853"/>
        </p:xfrm>
        <a:graphic>
          <a:graphicData uri="http://schemas.openxmlformats.org/drawingml/2006/table">
            <a:tbl>
              <a:tblPr/>
              <a:tblGrid>
                <a:gridCol w="2616200"/>
                <a:gridCol w="2616200"/>
                <a:gridCol w="2616200"/>
              </a:tblGrid>
              <a:tr h="59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Default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77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Height of the rule in pixels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pixels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71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WIDTH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Width of the rule in pixels or percentage of screen width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77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ALIGN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Aligns the line (Left, Center, Right)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Center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77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Sets a color for the rule (IE 3.0 or later)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 set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Horizontal Rule, &lt;HR&gt;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Add  blue  horizontal line at the end of the poem you created earlier.</a:t>
            </a:r>
          </a:p>
          <a:p>
            <a:r>
              <a:rPr lang="en-US" sz="1800" dirty="0" smtClean="0"/>
              <a:t>align="left" size="10" color="blue" width="50%"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83373" y="2424894"/>
            <a:ext cx="35052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 smtClean="0"/>
          </a:p>
          <a:p>
            <a:pPr marL="64008"/>
            <a:r>
              <a:rPr lang="en-US" dirty="0" smtClean="0"/>
              <a:t>&lt;html&gt;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&lt;body&gt;</a:t>
            </a:r>
          </a:p>
          <a:p>
            <a:pPr marL="64008" indent="0">
              <a:buNone/>
            </a:pPr>
            <a:r>
              <a:rPr lang="en-US" dirty="0" smtClean="0"/>
              <a:t>&lt;p&gt;</a:t>
            </a:r>
          </a:p>
          <a:p>
            <a:pPr marL="64008" indent="0">
              <a:buNone/>
            </a:pPr>
            <a:r>
              <a:rPr lang="en-US" dirty="0" smtClean="0"/>
              <a:t>My Bonnie lies over the ocean.&lt;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64008" indent="0">
              <a:buNone/>
            </a:pPr>
            <a:r>
              <a:rPr lang="en-US" dirty="0" smtClean="0"/>
              <a:t>My Bonnie lies over the sea.&lt;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64008" indent="0">
              <a:buNone/>
            </a:pPr>
            <a:r>
              <a:rPr lang="en-US" dirty="0" smtClean="0"/>
              <a:t>My Bonnie lies over the ocean.&lt;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64008" indent="0">
              <a:buNone/>
            </a:pPr>
            <a:r>
              <a:rPr lang="en-US" dirty="0" smtClean="0"/>
              <a:t>Oh, bring back my Bonnie to me.</a:t>
            </a:r>
          </a:p>
          <a:p>
            <a:pPr marL="64008" indent="0">
              <a:buNone/>
            </a:pPr>
            <a:r>
              <a:rPr lang="en-US" dirty="0" smtClean="0"/>
              <a:t>&lt;/p&gt;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&lt;/body&gt;</a:t>
            </a:r>
          </a:p>
          <a:p>
            <a:pPr marL="64008" indent="0">
              <a:buNone/>
            </a:pPr>
            <a:r>
              <a:rPr lang="en-US" dirty="0" smtClean="0"/>
              <a:t>&lt;/html&gt;</a:t>
            </a:r>
          </a:p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591175"/>
            <a:ext cx="57912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295400"/>
            <a:ext cx="4038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&lt;p&gt;</a:t>
            </a:r>
          </a:p>
          <a:p>
            <a:r>
              <a:rPr lang="en-US" sz="2000" dirty="0" smtClean="0"/>
              <a:t>My Bonnie lies over the ocean.&lt;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My Bonnie lies over the sea.&lt;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My Bonnie lies over the ocean.&lt;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Oh, bring back my Bonnie to me.</a:t>
            </a:r>
          </a:p>
          <a:p>
            <a:r>
              <a:rPr lang="en-US" sz="2000" dirty="0" smtClean="0"/>
              <a:t>&lt;/p&gt;</a:t>
            </a:r>
          </a:p>
          <a:p>
            <a:r>
              <a:rPr lang="en-US" sz="2000" dirty="0" smtClean="0"/>
              <a:t>&lt;hr align="left" size="10" color="blue" width="50%"&gt;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HTML Formatting </a:t>
            </a:r>
            <a:r>
              <a:rPr lang="en-US" dirty="0" smtClean="0">
                <a:effectLst/>
              </a:rPr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uses elements like &lt;b&gt; and &lt;i&gt; for formatting output, like </a:t>
            </a:r>
            <a:r>
              <a:rPr lang="en-US" b="1" dirty="0"/>
              <a:t>bold</a:t>
            </a:r>
            <a:r>
              <a:rPr lang="en-US" dirty="0"/>
              <a:t> or </a:t>
            </a:r>
            <a:r>
              <a:rPr lang="en-US" i="1" dirty="0"/>
              <a:t>italic</a:t>
            </a:r>
            <a:r>
              <a:rPr lang="en-US" dirty="0"/>
              <a:t> text</a:t>
            </a:r>
            <a:r>
              <a:rPr lang="en-US" dirty="0" smtClean="0"/>
              <a:t>.</a:t>
            </a:r>
          </a:p>
          <a:p>
            <a:r>
              <a:rPr lang="en-US" dirty="0"/>
              <a:t>Formatting elements were designed to display special </a:t>
            </a:r>
            <a:r>
              <a:rPr lang="en-US" b="1" dirty="0"/>
              <a:t>types of text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Bold </a:t>
            </a:r>
            <a:r>
              <a:rPr lang="en-US" dirty="0" smtClean="0"/>
              <a:t>text</a:t>
            </a:r>
          </a:p>
          <a:p>
            <a:pPr lvl="1"/>
            <a:r>
              <a:rPr lang="en-US" dirty="0"/>
              <a:t>Important text</a:t>
            </a:r>
          </a:p>
          <a:p>
            <a:pPr lvl="1"/>
            <a:r>
              <a:rPr lang="en-US" dirty="0"/>
              <a:t>Italic text</a:t>
            </a:r>
          </a:p>
          <a:p>
            <a:pPr lvl="1"/>
            <a:r>
              <a:rPr lang="en-US" dirty="0"/>
              <a:t>Emphasized text</a:t>
            </a:r>
          </a:p>
          <a:p>
            <a:pPr lvl="1"/>
            <a:r>
              <a:rPr lang="en-US" dirty="0"/>
              <a:t>Marked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Strong</a:t>
            </a:r>
            <a:endParaRPr lang="en-US" dirty="0"/>
          </a:p>
          <a:p>
            <a:pPr lvl="1"/>
            <a:endParaRPr lang="en-US" dirty="0"/>
          </a:p>
          <a:p>
            <a:pPr marL="53721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Formatting Elements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Browsers display &lt;strong&gt; as &lt;b&gt;, and &lt;</a:t>
            </a:r>
            <a:r>
              <a:rPr lang="en-US" dirty="0" err="1"/>
              <a:t>em</a:t>
            </a:r>
            <a:r>
              <a:rPr lang="en-US" dirty="0"/>
              <a:t>&gt; as &lt;i</a:t>
            </a:r>
            <a:r>
              <a:rPr lang="en-US" dirty="0" smtClean="0"/>
              <a:t>&gt;.</a:t>
            </a:r>
          </a:p>
          <a:p>
            <a:pPr marL="64008" indent="0">
              <a:buNone/>
            </a:pPr>
            <a:endParaRPr lang="en-US" dirty="0" smtClean="0"/>
          </a:p>
          <a:p>
            <a:r>
              <a:rPr lang="en-US" dirty="0"/>
              <a:t>However, there is a difference in the meaning of these tags: &lt;b&gt; and &lt;i&gt; defines bold and italic </a:t>
            </a:r>
            <a:r>
              <a:rPr lang="en-US" dirty="0" smtClean="0"/>
              <a:t>text</a:t>
            </a:r>
          </a:p>
          <a:p>
            <a:endParaRPr lang="en-US" dirty="0"/>
          </a:p>
          <a:p>
            <a:r>
              <a:rPr lang="en-US" dirty="0"/>
              <a:t>but &lt;strong&gt; and &lt;</a:t>
            </a:r>
            <a:r>
              <a:rPr lang="en-US" dirty="0" err="1"/>
              <a:t>em</a:t>
            </a:r>
            <a:r>
              <a:rPr lang="en-US" dirty="0"/>
              <a:t>&gt; means that the text is "important".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HTML Tags</a:t>
            </a:r>
            <a:br>
              <a:rPr lang="en-US" b="1" dirty="0" smtClean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HTML markup tags are usually called HTML tags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HTML tags are keywords surrounded by </a:t>
            </a:r>
            <a:r>
              <a:rPr lang="en-US" b="1" dirty="0" smtClean="0">
                <a:latin typeface="Georgia" panose="02040502050405020303" pitchFamily="18" charset="0"/>
              </a:rPr>
              <a:t>angle brackets </a:t>
            </a:r>
            <a:r>
              <a:rPr lang="en-US" dirty="0" smtClean="0">
                <a:latin typeface="Georgia" panose="02040502050405020303" pitchFamily="18" charset="0"/>
              </a:rPr>
              <a:t>like &lt;html&gt;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HTML tags normally </a:t>
            </a:r>
            <a:r>
              <a:rPr lang="en-US" b="1" dirty="0" smtClean="0">
                <a:latin typeface="Georgia" panose="02040502050405020303" pitchFamily="18" charset="0"/>
              </a:rPr>
              <a:t>come in pairs</a:t>
            </a:r>
            <a:r>
              <a:rPr lang="en-US" dirty="0" smtClean="0">
                <a:latin typeface="Georgia" panose="02040502050405020303" pitchFamily="18" charset="0"/>
              </a:rPr>
              <a:t> like &lt;b&gt; and &lt;/b&gt;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The first tag in a pair is the </a:t>
            </a:r>
            <a:r>
              <a:rPr lang="en-US" b="1" dirty="0" smtClean="0">
                <a:latin typeface="Georgia" panose="02040502050405020303" pitchFamily="18" charset="0"/>
              </a:rPr>
              <a:t>start tag,</a:t>
            </a:r>
            <a:r>
              <a:rPr lang="en-US" dirty="0" smtClean="0">
                <a:latin typeface="Georgia" panose="02040502050405020303" pitchFamily="18" charset="0"/>
              </a:rPr>
              <a:t> the second tag is the </a:t>
            </a:r>
            <a:r>
              <a:rPr lang="en-US" b="1" dirty="0" smtClean="0">
                <a:latin typeface="Georgia" panose="02040502050405020303" pitchFamily="18" charset="0"/>
              </a:rPr>
              <a:t>end tag</a:t>
            </a:r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Start and end tags are also called </a:t>
            </a:r>
            <a:r>
              <a:rPr lang="en-US" b="1" dirty="0" smtClean="0">
                <a:latin typeface="Georgia" panose="02040502050405020303" pitchFamily="18" charset="0"/>
              </a:rPr>
              <a:t>opening tags</a:t>
            </a:r>
            <a:r>
              <a:rPr lang="en-US" dirty="0" smtClean="0">
                <a:latin typeface="Georgia" panose="02040502050405020303" pitchFamily="18" charset="0"/>
              </a:rPr>
              <a:t> and </a:t>
            </a:r>
            <a:r>
              <a:rPr lang="en-US" b="1" dirty="0" smtClean="0">
                <a:latin typeface="Georgia" panose="02040502050405020303" pitchFamily="18" charset="0"/>
              </a:rPr>
              <a:t>closing tags</a:t>
            </a:r>
            <a:endParaRPr lang="en-US" dirty="0" smtClean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Cont</a:t>
            </a:r>
            <a:r>
              <a:rPr lang="en-US" dirty="0" smtClean="0">
                <a:effectLst/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82808"/>
            <a:ext cx="8763000" cy="4572000"/>
          </a:xfrm>
        </p:spPr>
        <p:txBody>
          <a:bodyPr/>
          <a:lstStyle/>
          <a:p>
            <a:r>
              <a:rPr lang="en-US" dirty="0"/>
              <a:t>The HTML </a:t>
            </a:r>
            <a:r>
              <a:rPr lang="en-US" b="1" dirty="0"/>
              <a:t>&lt;del&gt;</a:t>
            </a:r>
            <a:r>
              <a:rPr lang="en-US" dirty="0"/>
              <a:t> element defines </a:t>
            </a:r>
            <a:r>
              <a:rPr lang="en-US" b="1" dirty="0"/>
              <a:t>deleted</a:t>
            </a:r>
            <a:r>
              <a:rPr lang="en-US" dirty="0"/>
              <a:t> (removed) of text</a:t>
            </a:r>
            <a:r>
              <a:rPr lang="en-US" dirty="0" smtClean="0"/>
              <a:t>.</a:t>
            </a:r>
          </a:p>
          <a:p>
            <a:pPr marL="64008" indent="0">
              <a:buNone/>
            </a:pPr>
            <a:endParaRPr lang="en-US" dirty="0" smtClean="0"/>
          </a:p>
          <a:p>
            <a:r>
              <a:rPr lang="en-US" dirty="0"/>
              <a:t>The HTML </a:t>
            </a:r>
            <a:r>
              <a:rPr lang="en-US" b="1" dirty="0"/>
              <a:t>&lt;sub&gt;</a:t>
            </a:r>
            <a:r>
              <a:rPr lang="en-US" dirty="0"/>
              <a:t> element </a:t>
            </a:r>
            <a:r>
              <a:rPr lang="en-US" dirty="0" smtClean="0"/>
              <a:t>defines</a:t>
            </a:r>
            <a:r>
              <a:rPr lang="en-US" dirty="0"/>
              <a:t> </a:t>
            </a:r>
            <a:r>
              <a:rPr lang="en-US" b="1" dirty="0"/>
              <a:t>subscripted </a:t>
            </a:r>
            <a:r>
              <a:rPr lang="en-US" dirty="0" smtClean="0"/>
              <a:t>text</a:t>
            </a:r>
          </a:p>
          <a:p>
            <a:endParaRPr lang="en-US" dirty="0"/>
          </a:p>
          <a:p>
            <a:r>
              <a:rPr lang="en-US" dirty="0"/>
              <a:t>The HTML </a:t>
            </a:r>
            <a:r>
              <a:rPr lang="en-US" b="1" dirty="0"/>
              <a:t>&lt;sup&gt;</a:t>
            </a:r>
            <a:r>
              <a:rPr lang="en-US" dirty="0"/>
              <a:t> element defines </a:t>
            </a:r>
            <a:r>
              <a:rPr lang="en-US" b="1" dirty="0"/>
              <a:t>superscripted</a:t>
            </a:r>
            <a:r>
              <a:rPr lang="en-US" dirty="0"/>
              <a:t> text.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1828800"/>
            <a:ext cx="3886200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.</a:t>
            </a:r>
          </a:p>
          <a:p>
            <a:pPr marL="64008" indent="0">
              <a:buNone/>
            </a:pPr>
            <a:r>
              <a:rPr lang="en-US" dirty="0" smtClean="0"/>
              <a:t>&lt;html&gt;</a:t>
            </a:r>
          </a:p>
          <a:p>
            <a:pPr marL="64008" indent="0">
              <a:buNone/>
            </a:pPr>
            <a:r>
              <a:rPr lang="en-US" dirty="0" smtClean="0"/>
              <a:t>&lt;body&gt;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&lt;h1&gt;What Does WWF Do?&lt;/h1&gt;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&lt;p&gt;WWF's mission is to stop the degradation of our planet's natural environment.&lt;/p&gt;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&lt;/body&gt;</a:t>
            </a:r>
          </a:p>
          <a:p>
            <a:pPr marL="64008" indent="0">
              <a:buNone/>
            </a:pPr>
            <a:r>
              <a:rPr lang="en-US" dirty="0" smtClean="0"/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12192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Add extra importance to the word "degradation" in the paragraph below?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295400"/>
            <a:ext cx="4191000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dirty="0" smtClean="0"/>
              <a:t>&lt;html&gt;</a:t>
            </a:r>
          </a:p>
          <a:p>
            <a:pPr marL="64008" indent="0">
              <a:buNone/>
            </a:pPr>
            <a:r>
              <a:rPr lang="en-US" dirty="0" smtClean="0"/>
              <a:t>&lt;body&gt;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&lt;h1&gt;What Does WWF Do?&lt;/h1&gt;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&lt;p&gt;WWF's mission is to stop the &lt;strong&gt;degradation&lt;/strong&gt; of our planet's natural environment.&lt;/p&gt;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&lt;/body&gt;</a:t>
            </a:r>
          </a:p>
          <a:p>
            <a:pPr marL="64008" indent="0">
              <a:buNone/>
            </a:pPr>
            <a:r>
              <a:rPr lang="en-US" dirty="0" smtClean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Emphasize the word "metropolitan" in the text below</a:t>
            </a:r>
            <a:r>
              <a:rPr lang="en-US" dirty="0" smtClean="0"/>
              <a:t>.</a:t>
            </a:r>
          </a:p>
          <a:p>
            <a:pPr marL="64008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2057400"/>
            <a:ext cx="38862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dirty="0" smtClean="0"/>
              <a:t>&lt;html&gt;</a:t>
            </a:r>
          </a:p>
          <a:p>
            <a:pPr marL="64008" indent="0">
              <a:buNone/>
            </a:pPr>
            <a:r>
              <a:rPr lang="en-US" dirty="0" smtClean="0"/>
              <a:t>&lt;body&gt;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&lt;h1&gt;Tokyo&lt;/h1&gt;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&lt;p&gt;Tokyo is the capital of Japan, the center of the Greater Tokyo Area, and the most populous metropolitan area in the world.&lt;/p&gt;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&lt;/body&gt;</a:t>
            </a:r>
          </a:p>
          <a:p>
            <a:pPr marL="64008" indent="0">
              <a:buNone/>
            </a:pPr>
            <a:r>
              <a:rPr lang="en-US" dirty="0" smtClean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1371600"/>
            <a:ext cx="4038600" cy="60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dirty="0" smtClean="0"/>
              <a:t>&lt;html&gt;</a:t>
            </a:r>
          </a:p>
          <a:p>
            <a:pPr marL="64008" indent="0">
              <a:buNone/>
            </a:pPr>
            <a:r>
              <a:rPr lang="en-US" dirty="0" smtClean="0"/>
              <a:t>&lt;body&gt;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&lt;h1&gt;Tokyo&lt;/h1&gt;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&lt;p&gt;Tokyo is the capital of Japan, the center of the Greater Tokyo Area, and the most populous &lt;</a:t>
            </a:r>
            <a:r>
              <a:rPr lang="en-US" dirty="0" err="1" smtClean="0"/>
              <a:t>em</a:t>
            </a:r>
            <a:r>
              <a:rPr lang="en-US" dirty="0" smtClean="0"/>
              <a:t>&gt;metropolitan&lt;/</a:t>
            </a:r>
            <a:r>
              <a:rPr lang="en-US" dirty="0" err="1" smtClean="0"/>
              <a:t>em</a:t>
            </a:r>
            <a:r>
              <a:rPr lang="en-US" dirty="0" smtClean="0"/>
              <a:t>&gt; area in the world.&lt;/p&gt;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&lt;/body&gt;</a:t>
            </a:r>
          </a:p>
          <a:p>
            <a:pPr marL="64008" indent="0">
              <a:buNone/>
            </a:pPr>
            <a:r>
              <a:rPr lang="en-US" dirty="0" smtClean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subscript formatting to the number "2" in the text below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2209800"/>
            <a:ext cx="37338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dirty="0" smtClean="0"/>
              <a:t>&lt;html&gt;</a:t>
            </a:r>
          </a:p>
          <a:p>
            <a:pPr marL="64008" indent="0">
              <a:buNone/>
            </a:pPr>
            <a:r>
              <a:rPr lang="en-US" dirty="0" smtClean="0"/>
              <a:t>&lt;body&gt;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&lt;p&gt;H2O is the scientific term for water.&lt;/p&gt;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&lt;/body&gt;</a:t>
            </a:r>
          </a:p>
          <a:p>
            <a:pPr marL="64008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295400"/>
            <a:ext cx="31242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dirty="0" smtClean="0"/>
              <a:t>&lt;html&gt;</a:t>
            </a:r>
          </a:p>
          <a:p>
            <a:pPr marL="64008" indent="0">
              <a:buNone/>
            </a:pPr>
            <a:r>
              <a:rPr lang="en-US" dirty="0" smtClean="0"/>
              <a:t>&lt;body&gt;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&lt;p&gt;H&lt;sub&gt;2&lt;/sub&gt;O is the scientific term for water.&lt;/p&gt;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&lt;/body&gt;</a:t>
            </a:r>
          </a:p>
          <a:p>
            <a:pPr marL="64008" indent="0">
              <a:buNone/>
            </a:pPr>
            <a:r>
              <a:rPr lang="en-US" dirty="0" smtClean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line through (strikeout) the letters "blue" in the text </a:t>
            </a:r>
            <a:r>
              <a:rPr lang="en-US" dirty="0" smtClean="0"/>
              <a:t>below</a:t>
            </a:r>
          </a:p>
          <a:p>
            <a:pPr marL="64008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209800"/>
            <a:ext cx="32004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dirty="0" smtClean="0"/>
              <a:t>&lt;html&gt;</a:t>
            </a:r>
          </a:p>
          <a:p>
            <a:pPr marL="64008" indent="0">
              <a:buNone/>
            </a:pPr>
            <a:r>
              <a:rPr lang="en-US" dirty="0" smtClean="0"/>
              <a:t>&lt;body&gt;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&lt;p&gt;My favorite color is blue red.&lt;/p&gt;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&lt;/body&gt;</a:t>
            </a:r>
          </a:p>
          <a:p>
            <a:pPr marL="64008" indent="0">
              <a:buNone/>
            </a:pPr>
            <a:r>
              <a:rPr lang="en-US" dirty="0" smtClean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1295400"/>
            <a:ext cx="29718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dirty="0" smtClean="0"/>
              <a:t>&lt;html&gt;</a:t>
            </a:r>
          </a:p>
          <a:p>
            <a:pPr marL="64008" indent="0">
              <a:buNone/>
            </a:pPr>
            <a:r>
              <a:rPr lang="en-US" dirty="0" smtClean="0"/>
              <a:t>&lt;body&gt;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&lt;p&gt;My favorite color is &lt;del&gt;blue&lt;/del&gt; red.&lt;/p&gt;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&lt;/body&gt;</a:t>
            </a:r>
          </a:p>
          <a:p>
            <a:pPr marL="64008" indent="0">
              <a:buNone/>
            </a:pPr>
            <a:r>
              <a:rPr lang="en-US" dirty="0" smtClean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exercise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0"/>
            <a:ext cx="7924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5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HTML Documents = Web Pages</a:t>
            </a:r>
            <a:br>
              <a:rPr lang="en-US" b="1" dirty="0" smtClean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HTML documents </a:t>
            </a:r>
            <a:r>
              <a:rPr lang="en-US" b="1" dirty="0" smtClean="0">
                <a:latin typeface="Georgia" panose="02040502050405020303" pitchFamily="18" charset="0"/>
              </a:rPr>
              <a:t>describe web pages</a:t>
            </a:r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HTML documents </a:t>
            </a:r>
            <a:r>
              <a:rPr lang="en-US" b="1" dirty="0" smtClean="0">
                <a:latin typeface="Georgia" panose="02040502050405020303" pitchFamily="18" charset="0"/>
              </a:rPr>
              <a:t>contain HTML tags</a:t>
            </a:r>
            <a:r>
              <a:rPr lang="en-US" dirty="0" smtClean="0">
                <a:latin typeface="Georgia" panose="02040502050405020303" pitchFamily="18" charset="0"/>
              </a:rPr>
              <a:t> and plain text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HTML documents are also </a:t>
            </a:r>
            <a:r>
              <a:rPr lang="en-US" b="1" dirty="0" smtClean="0">
                <a:latin typeface="Georgia" panose="02040502050405020303" pitchFamily="18" charset="0"/>
              </a:rPr>
              <a:t>called web pages</a:t>
            </a:r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The purpose of a web browser (like Internet Explorer or Firefox) is to read HTML documents and display them as web pages. 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The browser does not display the HTML tags, but uses the tags to interpret the content of the page: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477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 Citations, Quotations, and Definition Tags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3975" y="1676400"/>
            <a:ext cx="7820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02513" y="2048669"/>
            <a:ext cx="40386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dirty="0" smtClean="0"/>
              <a:t>&lt;html&gt;</a:t>
            </a:r>
          </a:p>
          <a:p>
            <a:pPr marL="64008" indent="0">
              <a:buNone/>
            </a:pPr>
            <a:r>
              <a:rPr lang="en-US" dirty="0" smtClean="0"/>
              <a:t>&lt;body&gt;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&lt;p&gt;I am so cool.&lt;/p&gt;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&lt;/body&gt;</a:t>
            </a:r>
          </a:p>
          <a:p>
            <a:pPr marL="64008" indent="0">
              <a:buNone/>
            </a:pPr>
            <a:r>
              <a:rPr lang="en-US" dirty="0" smtClean="0"/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14478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 an HTML element to add quotation marks around the letters "cool“</a:t>
            </a:r>
          </a:p>
        </p:txBody>
      </p:sp>
    </p:spTree>
    <p:extLst>
      <p:ext uri="{BB962C8B-B14F-4D97-AF65-F5344CB8AC3E}">
        <p14:creationId xmlns:p14="http://schemas.microsoft.com/office/powerpoint/2010/main" val="2922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447800"/>
            <a:ext cx="30480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dirty="0" smtClean="0"/>
              <a:t>&lt;html&gt;</a:t>
            </a:r>
          </a:p>
          <a:p>
            <a:pPr marL="64008" indent="0">
              <a:buNone/>
            </a:pPr>
            <a:r>
              <a:rPr lang="en-US" dirty="0" smtClean="0"/>
              <a:t>&lt;body&gt;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&lt;p&gt;I am so &lt;q&gt;cool&lt;/q&gt;.&lt;/p&gt;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&lt;/body&gt;</a:t>
            </a:r>
          </a:p>
          <a:p>
            <a:pPr marL="64008" indent="0">
              <a:buNone/>
            </a:pPr>
            <a:r>
              <a:rPr lang="en-US" dirty="0" smtClean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letters "WHO" in the text below is an abbreviation of "World Health Organization".</a:t>
            </a:r>
            <a:br>
              <a:rPr lang="en-US" dirty="0"/>
            </a:br>
            <a:r>
              <a:rPr lang="en-US" dirty="0"/>
              <a:t>Use an HTML element to provide the specified abbreviation of "WHO</a:t>
            </a:r>
            <a:r>
              <a:rPr lang="en-US" dirty="0" smtClean="0"/>
              <a:t>".</a:t>
            </a:r>
          </a:p>
          <a:p>
            <a:endParaRPr lang="en-US" dirty="0" smtClean="0"/>
          </a:p>
          <a:p>
            <a:pPr marL="64008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3200400"/>
            <a:ext cx="34290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dirty="0" smtClean="0"/>
              <a:t>&lt;html&gt;</a:t>
            </a:r>
          </a:p>
          <a:p>
            <a:pPr marL="64008" indent="0">
              <a:buNone/>
            </a:pPr>
            <a:r>
              <a:rPr lang="en-US" dirty="0" smtClean="0"/>
              <a:t>&lt;body&gt;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&lt;p&gt;The WHO was founded in 1948.&lt;/p&gt;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&lt;/body&gt;</a:t>
            </a:r>
          </a:p>
          <a:p>
            <a:pPr marL="64008" indent="0">
              <a:buNone/>
            </a:pPr>
            <a:r>
              <a:rPr lang="en-US" dirty="0" smtClean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1447800"/>
            <a:ext cx="33528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dirty="0" smtClean="0"/>
              <a:t>&lt;html&gt;</a:t>
            </a:r>
          </a:p>
          <a:p>
            <a:pPr marL="64008" indent="0">
              <a:buNone/>
            </a:pPr>
            <a:r>
              <a:rPr lang="en-US" dirty="0" smtClean="0"/>
              <a:t>&lt;body&gt;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&lt;p&gt;The &lt;</a:t>
            </a:r>
            <a:r>
              <a:rPr lang="en-US" dirty="0" err="1" smtClean="0"/>
              <a:t>abbr</a:t>
            </a:r>
            <a:r>
              <a:rPr lang="en-US" dirty="0" smtClean="0"/>
              <a:t> title="World Health Organization"&gt;WHO&lt;/</a:t>
            </a:r>
            <a:r>
              <a:rPr lang="en-US" dirty="0" err="1" smtClean="0"/>
              <a:t>abbr</a:t>
            </a:r>
            <a:r>
              <a:rPr lang="en-US" dirty="0" smtClean="0"/>
              <a:t>&gt; was founded in 1948.&lt;/p&gt;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&lt;/body&gt;</a:t>
            </a:r>
          </a:p>
          <a:p>
            <a:pPr marL="64008" indent="0">
              <a:buNone/>
            </a:pPr>
            <a:r>
              <a:rPr lang="en-US" dirty="0" smtClean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HTML Special Characters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685800" y="1066800"/>
            <a:ext cx="7696200" cy="5334000"/>
            <a:chOff x="518" y="984"/>
            <a:chExt cx="4721" cy="2990"/>
          </a:xfrm>
        </p:grpSpPr>
        <p:sp>
          <p:nvSpPr>
            <p:cNvPr id="925700" name="Rectangle 4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£</a:t>
              </a:r>
            </a:p>
          </p:txBody>
        </p:sp>
        <p:sp>
          <p:nvSpPr>
            <p:cNvPr id="925701" name="Rectangle 5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&amp;pound;</a:t>
              </a:r>
            </a:p>
          </p:txBody>
        </p:sp>
        <p:sp>
          <p:nvSpPr>
            <p:cNvPr id="925702" name="Rectangle 6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British Pound</a:t>
              </a:r>
            </a:p>
          </p:txBody>
        </p:sp>
        <p:sp>
          <p:nvSpPr>
            <p:cNvPr id="925703" name="Rectangle 7"/>
            <p:cNvSpPr>
              <a:spLocks noChangeArrowheads="1"/>
            </p:cNvSpPr>
            <p:nvPr/>
          </p:nvSpPr>
          <p:spPr bwMode="auto">
            <a:xfrm>
              <a:off x="4151" y="328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€</a:t>
              </a:r>
            </a:p>
          </p:txBody>
        </p:sp>
        <p:sp>
          <p:nvSpPr>
            <p:cNvPr id="925704" name="Rectangle 8"/>
            <p:cNvSpPr>
              <a:spLocks noChangeArrowheads="1"/>
            </p:cNvSpPr>
            <p:nvPr/>
          </p:nvSpPr>
          <p:spPr bwMode="auto">
            <a:xfrm>
              <a:off x="2881" y="328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&amp;#8364;</a:t>
              </a:r>
            </a:p>
          </p:txBody>
        </p:sp>
        <p:sp>
          <p:nvSpPr>
            <p:cNvPr id="925705" name="Rectangle 9"/>
            <p:cNvSpPr>
              <a:spLocks noChangeArrowheads="1"/>
            </p:cNvSpPr>
            <p:nvPr/>
          </p:nvSpPr>
          <p:spPr bwMode="auto">
            <a:xfrm>
              <a:off x="518" y="328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Euro</a:t>
              </a:r>
            </a:p>
          </p:txBody>
        </p:sp>
        <p:sp>
          <p:nvSpPr>
            <p:cNvPr id="925706" name="Rectangle 10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  <a:endParaRPr lang="en-US" sz="2200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707" name="Rectangle 11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&amp;quot;</a:t>
              </a:r>
            </a:p>
          </p:txBody>
        </p:sp>
        <p:sp>
          <p:nvSpPr>
            <p:cNvPr id="925708" name="Rectangle 12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Quotation Mark</a:t>
              </a:r>
            </a:p>
          </p:txBody>
        </p:sp>
        <p:sp>
          <p:nvSpPr>
            <p:cNvPr id="925709" name="Rectangle 13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¥</a:t>
              </a:r>
            </a:p>
          </p:txBody>
        </p:sp>
        <p:sp>
          <p:nvSpPr>
            <p:cNvPr id="925710" name="Rectangle 14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&amp;yen;</a:t>
              </a:r>
            </a:p>
          </p:txBody>
        </p:sp>
        <p:sp>
          <p:nvSpPr>
            <p:cNvPr id="925711" name="Rectangle 15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Japanese Yen</a:t>
              </a:r>
            </a:p>
          </p:txBody>
        </p:sp>
        <p:sp>
          <p:nvSpPr>
            <p:cNvPr id="925712" name="Rectangle 16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—</a:t>
              </a:r>
            </a:p>
          </p:txBody>
        </p:sp>
        <p:sp>
          <p:nvSpPr>
            <p:cNvPr id="925713" name="Rectangle 17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&amp;mdash;</a:t>
              </a:r>
            </a:p>
          </p:txBody>
        </p:sp>
        <p:sp>
          <p:nvSpPr>
            <p:cNvPr id="925714" name="Rectangle 18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Dash</a:t>
              </a:r>
            </a:p>
          </p:txBody>
        </p:sp>
        <p:sp>
          <p:nvSpPr>
            <p:cNvPr id="925715" name="Rectangle 19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925716" name="Rectangle 20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&amp;nbsp;</a:t>
              </a:r>
            </a:p>
          </p:txBody>
        </p:sp>
        <p:sp>
          <p:nvSpPr>
            <p:cNvPr id="925717" name="Rectangle 21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Non-breaking Space</a:t>
              </a:r>
            </a:p>
          </p:txBody>
        </p:sp>
        <p:sp>
          <p:nvSpPr>
            <p:cNvPr id="925718" name="Rectangle 22"/>
            <p:cNvSpPr>
              <a:spLocks noChangeArrowheads="1"/>
            </p:cNvSpPr>
            <p:nvPr/>
          </p:nvSpPr>
          <p:spPr bwMode="auto">
            <a:xfrm>
              <a:off x="4151" y="236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</a:p>
          </p:txBody>
        </p:sp>
        <p:sp>
          <p:nvSpPr>
            <p:cNvPr id="925719" name="Rectangle 23"/>
            <p:cNvSpPr>
              <a:spLocks noChangeArrowheads="1"/>
            </p:cNvSpPr>
            <p:nvPr/>
          </p:nvSpPr>
          <p:spPr bwMode="auto">
            <a:xfrm>
              <a:off x="2881" y="236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&amp;amp;</a:t>
              </a:r>
            </a:p>
          </p:txBody>
        </p:sp>
        <p:sp>
          <p:nvSpPr>
            <p:cNvPr id="925720" name="Rectangle 24"/>
            <p:cNvSpPr>
              <a:spLocks noChangeArrowheads="1"/>
            </p:cNvSpPr>
            <p:nvPr/>
          </p:nvSpPr>
          <p:spPr bwMode="auto">
            <a:xfrm>
              <a:off x="518" y="236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Ampersand</a:t>
              </a:r>
            </a:p>
          </p:txBody>
        </p:sp>
        <p:sp>
          <p:nvSpPr>
            <p:cNvPr id="925721" name="Rectangle 25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925722" name="Rectangle 26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&amp;gt;</a:t>
              </a:r>
            </a:p>
          </p:txBody>
        </p:sp>
        <p:sp>
          <p:nvSpPr>
            <p:cNvPr id="925723" name="Rectangle 27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Greater Than</a:t>
              </a:r>
            </a:p>
          </p:txBody>
        </p:sp>
        <p:sp>
          <p:nvSpPr>
            <p:cNvPr id="925724" name="Rectangle 28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</a:p>
          </p:txBody>
        </p:sp>
        <p:sp>
          <p:nvSpPr>
            <p:cNvPr id="925725" name="Rectangle 29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&amp;lt;</a:t>
              </a:r>
            </a:p>
          </p:txBody>
        </p:sp>
        <p:sp>
          <p:nvSpPr>
            <p:cNvPr id="925726" name="Rectangle 30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</a:t>
              </a:r>
            </a:p>
          </p:txBody>
        </p:sp>
        <p:sp>
          <p:nvSpPr>
            <p:cNvPr id="925727" name="Rectangle 31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™</a:t>
              </a:r>
            </a:p>
          </p:txBody>
        </p:sp>
        <p:sp>
          <p:nvSpPr>
            <p:cNvPr id="925728" name="Rectangle 32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&amp;trade;</a:t>
              </a:r>
            </a:p>
          </p:txBody>
        </p:sp>
        <p:sp>
          <p:nvSpPr>
            <p:cNvPr id="925729" name="Rectangle 33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Trademark Sign</a:t>
              </a:r>
            </a:p>
          </p:txBody>
        </p:sp>
        <p:sp>
          <p:nvSpPr>
            <p:cNvPr id="925730" name="Rectangle 34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®</a:t>
              </a:r>
            </a:p>
          </p:txBody>
        </p:sp>
        <p:sp>
          <p:nvSpPr>
            <p:cNvPr id="925731" name="Rectangle 35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&amp;reg;</a:t>
              </a:r>
            </a:p>
          </p:txBody>
        </p:sp>
        <p:sp>
          <p:nvSpPr>
            <p:cNvPr id="925732" name="Rectangle 36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Registered Trademark Sign</a:t>
              </a:r>
            </a:p>
          </p:txBody>
        </p:sp>
        <p:sp>
          <p:nvSpPr>
            <p:cNvPr id="925733" name="Rectangle 37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</a:t>
              </a:r>
            </a:p>
          </p:txBody>
        </p:sp>
        <p:sp>
          <p:nvSpPr>
            <p:cNvPr id="925734" name="Rectangle 38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&amp;copy;</a:t>
              </a:r>
            </a:p>
          </p:txBody>
        </p:sp>
        <p:sp>
          <p:nvSpPr>
            <p:cNvPr id="925735" name="Rectangle 39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Copyright Sign</a:t>
              </a:r>
            </a:p>
          </p:txBody>
        </p:sp>
        <p:sp>
          <p:nvSpPr>
            <p:cNvPr id="925736" name="Rectangle 40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</a:p>
          </p:txBody>
        </p:sp>
        <p:sp>
          <p:nvSpPr>
            <p:cNvPr id="925737" name="Rectangle 41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Entity</a:t>
              </a:r>
            </a:p>
          </p:txBody>
        </p:sp>
        <p:sp>
          <p:nvSpPr>
            <p:cNvPr id="925738" name="Rectangle 42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 Name</a:t>
              </a:r>
            </a:p>
          </p:txBody>
        </p:sp>
        <p:sp>
          <p:nvSpPr>
            <p:cNvPr id="925739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0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1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2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3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4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5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0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5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0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5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0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5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0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5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2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9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26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8452FF4-89E3-4D1B-9927-2DBDC00E58D7}" type="slidenum">
              <a:rPr lang="en-US" sz="1100"/>
              <a:pPr lvl="0">
                <a:defRPr/>
              </a:pPr>
              <a:t>65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                 HTML Comments: &lt;!-- --&gt; Tag    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Comments can exist anywhere between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</a:t>
            </a:r>
            <a:r>
              <a:rPr lang="en-US" dirty="0" smtClean="0"/>
              <a:t>tags</a:t>
            </a:r>
          </a:p>
          <a:p>
            <a:pPr>
              <a:defRPr/>
            </a:pPr>
            <a:r>
              <a:rPr lang="en-US" dirty="0" smtClean="0"/>
              <a:t>Comments start with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 smtClean="0"/>
              <a:t> and end with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88975" y="2928324"/>
            <a:ext cx="7769226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Logo (a JPG file)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logo.jpg"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=“Telerik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web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://telerik.com/"&gt;Telerik&lt;/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dirty="0" smtClean="0"/>
              <a:t>Some elements have attributes for alignment (ALIGN) e.g. </a:t>
            </a:r>
            <a:r>
              <a:rPr lang="en-US" dirty="0" smtClean="0">
                <a:solidFill>
                  <a:srgbClr val="FF0000"/>
                </a:solidFill>
              </a:rPr>
              <a:t>Headings, Paragraphs and Horizontal Rules</a:t>
            </a:r>
            <a:r>
              <a:rPr lang="en-US" dirty="0" smtClean="0"/>
              <a:t>. 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dirty="0" smtClean="0"/>
              <a:t>The Three alignment values are : LEFT, RIGHT, CENTER.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&lt;CENTER&gt;&lt;/CENTER&gt;</a:t>
            </a:r>
            <a:r>
              <a:rPr lang="en-US" dirty="0" smtClean="0"/>
              <a:t> Will center elements.</a:t>
            </a:r>
          </a:p>
          <a:p>
            <a:r>
              <a:rPr lang="en-US" dirty="0" smtClean="0"/>
              <a:t>ex:-&lt;p align=“left&gt;hi there&lt;/p&gt;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HTML Lists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most common HTML lists are ordered and unordered lists: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971800"/>
            <a:ext cx="53911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5253" y="1481138"/>
            <a:ext cx="7453493" cy="4525962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E319-7FFF-4382-BB61-D6E87EF992F8}" type="slidenum">
              <a:rPr lang="en-US"/>
              <a:pPr/>
              <a:t>69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use of Links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Choosing Text Editor</a:t>
            </a:r>
            <a:endParaRPr lang="en-US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q"/>
            </a:pPr>
            <a:r>
              <a:rPr lang="en-US" dirty="0" smtClean="0">
                <a:latin typeface="Georgia" panose="02040502050405020303" pitchFamily="18" charset="0"/>
              </a:rPr>
              <a:t>There are many different programs that you can use to create web documents.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q"/>
            </a:pPr>
            <a:r>
              <a:rPr lang="en-US" dirty="0" smtClean="0">
                <a:latin typeface="Georgia" panose="02040502050405020303" pitchFamily="18" charset="0"/>
              </a:rPr>
              <a:t>HTML Editors enable users to create documents quickly and easily by pushing a few buttons. Instead of entering all of the HTML codes by hand.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q"/>
            </a:pPr>
            <a:r>
              <a:rPr lang="en-US" dirty="0" smtClean="0">
                <a:latin typeface="Georgia" panose="02040502050405020303" pitchFamily="18" charset="0"/>
              </a:rPr>
              <a:t>These programs will generate the HTML Source Code for you.       </a:t>
            </a:r>
          </a:p>
          <a:p>
            <a:pPr>
              <a:buClr>
                <a:schemeClr val="bg1"/>
              </a:buClr>
              <a:buFont typeface="Wingdings" pitchFamily="-111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HTML Editors are excellent tools for experienced web developers; however; it is important that you learn and understand the HTML  language so that you can edit code and fix “bugs” in your pages.</a:t>
            </a:r>
          </a:p>
          <a:p>
            <a:pPr>
              <a:buClr>
                <a:schemeClr val="bg1"/>
              </a:buClr>
              <a:buFont typeface="Wingdings" pitchFamily="-111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!!!!!!For this Course</a:t>
            </a:r>
            <a:r>
              <a:rPr lang="en-US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we will use </a:t>
            </a:r>
            <a:r>
              <a:rPr lang="en-US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NotePad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++.       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q"/>
            </a:pPr>
            <a:r>
              <a:rPr lang="en-US" dirty="0" smtClean="0">
                <a:latin typeface="Georgia" panose="02040502050405020303" pitchFamily="18" charset="0"/>
              </a:rPr>
              <a:t>						</a:t>
            </a:r>
            <a:endParaRPr lang="en-US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r>
              <a:rPr lang="en-US" dirty="0" smtClean="0"/>
              <a:t>Html lists</a:t>
            </a:r>
            <a:endParaRPr lang="en-US" dirty="0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086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list item with the text "</a:t>
            </a:r>
            <a:r>
              <a:rPr lang="en-US" dirty="0" smtClean="0"/>
              <a:t>Coffee, tea, milk" </a:t>
            </a:r>
            <a:r>
              <a:rPr lang="en-US" dirty="0"/>
              <a:t>inside &lt;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1322" y="2550018"/>
            <a:ext cx="32766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&lt;body&gt;</a:t>
            </a:r>
          </a:p>
          <a:p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</a:p>
          <a:p>
            <a:endParaRPr lang="en-US" sz="2400" dirty="0" smtClean="0"/>
          </a:p>
          <a:p>
            <a:r>
              <a:rPr lang="en-US" sz="2400" dirty="0" smtClean="0"/>
              <a:t>&lt;/body&gt;</a:t>
            </a:r>
          </a:p>
          <a:p>
            <a:r>
              <a:rPr lang="en-US" sz="2400" dirty="0" smtClean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1600200"/>
            <a:ext cx="25908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&lt;body&gt;</a:t>
            </a:r>
          </a:p>
          <a:p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  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&gt;Coffee&lt;/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</a:p>
          <a:p>
            <a:endParaRPr lang="en-US" sz="2400" dirty="0" smtClean="0"/>
          </a:p>
          <a:p>
            <a:r>
              <a:rPr lang="en-US" sz="2400" dirty="0" smtClean="0"/>
              <a:t>&lt;/body&gt;</a:t>
            </a:r>
          </a:p>
          <a:p>
            <a:r>
              <a:rPr lang="en-US" sz="2400" dirty="0" smtClean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‘Type’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“TYPE” attribute changes the bullets types.</a:t>
            </a:r>
          </a:p>
          <a:p>
            <a:r>
              <a:rPr lang="en-US" sz="2800" dirty="0" smtClean="0"/>
              <a:t>EX:-&lt;UL TYPE=“square”&gt;</a:t>
            </a:r>
          </a:p>
          <a:p>
            <a:r>
              <a:rPr lang="en-US" dirty="0" smtClean="0"/>
              <a:t>Unordered list has three types </a:t>
            </a:r>
            <a:r>
              <a:rPr lang="en-US" sz="2800" dirty="0" smtClean="0"/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disc(default), circle, square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For ordered list.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.</a:t>
            </a:r>
            <a:endParaRPr 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86200"/>
            <a:ext cx="62007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the list below to display letters instead of numbers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2133600"/>
            <a:ext cx="28194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 smtClean="0"/>
          </a:p>
          <a:p>
            <a:r>
              <a:rPr lang="it-IT" sz="2000" dirty="0" smtClean="0"/>
              <a:t>&lt;html&gt;</a:t>
            </a:r>
          </a:p>
          <a:p>
            <a:r>
              <a:rPr lang="it-IT" sz="2000" dirty="0" smtClean="0"/>
              <a:t>&lt;body&gt;</a:t>
            </a:r>
          </a:p>
          <a:p>
            <a:endParaRPr lang="it-IT" sz="2000" dirty="0" smtClean="0"/>
          </a:p>
          <a:p>
            <a:r>
              <a:rPr lang="it-IT" sz="2000" dirty="0" smtClean="0"/>
              <a:t>&lt;ol&gt;</a:t>
            </a:r>
          </a:p>
          <a:p>
            <a:r>
              <a:rPr lang="it-IT" sz="2000" dirty="0" smtClean="0"/>
              <a:t>  &lt;li&gt;Coffee&lt;/li&gt;</a:t>
            </a:r>
          </a:p>
          <a:p>
            <a:r>
              <a:rPr lang="it-IT" sz="2000" dirty="0" smtClean="0"/>
              <a:t>  &lt;li&gt;Tea&lt;/li&gt;</a:t>
            </a:r>
          </a:p>
          <a:p>
            <a:r>
              <a:rPr lang="it-IT" sz="2000" dirty="0" smtClean="0"/>
              <a:t>  &lt;li&gt;Milk&lt;/li&gt;</a:t>
            </a:r>
          </a:p>
          <a:p>
            <a:r>
              <a:rPr lang="it-IT" sz="2000" dirty="0" smtClean="0"/>
              <a:t>&lt;/ol&gt;</a:t>
            </a:r>
          </a:p>
          <a:p>
            <a:endParaRPr lang="it-IT" sz="2000" dirty="0" smtClean="0"/>
          </a:p>
          <a:p>
            <a:r>
              <a:rPr lang="it-IT" sz="2000" dirty="0" smtClean="0"/>
              <a:t>&lt;/body&gt;</a:t>
            </a:r>
          </a:p>
          <a:p>
            <a:r>
              <a:rPr lang="it-IT" sz="2000" dirty="0" smtClean="0"/>
              <a:t>&lt;/html&gt;</a:t>
            </a:r>
            <a:endParaRPr lang="en-US" sz="2000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600200"/>
            <a:ext cx="28956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&lt;html&gt;</a:t>
            </a:r>
          </a:p>
          <a:p>
            <a:r>
              <a:rPr lang="it-IT" dirty="0" smtClean="0"/>
              <a:t>&lt;body&gt;</a:t>
            </a:r>
          </a:p>
          <a:p>
            <a:endParaRPr lang="it-IT" dirty="0" smtClean="0"/>
          </a:p>
          <a:p>
            <a:r>
              <a:rPr lang="it-IT" dirty="0" smtClean="0"/>
              <a:t>&lt;ol type="A"&gt;</a:t>
            </a:r>
          </a:p>
          <a:p>
            <a:r>
              <a:rPr lang="it-IT" dirty="0" smtClean="0"/>
              <a:t>  &lt;li&gt;Coffee&lt;/li&gt;</a:t>
            </a:r>
          </a:p>
          <a:p>
            <a:r>
              <a:rPr lang="it-IT" dirty="0" smtClean="0"/>
              <a:t>  &lt;li&gt;Tea&lt;/li&gt;</a:t>
            </a:r>
          </a:p>
          <a:p>
            <a:r>
              <a:rPr lang="it-IT" dirty="0" smtClean="0"/>
              <a:t>  &lt;li&gt;Milk&lt;/li&gt;</a:t>
            </a:r>
          </a:p>
          <a:p>
            <a:r>
              <a:rPr lang="it-IT" dirty="0" smtClean="0"/>
              <a:t>&lt;/ol&gt;</a:t>
            </a:r>
          </a:p>
          <a:p>
            <a:endParaRPr lang="it-IT" dirty="0" smtClean="0"/>
          </a:p>
          <a:p>
            <a:r>
              <a:rPr lang="it-IT" dirty="0" smtClean="0"/>
              <a:t>&lt;/body&gt;</a:t>
            </a:r>
          </a:p>
          <a:p>
            <a:r>
              <a:rPr lang="it-IT" dirty="0" smtClean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Nesting Lists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You can nest lists by inserting a UL, OL, etc., inside a list item (LI).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800" b="1" dirty="0" err="1" smtClean="0">
                <a:solidFill>
                  <a:srgbClr val="FF0000"/>
                </a:solidFill>
              </a:rPr>
              <a:t>EXample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800" dirty="0" smtClean="0"/>
              <a:t>&lt;UL TYPE = “square”&gt;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800" dirty="0" smtClean="0"/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800" dirty="0" smtClean="0"/>
              <a:t>&lt;LI&gt; List item …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&lt;OL TYPE=“</a:t>
            </a:r>
            <a:r>
              <a:rPr lang="en-US" sz="2800" b="1" dirty="0" err="1" smtClean="0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” START=“3”&gt;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&lt;/OL&gt;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800" dirty="0" smtClean="0"/>
              <a:t>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800" dirty="0" smtClean="0"/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800" dirty="0" smtClean="0"/>
              <a:t>&lt;/UL&gt;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2888" y="1828800"/>
            <a:ext cx="2916237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60383"/>
            <a:ext cx="7772400" cy="3346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533400"/>
            <a:ext cx="3962400" cy="632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&lt;H1 ALIGN="CENTER"&gt;SAFETY TIPS FOR CANOEISTS&lt;/H1&gt;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&lt;OL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TYPE=“a” START=“2”&gt;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&lt;LI&gt;Be able to swim &lt;/LI&gt;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&lt;LI&gt;Wear a life jacket at all times &lt;/LI&gt;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&lt;LI&gt;Don't stand up or move around. If canoe tips,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&lt;UL&gt;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&lt;LI&gt;Hang on to the canoe &lt;/LI&gt;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&lt;LI&gt;Use the canoe for support and &lt;/LI&gt;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&lt;LI&gt;Swim to shore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&lt;/UL&gt; &lt;/LI&gt;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&lt;LI&gt;Don't overexert yourself &lt;/LI&gt;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&lt;LI&gt;Use a bow light at night &lt;/LI&gt;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&lt;/OL&gt;</a:t>
            </a:r>
            <a:endParaRPr lang="en-US" sz="1600" dirty="0" smtClean="0"/>
          </a:p>
          <a:p>
            <a:pPr algn="ctr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8163" y="990600"/>
            <a:ext cx="806608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&lt;dt&gt;HTML&lt;/dt&gt;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&lt;dd&gt;A markup lang…&lt;/dd&gt;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An HTML file must have an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rgbClr val="FF0000"/>
                </a:solidFill>
                <a:latin typeface="Consolas" pitchFamily="49" charset="0"/>
              </a:rPr>
              <a:t>htm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.html</a:t>
            </a:r>
            <a:r>
              <a:rPr lang="en-US" dirty="0" smtClean="0"/>
              <a:t> file extension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HTML files can be created with text editors:</a:t>
            </a:r>
          </a:p>
          <a:p>
            <a:pPr lvl="1">
              <a:lnSpc>
                <a:spcPct val="95000"/>
              </a:lnSpc>
              <a:defRPr/>
            </a:pPr>
            <a:r>
              <a:rPr lang="en-US" noProof="1" smtClean="0"/>
              <a:t>NotePad, NotePad ++, PSPad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Or HTML editors (WYSIWYG Editors):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Microsoft FrontPage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Macromedia Dreamweaver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Netscape Composer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Microsoft Word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</a:rPr>
              <a:t>&lt;IMG&gt;</a:t>
            </a:r>
            <a:r>
              <a:rPr lang="en-US" sz="2400" dirty="0" smtClean="0"/>
              <a:t>This element defines a graphic image on the page. 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</a:rPr>
              <a:t>Image File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SRC:</a:t>
            </a:r>
            <a:r>
              <a:rPr lang="en-US" sz="2400" b="1" dirty="0" err="1" smtClean="0">
                <a:solidFill>
                  <a:srgbClr val="FF0000"/>
                </a:solidFill>
              </a:rPr>
              <a:t>source</a:t>
            </a:r>
            <a:r>
              <a:rPr lang="en-US" sz="2400" b="1" dirty="0" smtClean="0"/>
              <a:t>):</a:t>
            </a:r>
            <a:r>
              <a:rPr lang="en-US" sz="2400" dirty="0" smtClean="0"/>
              <a:t> This value will be a URL (location of the image) E.g. </a:t>
            </a:r>
            <a:r>
              <a:rPr lang="en-US" sz="2400" dirty="0" smtClean="0">
                <a:hlinkClick r:id="rId2"/>
              </a:rPr>
              <a:t>http://www.domain.com/dir/file.ext</a:t>
            </a:r>
            <a:r>
              <a:rPr lang="en-US" sz="2400" dirty="0" smtClean="0"/>
              <a:t> or /dir/file.txt.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</a:rPr>
              <a:t>Alternate Text (ALT)</a:t>
            </a:r>
            <a:r>
              <a:rPr lang="en-US" sz="2400" b="1" dirty="0" smtClean="0"/>
              <a:t>:</a:t>
            </a:r>
            <a:r>
              <a:rPr lang="en-US" sz="2400" dirty="0" smtClean="0"/>
              <a:t> This is a text field that describes an image or acts as a label. It is displayed when they position the cursor over a graphic image.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</a:rPr>
              <a:t>Alignment (ALIGN):</a:t>
            </a:r>
            <a:r>
              <a:rPr lang="en-US" sz="2400" dirty="0" smtClean="0"/>
              <a:t> This allows you to align the image on your page.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Width (WIDTH):</a:t>
            </a:r>
            <a:r>
              <a:rPr lang="en-US" dirty="0" smtClean="0"/>
              <a:t> is the width of the image in pixels.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Height (HEIGHT):</a:t>
            </a:r>
            <a:r>
              <a:rPr lang="en-US" dirty="0" smtClean="0"/>
              <a:t> is the height of the image in pixels.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Border (BORDER</a:t>
            </a:r>
            <a:r>
              <a:rPr lang="en-US" b="1" dirty="0" smtClean="0"/>
              <a:t>):</a:t>
            </a:r>
            <a:r>
              <a:rPr lang="en-US" dirty="0" smtClean="0"/>
              <a:t> is for a border around the image, specified in pixels.</a:t>
            </a:r>
          </a:p>
        </p:txBody>
      </p:sp>
    </p:spTree>
    <p:extLst>
      <p:ext uri="{BB962C8B-B14F-4D97-AF65-F5344CB8AC3E}">
        <p14:creationId xmlns:p14="http://schemas.microsoft.com/office/powerpoint/2010/main" val="28822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Double the size of the image below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1905000"/>
            <a:ext cx="29718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sz="2000" dirty="0" smtClean="0"/>
              <a:t>&lt;html&gt;</a:t>
            </a:r>
          </a:p>
          <a:p>
            <a:pPr marL="64008" indent="0">
              <a:buNone/>
            </a:pPr>
            <a:r>
              <a:rPr lang="en-US" sz="2000" dirty="0" smtClean="0"/>
              <a:t>&lt;body&gt;</a:t>
            </a:r>
          </a:p>
          <a:p>
            <a:pPr marL="64008" indent="0">
              <a:buNone/>
            </a:pPr>
            <a:endParaRPr lang="en-US" sz="2000" dirty="0" smtClean="0"/>
          </a:p>
          <a:p>
            <a:pPr marL="64008" indent="0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="programming.gif" alt="Computer Man"</a:t>
            </a:r>
          </a:p>
          <a:p>
            <a:pPr marL="64008" indent="0">
              <a:buNone/>
            </a:pPr>
            <a:r>
              <a:rPr lang="en-US" sz="2000" dirty="0" smtClean="0"/>
              <a:t>width="48" height="48"&gt;</a:t>
            </a:r>
          </a:p>
          <a:p>
            <a:pPr marL="64008" indent="0">
              <a:buNone/>
            </a:pPr>
            <a:endParaRPr lang="en-US" sz="2000" dirty="0" smtClean="0"/>
          </a:p>
          <a:p>
            <a:pPr marL="64008" indent="0">
              <a:buNone/>
            </a:pPr>
            <a:r>
              <a:rPr lang="en-US" sz="2000" dirty="0" smtClean="0"/>
              <a:t>&lt;/body&gt;</a:t>
            </a:r>
          </a:p>
          <a:p>
            <a:pPr marL="64008" indent="0">
              <a:buNone/>
            </a:pPr>
            <a:r>
              <a:rPr lang="en-US" sz="2000" dirty="0" smtClean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1447800"/>
            <a:ext cx="28194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" indent="0">
              <a:buNone/>
            </a:pPr>
            <a:r>
              <a:rPr lang="en-US" sz="2000" dirty="0" smtClean="0"/>
              <a:t>&lt;html&gt;</a:t>
            </a:r>
          </a:p>
          <a:p>
            <a:pPr marL="64008" indent="0">
              <a:buNone/>
            </a:pPr>
            <a:r>
              <a:rPr lang="en-US" sz="2000" dirty="0" smtClean="0"/>
              <a:t>&lt;body&gt;</a:t>
            </a:r>
          </a:p>
          <a:p>
            <a:pPr marL="64008" indent="0">
              <a:buNone/>
            </a:pPr>
            <a:endParaRPr lang="en-US" sz="2000" dirty="0" smtClean="0"/>
          </a:p>
          <a:p>
            <a:pPr marL="64008" indent="0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="programming.gif" alt="Computer Man"</a:t>
            </a:r>
          </a:p>
          <a:p>
            <a:pPr marL="64008" indent="0">
              <a:buNone/>
            </a:pPr>
            <a:r>
              <a:rPr lang="en-US" sz="2000" dirty="0" smtClean="0"/>
              <a:t>width="96" height="96"&gt;</a:t>
            </a:r>
          </a:p>
          <a:p>
            <a:pPr marL="64008" indent="0">
              <a:buNone/>
            </a:pPr>
            <a:endParaRPr lang="en-US" sz="2000" dirty="0" smtClean="0"/>
          </a:p>
          <a:p>
            <a:pPr marL="64008" indent="0">
              <a:buNone/>
            </a:pPr>
            <a:r>
              <a:rPr lang="en-US" sz="2000" dirty="0" smtClean="0"/>
              <a:t>&lt;/body&gt;</a:t>
            </a:r>
          </a:p>
          <a:p>
            <a:pPr marL="64008" indent="0">
              <a:buNone/>
            </a:pPr>
            <a:r>
              <a:rPr lang="en-US" sz="2000" dirty="0" smtClean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The &lt;TABLE&gt;&lt;/TABLE&gt; element has four sub-elements: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Table Row&lt;TR&gt;&lt;/TR&gt;.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Table Header &lt;TH&gt;&lt;/TH&gt;.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Table Data &lt;TD&gt;&lt;/TD&gt;.</a:t>
            </a:r>
          </a:p>
          <a:p>
            <a:pPr marL="609600" indent="-609600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Caption &lt;CAPTION&gt;&lt;/CAPTION&gt;.</a:t>
            </a:r>
          </a:p>
          <a:p>
            <a:pPr marL="609600" indent="-609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The table row elements usually contain table header elements or table data elements.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447800"/>
            <a:ext cx="3276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dirty="0" smtClean="0"/>
              <a:t>&lt;table border=“1”&gt;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dirty="0" smtClean="0">
                <a:solidFill>
                  <a:srgbClr val="0000CC"/>
                </a:solidFill>
              </a:rPr>
              <a:t>&lt;</a:t>
            </a:r>
            <a:r>
              <a:rPr lang="en-US" b="1" dirty="0" err="1" smtClean="0">
                <a:solidFill>
                  <a:srgbClr val="0000CC"/>
                </a:solidFill>
              </a:rPr>
              <a:t>th</a:t>
            </a:r>
            <a:r>
              <a:rPr lang="en-US" b="1" dirty="0" smtClean="0">
                <a:solidFill>
                  <a:srgbClr val="0000CC"/>
                </a:solidFill>
              </a:rPr>
              <a:t>&gt; Column 1 header &lt;/</a:t>
            </a:r>
            <a:r>
              <a:rPr lang="en-US" b="1" dirty="0" err="1" smtClean="0">
                <a:solidFill>
                  <a:srgbClr val="0000CC"/>
                </a:solidFill>
              </a:rPr>
              <a:t>th</a:t>
            </a:r>
            <a:r>
              <a:rPr lang="en-US" b="1" dirty="0" smtClean="0">
                <a:solidFill>
                  <a:srgbClr val="0000CC"/>
                </a:solidFill>
              </a:rPr>
              <a:t>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dirty="0" smtClean="0">
                <a:solidFill>
                  <a:srgbClr val="0000CC"/>
                </a:solidFill>
              </a:rPr>
              <a:t>&lt;</a:t>
            </a:r>
            <a:r>
              <a:rPr lang="en-US" b="1" dirty="0" err="1" smtClean="0">
                <a:solidFill>
                  <a:srgbClr val="0000CC"/>
                </a:solidFill>
              </a:rPr>
              <a:t>th</a:t>
            </a:r>
            <a:r>
              <a:rPr lang="en-US" b="1" dirty="0" smtClean="0">
                <a:solidFill>
                  <a:srgbClr val="0000CC"/>
                </a:solidFill>
              </a:rPr>
              <a:t>&gt; Column 2 header &lt;/</a:t>
            </a:r>
            <a:r>
              <a:rPr lang="en-US" b="1" dirty="0" err="1" smtClean="0">
                <a:solidFill>
                  <a:srgbClr val="0000CC"/>
                </a:solidFill>
              </a:rPr>
              <a:t>th</a:t>
            </a:r>
            <a:r>
              <a:rPr lang="en-US" b="1" dirty="0" smtClean="0">
                <a:solidFill>
                  <a:srgbClr val="0000CC"/>
                </a:solidFill>
              </a:rPr>
              <a:t>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dirty="0" smtClean="0">
                <a:solidFill>
                  <a:srgbClr val="990000"/>
                </a:solidFill>
              </a:rPr>
              <a:t>&lt;</a:t>
            </a:r>
            <a:r>
              <a:rPr lang="en-US" b="1" dirty="0" err="1" smtClean="0">
                <a:solidFill>
                  <a:srgbClr val="990000"/>
                </a:solidFill>
              </a:rPr>
              <a:t>tr</a:t>
            </a:r>
            <a:r>
              <a:rPr lang="en-US" b="1" dirty="0" smtClean="0">
                <a:solidFill>
                  <a:srgbClr val="990000"/>
                </a:solidFill>
              </a:rPr>
              <a:t>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dirty="0" smtClean="0">
                <a:solidFill>
                  <a:srgbClr val="0000CC"/>
                </a:solidFill>
              </a:rPr>
              <a:t>&lt;td&gt; Row1, Col1 &lt;/td&gt;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dirty="0" smtClean="0">
                <a:solidFill>
                  <a:srgbClr val="0000CC"/>
                </a:solidFill>
              </a:rPr>
              <a:t>&lt;td&gt; Row1, Col2 &lt;/td&gt;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dirty="0" smtClean="0">
                <a:solidFill>
                  <a:srgbClr val="990000"/>
                </a:solidFill>
              </a:rPr>
              <a:t>&lt;/</a:t>
            </a:r>
            <a:r>
              <a:rPr lang="en-US" b="1" dirty="0" err="1" smtClean="0">
                <a:solidFill>
                  <a:srgbClr val="990000"/>
                </a:solidFill>
              </a:rPr>
              <a:t>tr</a:t>
            </a:r>
            <a:r>
              <a:rPr lang="en-US" b="1" dirty="0" smtClean="0">
                <a:solidFill>
                  <a:srgbClr val="990000"/>
                </a:solidFill>
              </a:rPr>
              <a:t>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dirty="0" smtClean="0">
                <a:solidFill>
                  <a:srgbClr val="0000CC"/>
                </a:solidFill>
              </a:rPr>
              <a:t>&lt;td&gt; Row2, Col1 &lt;/td&gt;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dirty="0" smtClean="0">
                <a:solidFill>
                  <a:srgbClr val="0000CC"/>
                </a:solidFill>
              </a:rPr>
              <a:t>&lt;td&gt; Row2, Col2 &lt;/td&gt;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dirty="0" smtClean="0"/>
              <a:t>&lt;/table&gt;</a:t>
            </a:r>
          </a:p>
          <a:p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981200"/>
            <a:ext cx="4267199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data “cells” </a:t>
            </a:r>
            <a:r>
              <a:rPr lang="en-US" sz="3000" dirty="0" smtClean="0">
                <a:solidFill>
                  <a:srgbClr val="FF0000"/>
                </a:solidFill>
              </a:rPr>
              <a:t>(</a:t>
            </a:r>
            <a:r>
              <a:rPr lang="en-US" sz="3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>
                <a:solidFill>
                  <a:srgbClr val="FF0000"/>
                </a:solidFill>
              </a:rPr>
              <a:t>) </a:t>
            </a:r>
            <a:r>
              <a:rPr lang="en-US" sz="3000" dirty="0" smtClean="0"/>
              <a:t>can contain nested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Nested Tables</a:t>
            </a:r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0175" y="3905250"/>
            <a:ext cx="30956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99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following table?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14600"/>
            <a:ext cx="6324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&lt;/html&gt;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533400"/>
            <a:ext cx="7772400" cy="60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&lt;html&gt;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&lt;body&gt;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sz="1600" dirty="0" smtClean="0">
                <a:solidFill>
                  <a:schemeClr val="bg1"/>
                </a:solidFill>
              </a:rPr>
              <a:t>table border="5" width="50%" height="50%"&gt;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</a:rPr>
              <a:t>tr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&lt;td </a:t>
            </a:r>
            <a:r>
              <a:rPr lang="en-US" sz="1600" dirty="0" err="1" smtClean="0">
                <a:solidFill>
                  <a:schemeClr val="bg1"/>
                </a:solidFill>
              </a:rPr>
              <a:t>bgcolor</a:t>
            </a:r>
            <a:r>
              <a:rPr lang="en-US" sz="1600" dirty="0" smtClean="0">
                <a:solidFill>
                  <a:schemeClr val="bg1"/>
                </a:solidFill>
              </a:rPr>
              <a:t>="green" 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name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&lt;/td&gt;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&lt;td </a:t>
            </a:r>
            <a:r>
              <a:rPr lang="en-US" sz="1600" dirty="0" err="1" smtClean="0">
                <a:solidFill>
                  <a:schemeClr val="bg1"/>
                </a:solidFill>
              </a:rPr>
              <a:t>bgcolor</a:t>
            </a:r>
            <a:r>
              <a:rPr lang="en-US" sz="1600" dirty="0" smtClean="0">
                <a:solidFill>
                  <a:schemeClr val="bg1"/>
                </a:solidFill>
              </a:rPr>
              <a:t>="yellow"&gt;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age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&lt;/td&gt;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&lt;/</a:t>
            </a:r>
            <a:r>
              <a:rPr lang="en-US" sz="1600" dirty="0" err="1" smtClean="0">
                <a:solidFill>
                  <a:schemeClr val="bg1"/>
                </a:solidFill>
              </a:rPr>
              <a:t>tr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</a:rPr>
              <a:t>tr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&lt;td </a:t>
            </a:r>
            <a:r>
              <a:rPr lang="en-US" sz="1600" dirty="0" err="1" smtClean="0">
                <a:solidFill>
                  <a:schemeClr val="bg1"/>
                </a:solidFill>
              </a:rPr>
              <a:t>bgcolor</a:t>
            </a:r>
            <a:r>
              <a:rPr lang="en-US" sz="1600" dirty="0" smtClean="0">
                <a:solidFill>
                  <a:schemeClr val="bg1"/>
                </a:solidFill>
              </a:rPr>
              <a:t>="red"&gt;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saba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&lt;/td&gt;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&lt;td&gt;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&lt;table border="6" width="30%" align="center"&gt;&lt;</a:t>
            </a:r>
            <a:r>
              <a:rPr lang="en-US" sz="2000" dirty="0" err="1" smtClean="0">
                <a:solidFill>
                  <a:srgbClr val="FFFF00"/>
                </a:solidFill>
              </a:rPr>
              <a:t>tr</a:t>
            </a:r>
            <a:r>
              <a:rPr lang="en-US" sz="2000" dirty="0" smtClean="0">
                <a:solidFill>
                  <a:srgbClr val="FFFF00"/>
                </a:solidFill>
              </a:rPr>
              <a:t>&gt;&lt;td&gt;20&lt;/td&gt;&lt;td&gt;40&lt;/td&gt;&lt;td&gt;50&lt;/td&gt;&lt;/</a:t>
            </a:r>
            <a:r>
              <a:rPr lang="en-US" sz="2000" dirty="0" err="1" smtClean="0">
                <a:solidFill>
                  <a:srgbClr val="FFFF00"/>
                </a:solidFill>
              </a:rPr>
              <a:t>tr</a:t>
            </a:r>
            <a:r>
              <a:rPr lang="en-US" sz="2000" dirty="0" smtClean="0">
                <a:solidFill>
                  <a:srgbClr val="FFFF00"/>
                </a:solidFill>
              </a:rPr>
              <a:t>&gt;&lt;</a:t>
            </a:r>
            <a:r>
              <a:rPr lang="en-US" sz="2000" dirty="0" err="1" smtClean="0">
                <a:solidFill>
                  <a:srgbClr val="FFFF00"/>
                </a:solidFill>
              </a:rPr>
              <a:t>tr</a:t>
            </a:r>
            <a:r>
              <a:rPr lang="en-US" sz="2000" dirty="0" smtClean="0">
                <a:solidFill>
                  <a:srgbClr val="FFFF00"/>
                </a:solidFill>
              </a:rPr>
              <a:t>&gt;&lt;td&gt;60&lt;/td&gt;&lt;td&gt;400&lt;/td&gt;&lt;td&gt;500&lt;/td&gt;&lt;/</a:t>
            </a:r>
            <a:r>
              <a:rPr lang="en-US" sz="2000" dirty="0" err="1" smtClean="0">
                <a:solidFill>
                  <a:srgbClr val="FFFF00"/>
                </a:solidFill>
              </a:rPr>
              <a:t>tr</a:t>
            </a:r>
            <a:r>
              <a:rPr lang="en-US" sz="2000" dirty="0" smtClean="0">
                <a:solidFill>
                  <a:srgbClr val="FFFF00"/>
                </a:solidFill>
              </a:rPr>
              <a:t>&gt;&lt;/table&gt;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&lt;/td&gt;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&lt;/</a:t>
            </a:r>
            <a:r>
              <a:rPr lang="en-US" sz="1600" dirty="0" err="1" smtClean="0">
                <a:solidFill>
                  <a:schemeClr val="bg1"/>
                </a:solidFill>
              </a:rPr>
              <a:t>tr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&lt;/table&gt;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&lt;/body&gt;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Table Attributes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b="1" dirty="0" err="1" smtClean="0">
                <a:solidFill>
                  <a:srgbClr val="FF0000"/>
                </a:solidFill>
              </a:rPr>
              <a:t>BGColor</a:t>
            </a:r>
            <a:r>
              <a:rPr lang="en-US" sz="2400" b="1" dirty="0" smtClean="0"/>
              <a:t>:</a:t>
            </a:r>
            <a:r>
              <a:rPr lang="en-US" sz="2400" dirty="0" smtClean="0"/>
              <a:t> Some browsers support background colors in a table.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</a:rPr>
              <a:t>Width</a:t>
            </a:r>
            <a:r>
              <a:rPr lang="en-US" sz="2400" b="1" dirty="0" smtClean="0"/>
              <a:t>:</a:t>
            </a:r>
            <a:r>
              <a:rPr lang="en-US" sz="2400" dirty="0" smtClean="0"/>
              <a:t> you can specify the table width as an absolute number of pixels or a percentage of the document width. You can set the width for the table cells as well.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</a:rPr>
              <a:t>Border</a:t>
            </a:r>
            <a:r>
              <a:rPr lang="en-US" sz="2400" b="1" dirty="0" smtClean="0"/>
              <a:t>:</a:t>
            </a:r>
            <a:r>
              <a:rPr lang="en-US" sz="2400" dirty="0" smtClean="0"/>
              <a:t> You can choose a numerical value for the border width, which specifies the border in pixels.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b="1" dirty="0" err="1" smtClean="0">
                <a:solidFill>
                  <a:srgbClr val="FF0000"/>
                </a:solidFill>
              </a:rPr>
              <a:t>CellSpacing</a:t>
            </a:r>
            <a:r>
              <a:rPr lang="en-US" sz="2400" b="1" dirty="0" smtClean="0"/>
              <a:t>:</a:t>
            </a:r>
            <a:r>
              <a:rPr lang="en-US" sz="2400" dirty="0" smtClean="0"/>
              <a:t> Cell Spacing represents the space between cells and is specified in pixels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Table Attributes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b="1" dirty="0" err="1" smtClean="0">
                <a:solidFill>
                  <a:srgbClr val="FF0000"/>
                </a:solidFill>
              </a:rPr>
              <a:t>CellPadding</a:t>
            </a:r>
            <a:r>
              <a:rPr lang="en-US" b="1" dirty="0" smtClean="0"/>
              <a:t>:</a:t>
            </a:r>
            <a:r>
              <a:rPr lang="en-US" dirty="0" smtClean="0"/>
              <a:t> Cell Padding is the space between the cell border and the cell contents and is specified in pixels.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Align</a:t>
            </a:r>
            <a:r>
              <a:rPr lang="en-US" b="1" dirty="0" smtClean="0"/>
              <a:t>:</a:t>
            </a:r>
            <a:r>
              <a:rPr lang="en-US" dirty="0" smtClean="0"/>
              <a:t> tables can have left, right, or center alignment. 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Background</a:t>
            </a:r>
            <a:r>
              <a:rPr lang="en-US" b="1" dirty="0" smtClean="0"/>
              <a:t>:</a:t>
            </a:r>
            <a:r>
              <a:rPr lang="en-US" dirty="0" smtClean="0"/>
              <a:t> Background Image, will be titled in IE3.0 and above.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</a:rPr>
              <a:t>BorderColor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endParaRPr lang="en-US" dirty="0" smtClean="0"/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txBody>
          <a:bodyPr>
            <a:normAutofit/>
          </a:bodyPr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Follow the 4 steps below to create your first web page with Notepad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pPr marL="578358" indent="-514350">
              <a:buAutoNum type="arabicPeriod"/>
            </a:pPr>
            <a:r>
              <a:rPr lang="en-US" dirty="0" smtClean="0">
                <a:latin typeface="Georgia" panose="02040502050405020303" pitchFamily="18" charset="0"/>
              </a:rPr>
              <a:t>Open notepad++</a:t>
            </a:r>
          </a:p>
          <a:p>
            <a:pPr marL="578358" indent="-51435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pPr marL="64008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2. Write </a:t>
            </a:r>
            <a:r>
              <a:rPr lang="en-US" dirty="0">
                <a:latin typeface="Georgia" panose="02040502050405020303" pitchFamily="18" charset="0"/>
              </a:rPr>
              <a:t>Some </a:t>
            </a:r>
            <a:r>
              <a:rPr lang="en-US" dirty="0" smtClean="0">
                <a:latin typeface="Georgia" panose="02040502050405020303" pitchFamily="18" charset="0"/>
              </a:rPr>
              <a:t>HTML</a:t>
            </a:r>
          </a:p>
          <a:p>
            <a:pPr marL="64008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64008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3. Save </a:t>
            </a:r>
            <a:r>
              <a:rPr lang="en-US" dirty="0">
                <a:latin typeface="Georgia" panose="02040502050405020303" pitchFamily="18" charset="0"/>
              </a:rPr>
              <a:t>the HTML </a:t>
            </a:r>
            <a:r>
              <a:rPr lang="en-US" dirty="0" smtClean="0">
                <a:latin typeface="Georgia" panose="02040502050405020303" pitchFamily="18" charset="0"/>
              </a:rPr>
              <a:t>Page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Name the file "index.htm" or any other name ending with </a:t>
            </a:r>
            <a:r>
              <a:rPr lang="en-US" dirty="0" err="1">
                <a:latin typeface="Georgia" panose="02040502050405020303" pitchFamily="18" charset="0"/>
              </a:rPr>
              <a:t>htm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pPr lvl="2"/>
            <a:endParaRPr lang="en-US" dirty="0" smtClean="0">
              <a:latin typeface="Georgia" panose="02040502050405020303" pitchFamily="18" charset="0"/>
            </a:endParaRPr>
          </a:p>
          <a:p>
            <a:pPr marL="64008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4. View </a:t>
            </a:r>
            <a:r>
              <a:rPr lang="en-US" dirty="0">
                <a:latin typeface="Georgia" panose="02040502050405020303" pitchFamily="18" charset="0"/>
              </a:rPr>
              <a:t>HTML Page in Your Browser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lvl="1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important attributes: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1820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876550"/>
            <a:ext cx="36861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75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Table Caption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dirty="0" smtClean="0"/>
              <a:t>A table caption allows you to specify a line of text that will appear centered above or bellow the table.</a:t>
            </a:r>
          </a:p>
          <a:p>
            <a:pPr>
              <a:buClr>
                <a:schemeClr val="bg1"/>
              </a:buClr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&lt;TABLE BORDER=1 CELLPADDING=2&gt;</a:t>
            </a:r>
          </a:p>
          <a:p>
            <a:pPr>
              <a:buClr>
                <a:schemeClr val="bg1"/>
              </a:buClr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&lt;CAPTION ALIGN=“BOTTOM”&gt; Label For My Table &lt;/CAPTION&gt;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dirty="0" smtClean="0"/>
              <a:t>The Caption element has one attribute ALIGN that can be either TOP (Above the table) or BOTTOM (below the table).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Table Data and Table Header Attributes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b="1" dirty="0" err="1" smtClean="0">
                <a:solidFill>
                  <a:srgbClr val="FF0000"/>
                </a:solidFill>
              </a:rPr>
              <a:t>Colspan</a:t>
            </a:r>
            <a:r>
              <a:rPr lang="en-US" sz="2800" b="1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/>
              <a:t> Specifies how many cell columns of the table this cell should span.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b="1" dirty="0" err="1" smtClean="0">
                <a:solidFill>
                  <a:srgbClr val="FF0000"/>
                </a:solidFill>
              </a:rPr>
              <a:t>Rowspan</a:t>
            </a:r>
            <a:r>
              <a:rPr lang="en-US" sz="2800" b="1" i="1" dirty="0" smtClean="0"/>
              <a:t>:</a:t>
            </a:r>
            <a:r>
              <a:rPr lang="en-US" sz="2800" dirty="0" smtClean="0"/>
              <a:t> Specifies how many cell rows of the table this cell should span.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FF0000"/>
                </a:solidFill>
              </a:rPr>
              <a:t>Align</a:t>
            </a:r>
            <a:r>
              <a:rPr lang="en-US" sz="2800" b="1" i="1" dirty="0" smtClean="0"/>
              <a:t>:</a:t>
            </a:r>
            <a:r>
              <a:rPr lang="en-US" sz="2800" dirty="0" smtClean="0"/>
              <a:t> cell data can have left, right, or center alignment.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b="1" dirty="0" err="1" smtClean="0">
                <a:solidFill>
                  <a:srgbClr val="FF0000"/>
                </a:solidFill>
              </a:rPr>
              <a:t>Valign</a:t>
            </a:r>
            <a:r>
              <a:rPr lang="en-US" sz="2800" b="1" i="1" dirty="0" smtClean="0"/>
              <a:t>:</a:t>
            </a:r>
            <a:r>
              <a:rPr lang="en-US" sz="2800" dirty="0" smtClean="0"/>
              <a:t> cell data can have top, middle, or bottom alignment.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FF0000"/>
                </a:solidFill>
              </a:rPr>
              <a:t>Width</a:t>
            </a:r>
            <a:r>
              <a:rPr lang="en-US" sz="2800" b="1" i="1" dirty="0" smtClean="0"/>
              <a:t>:</a:t>
            </a:r>
            <a:r>
              <a:rPr lang="en-US" sz="2800" dirty="0" smtClean="0"/>
              <a:t> you can specify the width as an absolute number of pixels or a percentage of the document width.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FF0000"/>
                </a:solidFill>
              </a:rPr>
              <a:t>Height</a:t>
            </a:r>
            <a:r>
              <a:rPr lang="en-US" sz="2800" b="1" i="1" dirty="0" smtClean="0"/>
              <a:t>:</a:t>
            </a:r>
            <a:r>
              <a:rPr lang="en-US" sz="2800" dirty="0" smtClean="0"/>
              <a:t> You can specify the height as an absolute number of pixels or a percentage of the document height.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609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Table cells have two important attributes: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11275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39882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371600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 smtClean="0"/>
              <a:t>Column and Row Span –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7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Basic Table 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4419600" cy="60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/>
              <a:t>&lt;TABLE BORDER=1 width=50%&gt;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/>
              <a:t>&lt;CAPTION&gt;  &lt;h1&gt;Spare Parts &lt;h1&gt; &lt;/Caption&gt;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FFFF00"/>
                </a:solidFill>
              </a:rPr>
              <a:t>&lt;TR&gt;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&lt;TH&gt;Stock Number&lt;/TH&gt;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&lt;TH&gt;Description&lt;/TH&gt;&lt;TH&gt;List Price&lt;/TH&gt;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rgbClr val="FFFF00"/>
                </a:solidFill>
              </a:rPr>
              <a:t>&lt;/TR&gt;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rgbClr val="FFFF00"/>
                </a:solidFill>
              </a:rPr>
              <a:t>&lt;TR&gt;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&lt;TD </a:t>
            </a:r>
            <a:r>
              <a:rPr lang="en-US" b="1" dirty="0" err="1" smtClean="0"/>
              <a:t>bgcolor</a:t>
            </a:r>
            <a:r>
              <a:rPr lang="en-US" b="1" dirty="0" smtClean="0"/>
              <a:t>=red&gt;3476-AB&lt;/TD&gt;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&lt;TD&gt;76mm Socket&lt;/TD&gt;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&lt;TD&gt;45.00&lt;/TD&gt;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rgbClr val="FFFF00"/>
                </a:solidFill>
              </a:rPr>
              <a:t>&lt;/TR&gt;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rgbClr val="FFFF00"/>
                </a:solidFill>
              </a:rPr>
              <a:t>&lt;TR&gt;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&lt;TD &gt;3478-AB&lt;/TD&gt;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&lt;TD&gt;&lt;font color=blue&gt;78mm Socket&lt;/font&gt; 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&lt;TD&gt;47.50&lt;/TD&gt;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rgbClr val="FFFF00"/>
                </a:solidFill>
              </a:rPr>
              <a:t>&lt;/TR&gt;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rgbClr val="FFFF00"/>
                </a:solidFill>
              </a:rPr>
              <a:t>&lt;TR&gt;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&lt;TD&gt;3480-AB&lt;/TD&gt;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&lt;TD&gt;80mm Socket&lt;/TD&gt;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&lt;TD&gt;50.00&lt;/TD&gt;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rgbClr val="FFFF00"/>
                </a:solidFill>
              </a:rPr>
              <a:t>&lt;/TR&gt;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/>
              <a:t>&lt;/TABLE&gt;</a:t>
            </a:r>
          </a:p>
          <a:p>
            <a:pPr algn="ctr"/>
            <a:endParaRPr lang="en-US" sz="2000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657600"/>
            <a:ext cx="6019800" cy="2287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graphicFrame>
        <p:nvGraphicFramePr>
          <p:cNvPr id="4" name="Group 27"/>
          <p:cNvGraphicFramePr>
            <a:graphicFrameLocks/>
          </p:cNvGraphicFramePr>
          <p:nvPr/>
        </p:nvGraphicFramePr>
        <p:xfrm>
          <a:off x="533400" y="2438400"/>
          <a:ext cx="7929563" cy="3217864"/>
        </p:xfrm>
        <a:graphic>
          <a:graphicData uri="http://schemas.openxmlformats.org/drawingml/2006/table">
            <a:tbl>
              <a:tblPr/>
              <a:tblGrid>
                <a:gridCol w="3962400"/>
                <a:gridCol w="3967163"/>
              </a:tblGrid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Column 1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Column 2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01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Row 1 Col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941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Row 2 Col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Row 2 Col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Row 3 Col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35814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FFFF00"/>
                </a:solidFill>
              </a:rPr>
              <a:t>Table border=1 </a:t>
            </a:r>
            <a:r>
              <a:rPr lang="en-US" sz="2000" dirty="0" err="1" smtClean="0">
                <a:solidFill>
                  <a:srgbClr val="FFFF00"/>
                </a:solidFill>
              </a:rPr>
              <a:t>cellpadding</a:t>
            </a:r>
            <a:r>
              <a:rPr lang="en-US" sz="2000" dirty="0" smtClean="0">
                <a:solidFill>
                  <a:srgbClr val="FFFF00"/>
                </a:solidFill>
              </a:rPr>
              <a:t> =2&gt;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&lt;</a:t>
            </a:r>
            <a:r>
              <a:rPr lang="en-US" sz="2000" b="1" dirty="0" err="1" smtClean="0">
                <a:solidFill>
                  <a:srgbClr val="FFFF00"/>
                </a:solidFill>
              </a:rPr>
              <a:t>tr</a:t>
            </a:r>
            <a:r>
              <a:rPr lang="en-US" sz="2000" b="1" dirty="0" smtClean="0">
                <a:solidFill>
                  <a:srgbClr val="FFFF00"/>
                </a:solidFill>
              </a:rPr>
              <a:t>&gt; &lt;</a:t>
            </a:r>
            <a:r>
              <a:rPr lang="en-US" sz="2000" b="1" dirty="0" err="1" smtClean="0">
                <a:solidFill>
                  <a:srgbClr val="FFFF00"/>
                </a:solidFill>
              </a:rPr>
              <a:t>th</a:t>
            </a:r>
            <a:r>
              <a:rPr lang="en-US" sz="2000" b="1" dirty="0" smtClean="0">
                <a:solidFill>
                  <a:srgbClr val="FFFF00"/>
                </a:solidFill>
              </a:rPr>
              <a:t>&gt; Column 1 Header&lt;/</a:t>
            </a:r>
            <a:r>
              <a:rPr lang="en-US" sz="2000" b="1" dirty="0" err="1" smtClean="0">
                <a:solidFill>
                  <a:srgbClr val="FFFF00"/>
                </a:solidFill>
              </a:rPr>
              <a:t>th</a:t>
            </a:r>
            <a:r>
              <a:rPr lang="en-US" sz="2000" b="1" dirty="0" smtClean="0">
                <a:solidFill>
                  <a:srgbClr val="FFFF00"/>
                </a:solidFill>
              </a:rPr>
              <a:t>&gt; &lt;</a:t>
            </a:r>
            <a:r>
              <a:rPr lang="en-US" sz="2000" b="1" dirty="0" err="1" smtClean="0">
                <a:solidFill>
                  <a:srgbClr val="FFFF00"/>
                </a:solidFill>
              </a:rPr>
              <a:t>th</a:t>
            </a:r>
            <a:r>
              <a:rPr lang="en-US" sz="2000" b="1" dirty="0" smtClean="0">
                <a:solidFill>
                  <a:srgbClr val="FFFF00"/>
                </a:solidFill>
              </a:rPr>
              <a:t>&gt; Column 2 Header&lt;/</a:t>
            </a:r>
            <a:r>
              <a:rPr lang="en-US" sz="2000" b="1" dirty="0" err="1" smtClean="0">
                <a:solidFill>
                  <a:srgbClr val="FFFF00"/>
                </a:solidFill>
              </a:rPr>
              <a:t>th</a:t>
            </a:r>
            <a:r>
              <a:rPr lang="en-US" sz="2000" b="1" dirty="0" smtClean="0">
                <a:solidFill>
                  <a:srgbClr val="FFFF00"/>
                </a:solidFill>
              </a:rPr>
              <a:t>&gt; &lt;/</a:t>
            </a:r>
            <a:r>
              <a:rPr lang="en-US" sz="2000" b="1" dirty="0" err="1" smtClean="0">
                <a:solidFill>
                  <a:srgbClr val="FFFF00"/>
                </a:solidFill>
              </a:rPr>
              <a:t>tr</a:t>
            </a:r>
            <a:r>
              <a:rPr lang="en-US" sz="2000" b="1" dirty="0" smtClean="0">
                <a:solidFill>
                  <a:srgbClr val="FFFF00"/>
                </a:solidFill>
              </a:rPr>
              <a:t>&gt;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&lt;</a:t>
            </a:r>
            <a:r>
              <a:rPr lang="en-US" sz="2000" b="1" dirty="0" err="1" smtClean="0">
                <a:solidFill>
                  <a:srgbClr val="FFFF00"/>
                </a:solidFill>
              </a:rPr>
              <a:t>tr</a:t>
            </a:r>
            <a:r>
              <a:rPr lang="en-US" sz="2000" b="1" dirty="0" smtClean="0">
                <a:solidFill>
                  <a:srgbClr val="FFFF00"/>
                </a:solidFill>
              </a:rPr>
              <a:t>&gt; &lt;td </a:t>
            </a:r>
            <a:r>
              <a:rPr lang="en-US" sz="2000" b="1" dirty="0" err="1" smtClean="0">
                <a:solidFill>
                  <a:srgbClr val="FFFF00"/>
                </a:solidFill>
              </a:rPr>
              <a:t>colspan</a:t>
            </a:r>
            <a:r>
              <a:rPr lang="en-US" sz="2000" b="1" dirty="0" smtClean="0">
                <a:solidFill>
                  <a:srgbClr val="FFFF00"/>
                </a:solidFill>
              </a:rPr>
              <a:t>=2&gt; Row 1 Col 1&lt;/td&gt; &lt;/</a:t>
            </a:r>
            <a:r>
              <a:rPr lang="en-US" sz="2000" b="1" dirty="0" err="1" smtClean="0">
                <a:solidFill>
                  <a:srgbClr val="FFFF00"/>
                </a:solidFill>
              </a:rPr>
              <a:t>tr</a:t>
            </a:r>
            <a:r>
              <a:rPr lang="en-US" sz="2000" b="1" dirty="0" smtClean="0">
                <a:solidFill>
                  <a:srgbClr val="FFFF00"/>
                </a:solidFill>
              </a:rPr>
              <a:t>&gt;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&lt;</a:t>
            </a:r>
            <a:r>
              <a:rPr lang="en-US" sz="2000" b="1" dirty="0" err="1" smtClean="0">
                <a:solidFill>
                  <a:srgbClr val="FFFF00"/>
                </a:solidFill>
              </a:rPr>
              <a:t>tr</a:t>
            </a:r>
            <a:r>
              <a:rPr lang="en-US" sz="2000" b="1" dirty="0" smtClean="0">
                <a:solidFill>
                  <a:srgbClr val="FFFF00"/>
                </a:solidFill>
              </a:rPr>
              <a:t>&gt; &lt;td </a:t>
            </a:r>
            <a:r>
              <a:rPr lang="en-US" sz="2000" b="1" dirty="0" err="1" smtClean="0">
                <a:solidFill>
                  <a:srgbClr val="FFFF00"/>
                </a:solidFill>
              </a:rPr>
              <a:t>rowspan</a:t>
            </a:r>
            <a:r>
              <a:rPr lang="en-US" sz="2000" b="1" dirty="0" smtClean="0">
                <a:solidFill>
                  <a:srgbClr val="FFFF00"/>
                </a:solidFill>
              </a:rPr>
              <a:t>=2&gt;Row 2 Col 1&lt;/td&gt; 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&lt;td&gt; Row 2 Col2&lt;/td&gt; &lt;/</a:t>
            </a:r>
            <a:r>
              <a:rPr lang="en-US" sz="2000" b="1" dirty="0" err="1" smtClean="0">
                <a:solidFill>
                  <a:srgbClr val="FFFF00"/>
                </a:solidFill>
              </a:rPr>
              <a:t>tr</a:t>
            </a:r>
            <a:r>
              <a:rPr lang="en-US" sz="2000" b="1" dirty="0" smtClean="0">
                <a:solidFill>
                  <a:srgbClr val="FFFF00"/>
                </a:solidFill>
              </a:rPr>
              <a:t>&gt;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&lt;</a:t>
            </a:r>
            <a:r>
              <a:rPr lang="en-US" sz="2000" b="1" dirty="0" err="1" smtClean="0">
                <a:solidFill>
                  <a:srgbClr val="FFFF00"/>
                </a:solidFill>
              </a:rPr>
              <a:t>tr</a:t>
            </a:r>
            <a:r>
              <a:rPr lang="en-US" sz="2000" b="1" dirty="0" smtClean="0">
                <a:solidFill>
                  <a:srgbClr val="FFFF00"/>
                </a:solidFill>
              </a:rPr>
              <a:t>&gt; &lt;td&gt; Row 3 Col2&lt;/td&gt; &lt;/</a:t>
            </a:r>
            <a:r>
              <a:rPr lang="en-US" sz="2000" b="1" dirty="0" err="1" smtClean="0">
                <a:solidFill>
                  <a:srgbClr val="FFFF00"/>
                </a:solidFill>
              </a:rPr>
              <a:t>tr</a:t>
            </a:r>
            <a:r>
              <a:rPr lang="en-US" sz="2000" b="1" dirty="0" smtClean="0">
                <a:solidFill>
                  <a:srgbClr val="FFFF00"/>
                </a:solidFill>
              </a:rPr>
              <a:t>&gt;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&lt;/table&gt;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Exersise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4" descr="Fig05-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524000"/>
            <a:ext cx="9144000" cy="6340475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</TotalTime>
  <Words>6600</Words>
  <Application>Microsoft Office PowerPoint</Application>
  <PresentationFormat>On-screen Show (4:3)</PresentationFormat>
  <Paragraphs>1228</Paragraphs>
  <Slides>132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46" baseType="lpstr">
      <vt:lpstr>Arial</vt:lpstr>
      <vt:lpstr>Calibri</vt:lpstr>
      <vt:lpstr>Consolas</vt:lpstr>
      <vt:lpstr>Corbel</vt:lpstr>
      <vt:lpstr>Courier New</vt:lpstr>
      <vt:lpstr>Georgia</vt:lpstr>
      <vt:lpstr>Lucida Sans Unicode</vt:lpstr>
      <vt:lpstr>Monotype Sorts</vt:lpstr>
      <vt:lpstr>Times New Roman</vt:lpstr>
      <vt:lpstr>Verdana</vt:lpstr>
      <vt:lpstr>Wingdings</vt:lpstr>
      <vt:lpstr>Wingdings 2</vt:lpstr>
      <vt:lpstr>Wingdings 3</vt:lpstr>
      <vt:lpstr>Concourse</vt:lpstr>
      <vt:lpstr>Lab Outline</vt:lpstr>
      <vt:lpstr>Lab Part 1  Introduction to  HTML </vt:lpstr>
      <vt:lpstr>What is HTML?</vt:lpstr>
      <vt:lpstr>What is HTML?</vt:lpstr>
      <vt:lpstr>HTML Tags </vt:lpstr>
      <vt:lpstr>HTML Documents = Web Pages </vt:lpstr>
      <vt:lpstr>Choosing Text Editor</vt:lpstr>
      <vt:lpstr>Creating HTML Pages</vt:lpstr>
      <vt:lpstr>Cont…</vt:lpstr>
      <vt:lpstr>HTML Structure</vt:lpstr>
      <vt:lpstr>HTML Code Formatting</vt:lpstr>
      <vt:lpstr>Cont…</vt:lpstr>
      <vt:lpstr>Cont…</vt:lpstr>
      <vt:lpstr>HTML Page Structure</vt:lpstr>
      <vt:lpstr>HTML Versions</vt:lpstr>
      <vt:lpstr>HTML Elements </vt:lpstr>
      <vt:lpstr>HTML Elements</vt:lpstr>
      <vt:lpstr>HTML Elements</vt:lpstr>
      <vt:lpstr>Empty HTML Elements </vt:lpstr>
      <vt:lpstr>HTML Attributes </vt:lpstr>
      <vt:lpstr>PowerPoint Presentation</vt:lpstr>
      <vt:lpstr>The HTML &lt;head&gt; Element </vt:lpstr>
      <vt:lpstr>The Body Element</vt:lpstr>
      <vt:lpstr>Exercise</vt:lpstr>
      <vt:lpstr>Solution</vt:lpstr>
      <vt:lpstr>HTML Colors</vt:lpstr>
      <vt:lpstr>RGB (Red, Green, Blue) </vt:lpstr>
      <vt:lpstr>RGB (Red, Green, Blue)</vt:lpstr>
      <vt:lpstr>Hexadecimal Colors </vt:lpstr>
      <vt:lpstr>PowerPoint Presentation</vt:lpstr>
      <vt:lpstr>Exercise</vt:lpstr>
      <vt:lpstr>HTML Headings </vt:lpstr>
      <vt:lpstr>Example of use of Heading</vt:lpstr>
      <vt:lpstr>Exercise</vt:lpstr>
      <vt:lpstr>Solution</vt:lpstr>
      <vt:lpstr>Exercise</vt:lpstr>
      <vt:lpstr>Solution</vt:lpstr>
      <vt:lpstr>Paragraphs, &lt;P&gt; &lt;/P&gt;</vt:lpstr>
      <vt:lpstr>Paragraph example</vt:lpstr>
      <vt:lpstr>Break, &lt;BR&gt;</vt:lpstr>
      <vt:lpstr>Exercise</vt:lpstr>
      <vt:lpstr>Solution</vt:lpstr>
      <vt:lpstr>Horizontal Rule, &lt;HR&gt;</vt:lpstr>
      <vt:lpstr>Horizontal Rule, &lt;HR&gt;</vt:lpstr>
      <vt:lpstr>Exercise</vt:lpstr>
      <vt:lpstr>solution</vt:lpstr>
      <vt:lpstr>HTML Formatting Elements</vt:lpstr>
      <vt:lpstr>HTML Formatting Elements</vt:lpstr>
      <vt:lpstr>Cont…</vt:lpstr>
      <vt:lpstr>Cont…</vt:lpstr>
      <vt:lpstr>Exercise </vt:lpstr>
      <vt:lpstr>Solution</vt:lpstr>
      <vt:lpstr>Exercise</vt:lpstr>
      <vt:lpstr>Solution</vt:lpstr>
      <vt:lpstr>Exercise</vt:lpstr>
      <vt:lpstr>Solution</vt:lpstr>
      <vt:lpstr>Exercise</vt:lpstr>
      <vt:lpstr>Solution</vt:lpstr>
      <vt:lpstr>Review exercise</vt:lpstr>
      <vt:lpstr>HTML Citations, Quotations, and Definition Tags </vt:lpstr>
      <vt:lpstr>Exercise</vt:lpstr>
      <vt:lpstr>Solution</vt:lpstr>
      <vt:lpstr>Exercise</vt:lpstr>
      <vt:lpstr>Solution</vt:lpstr>
      <vt:lpstr>HTML Special Characters</vt:lpstr>
      <vt:lpstr>                 HTML Comments: &lt;!-- --&gt; Tag    </vt:lpstr>
      <vt:lpstr>Alignment</vt:lpstr>
      <vt:lpstr>HTML Lists </vt:lpstr>
      <vt:lpstr> use of Links</vt:lpstr>
      <vt:lpstr>Html lists</vt:lpstr>
      <vt:lpstr>Exercise</vt:lpstr>
      <vt:lpstr>Solution</vt:lpstr>
      <vt:lpstr>‘Type’ attribute</vt:lpstr>
      <vt:lpstr>Exercise</vt:lpstr>
      <vt:lpstr>Solution</vt:lpstr>
      <vt:lpstr>Nesting Lists</vt:lpstr>
      <vt:lpstr>Exercise</vt:lpstr>
      <vt:lpstr>Solution</vt:lpstr>
      <vt:lpstr>Solution</vt:lpstr>
      <vt:lpstr>Image</vt:lpstr>
      <vt:lpstr>Exercise</vt:lpstr>
      <vt:lpstr>Solution</vt:lpstr>
      <vt:lpstr>Html Tables</vt:lpstr>
      <vt:lpstr>Html Tables</vt:lpstr>
      <vt:lpstr>Nested Tables</vt:lpstr>
      <vt:lpstr>Exercises</vt:lpstr>
      <vt:lpstr>Solution</vt:lpstr>
      <vt:lpstr>Table Attributes</vt:lpstr>
      <vt:lpstr>Table Attributes</vt:lpstr>
      <vt:lpstr>Cell Spacing and Padding</vt:lpstr>
      <vt:lpstr>Cell Spacing and Padding – Example (2)</vt:lpstr>
      <vt:lpstr>Table Caption</vt:lpstr>
      <vt:lpstr>Table Data and Table Header Attributes</vt:lpstr>
      <vt:lpstr>Column and Row Span</vt:lpstr>
      <vt:lpstr>Column and Row Span – </vt:lpstr>
      <vt:lpstr>Basic Table Code</vt:lpstr>
      <vt:lpstr>Exercise</vt:lpstr>
      <vt:lpstr>Solution</vt:lpstr>
      <vt:lpstr>Exersise</vt:lpstr>
      <vt:lpstr>Solution</vt:lpstr>
      <vt:lpstr>PowerPoint Presentation</vt:lpstr>
      <vt:lpstr>HTML Links</vt:lpstr>
      <vt:lpstr>Cont…</vt:lpstr>
      <vt:lpstr>Cont…</vt:lpstr>
      <vt:lpstr>Cont…</vt:lpstr>
      <vt:lpstr>Exercise</vt:lpstr>
      <vt:lpstr>Solution</vt:lpstr>
      <vt:lpstr>Internal Links</vt:lpstr>
      <vt:lpstr>Exercise</vt:lpstr>
      <vt:lpstr>Solution</vt:lpstr>
      <vt:lpstr>    HTML 5 New Media Elements </vt:lpstr>
      <vt:lpstr>HTML5 Video </vt:lpstr>
      <vt:lpstr>How it Works</vt:lpstr>
      <vt:lpstr>HTML5 Audio </vt:lpstr>
      <vt:lpstr>How it Works</vt:lpstr>
      <vt:lpstr>HTML Forms</vt:lpstr>
      <vt:lpstr>HTML Forms</vt:lpstr>
      <vt:lpstr>HTML Forms - The Input Element </vt:lpstr>
      <vt:lpstr>Text Field</vt:lpstr>
      <vt:lpstr>Text Field</vt:lpstr>
      <vt:lpstr>Input Type Attributes</vt:lpstr>
      <vt:lpstr>Exercise</vt:lpstr>
      <vt:lpstr>Radio Buttons </vt:lpstr>
      <vt:lpstr>Exercise</vt:lpstr>
      <vt:lpstr>Submit Button </vt:lpstr>
      <vt:lpstr>Other Form Controls </vt:lpstr>
      <vt:lpstr>Exercise</vt:lpstr>
      <vt:lpstr>Text Area</vt:lpstr>
      <vt:lpstr>Exercise</vt:lpstr>
      <vt:lpstr>Select Box Control </vt:lpstr>
      <vt:lpstr>Exercise</vt:lpstr>
      <vt:lpstr>Summery Exercise</vt:lpstr>
    </vt:vector>
  </TitlesOfParts>
  <Company>NONE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zelalem</dc:creator>
  <cp:lastModifiedBy>zol</cp:lastModifiedBy>
  <cp:revision>212</cp:revision>
  <dcterms:created xsi:type="dcterms:W3CDTF">2016-01-15T10:12:16Z</dcterms:created>
  <dcterms:modified xsi:type="dcterms:W3CDTF">2017-05-21T16:19:25Z</dcterms:modified>
</cp:coreProperties>
</file>