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330" r:id="rId2"/>
    <p:sldId id="331" r:id="rId3"/>
    <p:sldId id="332" r:id="rId4"/>
    <p:sldId id="257" r:id="rId5"/>
    <p:sldId id="258" r:id="rId6"/>
    <p:sldId id="328" r:id="rId7"/>
    <p:sldId id="259" r:id="rId8"/>
    <p:sldId id="260" r:id="rId9"/>
    <p:sldId id="261" r:id="rId10"/>
    <p:sldId id="262" r:id="rId11"/>
    <p:sldId id="263" r:id="rId12"/>
    <p:sldId id="333"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334" r:id="rId41"/>
    <p:sldId id="294" r:id="rId42"/>
    <p:sldId id="295" r:id="rId43"/>
    <p:sldId id="296" r:id="rId44"/>
    <p:sldId id="297" r:id="rId45"/>
    <p:sldId id="298" r:id="rId46"/>
    <p:sldId id="299" r:id="rId47"/>
    <p:sldId id="335"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3" autoAdjust="0"/>
    <p:restoredTop sz="94660"/>
  </p:normalViewPr>
  <p:slideViewPr>
    <p:cSldViewPr snapToGrid="0">
      <p:cViewPr varScale="1">
        <p:scale>
          <a:sx n="73" d="100"/>
          <a:sy n="73" d="100"/>
        </p:scale>
        <p:origin x="58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4E0C54-3BEF-4CFE-BB78-8EB6698F1783}" type="datetimeFigureOut">
              <a:rPr lang="en-US" smtClean="0"/>
              <a:t>7/11/2019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FDE717-8454-48CD-B578-0480007B52CE}" type="slidenum">
              <a:rPr lang="en-US" smtClean="0"/>
              <a:t>‹#›</a:t>
            </a:fld>
            <a:endParaRPr lang="en-US"/>
          </a:p>
        </p:txBody>
      </p:sp>
    </p:spTree>
    <p:extLst>
      <p:ext uri="{BB962C8B-B14F-4D97-AF65-F5344CB8AC3E}">
        <p14:creationId xmlns:p14="http://schemas.microsoft.com/office/powerpoint/2010/main" val="1307573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1405002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graphics design, it is also know</a:t>
            </a:r>
            <a:r>
              <a:rPr lang="en-US" baseline="0" dirty="0" smtClean="0"/>
              <a:t> us Leading.</a:t>
            </a:r>
          </a:p>
          <a:p>
            <a:r>
              <a:rPr lang="en-US" baseline="0" dirty="0" smtClean="0"/>
              <a:t>There some cool staff you can do with line-height</a:t>
            </a:r>
            <a:endParaRPr lang="en-US" dirty="0"/>
          </a:p>
        </p:txBody>
      </p:sp>
      <p:sp>
        <p:nvSpPr>
          <p:cNvPr id="4" name="Slide Number Placeholder 3"/>
          <p:cNvSpPr>
            <a:spLocks noGrp="1"/>
          </p:cNvSpPr>
          <p:nvPr>
            <p:ph type="sldNum" sz="quarter" idx="10"/>
          </p:nvPr>
        </p:nvSpPr>
        <p:spPr/>
        <p:txBody>
          <a:bodyPr/>
          <a:lstStyle/>
          <a:p>
            <a:fld id="{8A48EE95-7039-469C-BBEA-764B20CE54DF}" type="slidenum">
              <a:rPr lang="en-US" smtClean="0"/>
              <a:t>38</a:t>
            </a:fld>
            <a:endParaRPr lang="en-US"/>
          </a:p>
        </p:txBody>
      </p:sp>
    </p:spTree>
    <p:extLst>
      <p:ext uri="{BB962C8B-B14F-4D97-AF65-F5344CB8AC3E}">
        <p14:creationId xmlns:p14="http://schemas.microsoft.com/office/powerpoint/2010/main" val="1059471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Height always overrides</a:t>
            </a:r>
            <a:r>
              <a:rPr lang="en-US" baseline="0" dirty="0" smtClean="0"/>
              <a:t> the line-height</a:t>
            </a:r>
            <a:endParaRPr lang="en-US" dirty="0"/>
          </a:p>
        </p:txBody>
      </p:sp>
      <p:sp>
        <p:nvSpPr>
          <p:cNvPr id="4" name="Slide Number Placeholder 3"/>
          <p:cNvSpPr>
            <a:spLocks noGrp="1"/>
          </p:cNvSpPr>
          <p:nvPr>
            <p:ph type="sldNum" sz="quarter" idx="10"/>
          </p:nvPr>
        </p:nvSpPr>
        <p:spPr/>
        <p:txBody>
          <a:bodyPr/>
          <a:lstStyle/>
          <a:p>
            <a:fld id="{8A48EE95-7039-469C-BBEA-764B20CE54DF}" type="slidenum">
              <a:rPr lang="en-US" smtClean="0"/>
              <a:t>39</a:t>
            </a:fld>
            <a:endParaRPr lang="en-US"/>
          </a:p>
        </p:txBody>
      </p:sp>
    </p:spTree>
    <p:extLst>
      <p:ext uri="{BB962C8B-B14F-4D97-AF65-F5344CB8AC3E}">
        <p14:creationId xmlns:p14="http://schemas.microsoft.com/office/powerpoint/2010/main" val="27906990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41</a:t>
            </a:fld>
            <a:endParaRPr lang="en-US"/>
          </a:p>
        </p:txBody>
      </p:sp>
    </p:spTree>
    <p:extLst>
      <p:ext uri="{BB962C8B-B14F-4D97-AF65-F5344CB8AC3E}">
        <p14:creationId xmlns:p14="http://schemas.microsoft.com/office/powerpoint/2010/main" val="2165710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Pc – is called </a:t>
            </a:r>
            <a:r>
              <a:rPr lang="en-US" sz="1200" b="0" i="0" kern="1200" dirty="0" smtClean="0">
                <a:solidFill>
                  <a:schemeClr val="tx1"/>
                </a:solidFill>
                <a:effectLst/>
                <a:latin typeface="+mn-lt"/>
                <a:ea typeface="+mn-ea"/>
                <a:cs typeface="+mn-cs"/>
              </a:rPr>
              <a:t>picas.</a:t>
            </a:r>
            <a:r>
              <a:rPr lang="en-US" sz="1200" b="0" i="0" kern="1200" baseline="0" dirty="0" smtClean="0">
                <a:solidFill>
                  <a:schemeClr val="tx1"/>
                </a:solidFill>
                <a:effectLst/>
                <a:latin typeface="+mn-lt"/>
                <a:ea typeface="+mn-ea"/>
                <a:cs typeface="+mn-cs"/>
              </a:rPr>
              <a:t> 1pc = 12pt</a:t>
            </a:r>
          </a:p>
          <a:p>
            <a:endParaRPr lang="en-US" sz="1200" b="0" i="0" kern="1200" baseline="0" dirty="0" smtClean="0">
              <a:solidFill>
                <a:schemeClr val="tx1"/>
              </a:solidFill>
              <a:effectLst/>
              <a:latin typeface="+mn-lt"/>
              <a:ea typeface="+mn-ea"/>
              <a:cs typeface="+mn-cs"/>
            </a:endParaRPr>
          </a:p>
          <a:p>
            <a:r>
              <a:rPr lang="en-US" dirty="0" err="1" smtClean="0">
                <a:effectLst/>
              </a:rPr>
              <a:t>Em</a:t>
            </a:r>
            <a:r>
              <a:rPr lang="en-US" dirty="0" smtClean="0">
                <a:effectLst/>
              </a:rPr>
              <a:t> - Relative to the font-size of the element (2em means 2 times the size of the current font)</a:t>
            </a:r>
          </a:p>
          <a:p>
            <a:r>
              <a:rPr lang="en-US" dirty="0" smtClean="0">
                <a:effectLst/>
              </a:rPr>
              <a:t>Ex - Relative to the x-height of the current font (rarely used)</a:t>
            </a:r>
            <a:endParaRPr lang="en-US" dirty="0" smtClean="0"/>
          </a:p>
          <a:p>
            <a:endParaRPr lang="en-US" dirty="0"/>
          </a:p>
        </p:txBody>
      </p:sp>
      <p:sp>
        <p:nvSpPr>
          <p:cNvPr id="4" name="Slide Number Placeholder 3"/>
          <p:cNvSpPr>
            <a:spLocks noGrp="1"/>
          </p:cNvSpPr>
          <p:nvPr>
            <p:ph type="sldNum" sz="quarter" idx="10"/>
          </p:nvPr>
        </p:nvSpPr>
        <p:spPr/>
        <p:txBody>
          <a:bodyPr/>
          <a:lstStyle/>
          <a:p>
            <a:fld id="{8A48EE95-7039-469C-BBEA-764B20CE54DF}" type="slidenum">
              <a:rPr lang="en-US" smtClean="0"/>
              <a:t>2</a:t>
            </a:fld>
            <a:endParaRPr lang="en-US"/>
          </a:p>
        </p:txBody>
      </p:sp>
    </p:spTree>
    <p:extLst>
      <p:ext uri="{BB962C8B-B14F-4D97-AF65-F5344CB8AC3E}">
        <p14:creationId xmlns:p14="http://schemas.microsoft.com/office/powerpoint/2010/main" val="3604275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4</a:t>
            </a:fld>
            <a:endParaRPr lang="en-US"/>
          </a:p>
        </p:txBody>
      </p:sp>
    </p:spTree>
    <p:extLst>
      <p:ext uri="{BB962C8B-B14F-4D97-AF65-F5344CB8AC3E}">
        <p14:creationId xmlns:p14="http://schemas.microsoft.com/office/powerpoint/2010/main" val="84321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8</a:t>
            </a:fld>
            <a:endParaRPr lang="en-US"/>
          </a:p>
        </p:txBody>
      </p:sp>
    </p:spTree>
    <p:extLst>
      <p:ext uri="{BB962C8B-B14F-4D97-AF65-F5344CB8AC3E}">
        <p14:creationId xmlns:p14="http://schemas.microsoft.com/office/powerpoint/2010/main" val="101792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 &amp; REM</a:t>
            </a:r>
          </a:p>
          <a:p>
            <a:pPr lvl="1"/>
            <a:r>
              <a:rPr lang="en-US" dirty="0" smtClean="0"/>
              <a:t>Ex is based on the “x-height” of a font.</a:t>
            </a:r>
          </a:p>
          <a:p>
            <a:pPr lvl="1"/>
            <a:r>
              <a:rPr lang="en-US" dirty="0" smtClean="0"/>
              <a:t>Root ems are like ems, only they’re relative to the root unit (e.g. body, html), not the element’s immediate parent.</a:t>
            </a:r>
          </a:p>
          <a:p>
            <a:endParaRPr lang="en-US" dirty="0"/>
          </a:p>
        </p:txBody>
      </p:sp>
      <p:sp>
        <p:nvSpPr>
          <p:cNvPr id="4" name="Slide Number Placeholder 3"/>
          <p:cNvSpPr>
            <a:spLocks noGrp="1"/>
          </p:cNvSpPr>
          <p:nvPr>
            <p:ph type="sldNum" sz="quarter" idx="10"/>
          </p:nvPr>
        </p:nvSpPr>
        <p:spPr/>
        <p:txBody>
          <a:bodyPr/>
          <a:lstStyle/>
          <a:p>
            <a:fld id="{8A48EE95-7039-469C-BBEA-764B20CE54DF}" type="slidenum">
              <a:rPr lang="en-US" smtClean="0"/>
              <a:t>9</a:t>
            </a:fld>
            <a:endParaRPr lang="en-US"/>
          </a:p>
        </p:txBody>
      </p:sp>
    </p:spTree>
    <p:extLst>
      <p:ext uri="{BB962C8B-B14F-4D97-AF65-F5344CB8AC3E}">
        <p14:creationId xmlns:p14="http://schemas.microsoft.com/office/powerpoint/2010/main" val="2569699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Pc – is called </a:t>
            </a:r>
            <a:r>
              <a:rPr lang="en-US" sz="1200" b="0" i="0" kern="1200" dirty="0" smtClean="0">
                <a:solidFill>
                  <a:schemeClr val="tx1"/>
                </a:solidFill>
                <a:effectLst/>
                <a:latin typeface="+mn-lt"/>
                <a:ea typeface="+mn-ea"/>
                <a:cs typeface="+mn-cs"/>
              </a:rPr>
              <a:t>picas.</a:t>
            </a:r>
            <a:r>
              <a:rPr lang="en-US" sz="1200" b="0" i="0" kern="1200" baseline="0" dirty="0" smtClean="0">
                <a:solidFill>
                  <a:schemeClr val="tx1"/>
                </a:solidFill>
                <a:effectLst/>
                <a:latin typeface="+mn-lt"/>
                <a:ea typeface="+mn-ea"/>
                <a:cs typeface="+mn-cs"/>
              </a:rPr>
              <a:t> 1pc = 12pt</a:t>
            </a:r>
          </a:p>
          <a:p>
            <a:endParaRPr lang="en-US" sz="1200" b="0" i="0" kern="1200" baseline="0" dirty="0" smtClean="0">
              <a:solidFill>
                <a:schemeClr val="tx1"/>
              </a:solidFill>
              <a:effectLst/>
              <a:latin typeface="+mn-lt"/>
              <a:ea typeface="+mn-ea"/>
              <a:cs typeface="+mn-cs"/>
            </a:endParaRPr>
          </a:p>
          <a:p>
            <a:r>
              <a:rPr lang="en-US" dirty="0" err="1" smtClean="0">
                <a:effectLst/>
              </a:rPr>
              <a:t>Em</a:t>
            </a:r>
            <a:r>
              <a:rPr lang="en-US" dirty="0" smtClean="0">
                <a:effectLst/>
              </a:rPr>
              <a:t> - Relative to the font-size of the element (2em means 2 times the size of the current font)</a:t>
            </a:r>
          </a:p>
          <a:p>
            <a:r>
              <a:rPr lang="en-US" dirty="0" smtClean="0">
                <a:effectLst/>
              </a:rPr>
              <a:t>Ex - Relative to the x-height of the current font (rarely used)</a:t>
            </a:r>
            <a:endParaRPr lang="en-US" dirty="0" smtClean="0"/>
          </a:p>
          <a:p>
            <a:endParaRPr lang="en-US" dirty="0"/>
          </a:p>
        </p:txBody>
      </p:sp>
      <p:sp>
        <p:nvSpPr>
          <p:cNvPr id="4" name="Slide Number Placeholder 3"/>
          <p:cNvSpPr>
            <a:spLocks noGrp="1"/>
          </p:cNvSpPr>
          <p:nvPr>
            <p:ph type="sldNum" sz="quarter" idx="10"/>
          </p:nvPr>
        </p:nvSpPr>
        <p:spPr/>
        <p:txBody>
          <a:bodyPr/>
          <a:lstStyle/>
          <a:p>
            <a:fld id="{8A48EE95-7039-469C-BBEA-764B20CE54DF}" type="slidenum">
              <a:rPr lang="en-US" smtClean="0"/>
              <a:t>11</a:t>
            </a:fld>
            <a:endParaRPr lang="en-US"/>
          </a:p>
        </p:txBody>
      </p:sp>
    </p:spTree>
    <p:extLst>
      <p:ext uri="{BB962C8B-B14F-4D97-AF65-F5344CB8AC3E}">
        <p14:creationId xmlns:p14="http://schemas.microsoft.com/office/powerpoint/2010/main" val="2369213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13</a:t>
            </a:fld>
            <a:endParaRPr lang="en-US"/>
          </a:p>
        </p:txBody>
      </p:sp>
    </p:spTree>
    <p:extLst>
      <p:ext uri="{BB962C8B-B14F-4D97-AF65-F5344CB8AC3E}">
        <p14:creationId xmlns:p14="http://schemas.microsoft.com/office/powerpoint/2010/main" val="109699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8EE95-7039-469C-BBEA-764B20CE54DF}" type="slidenum">
              <a:rPr lang="en-US" smtClean="0"/>
              <a:t>31</a:t>
            </a:fld>
            <a:endParaRPr lang="en-US"/>
          </a:p>
        </p:txBody>
      </p:sp>
    </p:spTree>
    <p:extLst>
      <p:ext uri="{BB962C8B-B14F-4D97-AF65-F5344CB8AC3E}">
        <p14:creationId xmlns:p14="http://schemas.microsoft.com/office/powerpoint/2010/main" val="3663525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text-rendering</a:t>
            </a:r>
          </a:p>
          <a:p>
            <a:r>
              <a:rPr lang="en-US" dirty="0" smtClean="0"/>
              <a:t>Tell</a:t>
            </a:r>
            <a:r>
              <a:rPr lang="en-US" baseline="0" dirty="0" smtClean="0"/>
              <a:t> them about the SVG vendor render specification (kerning)</a:t>
            </a:r>
          </a:p>
          <a:p>
            <a:endParaRPr lang="en-US" baseline="0" dirty="0" smtClean="0"/>
          </a:p>
        </p:txBody>
      </p:sp>
      <p:sp>
        <p:nvSpPr>
          <p:cNvPr id="4" name="Slide Number Placeholder 3"/>
          <p:cNvSpPr>
            <a:spLocks noGrp="1"/>
          </p:cNvSpPr>
          <p:nvPr>
            <p:ph type="sldNum" sz="quarter" idx="10"/>
          </p:nvPr>
        </p:nvSpPr>
        <p:spPr/>
        <p:txBody>
          <a:bodyPr/>
          <a:lstStyle/>
          <a:p>
            <a:fld id="{8A48EE95-7039-469C-BBEA-764B20CE54DF}" type="slidenum">
              <a:rPr lang="en-US" smtClean="0"/>
              <a:t>33</a:t>
            </a:fld>
            <a:endParaRPr lang="en-US"/>
          </a:p>
        </p:txBody>
      </p:sp>
    </p:spTree>
    <p:extLst>
      <p:ext uri="{BB962C8B-B14F-4D97-AF65-F5344CB8AC3E}">
        <p14:creationId xmlns:p14="http://schemas.microsoft.com/office/powerpoint/2010/main" val="2726920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EEAAC0-AEBD-4245-AABE-F3560D5E72C8}"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21CC2-672E-41ED-B988-24044D809621}" type="slidenum">
              <a:rPr lang="en-US" smtClean="0"/>
              <a:t>‹#›</a:t>
            </a:fld>
            <a:endParaRPr lang="en-US"/>
          </a:p>
        </p:txBody>
      </p:sp>
    </p:spTree>
    <p:extLst>
      <p:ext uri="{BB962C8B-B14F-4D97-AF65-F5344CB8AC3E}">
        <p14:creationId xmlns:p14="http://schemas.microsoft.com/office/powerpoint/2010/main" val="640246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EEAAC0-AEBD-4245-AABE-F3560D5E72C8}"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21CC2-672E-41ED-B988-24044D809621}" type="slidenum">
              <a:rPr lang="en-US" smtClean="0"/>
              <a:t>‹#›</a:t>
            </a:fld>
            <a:endParaRPr lang="en-US"/>
          </a:p>
        </p:txBody>
      </p:sp>
    </p:spTree>
    <p:extLst>
      <p:ext uri="{BB962C8B-B14F-4D97-AF65-F5344CB8AC3E}">
        <p14:creationId xmlns:p14="http://schemas.microsoft.com/office/powerpoint/2010/main" val="1676445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EEAAC0-AEBD-4245-AABE-F3560D5E72C8}"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21CC2-672E-41ED-B988-24044D809621}" type="slidenum">
              <a:rPr lang="en-US" smtClean="0"/>
              <a:t>‹#›</a:t>
            </a:fld>
            <a:endParaRPr lang="en-US"/>
          </a:p>
        </p:txBody>
      </p:sp>
    </p:spTree>
    <p:extLst>
      <p:ext uri="{BB962C8B-B14F-4D97-AF65-F5344CB8AC3E}">
        <p14:creationId xmlns:p14="http://schemas.microsoft.com/office/powerpoint/2010/main" val="165081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smtClean="0"/>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76846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EEAAC0-AEBD-4245-AABE-F3560D5E72C8}"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21CC2-672E-41ED-B988-24044D809621}" type="slidenum">
              <a:rPr lang="en-US" smtClean="0"/>
              <a:t>‹#›</a:t>
            </a:fld>
            <a:endParaRPr lang="en-US"/>
          </a:p>
        </p:txBody>
      </p:sp>
    </p:spTree>
    <p:extLst>
      <p:ext uri="{BB962C8B-B14F-4D97-AF65-F5344CB8AC3E}">
        <p14:creationId xmlns:p14="http://schemas.microsoft.com/office/powerpoint/2010/main" val="3869908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0EEAAC0-AEBD-4245-AABE-F3560D5E72C8}"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21CC2-672E-41ED-B988-24044D809621}" type="slidenum">
              <a:rPr lang="en-US" smtClean="0"/>
              <a:t>‹#›</a:t>
            </a:fld>
            <a:endParaRPr lang="en-US"/>
          </a:p>
        </p:txBody>
      </p:sp>
    </p:spTree>
    <p:extLst>
      <p:ext uri="{BB962C8B-B14F-4D97-AF65-F5344CB8AC3E}">
        <p14:creationId xmlns:p14="http://schemas.microsoft.com/office/powerpoint/2010/main" val="2388686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EEAAC0-AEBD-4245-AABE-F3560D5E72C8}" type="datetimeFigureOut">
              <a:rPr lang="en-US" smtClean="0"/>
              <a:t>7/11/2019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C21CC2-672E-41ED-B988-24044D809621}" type="slidenum">
              <a:rPr lang="en-US" smtClean="0"/>
              <a:t>‹#›</a:t>
            </a:fld>
            <a:endParaRPr lang="en-US"/>
          </a:p>
        </p:txBody>
      </p:sp>
    </p:spTree>
    <p:extLst>
      <p:ext uri="{BB962C8B-B14F-4D97-AF65-F5344CB8AC3E}">
        <p14:creationId xmlns:p14="http://schemas.microsoft.com/office/powerpoint/2010/main" val="660738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EEAAC0-AEBD-4245-AABE-F3560D5E72C8}" type="datetimeFigureOut">
              <a:rPr lang="en-US" smtClean="0"/>
              <a:t>7/11/2019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C21CC2-672E-41ED-B988-24044D809621}" type="slidenum">
              <a:rPr lang="en-US" smtClean="0"/>
              <a:t>‹#›</a:t>
            </a:fld>
            <a:endParaRPr lang="en-US"/>
          </a:p>
        </p:txBody>
      </p:sp>
    </p:spTree>
    <p:extLst>
      <p:ext uri="{BB962C8B-B14F-4D97-AF65-F5344CB8AC3E}">
        <p14:creationId xmlns:p14="http://schemas.microsoft.com/office/powerpoint/2010/main" val="818791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EEAAC0-AEBD-4245-AABE-F3560D5E72C8}" type="datetimeFigureOut">
              <a:rPr lang="en-US" smtClean="0"/>
              <a:t>7/11/2019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C21CC2-672E-41ED-B988-24044D809621}" type="slidenum">
              <a:rPr lang="en-US" smtClean="0"/>
              <a:t>‹#›</a:t>
            </a:fld>
            <a:endParaRPr lang="en-US"/>
          </a:p>
        </p:txBody>
      </p:sp>
    </p:spTree>
    <p:extLst>
      <p:ext uri="{BB962C8B-B14F-4D97-AF65-F5344CB8AC3E}">
        <p14:creationId xmlns:p14="http://schemas.microsoft.com/office/powerpoint/2010/main" val="1177107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EEAAC0-AEBD-4245-AABE-F3560D5E72C8}" type="datetimeFigureOut">
              <a:rPr lang="en-US" smtClean="0"/>
              <a:t>7/11/2019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C21CC2-672E-41ED-B988-24044D809621}" type="slidenum">
              <a:rPr lang="en-US" smtClean="0"/>
              <a:t>‹#›</a:t>
            </a:fld>
            <a:endParaRPr lang="en-US"/>
          </a:p>
        </p:txBody>
      </p:sp>
    </p:spTree>
    <p:extLst>
      <p:ext uri="{BB962C8B-B14F-4D97-AF65-F5344CB8AC3E}">
        <p14:creationId xmlns:p14="http://schemas.microsoft.com/office/powerpoint/2010/main" val="2400849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0EEAAC0-AEBD-4245-AABE-F3560D5E72C8}" type="datetimeFigureOut">
              <a:rPr lang="en-US" smtClean="0"/>
              <a:t>7/11/2019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C21CC2-672E-41ED-B988-24044D809621}" type="slidenum">
              <a:rPr lang="en-US" smtClean="0"/>
              <a:t>‹#›</a:t>
            </a:fld>
            <a:endParaRPr lang="en-US"/>
          </a:p>
        </p:txBody>
      </p:sp>
    </p:spTree>
    <p:extLst>
      <p:ext uri="{BB962C8B-B14F-4D97-AF65-F5344CB8AC3E}">
        <p14:creationId xmlns:p14="http://schemas.microsoft.com/office/powerpoint/2010/main" val="3356767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0EEAAC0-AEBD-4245-AABE-F3560D5E72C8}" type="datetimeFigureOut">
              <a:rPr lang="en-US" smtClean="0"/>
              <a:t>7/11/2019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C21CC2-672E-41ED-B988-24044D809621}" type="slidenum">
              <a:rPr lang="en-US" smtClean="0"/>
              <a:t>‹#›</a:t>
            </a:fld>
            <a:endParaRPr lang="en-US"/>
          </a:p>
        </p:txBody>
      </p:sp>
    </p:spTree>
    <p:extLst>
      <p:ext uri="{BB962C8B-B14F-4D97-AF65-F5344CB8AC3E}">
        <p14:creationId xmlns:p14="http://schemas.microsoft.com/office/powerpoint/2010/main" val="739165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EEAAC0-AEBD-4245-AABE-F3560D5E72C8}" type="datetimeFigureOut">
              <a:rPr lang="en-US" smtClean="0"/>
              <a:t>7/11/2019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C21CC2-672E-41ED-B988-24044D809621}" type="slidenum">
              <a:rPr lang="en-US" smtClean="0"/>
              <a:t>‹#›</a:t>
            </a:fld>
            <a:endParaRPr lang="en-US"/>
          </a:p>
        </p:txBody>
      </p:sp>
    </p:spTree>
    <p:extLst>
      <p:ext uri="{BB962C8B-B14F-4D97-AF65-F5344CB8AC3E}">
        <p14:creationId xmlns:p14="http://schemas.microsoft.com/office/powerpoint/2010/main" val="3779099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fontsquirrel.com/" TargetMode="External"/><Relationship Id="rId2" Type="http://schemas.openxmlformats.org/officeDocument/2006/relationships/hyperlink" Target="http://fontspring.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3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b="1" dirty="0"/>
              <a:t>Dimensions</a:t>
            </a:r>
          </a:p>
        </p:txBody>
      </p:sp>
      <p:sp>
        <p:nvSpPr>
          <p:cNvPr id="3" name="Subtitle 2"/>
          <p:cNvSpPr>
            <a:spLocks noGrp="1"/>
          </p:cNvSpPr>
          <p:nvPr>
            <p:ph type="subTitle" idx="1"/>
          </p:nvPr>
        </p:nvSpPr>
        <p:spPr/>
        <p:txBody>
          <a:bodyPr>
            <a:normAutofit/>
          </a:bodyPr>
          <a:lstStyle/>
          <a:p>
            <a:pPr marL="342900" indent="-342900">
              <a:buFont typeface="Arial" panose="020B0604020202020204" pitchFamily="34" charset="0"/>
              <a:buChar char="•"/>
            </a:pPr>
            <a:r>
              <a:rPr lang="en-US" b="1" dirty="0" smtClean="0"/>
              <a:t>Height</a:t>
            </a:r>
          </a:p>
          <a:p>
            <a:pPr marL="342900" indent="-342900">
              <a:buFont typeface="Arial" panose="020B0604020202020204" pitchFamily="34" charset="0"/>
              <a:buChar char="•"/>
            </a:pPr>
            <a:r>
              <a:rPr lang="en-US" b="1" dirty="0" smtClean="0"/>
              <a:t>Width</a:t>
            </a:r>
          </a:p>
          <a:p>
            <a:pPr marL="342900" indent="-342900">
              <a:buFont typeface="Arial" panose="020B0604020202020204" pitchFamily="34" charset="0"/>
              <a:buChar char="•"/>
            </a:pPr>
            <a:r>
              <a:rPr lang="en-US" b="1" dirty="0" smtClean="0"/>
              <a:t>Max-width</a:t>
            </a:r>
            <a:endParaRPr lang="en-US" b="1" dirty="0"/>
          </a:p>
        </p:txBody>
      </p:sp>
    </p:spTree>
    <p:extLst>
      <p:ext uri="{BB962C8B-B14F-4D97-AF65-F5344CB8AC3E}">
        <p14:creationId xmlns:p14="http://schemas.microsoft.com/office/powerpoint/2010/main" val="22417105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Units</a:t>
            </a:r>
          </a:p>
        </p:txBody>
      </p:sp>
      <p:sp>
        <p:nvSpPr>
          <p:cNvPr id="3" name="Content Placeholder 2"/>
          <p:cNvSpPr>
            <a:spLocks noGrp="1"/>
          </p:cNvSpPr>
          <p:nvPr>
            <p:ph idx="1"/>
          </p:nvPr>
        </p:nvSpPr>
        <p:spPr/>
        <p:txBody>
          <a:bodyPr/>
          <a:lstStyle/>
          <a:p>
            <a:r>
              <a:rPr lang="en-US" b="1" dirty="0" smtClean="0"/>
              <a:t>Percentages: percentage values are calculated relative to their parent element</a:t>
            </a:r>
            <a:r>
              <a:rPr lang="en-US" dirty="0" smtClean="0"/>
              <a:t>. A div with a width of 80% would use 80% of its parent element, while a paragraph with its font-size set to 80% would size the text at 80% of the size of its parent text.</a:t>
            </a:r>
          </a:p>
          <a:p>
            <a:pPr lvl="1"/>
            <a:r>
              <a:rPr lang="en-US" dirty="0" smtClean="0"/>
              <a:t>Important for fluid layouts</a:t>
            </a:r>
            <a:endParaRPr lang="en-US" dirty="0"/>
          </a:p>
        </p:txBody>
      </p:sp>
    </p:spTree>
    <p:extLst>
      <p:ext uri="{BB962C8B-B14F-4D97-AF65-F5344CB8AC3E}">
        <p14:creationId xmlns:p14="http://schemas.microsoft.com/office/powerpoint/2010/main" val="25883040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Values</a:t>
            </a:r>
            <a:endParaRPr lang="en-US" dirty="0"/>
          </a:p>
        </p:txBody>
      </p:sp>
      <p:sp>
        <p:nvSpPr>
          <p:cNvPr id="3" name="Content Placeholder 2"/>
          <p:cNvSpPr>
            <a:spLocks noGrp="1"/>
          </p:cNvSpPr>
          <p:nvPr>
            <p:ph idx="1"/>
          </p:nvPr>
        </p:nvSpPr>
        <p:spPr/>
        <p:txBody>
          <a:bodyPr/>
          <a:lstStyle/>
          <a:p>
            <a:r>
              <a:rPr lang="en-US" b="1" dirty="0" smtClean="0"/>
              <a:t>Words:-</a:t>
            </a:r>
            <a:r>
              <a:rPr lang="en-US" dirty="0" smtClean="0"/>
              <a:t> text-align: center</a:t>
            </a:r>
          </a:p>
          <a:p>
            <a:r>
              <a:rPr lang="en-US" b="1" dirty="0" smtClean="0"/>
              <a:t>Numerical Values:-</a:t>
            </a:r>
            <a:r>
              <a:rPr lang="en-US" dirty="0" smtClean="0"/>
              <a:t> Numerical values are usually followed by a unit type.</a:t>
            </a:r>
          </a:p>
          <a:p>
            <a:pPr lvl="1"/>
            <a:r>
              <a:rPr lang="en-US" dirty="0" smtClean="0"/>
              <a:t>font-size: 12px;</a:t>
            </a:r>
          </a:p>
          <a:p>
            <a:pPr lvl="1"/>
            <a:r>
              <a:rPr lang="en-US" dirty="0" smtClean="0"/>
              <a:t>12 is the numerical value and </a:t>
            </a:r>
            <a:r>
              <a:rPr lang="en-US" dirty="0" err="1" smtClean="0"/>
              <a:t>px</a:t>
            </a:r>
            <a:r>
              <a:rPr lang="en-US" dirty="0" smtClean="0"/>
              <a:t> is the unit type pixels.</a:t>
            </a:r>
          </a:p>
          <a:p>
            <a:pPr lvl="1"/>
            <a:r>
              <a:rPr lang="en-US" b="1" dirty="0" smtClean="0"/>
              <a:t>Two</a:t>
            </a:r>
            <a:r>
              <a:rPr lang="en-US" dirty="0" smtClean="0"/>
              <a:t> types of numerical </a:t>
            </a:r>
            <a:r>
              <a:rPr lang="en-US" dirty="0"/>
              <a:t>v</a:t>
            </a:r>
            <a:r>
              <a:rPr lang="en-US" dirty="0" smtClean="0"/>
              <a:t>alues</a:t>
            </a:r>
          </a:p>
          <a:p>
            <a:pPr lvl="2"/>
            <a:r>
              <a:rPr lang="en-US" dirty="0" smtClean="0"/>
              <a:t>Absolute Values: in, pc, </a:t>
            </a:r>
            <a:r>
              <a:rPr lang="en-US" dirty="0" err="1" smtClean="0"/>
              <a:t>px</a:t>
            </a:r>
            <a:r>
              <a:rPr lang="en-US" dirty="0" smtClean="0"/>
              <a:t>, cm, mm, </a:t>
            </a:r>
            <a:r>
              <a:rPr lang="en-US" dirty="0" err="1" smtClean="0"/>
              <a:t>pt</a:t>
            </a:r>
            <a:endParaRPr lang="en-US" dirty="0" smtClean="0"/>
          </a:p>
          <a:p>
            <a:pPr lvl="2"/>
            <a:r>
              <a:rPr lang="en-US" dirty="0" smtClean="0"/>
              <a:t>Relative Values: </a:t>
            </a:r>
            <a:r>
              <a:rPr lang="en-US" dirty="0" err="1" smtClean="0"/>
              <a:t>em</a:t>
            </a:r>
            <a:r>
              <a:rPr lang="en-US" dirty="0" smtClean="0"/>
              <a:t>, ex, %</a:t>
            </a:r>
          </a:p>
          <a:p>
            <a:r>
              <a:rPr lang="en-US" b="1" dirty="0" smtClean="0"/>
              <a:t>Color Values:</a:t>
            </a:r>
            <a:r>
              <a:rPr lang="en-US" dirty="0" smtClean="0"/>
              <a:t> color: #</a:t>
            </a:r>
            <a:r>
              <a:rPr lang="en-US" dirty="0" err="1" smtClean="0"/>
              <a:t>rrggbb</a:t>
            </a:r>
            <a:r>
              <a:rPr lang="en-US" dirty="0" smtClean="0"/>
              <a:t> / #</a:t>
            </a:r>
            <a:r>
              <a:rPr lang="en-US" dirty="0" err="1" smtClean="0"/>
              <a:t>rgb</a:t>
            </a:r>
            <a:r>
              <a:rPr lang="en-US" dirty="0" smtClean="0"/>
              <a:t> (HEX) or </a:t>
            </a:r>
            <a:r>
              <a:rPr lang="en-US" dirty="0" err="1" smtClean="0"/>
              <a:t>colorname</a:t>
            </a:r>
            <a:r>
              <a:rPr lang="en-US" dirty="0" smtClean="0"/>
              <a:t> (red, blue, yellow, </a:t>
            </a:r>
            <a:r>
              <a:rPr lang="en-US" dirty="0" err="1" smtClean="0"/>
              <a:t>etc</a:t>
            </a:r>
            <a:r>
              <a:rPr lang="en-US" dirty="0" smtClean="0"/>
              <a:t>) or </a:t>
            </a:r>
            <a:r>
              <a:rPr lang="en-US" dirty="0" err="1" smtClean="0"/>
              <a:t>rgb</a:t>
            </a:r>
            <a:r>
              <a:rPr lang="en-US" dirty="0" smtClean="0"/>
              <a:t> (x, x, x)</a:t>
            </a:r>
            <a:endParaRPr lang="en-US" dirty="0"/>
          </a:p>
        </p:txBody>
      </p:sp>
    </p:spTree>
    <p:extLst>
      <p:ext uri="{BB962C8B-B14F-4D97-AF65-F5344CB8AC3E}">
        <p14:creationId xmlns:p14="http://schemas.microsoft.com/office/powerpoint/2010/main" val="42382656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Create a div element with a red background color and 50 </a:t>
            </a:r>
            <a:r>
              <a:rPr lang="en-US" dirty="0" err="1" smtClean="0"/>
              <a:t>vmin</a:t>
            </a:r>
            <a:r>
              <a:rPr lang="en-US" dirty="0" smtClean="0"/>
              <a:t> and </a:t>
            </a:r>
            <a:r>
              <a:rPr lang="en-US" dirty="0" err="1" smtClean="0"/>
              <a:t>vmax</a:t>
            </a:r>
            <a:r>
              <a:rPr lang="en-US" dirty="0" smtClean="0"/>
              <a:t> width &amp; height.</a:t>
            </a:r>
            <a:endParaRPr lang="en-US" dirty="0"/>
          </a:p>
        </p:txBody>
      </p:sp>
    </p:spTree>
    <p:extLst>
      <p:ext uri="{BB962C8B-B14F-4D97-AF65-F5344CB8AC3E}">
        <p14:creationId xmlns:p14="http://schemas.microsoft.com/office/powerpoint/2010/main" val="30420310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pPr algn="ctr"/>
            <a:r>
              <a:rPr lang="en-US" dirty="0" smtClean="0"/>
              <a:t>Topography Properties</a:t>
            </a:r>
            <a:endParaRPr lang="en-US" sz="2000" b="1" i="1" dirty="0">
              <a:solidFill>
                <a:schemeClr val="tx1">
                  <a:lumMod val="75000"/>
                  <a:lumOff val="25000"/>
                </a:schemeClr>
              </a:solidFill>
              <a:latin typeface="Broadway" panose="04040905080B02020502" pitchFamily="82" charset="0"/>
              <a:ea typeface="Fira Sans Heavy Italic" panose="00000A00000000000000" pitchFamily="50" charset="0"/>
              <a:cs typeface="Clear Sans Light" panose="020B0303030202020304" pitchFamily="34" charset="0"/>
            </a:endParaRPr>
          </a:p>
        </p:txBody>
      </p:sp>
      <p:sp>
        <p:nvSpPr>
          <p:cNvPr id="3" name="Subtitle 2"/>
          <p:cNvSpPr>
            <a:spLocks noGrp="1"/>
          </p:cNvSpPr>
          <p:nvPr>
            <p:ph type="subTitle" idx="1"/>
          </p:nvPr>
        </p:nvSpPr>
        <p:spPr/>
        <p:txBody>
          <a:bodyPr>
            <a:normAutofit/>
          </a:bodyPr>
          <a:lstStyle/>
          <a:p>
            <a:pPr marL="342900" indent="-342900">
              <a:buFont typeface="Arial" panose="020B0604020202020204" pitchFamily="34" charset="0"/>
              <a:buChar char="•"/>
            </a:pPr>
            <a:r>
              <a:rPr lang="en-US" b="1" dirty="0"/>
              <a:t>CSS </a:t>
            </a:r>
            <a:r>
              <a:rPr lang="en-US" b="1" dirty="0" smtClean="0"/>
              <a:t>Fonts</a:t>
            </a:r>
          </a:p>
          <a:p>
            <a:pPr marL="342900" indent="-342900">
              <a:buFont typeface="Arial" panose="020B0604020202020204" pitchFamily="34" charset="0"/>
              <a:buChar char="•"/>
            </a:pPr>
            <a:r>
              <a:rPr lang="en-US" b="1" dirty="0"/>
              <a:t>CSS </a:t>
            </a:r>
            <a:r>
              <a:rPr lang="en-US" b="1" dirty="0" smtClean="0"/>
              <a:t>Texts</a:t>
            </a:r>
          </a:p>
          <a:p>
            <a:pPr marL="342900" indent="-342900">
              <a:buFont typeface="Arial" panose="020B0604020202020204" pitchFamily="34" charset="0"/>
              <a:buChar char="•"/>
            </a:pPr>
            <a:r>
              <a:rPr lang="en-US" b="1" dirty="0"/>
              <a:t>CSS </a:t>
            </a:r>
            <a:r>
              <a:rPr lang="en-US" b="1" dirty="0" smtClean="0"/>
              <a:t>Background</a:t>
            </a:r>
            <a:endParaRPr lang="en-US" b="1" dirty="0"/>
          </a:p>
        </p:txBody>
      </p:sp>
    </p:spTree>
    <p:extLst>
      <p:ext uri="{BB962C8B-B14F-4D97-AF65-F5344CB8AC3E}">
        <p14:creationId xmlns:p14="http://schemas.microsoft.com/office/powerpoint/2010/main" val="25540892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Typography Properties</a:t>
            </a:r>
            <a:br>
              <a:rPr lang="en-US" dirty="0" smtClean="0"/>
            </a:br>
            <a:r>
              <a:rPr lang="en-US" dirty="0" smtClean="0"/>
              <a:t>&gt; font-family</a:t>
            </a:r>
            <a:endParaRPr lang="en-US" dirty="0"/>
          </a:p>
        </p:txBody>
      </p:sp>
      <p:sp>
        <p:nvSpPr>
          <p:cNvPr id="3" name="Content Placeholder 2"/>
          <p:cNvSpPr>
            <a:spLocks noGrp="1"/>
          </p:cNvSpPr>
          <p:nvPr>
            <p:ph idx="1"/>
          </p:nvPr>
        </p:nvSpPr>
        <p:spPr/>
        <p:txBody>
          <a:bodyPr>
            <a:normAutofit/>
          </a:bodyPr>
          <a:lstStyle/>
          <a:p>
            <a:r>
              <a:rPr lang="en-US" dirty="0" smtClean="0"/>
              <a:t>We can either use</a:t>
            </a:r>
          </a:p>
          <a:p>
            <a:pPr lvl="1"/>
            <a:r>
              <a:rPr lang="en-US" b="1" dirty="0" smtClean="0"/>
              <a:t>System fonts:</a:t>
            </a:r>
            <a:r>
              <a:rPr lang="en-US" dirty="0" smtClean="0"/>
              <a:t>- common fonts </a:t>
            </a:r>
            <a:r>
              <a:rPr lang="en-US" b="1" dirty="0" smtClean="0"/>
              <a:t>shipped with most operating systems</a:t>
            </a:r>
            <a:r>
              <a:rPr lang="en-US" dirty="0" smtClean="0"/>
              <a:t>.</a:t>
            </a:r>
          </a:p>
          <a:p>
            <a:pPr lvl="2"/>
            <a:r>
              <a:rPr lang="en-US" dirty="0"/>
              <a:t> Arial, Helvetica, Verdana, Georgia</a:t>
            </a:r>
            <a:r>
              <a:rPr lang="en-US" dirty="0" smtClean="0"/>
              <a:t>, </a:t>
            </a:r>
            <a:r>
              <a:rPr lang="en-US" dirty="0"/>
              <a:t>Times New Roman, and others</a:t>
            </a:r>
            <a:r>
              <a:rPr lang="en-US" dirty="0" smtClean="0"/>
              <a:t>.</a:t>
            </a:r>
          </a:p>
          <a:p>
            <a:pPr lvl="2"/>
            <a:r>
              <a:rPr lang="en-US" dirty="0" smtClean="0"/>
              <a:t>Saves overhead and allow you to relay on </a:t>
            </a:r>
            <a:r>
              <a:rPr lang="en-US" dirty="0"/>
              <a:t>fonts that have a long and solid track record</a:t>
            </a:r>
            <a:r>
              <a:rPr lang="en-US" dirty="0" smtClean="0"/>
              <a:t>.</a:t>
            </a:r>
          </a:p>
          <a:p>
            <a:pPr lvl="1"/>
            <a:r>
              <a:rPr lang="en-US" b="1" dirty="0" smtClean="0"/>
              <a:t>Web fonts:</a:t>
            </a:r>
            <a:r>
              <a:rPr lang="en-US" dirty="0"/>
              <a:t>- allow designers to use the @font-face inline rule to define a font-family to use within the </a:t>
            </a:r>
            <a:r>
              <a:rPr lang="en-US" dirty="0" smtClean="0"/>
              <a:t>page</a:t>
            </a:r>
          </a:p>
          <a:p>
            <a:pPr lvl="2"/>
            <a:r>
              <a:rPr lang="en-US" dirty="0"/>
              <a:t>The font is an external resource that the browser then requests and uses on the </a:t>
            </a:r>
            <a:r>
              <a:rPr lang="en-US" dirty="0" smtClean="0"/>
              <a:t>page.</a:t>
            </a:r>
          </a:p>
          <a:p>
            <a:pPr lvl="2"/>
            <a:r>
              <a:rPr lang="en-US" dirty="0"/>
              <a:t>designer either host the font themselves, or use one of the </a:t>
            </a:r>
            <a:r>
              <a:rPr lang="en-US" b="1" dirty="0"/>
              <a:t>many font hosting services </a:t>
            </a:r>
            <a:r>
              <a:rPr lang="en-US" b="1" dirty="0" smtClean="0"/>
              <a:t>available</a:t>
            </a:r>
            <a:r>
              <a:rPr lang="en-US" dirty="0" smtClean="0"/>
              <a:t>.</a:t>
            </a:r>
          </a:p>
        </p:txBody>
      </p:sp>
    </p:spTree>
    <p:extLst>
      <p:ext uri="{BB962C8B-B14F-4D97-AF65-F5344CB8AC3E}">
        <p14:creationId xmlns:p14="http://schemas.microsoft.com/office/powerpoint/2010/main" val="40793957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Typography Properties</a:t>
            </a:r>
            <a:br>
              <a:rPr lang="en-US" dirty="0"/>
            </a:br>
            <a:r>
              <a:rPr lang="en-US" dirty="0"/>
              <a:t>&gt; </a:t>
            </a:r>
            <a:r>
              <a:rPr lang="en-US" dirty="0" smtClean="0"/>
              <a:t>font-family: System Fonts</a:t>
            </a:r>
            <a:endParaRPr lang="en-US" dirty="0"/>
          </a:p>
        </p:txBody>
      </p:sp>
      <p:sp>
        <p:nvSpPr>
          <p:cNvPr id="3" name="Content Placeholder 2"/>
          <p:cNvSpPr>
            <a:spLocks noGrp="1"/>
          </p:cNvSpPr>
          <p:nvPr>
            <p:ph idx="1"/>
          </p:nvPr>
        </p:nvSpPr>
        <p:spPr/>
        <p:txBody>
          <a:bodyPr>
            <a:normAutofit lnSpcReduction="10000"/>
          </a:bodyPr>
          <a:lstStyle/>
          <a:p>
            <a:r>
              <a:rPr lang="en-US" dirty="0"/>
              <a:t>Multiple fonts can be defined on a font-family </a:t>
            </a:r>
            <a:r>
              <a:rPr lang="en-US" b="1" dirty="0"/>
              <a:t>property separated by a comma </a:t>
            </a:r>
            <a:r>
              <a:rPr lang="en-US" dirty="0"/>
              <a:t>creating a font stack</a:t>
            </a:r>
            <a:r>
              <a:rPr lang="en-US" dirty="0" smtClean="0"/>
              <a:t>.</a:t>
            </a:r>
          </a:p>
          <a:p>
            <a:pPr lvl="1"/>
            <a:r>
              <a:rPr lang="en-US" dirty="0" smtClean="0"/>
              <a:t>font-family: Arial, Helvetica, sans-serif;</a:t>
            </a:r>
            <a:endParaRPr lang="en-US" dirty="0"/>
          </a:p>
          <a:p>
            <a:pPr lvl="1"/>
            <a:r>
              <a:rPr lang="en-US" dirty="0"/>
              <a:t>We are defining some kind of a fallback mechanism.</a:t>
            </a:r>
          </a:p>
          <a:p>
            <a:r>
              <a:rPr lang="en-US" dirty="0" smtClean="0"/>
              <a:t>Fonts have categories (generic font family) and we can use the generic name in the font-family, so </a:t>
            </a:r>
            <a:r>
              <a:rPr lang="en-US" b="1" dirty="0" smtClean="0"/>
              <a:t>that the browser picks the operating system’s default font for the family.</a:t>
            </a:r>
          </a:p>
          <a:p>
            <a:pPr lvl="1"/>
            <a:r>
              <a:rPr lang="en-US" dirty="0" smtClean="0"/>
              <a:t>Example: serif, san-serif, monospace, cursive, fantasy</a:t>
            </a:r>
          </a:p>
          <a:p>
            <a:r>
              <a:rPr lang="en-US" dirty="0" smtClean="0"/>
              <a:t>Whenever you have a font name which has multiple word in it with white spaces, it is best to go ahead </a:t>
            </a:r>
            <a:r>
              <a:rPr lang="en-US" b="1" dirty="0" smtClean="0"/>
              <a:t>and put it in a double quote.</a:t>
            </a:r>
          </a:p>
          <a:p>
            <a:pPr lvl="1"/>
            <a:r>
              <a:rPr lang="en-US" dirty="0" smtClean="0"/>
              <a:t>Example: Georgia, Times, “Times New Roman”, serif</a:t>
            </a:r>
            <a:endParaRPr lang="en-US" dirty="0"/>
          </a:p>
        </p:txBody>
      </p:sp>
      <p:pic>
        <p:nvPicPr>
          <p:cNvPr id="5" name="Picture 4"/>
          <p:cNvPicPr>
            <a:picLocks noChangeAspect="1"/>
          </p:cNvPicPr>
          <p:nvPr/>
        </p:nvPicPr>
        <p:blipFill>
          <a:blip r:embed="rId2"/>
          <a:stretch>
            <a:fillRect/>
          </a:stretch>
        </p:blipFill>
        <p:spPr>
          <a:xfrm>
            <a:off x="7039193" y="-215108"/>
            <a:ext cx="5528397" cy="1601789"/>
          </a:xfrm>
          <a:prstGeom prst="rect">
            <a:avLst/>
          </a:prstGeom>
          <a:ln>
            <a:solidFill>
              <a:schemeClr val="accent1"/>
            </a:solidFill>
          </a:ln>
        </p:spPr>
      </p:pic>
    </p:spTree>
    <p:extLst>
      <p:ext uri="{BB962C8B-B14F-4D97-AF65-F5344CB8AC3E}">
        <p14:creationId xmlns:p14="http://schemas.microsoft.com/office/powerpoint/2010/main" val="142427267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Typography Properties</a:t>
            </a:r>
            <a:br>
              <a:rPr lang="en-US" dirty="0"/>
            </a:br>
            <a:r>
              <a:rPr lang="en-US" dirty="0" smtClean="0"/>
              <a:t>&gt; </a:t>
            </a:r>
            <a:r>
              <a:rPr lang="en-US" dirty="0"/>
              <a:t>font-family: </a:t>
            </a:r>
            <a:r>
              <a:rPr lang="en-US" dirty="0" smtClean="0"/>
              <a:t>Web </a:t>
            </a:r>
            <a:r>
              <a:rPr lang="en-US" dirty="0"/>
              <a:t>Fonts</a:t>
            </a:r>
          </a:p>
        </p:txBody>
      </p:sp>
      <p:sp>
        <p:nvSpPr>
          <p:cNvPr id="3" name="Content Placeholder 2"/>
          <p:cNvSpPr>
            <a:spLocks noGrp="1"/>
          </p:cNvSpPr>
          <p:nvPr>
            <p:ph idx="1"/>
          </p:nvPr>
        </p:nvSpPr>
        <p:spPr>
          <a:xfrm>
            <a:off x="677334" y="2160589"/>
            <a:ext cx="2621037" cy="3880773"/>
          </a:xfrm>
        </p:spPr>
        <p:txBody>
          <a:bodyPr>
            <a:normAutofit fontScale="77500" lnSpcReduction="20000"/>
          </a:bodyPr>
          <a:lstStyle/>
          <a:p>
            <a:r>
              <a:rPr lang="en-US" dirty="0" smtClean="0"/>
              <a:t>Web fonts allows designers to use the inline @font-face rule to define an external font as a font-family to use within the page.</a:t>
            </a:r>
          </a:p>
          <a:p>
            <a:pPr lvl="1"/>
            <a:r>
              <a:rPr lang="en-US" b="1" dirty="0" smtClean="0"/>
              <a:t>The font referenced is an external resource that the browser then request and uses on the page</a:t>
            </a:r>
            <a:r>
              <a:rPr lang="en-US" dirty="0" smtClean="0"/>
              <a:t>.</a:t>
            </a:r>
          </a:p>
          <a:p>
            <a:endParaRPr lang="en-US" dirty="0"/>
          </a:p>
        </p:txBody>
      </p:sp>
      <p:pic>
        <p:nvPicPr>
          <p:cNvPr id="6" name="Picture 5"/>
          <p:cNvPicPr>
            <a:picLocks noChangeAspect="1"/>
          </p:cNvPicPr>
          <p:nvPr/>
        </p:nvPicPr>
        <p:blipFill>
          <a:blip r:embed="rId2"/>
          <a:stretch>
            <a:fillRect/>
          </a:stretch>
        </p:blipFill>
        <p:spPr>
          <a:xfrm>
            <a:off x="3476625" y="2298037"/>
            <a:ext cx="8601075" cy="3743325"/>
          </a:xfrm>
          <a:prstGeom prst="rect">
            <a:avLst/>
          </a:prstGeom>
          <a:ln>
            <a:solidFill>
              <a:schemeClr val="accent1"/>
            </a:solidFill>
          </a:ln>
        </p:spPr>
      </p:pic>
    </p:spTree>
    <p:extLst>
      <p:ext uri="{BB962C8B-B14F-4D97-AF65-F5344CB8AC3E}">
        <p14:creationId xmlns:p14="http://schemas.microsoft.com/office/powerpoint/2010/main" val="31679312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Typography </a:t>
            </a:r>
            <a:r>
              <a:rPr lang="en-US" dirty="0"/>
              <a:t>Properties</a:t>
            </a:r>
            <a:br>
              <a:rPr lang="en-US" dirty="0"/>
            </a:br>
            <a:r>
              <a:rPr lang="en-US" dirty="0"/>
              <a:t>&gt; font-family: </a:t>
            </a:r>
            <a:r>
              <a:rPr lang="en-US" b="1" dirty="0"/>
              <a:t>Different Font </a:t>
            </a:r>
            <a:r>
              <a:rPr lang="en-US" b="1" dirty="0" smtClean="0"/>
              <a:t>Formats</a:t>
            </a:r>
            <a:r>
              <a:rPr lang="en-US" b="1" dirty="0"/>
              <a:t/>
            </a:r>
            <a:br>
              <a:rPr lang="en-US" b="1" dirty="0"/>
            </a:b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10653" y="1600200"/>
            <a:ext cx="10074929" cy="4614862"/>
          </a:xfrm>
          <a:prstGeom prst="rect">
            <a:avLst/>
          </a:prstGeom>
        </p:spPr>
      </p:pic>
    </p:spTree>
    <p:extLst>
      <p:ext uri="{BB962C8B-B14F-4D97-AF65-F5344CB8AC3E}">
        <p14:creationId xmlns:p14="http://schemas.microsoft.com/office/powerpoint/2010/main" val="1428108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Typography Properties</a:t>
            </a:r>
            <a:br>
              <a:rPr lang="en-US" dirty="0"/>
            </a:br>
            <a:r>
              <a:rPr lang="en-US" dirty="0"/>
              <a:t>&gt; font-family: Web Fonts</a:t>
            </a:r>
          </a:p>
        </p:txBody>
      </p:sp>
      <p:sp>
        <p:nvSpPr>
          <p:cNvPr id="3" name="Content Placeholder 2"/>
          <p:cNvSpPr>
            <a:spLocks noGrp="1"/>
          </p:cNvSpPr>
          <p:nvPr>
            <p:ph idx="1"/>
          </p:nvPr>
        </p:nvSpPr>
        <p:spPr/>
        <p:txBody>
          <a:bodyPr/>
          <a:lstStyle/>
          <a:p>
            <a:r>
              <a:rPr lang="en-US" dirty="0" smtClean="0"/>
              <a:t>@font-face properties</a:t>
            </a:r>
          </a:p>
          <a:p>
            <a:pPr lvl="1"/>
            <a:r>
              <a:rPr lang="en-US" b="1" dirty="0" smtClean="0"/>
              <a:t>font-family</a:t>
            </a:r>
            <a:r>
              <a:rPr lang="en-US" dirty="0" smtClean="0"/>
              <a:t>: The name you want your font to be referred with</a:t>
            </a:r>
          </a:p>
          <a:p>
            <a:pPr lvl="1"/>
            <a:r>
              <a:rPr lang="en-US" b="1" dirty="0" err="1" smtClean="0"/>
              <a:t>src</a:t>
            </a:r>
            <a:r>
              <a:rPr lang="en-US" dirty="0" smtClean="0"/>
              <a:t>: web path to the font (</a:t>
            </a:r>
            <a:r>
              <a:rPr lang="en-US" dirty="0" err="1" smtClean="0"/>
              <a:t>url</a:t>
            </a:r>
            <a:r>
              <a:rPr lang="en-US" dirty="0" smtClean="0"/>
              <a:t>) and format of the font.</a:t>
            </a:r>
          </a:p>
          <a:p>
            <a:pPr lvl="1"/>
            <a:r>
              <a:rPr lang="en-US" b="1" dirty="0" smtClean="0"/>
              <a:t>font-weight</a:t>
            </a:r>
            <a:r>
              <a:rPr lang="en-US" dirty="0" smtClean="0"/>
              <a:t>: normal or bold</a:t>
            </a:r>
          </a:p>
          <a:p>
            <a:pPr lvl="1"/>
            <a:r>
              <a:rPr lang="en-US" b="1" dirty="0" smtClean="0"/>
              <a:t>font-style</a:t>
            </a:r>
            <a:r>
              <a:rPr lang="en-US" dirty="0" smtClean="0"/>
              <a:t>: normal or italic</a:t>
            </a:r>
          </a:p>
          <a:p>
            <a:r>
              <a:rPr lang="en-US" dirty="0" smtClean="0"/>
              <a:t>Multiple entries for same font family can be added.</a:t>
            </a:r>
          </a:p>
          <a:p>
            <a:pPr lvl="1"/>
            <a:r>
              <a:rPr lang="en-US" dirty="0" smtClean="0"/>
              <a:t>When adding multiple entries, we shall add in order of normal, normal; normal, italic; bold, normal; bold, italic for the font-weight and font-style.</a:t>
            </a:r>
          </a:p>
          <a:p>
            <a:r>
              <a:rPr lang="en-US" dirty="0" smtClean="0"/>
              <a:t>To read about fonts</a:t>
            </a:r>
          </a:p>
          <a:p>
            <a:pPr lvl="1"/>
            <a:r>
              <a:rPr lang="en-US" dirty="0" smtClean="0">
                <a:hlinkClick r:id="rId2"/>
              </a:rPr>
              <a:t>http://fontspring.com</a:t>
            </a:r>
            <a:r>
              <a:rPr lang="en-US" dirty="0" smtClean="0"/>
              <a:t>, </a:t>
            </a:r>
            <a:r>
              <a:rPr lang="en-US" dirty="0" smtClean="0">
                <a:hlinkClick r:id="rId3"/>
              </a:rPr>
              <a:t>http://fontsquirrel.com</a:t>
            </a:r>
            <a:endParaRPr lang="en-US" dirty="0"/>
          </a:p>
        </p:txBody>
      </p:sp>
    </p:spTree>
    <p:extLst>
      <p:ext uri="{BB962C8B-B14F-4D97-AF65-F5344CB8AC3E}">
        <p14:creationId xmlns:p14="http://schemas.microsoft.com/office/powerpoint/2010/main" val="199873469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Typography Properties</a:t>
            </a:r>
            <a:br>
              <a:rPr lang="en-US" dirty="0"/>
            </a:br>
            <a:r>
              <a:rPr lang="en-US" dirty="0"/>
              <a:t>&gt; </a:t>
            </a:r>
            <a:r>
              <a:rPr lang="en-US" dirty="0" smtClean="0"/>
              <a:t>font-size</a:t>
            </a:r>
            <a:endParaRPr lang="en-US" dirty="0"/>
          </a:p>
        </p:txBody>
      </p:sp>
      <p:sp>
        <p:nvSpPr>
          <p:cNvPr id="3" name="Content Placeholder 2"/>
          <p:cNvSpPr>
            <a:spLocks noGrp="1"/>
          </p:cNvSpPr>
          <p:nvPr>
            <p:ph idx="1"/>
          </p:nvPr>
        </p:nvSpPr>
        <p:spPr/>
        <p:txBody>
          <a:bodyPr/>
          <a:lstStyle/>
          <a:p>
            <a:r>
              <a:rPr lang="en-US" dirty="0" smtClean="0"/>
              <a:t>To control the size of your font you use the property named font-size.</a:t>
            </a:r>
          </a:p>
          <a:p>
            <a:r>
              <a:rPr lang="en-US" dirty="0" smtClean="0"/>
              <a:t>We can set it in</a:t>
            </a:r>
          </a:p>
          <a:p>
            <a:pPr lvl="1"/>
            <a:r>
              <a:rPr lang="en-US" dirty="0" smtClean="0"/>
              <a:t>pixel</a:t>
            </a:r>
          </a:p>
          <a:p>
            <a:pPr lvl="1"/>
            <a:r>
              <a:rPr lang="en-US" dirty="0" smtClean="0"/>
              <a:t>Reserved Keywords: (xx-small, x-small, small, medium, large, x-large, xx-large)</a:t>
            </a:r>
          </a:p>
          <a:p>
            <a:pPr lvl="2"/>
            <a:r>
              <a:rPr lang="en-US" dirty="0" smtClean="0"/>
              <a:t>Don’t expect them to be the same size on all browsers.</a:t>
            </a:r>
          </a:p>
          <a:p>
            <a:pPr lvl="1"/>
            <a:r>
              <a:rPr lang="en-US" dirty="0" err="1" smtClean="0"/>
              <a:t>em</a:t>
            </a:r>
            <a:r>
              <a:rPr lang="en-US" dirty="0" smtClean="0"/>
              <a:t>: (relative value – calculated based on the parent element)</a:t>
            </a:r>
          </a:p>
          <a:p>
            <a:pPr lvl="2"/>
            <a:r>
              <a:rPr lang="en-US" dirty="0" smtClean="0"/>
              <a:t>1.8em: Give me 1.8 larger than the default value</a:t>
            </a:r>
          </a:p>
          <a:p>
            <a:pPr lvl="2"/>
            <a:r>
              <a:rPr lang="en-US" dirty="0" smtClean="0"/>
              <a:t>1em: Give me the default value</a:t>
            </a:r>
          </a:p>
          <a:p>
            <a:pPr lvl="1"/>
            <a:r>
              <a:rPr lang="en-US" dirty="0" smtClean="0"/>
              <a:t>%: (relative value – calculated based on the parent element)</a:t>
            </a:r>
          </a:p>
          <a:p>
            <a:r>
              <a:rPr lang="en-US" dirty="0" smtClean="0"/>
              <a:t>Default browsers font size is 16px.</a:t>
            </a:r>
            <a:endParaRPr lang="en-US" dirty="0"/>
          </a:p>
        </p:txBody>
      </p:sp>
    </p:spTree>
    <p:extLst>
      <p:ext uri="{BB962C8B-B14F-4D97-AF65-F5344CB8AC3E}">
        <p14:creationId xmlns:p14="http://schemas.microsoft.com/office/powerpoint/2010/main" val="35568044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Dimension Properties</a:t>
            </a:r>
          </a:p>
        </p:txBody>
      </p:sp>
      <p:sp>
        <p:nvSpPr>
          <p:cNvPr id="3" name="Content Placeholder 2"/>
          <p:cNvSpPr>
            <a:spLocks noGrp="1"/>
          </p:cNvSpPr>
          <p:nvPr>
            <p:ph idx="1"/>
          </p:nvPr>
        </p:nvSpPr>
        <p:spPr/>
        <p:txBody>
          <a:bodyPr/>
          <a:lstStyle/>
          <a:p>
            <a:r>
              <a:rPr lang="en-US" dirty="0"/>
              <a:t>The CSS dimension properties allow you to control the height and width of an element</a:t>
            </a:r>
            <a:r>
              <a:rPr lang="en-US" dirty="0" smtClean="0"/>
              <a:t>.</a:t>
            </a:r>
          </a:p>
          <a:p>
            <a:r>
              <a:rPr lang="en-US" dirty="0" smtClean="0"/>
              <a:t>We can use the </a:t>
            </a:r>
            <a:r>
              <a:rPr lang="en-US" b="1" dirty="0" smtClean="0"/>
              <a:t>height</a:t>
            </a:r>
            <a:r>
              <a:rPr lang="en-US" dirty="0" smtClean="0"/>
              <a:t> and </a:t>
            </a:r>
            <a:r>
              <a:rPr lang="en-US" b="1" dirty="0" smtClean="0"/>
              <a:t>width</a:t>
            </a:r>
            <a:r>
              <a:rPr lang="en-US" dirty="0" smtClean="0"/>
              <a:t> properties.</a:t>
            </a:r>
          </a:p>
          <a:p>
            <a:endParaRPr 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344" y="2593305"/>
            <a:ext cx="8039100"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2822" y="3898231"/>
            <a:ext cx="7267575"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1932822" y="4567680"/>
            <a:ext cx="6096000" cy="1477328"/>
          </a:xfrm>
          <a:prstGeom prst="rect">
            <a:avLst/>
          </a:prstGeom>
        </p:spPr>
        <p:txBody>
          <a:bodyPr>
            <a:spAutoFit/>
          </a:bodyPr>
          <a:lstStyle/>
          <a:p>
            <a:r>
              <a:rPr lang="en-US" dirty="0" smtClean="0"/>
              <a:t>section </a:t>
            </a:r>
            <a:r>
              <a:rPr lang="en-US" dirty="0"/>
              <a:t>{</a:t>
            </a:r>
            <a:br>
              <a:rPr lang="en-US" dirty="0"/>
            </a:br>
            <a:r>
              <a:rPr lang="en-US" dirty="0"/>
              <a:t>    width: 500px;</a:t>
            </a:r>
            <a:br>
              <a:rPr lang="en-US" dirty="0"/>
            </a:br>
            <a:r>
              <a:rPr lang="en-US" dirty="0"/>
              <a:t>    height: 100px;</a:t>
            </a:r>
            <a:br>
              <a:rPr lang="en-US" dirty="0"/>
            </a:br>
            <a:r>
              <a:rPr lang="en-US" dirty="0"/>
              <a:t>    border: 3px solid #73AD21;</a:t>
            </a:r>
            <a:br>
              <a:rPr lang="en-US" dirty="0"/>
            </a:br>
            <a:r>
              <a:rPr lang="en-US" dirty="0"/>
              <a:t>}</a:t>
            </a:r>
          </a:p>
        </p:txBody>
      </p:sp>
    </p:spTree>
    <p:extLst>
      <p:ext uri="{BB962C8B-B14F-4D97-AF65-F5344CB8AC3E}">
        <p14:creationId xmlns:p14="http://schemas.microsoft.com/office/powerpoint/2010/main" val="23592364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Typography Properties</a:t>
            </a:r>
            <a:br>
              <a:rPr lang="en-US" dirty="0"/>
            </a:br>
            <a:r>
              <a:rPr lang="en-US" dirty="0"/>
              <a:t>&gt; font-size</a:t>
            </a:r>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677334" y="2184401"/>
            <a:ext cx="2719009" cy="2217631"/>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4037240" y="2160589"/>
            <a:ext cx="2647950" cy="2238375"/>
          </a:xfrm>
          <a:prstGeom prst="rect">
            <a:avLst/>
          </a:prstGeom>
          <a:ln>
            <a:solidFill>
              <a:schemeClr val="accent1"/>
            </a:solidFill>
          </a:ln>
        </p:spPr>
      </p:pic>
      <p:pic>
        <p:nvPicPr>
          <p:cNvPr id="7" name="Picture 6"/>
          <p:cNvPicPr>
            <a:picLocks noChangeAspect="1"/>
          </p:cNvPicPr>
          <p:nvPr/>
        </p:nvPicPr>
        <p:blipFill>
          <a:blip r:embed="rId4"/>
          <a:stretch>
            <a:fillRect/>
          </a:stretch>
        </p:blipFill>
        <p:spPr>
          <a:xfrm>
            <a:off x="7572430" y="2160589"/>
            <a:ext cx="2609850" cy="3171825"/>
          </a:xfrm>
          <a:prstGeom prst="rect">
            <a:avLst/>
          </a:prstGeom>
          <a:ln>
            <a:solidFill>
              <a:schemeClr val="accent1"/>
            </a:solidFill>
          </a:ln>
        </p:spPr>
      </p:pic>
    </p:spTree>
    <p:extLst>
      <p:ext uri="{BB962C8B-B14F-4D97-AF65-F5344CB8AC3E}">
        <p14:creationId xmlns:p14="http://schemas.microsoft.com/office/powerpoint/2010/main" val="1269177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Typography </a:t>
            </a:r>
            <a:r>
              <a:rPr lang="en-US" dirty="0" smtClean="0"/>
              <a:t>Properties</a:t>
            </a:r>
            <a:br>
              <a:rPr lang="en-US" dirty="0" smtClean="0"/>
            </a:br>
            <a:r>
              <a:rPr lang="en-US" dirty="0" smtClean="0"/>
              <a:t>&gt; font-style and font-weight</a:t>
            </a:r>
            <a:endParaRPr lang="en-US" dirty="0"/>
          </a:p>
        </p:txBody>
      </p:sp>
      <p:sp>
        <p:nvSpPr>
          <p:cNvPr id="3" name="Content Placeholder 2"/>
          <p:cNvSpPr>
            <a:spLocks noGrp="1"/>
          </p:cNvSpPr>
          <p:nvPr>
            <p:ph idx="1"/>
          </p:nvPr>
        </p:nvSpPr>
        <p:spPr>
          <a:xfrm>
            <a:off x="677334" y="2160589"/>
            <a:ext cx="6474580" cy="3880773"/>
          </a:xfrm>
        </p:spPr>
        <p:txBody>
          <a:bodyPr>
            <a:normAutofit lnSpcReduction="10000"/>
          </a:bodyPr>
          <a:lstStyle/>
          <a:p>
            <a:r>
              <a:rPr lang="en-US" dirty="0"/>
              <a:t>You can control the </a:t>
            </a:r>
            <a:r>
              <a:rPr lang="en-US" b="1" dirty="0"/>
              <a:t>weight</a:t>
            </a:r>
            <a:r>
              <a:rPr lang="en-US" dirty="0"/>
              <a:t> of text by using the </a:t>
            </a:r>
            <a:r>
              <a:rPr lang="en-US" b="1" dirty="0"/>
              <a:t>font-weight</a:t>
            </a:r>
            <a:r>
              <a:rPr lang="en-US" dirty="0"/>
              <a:t> property, while the </a:t>
            </a:r>
            <a:r>
              <a:rPr lang="en-US" b="1" dirty="0"/>
              <a:t>font-style</a:t>
            </a:r>
            <a:r>
              <a:rPr lang="en-US" dirty="0"/>
              <a:t> property allows you to </a:t>
            </a:r>
            <a:r>
              <a:rPr lang="en-US" b="1" dirty="0"/>
              <a:t>italicize</a:t>
            </a:r>
            <a:r>
              <a:rPr lang="en-US" dirty="0"/>
              <a:t> text</a:t>
            </a:r>
            <a:r>
              <a:rPr lang="en-US" dirty="0" smtClean="0"/>
              <a:t>.</a:t>
            </a:r>
          </a:p>
          <a:p>
            <a:pPr lvl="1"/>
            <a:r>
              <a:rPr lang="en-US" dirty="0" smtClean="0"/>
              <a:t>font-style values</a:t>
            </a:r>
          </a:p>
          <a:p>
            <a:pPr lvl="2"/>
            <a:r>
              <a:rPr lang="en-US" dirty="0" smtClean="0"/>
              <a:t>italic, normal, inherit, oblique (skew)</a:t>
            </a:r>
          </a:p>
          <a:p>
            <a:pPr lvl="1"/>
            <a:r>
              <a:rPr lang="en-US" dirty="0" smtClean="0"/>
              <a:t>font-weight values</a:t>
            </a:r>
          </a:p>
          <a:p>
            <a:pPr lvl="2"/>
            <a:r>
              <a:rPr lang="en-US" dirty="0" smtClean="0"/>
              <a:t>Numeric values (100 – 900 [The darkness value of the font from the lighter to the bolder])</a:t>
            </a:r>
          </a:p>
          <a:p>
            <a:pPr lvl="2"/>
            <a:r>
              <a:rPr lang="en-US" dirty="0" smtClean="0"/>
              <a:t>Keyword values (bold, bolder, lighter, normal (no longer bolded), inherit)</a:t>
            </a:r>
            <a:endParaRPr lang="en-US" dirty="0"/>
          </a:p>
        </p:txBody>
      </p:sp>
      <p:pic>
        <p:nvPicPr>
          <p:cNvPr id="4" name="Picture 3"/>
          <p:cNvPicPr>
            <a:picLocks noChangeAspect="1"/>
          </p:cNvPicPr>
          <p:nvPr/>
        </p:nvPicPr>
        <p:blipFill>
          <a:blip r:embed="rId2"/>
          <a:stretch>
            <a:fillRect/>
          </a:stretch>
        </p:blipFill>
        <p:spPr>
          <a:xfrm>
            <a:off x="8123163" y="1919750"/>
            <a:ext cx="2819400" cy="4362450"/>
          </a:xfrm>
          <a:prstGeom prst="rect">
            <a:avLst/>
          </a:prstGeom>
          <a:ln>
            <a:solidFill>
              <a:schemeClr val="accent1"/>
            </a:solidFill>
          </a:ln>
        </p:spPr>
      </p:pic>
    </p:spTree>
    <p:extLst>
      <p:ext uri="{BB962C8B-B14F-4D97-AF65-F5344CB8AC3E}">
        <p14:creationId xmlns:p14="http://schemas.microsoft.com/office/powerpoint/2010/main" val="7957283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Typography Properties</a:t>
            </a:r>
            <a:br>
              <a:rPr lang="en-US" dirty="0"/>
            </a:br>
            <a:r>
              <a:rPr lang="en-US" dirty="0" smtClean="0"/>
              <a:t>&gt; text-transform</a:t>
            </a:r>
            <a:endParaRPr lang="en-US" dirty="0"/>
          </a:p>
        </p:txBody>
      </p:sp>
      <p:sp>
        <p:nvSpPr>
          <p:cNvPr id="3" name="Content Placeholder 2"/>
          <p:cNvSpPr>
            <a:spLocks noGrp="1"/>
          </p:cNvSpPr>
          <p:nvPr>
            <p:ph idx="1"/>
          </p:nvPr>
        </p:nvSpPr>
        <p:spPr>
          <a:xfrm>
            <a:off x="677334" y="2160589"/>
            <a:ext cx="6882795" cy="3880773"/>
          </a:xfrm>
        </p:spPr>
        <p:txBody>
          <a:bodyPr>
            <a:normAutofit fontScale="92500" lnSpcReduction="20000"/>
          </a:bodyPr>
          <a:lstStyle/>
          <a:p>
            <a:r>
              <a:rPr lang="en-US" dirty="0" smtClean="0"/>
              <a:t>You can’t always control how text is entered or formatted in your site.</a:t>
            </a:r>
          </a:p>
          <a:p>
            <a:pPr lvl="1"/>
            <a:r>
              <a:rPr lang="en-US" dirty="0" smtClean="0"/>
              <a:t>Example: 	Content Management System (text from a database)</a:t>
            </a:r>
          </a:p>
          <a:p>
            <a:pPr marL="457200" lvl="1" indent="0">
              <a:buNone/>
            </a:pPr>
            <a:r>
              <a:rPr lang="en-US" dirty="0" smtClean="0"/>
              <a:t>			Every item on a list should be capitalized</a:t>
            </a:r>
            <a:endParaRPr lang="en-US" dirty="0"/>
          </a:p>
          <a:p>
            <a:r>
              <a:rPr lang="en-US" dirty="0"/>
              <a:t>Using the text-transform property, you can control which case is used for the characters within an element.</a:t>
            </a:r>
            <a:endParaRPr lang="en-US" b="1" dirty="0" smtClean="0"/>
          </a:p>
          <a:p>
            <a:r>
              <a:rPr lang="en-US" b="1" dirty="0" smtClean="0"/>
              <a:t>text-transform</a:t>
            </a:r>
            <a:r>
              <a:rPr lang="en-US" dirty="0" smtClean="0"/>
              <a:t> values</a:t>
            </a:r>
          </a:p>
          <a:p>
            <a:pPr lvl="1"/>
            <a:r>
              <a:rPr lang="en-US" dirty="0" smtClean="0"/>
              <a:t>capitalize, inherit, lowercase, none (undo any transformation you have done in a previous style), uppercase</a:t>
            </a:r>
            <a:endParaRPr lang="en-US" dirty="0"/>
          </a:p>
        </p:txBody>
      </p:sp>
      <p:pic>
        <p:nvPicPr>
          <p:cNvPr id="4" name="Picture 3"/>
          <p:cNvPicPr>
            <a:picLocks noChangeAspect="1"/>
          </p:cNvPicPr>
          <p:nvPr/>
        </p:nvPicPr>
        <p:blipFill>
          <a:blip r:embed="rId2"/>
          <a:stretch>
            <a:fillRect/>
          </a:stretch>
        </p:blipFill>
        <p:spPr>
          <a:xfrm>
            <a:off x="7930242" y="2515062"/>
            <a:ext cx="3581400" cy="3171825"/>
          </a:xfrm>
          <a:prstGeom prst="rect">
            <a:avLst/>
          </a:prstGeom>
          <a:ln>
            <a:solidFill>
              <a:schemeClr val="accent1"/>
            </a:solidFill>
          </a:ln>
        </p:spPr>
      </p:pic>
    </p:spTree>
    <p:extLst>
      <p:ext uri="{BB962C8B-B14F-4D97-AF65-F5344CB8AC3E}">
        <p14:creationId xmlns:p14="http://schemas.microsoft.com/office/powerpoint/2010/main" val="41906739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Typography Properties</a:t>
            </a:r>
            <a:br>
              <a:rPr lang="en-US" dirty="0"/>
            </a:br>
            <a:r>
              <a:rPr lang="en-US" dirty="0"/>
              <a:t>&gt; </a:t>
            </a:r>
            <a:r>
              <a:rPr lang="en-US" dirty="0" smtClean="0"/>
              <a:t>font-variant</a:t>
            </a:r>
            <a:endParaRPr lang="en-US" dirty="0"/>
          </a:p>
        </p:txBody>
      </p:sp>
      <p:sp>
        <p:nvSpPr>
          <p:cNvPr id="3" name="Content Placeholder 2"/>
          <p:cNvSpPr>
            <a:spLocks noGrp="1"/>
          </p:cNvSpPr>
          <p:nvPr>
            <p:ph idx="1"/>
          </p:nvPr>
        </p:nvSpPr>
        <p:spPr>
          <a:xfrm>
            <a:off x="677333" y="2160589"/>
            <a:ext cx="6621537" cy="3880773"/>
          </a:xfrm>
        </p:spPr>
        <p:txBody>
          <a:bodyPr>
            <a:normAutofit fontScale="92500" lnSpcReduction="10000"/>
          </a:bodyPr>
          <a:lstStyle/>
          <a:p>
            <a:r>
              <a:rPr lang="en-US" dirty="0"/>
              <a:t>The font-variant property allows us to </a:t>
            </a:r>
            <a:r>
              <a:rPr lang="en-US" dirty="0" smtClean="0"/>
              <a:t>specify </a:t>
            </a:r>
            <a:r>
              <a:rPr lang="en-US" dirty="0"/>
              <a:t>small caps for our text. If the font in use has a defined set of small caps, they will be used. If not, the browser will scale the fonts to achieve the small caps look. This will occasionally cause font weight issues, especially at smaller sizes, so use with caution</a:t>
            </a:r>
            <a:r>
              <a:rPr lang="en-US" dirty="0" smtClean="0"/>
              <a:t>.</a:t>
            </a:r>
          </a:p>
          <a:p>
            <a:r>
              <a:rPr lang="en-US" b="1" dirty="0" smtClean="0"/>
              <a:t>font-variant</a:t>
            </a:r>
            <a:r>
              <a:rPr lang="en-US" dirty="0" smtClean="0"/>
              <a:t> values</a:t>
            </a:r>
          </a:p>
          <a:p>
            <a:pPr lvl="1"/>
            <a:r>
              <a:rPr lang="en-US" dirty="0" smtClean="0"/>
              <a:t>normal (override any </a:t>
            </a:r>
            <a:r>
              <a:rPr lang="en-US" b="1" dirty="0" smtClean="0"/>
              <a:t>small-caps</a:t>
            </a:r>
            <a:r>
              <a:rPr lang="en-US" dirty="0" smtClean="0"/>
              <a:t> usage), small-caps</a:t>
            </a:r>
            <a:endParaRPr lang="en-US" dirty="0"/>
          </a:p>
        </p:txBody>
      </p:sp>
      <p:pic>
        <p:nvPicPr>
          <p:cNvPr id="4" name="Picture 3"/>
          <p:cNvPicPr>
            <a:picLocks noChangeAspect="1"/>
          </p:cNvPicPr>
          <p:nvPr/>
        </p:nvPicPr>
        <p:blipFill>
          <a:blip r:embed="rId2"/>
          <a:stretch>
            <a:fillRect/>
          </a:stretch>
        </p:blipFill>
        <p:spPr>
          <a:xfrm>
            <a:off x="7791451" y="2861364"/>
            <a:ext cx="3467100" cy="1466850"/>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8653463" y="4566558"/>
            <a:ext cx="1743075" cy="304800"/>
          </a:xfrm>
          <a:prstGeom prst="rect">
            <a:avLst/>
          </a:prstGeom>
          <a:ln>
            <a:solidFill>
              <a:schemeClr val="accent1"/>
            </a:solidFill>
          </a:ln>
        </p:spPr>
      </p:pic>
    </p:spTree>
    <p:extLst>
      <p:ext uri="{BB962C8B-B14F-4D97-AF65-F5344CB8AC3E}">
        <p14:creationId xmlns:p14="http://schemas.microsoft.com/office/powerpoint/2010/main" val="10718991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Typography Properties</a:t>
            </a:r>
            <a:br>
              <a:rPr lang="en-US" dirty="0"/>
            </a:br>
            <a:r>
              <a:rPr lang="en-US" dirty="0"/>
              <a:t>&gt; </a:t>
            </a:r>
            <a:r>
              <a:rPr lang="en-US" dirty="0" smtClean="0"/>
              <a:t>text-decoration</a:t>
            </a:r>
            <a:endParaRPr lang="en-US" dirty="0"/>
          </a:p>
        </p:txBody>
      </p:sp>
      <p:sp>
        <p:nvSpPr>
          <p:cNvPr id="3" name="Content Placeholder 2"/>
          <p:cNvSpPr>
            <a:spLocks noGrp="1"/>
          </p:cNvSpPr>
          <p:nvPr>
            <p:ph idx="1"/>
          </p:nvPr>
        </p:nvSpPr>
        <p:spPr>
          <a:xfrm>
            <a:off x="677334" y="2160589"/>
            <a:ext cx="6882795" cy="3880773"/>
          </a:xfrm>
        </p:spPr>
        <p:txBody>
          <a:bodyPr/>
          <a:lstStyle/>
          <a:p>
            <a:r>
              <a:rPr lang="en-US" dirty="0"/>
              <a:t>Using the text-decoration property, you can add special effects or formatting options to </a:t>
            </a:r>
            <a:r>
              <a:rPr lang="en-US" dirty="0" smtClean="0"/>
              <a:t>text.</a:t>
            </a:r>
          </a:p>
          <a:p>
            <a:r>
              <a:rPr lang="en-US" dirty="0" smtClean="0"/>
              <a:t>This </a:t>
            </a:r>
            <a:r>
              <a:rPr lang="en-US" dirty="0"/>
              <a:t>can help you control whether text is </a:t>
            </a:r>
            <a:r>
              <a:rPr lang="en-US" dirty="0" smtClean="0"/>
              <a:t>underlined or </a:t>
            </a:r>
            <a:r>
              <a:rPr lang="en-US" dirty="0"/>
              <a:t>strike </a:t>
            </a:r>
            <a:r>
              <a:rPr lang="en-US" dirty="0" smtClean="0"/>
              <a:t>through.</a:t>
            </a:r>
          </a:p>
          <a:p>
            <a:r>
              <a:rPr lang="en-US" b="1" dirty="0" smtClean="0"/>
              <a:t>text-decoration</a:t>
            </a:r>
            <a:r>
              <a:rPr lang="en-US" dirty="0" smtClean="0"/>
              <a:t> values (we can combine them)</a:t>
            </a:r>
            <a:endParaRPr lang="en-US" dirty="0"/>
          </a:p>
          <a:p>
            <a:pPr lvl="1"/>
            <a:r>
              <a:rPr lang="en-US" dirty="0" smtClean="0"/>
              <a:t>line-through, underline, </a:t>
            </a:r>
            <a:r>
              <a:rPr lang="en-US" dirty="0" err="1" smtClean="0"/>
              <a:t>overline</a:t>
            </a:r>
            <a:r>
              <a:rPr lang="en-US" dirty="0" smtClean="0"/>
              <a:t>, none</a:t>
            </a:r>
            <a:endParaRPr lang="en-US" dirty="0"/>
          </a:p>
          <a:p>
            <a:endParaRPr lang="en-US" dirty="0"/>
          </a:p>
        </p:txBody>
      </p:sp>
      <p:pic>
        <p:nvPicPr>
          <p:cNvPr id="4" name="Picture 3"/>
          <p:cNvPicPr>
            <a:picLocks noChangeAspect="1"/>
          </p:cNvPicPr>
          <p:nvPr/>
        </p:nvPicPr>
        <p:blipFill>
          <a:blip r:embed="rId2"/>
          <a:stretch>
            <a:fillRect/>
          </a:stretch>
        </p:blipFill>
        <p:spPr>
          <a:xfrm>
            <a:off x="8005762" y="937313"/>
            <a:ext cx="3952875" cy="3629025"/>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5386387" y="4887475"/>
            <a:ext cx="6572250" cy="1676400"/>
          </a:xfrm>
          <a:prstGeom prst="rect">
            <a:avLst/>
          </a:prstGeom>
          <a:ln>
            <a:solidFill>
              <a:schemeClr val="accent1"/>
            </a:solidFill>
          </a:ln>
        </p:spPr>
      </p:pic>
      <p:pic>
        <p:nvPicPr>
          <p:cNvPr id="6" name="Picture 5"/>
          <p:cNvPicPr>
            <a:picLocks noChangeAspect="1"/>
          </p:cNvPicPr>
          <p:nvPr/>
        </p:nvPicPr>
        <p:blipFill>
          <a:blip r:embed="rId4"/>
          <a:stretch>
            <a:fillRect/>
          </a:stretch>
        </p:blipFill>
        <p:spPr>
          <a:xfrm>
            <a:off x="840620" y="4566338"/>
            <a:ext cx="3421313" cy="1997537"/>
          </a:xfrm>
          <a:prstGeom prst="rect">
            <a:avLst/>
          </a:prstGeom>
          <a:ln>
            <a:solidFill>
              <a:schemeClr val="accent1"/>
            </a:solidFill>
          </a:ln>
        </p:spPr>
      </p:pic>
    </p:spTree>
    <p:extLst>
      <p:ext uri="{BB962C8B-B14F-4D97-AF65-F5344CB8AC3E}">
        <p14:creationId xmlns:p14="http://schemas.microsoft.com/office/powerpoint/2010/main" val="34122339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Typography Properties</a:t>
            </a:r>
            <a:br>
              <a:rPr lang="en-US" dirty="0"/>
            </a:br>
            <a:r>
              <a:rPr lang="en-US" dirty="0"/>
              <a:t>&gt; </a:t>
            </a:r>
            <a:r>
              <a:rPr lang="en-US" dirty="0" smtClean="0"/>
              <a:t>background-color and color</a:t>
            </a:r>
            <a:endParaRPr lang="en-US" dirty="0"/>
          </a:p>
        </p:txBody>
      </p:sp>
      <p:sp>
        <p:nvSpPr>
          <p:cNvPr id="3" name="Content Placeholder 2"/>
          <p:cNvSpPr>
            <a:spLocks noGrp="1"/>
          </p:cNvSpPr>
          <p:nvPr>
            <p:ph idx="1"/>
          </p:nvPr>
        </p:nvSpPr>
        <p:spPr>
          <a:xfrm>
            <a:off x="677334" y="2160589"/>
            <a:ext cx="5592837" cy="3880773"/>
          </a:xfrm>
        </p:spPr>
        <p:txBody>
          <a:bodyPr/>
          <a:lstStyle/>
          <a:p>
            <a:r>
              <a:rPr lang="en-US" dirty="0"/>
              <a:t>Designers can set color for text using two basic properties: </a:t>
            </a:r>
            <a:endParaRPr lang="en-US" dirty="0" smtClean="0"/>
          </a:p>
          <a:p>
            <a:pPr lvl="1"/>
            <a:r>
              <a:rPr lang="en-US" dirty="0" smtClean="0"/>
              <a:t>the </a:t>
            </a:r>
            <a:r>
              <a:rPr lang="en-US" dirty="0"/>
              <a:t>background-color property and </a:t>
            </a:r>
          </a:p>
          <a:p>
            <a:pPr lvl="1"/>
            <a:r>
              <a:rPr lang="en-US" dirty="0" smtClean="0"/>
              <a:t>the </a:t>
            </a:r>
            <a:r>
              <a:rPr lang="en-US" dirty="0"/>
              <a:t>color </a:t>
            </a:r>
            <a:r>
              <a:rPr lang="en-US" dirty="0" smtClean="0"/>
              <a:t>property (define the content color).</a:t>
            </a:r>
          </a:p>
          <a:p>
            <a:r>
              <a:rPr lang="en-US" dirty="0" smtClean="0"/>
              <a:t>These </a:t>
            </a:r>
            <a:r>
              <a:rPr lang="en-US" dirty="0"/>
              <a:t>can be combined to produce a variety of effects.</a:t>
            </a:r>
          </a:p>
        </p:txBody>
      </p:sp>
      <p:pic>
        <p:nvPicPr>
          <p:cNvPr id="4" name="Picture 3"/>
          <p:cNvPicPr>
            <a:picLocks noChangeAspect="1"/>
          </p:cNvPicPr>
          <p:nvPr/>
        </p:nvPicPr>
        <p:blipFill>
          <a:blip r:embed="rId2"/>
          <a:stretch>
            <a:fillRect/>
          </a:stretch>
        </p:blipFill>
        <p:spPr>
          <a:xfrm>
            <a:off x="7847918" y="2272166"/>
            <a:ext cx="3419475" cy="2905125"/>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2057400" y="5010150"/>
            <a:ext cx="4038600" cy="1847850"/>
          </a:xfrm>
          <a:prstGeom prst="rect">
            <a:avLst/>
          </a:prstGeom>
          <a:ln>
            <a:solidFill>
              <a:schemeClr val="accent1"/>
            </a:solidFill>
          </a:ln>
        </p:spPr>
      </p:pic>
      <p:pic>
        <p:nvPicPr>
          <p:cNvPr id="6" name="Picture 5"/>
          <p:cNvPicPr>
            <a:picLocks noChangeAspect="1"/>
          </p:cNvPicPr>
          <p:nvPr/>
        </p:nvPicPr>
        <p:blipFill>
          <a:blip r:embed="rId4"/>
          <a:stretch>
            <a:fillRect/>
          </a:stretch>
        </p:blipFill>
        <p:spPr>
          <a:xfrm>
            <a:off x="7595506" y="5519058"/>
            <a:ext cx="3924300" cy="952500"/>
          </a:xfrm>
          <a:prstGeom prst="rect">
            <a:avLst/>
          </a:prstGeom>
          <a:ln>
            <a:solidFill>
              <a:schemeClr val="accent1"/>
            </a:solidFill>
          </a:ln>
        </p:spPr>
      </p:pic>
    </p:spTree>
    <p:extLst>
      <p:ext uri="{BB962C8B-B14F-4D97-AF65-F5344CB8AC3E}">
        <p14:creationId xmlns:p14="http://schemas.microsoft.com/office/powerpoint/2010/main" val="335375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Typography Properties</a:t>
            </a:r>
            <a:br>
              <a:rPr lang="en-US" dirty="0"/>
            </a:br>
            <a:r>
              <a:rPr lang="en-US" dirty="0"/>
              <a:t>&gt; </a:t>
            </a:r>
            <a:r>
              <a:rPr lang="en-US" dirty="0" smtClean="0"/>
              <a:t>Shorthand Notations</a:t>
            </a:r>
            <a:endParaRPr lang="en-US" dirty="0"/>
          </a:p>
        </p:txBody>
      </p:sp>
      <p:sp>
        <p:nvSpPr>
          <p:cNvPr id="3" name="Content Placeholder 2"/>
          <p:cNvSpPr>
            <a:spLocks noGrp="1"/>
          </p:cNvSpPr>
          <p:nvPr>
            <p:ph idx="1"/>
          </p:nvPr>
        </p:nvSpPr>
        <p:spPr>
          <a:xfrm>
            <a:off x="677334" y="2160589"/>
            <a:ext cx="8596668" cy="3880773"/>
          </a:xfrm>
        </p:spPr>
        <p:txBody>
          <a:bodyPr>
            <a:normAutofit fontScale="92500" lnSpcReduction="20000"/>
          </a:bodyPr>
          <a:lstStyle/>
          <a:p>
            <a:r>
              <a:rPr lang="en-US" dirty="0" smtClean="0"/>
              <a:t>Some of the syntax options in CSS don’t really give you any additional functionality. They are just designed to save you time.</a:t>
            </a:r>
          </a:p>
          <a:p>
            <a:r>
              <a:rPr lang="en-US" dirty="0" smtClean="0"/>
              <a:t>Shorthand notations are designed to do just that.</a:t>
            </a:r>
          </a:p>
          <a:p>
            <a:r>
              <a:rPr lang="en-US" dirty="0" smtClean="0"/>
              <a:t>The font short hand notation allows us to define font families, font size, font style, font weight, font variant and line height all in one property.</a:t>
            </a:r>
          </a:p>
          <a:p>
            <a:r>
              <a:rPr lang="en-US" b="1" dirty="0" smtClean="0"/>
              <a:t>font</a:t>
            </a:r>
            <a:r>
              <a:rPr lang="en-US" dirty="0" smtClean="0"/>
              <a:t> Syntax</a:t>
            </a:r>
          </a:p>
          <a:p>
            <a:pPr lvl="1"/>
            <a:r>
              <a:rPr lang="en-US" dirty="0" smtClean="0"/>
              <a:t>font: normal </a:t>
            </a:r>
            <a:r>
              <a:rPr lang="en-US" dirty="0" err="1" smtClean="0"/>
              <a:t>normal</a:t>
            </a:r>
            <a:r>
              <a:rPr lang="en-US" dirty="0" smtClean="0"/>
              <a:t> </a:t>
            </a:r>
            <a:r>
              <a:rPr lang="en-US" dirty="0" err="1" smtClean="0"/>
              <a:t>normal</a:t>
            </a:r>
            <a:r>
              <a:rPr lang="en-US" dirty="0" smtClean="0"/>
              <a:t> 100%/1.5 Georgia, “Times New Roman”, Times, serif;</a:t>
            </a:r>
          </a:p>
          <a:p>
            <a:pPr marL="457200" lvl="1" indent="0">
              <a:buNone/>
            </a:pPr>
            <a:r>
              <a:rPr lang="en-US" dirty="0" smtClean="0"/>
              <a:t>		font-weight font-style font-variant font-size/line-height font-family</a:t>
            </a:r>
            <a:endParaRPr lang="en-US" dirty="0"/>
          </a:p>
          <a:p>
            <a:pPr lvl="1"/>
            <a:endParaRPr lang="en-US" dirty="0"/>
          </a:p>
        </p:txBody>
      </p:sp>
    </p:spTree>
    <p:extLst>
      <p:ext uri="{BB962C8B-B14F-4D97-AF65-F5344CB8AC3E}">
        <p14:creationId xmlns:p14="http://schemas.microsoft.com/office/powerpoint/2010/main" val="12312252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Typography Properties</a:t>
            </a:r>
            <a:br>
              <a:rPr lang="en-US" dirty="0"/>
            </a:br>
            <a:r>
              <a:rPr lang="en-US" dirty="0"/>
              <a:t>&gt; Shorthand Notations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60979" y="2160589"/>
            <a:ext cx="6429375" cy="1962150"/>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584642" y="4305366"/>
            <a:ext cx="8782050" cy="1438275"/>
          </a:xfrm>
          <a:prstGeom prst="rect">
            <a:avLst/>
          </a:prstGeom>
          <a:ln>
            <a:solidFill>
              <a:schemeClr val="accent1"/>
            </a:solidFill>
          </a:ln>
        </p:spPr>
      </p:pic>
    </p:spTree>
    <p:extLst>
      <p:ext uri="{BB962C8B-B14F-4D97-AF65-F5344CB8AC3E}">
        <p14:creationId xmlns:p14="http://schemas.microsoft.com/office/powerpoint/2010/main" val="18747876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Typography Properties</a:t>
            </a:r>
            <a:br>
              <a:rPr lang="en-US" dirty="0"/>
            </a:br>
            <a:r>
              <a:rPr lang="en-US" dirty="0"/>
              <a:t>&gt; Shorthand Notations</a:t>
            </a:r>
          </a:p>
        </p:txBody>
      </p:sp>
      <p:sp>
        <p:nvSpPr>
          <p:cNvPr id="3" name="Content Placeholder 2"/>
          <p:cNvSpPr>
            <a:spLocks noGrp="1"/>
          </p:cNvSpPr>
          <p:nvPr>
            <p:ph idx="1"/>
          </p:nvPr>
        </p:nvSpPr>
        <p:spPr/>
        <p:txBody>
          <a:bodyPr/>
          <a:lstStyle/>
          <a:p>
            <a:r>
              <a:rPr lang="en-US" dirty="0" smtClean="0"/>
              <a:t>Whenever you do font shorthand notation, you have </a:t>
            </a:r>
            <a:r>
              <a:rPr lang="en-US" b="1" dirty="0" smtClean="0"/>
              <a:t>to pass in at least two things</a:t>
            </a:r>
            <a:r>
              <a:rPr lang="en-US" dirty="0" smtClean="0"/>
              <a:t>. That would be the </a:t>
            </a:r>
            <a:r>
              <a:rPr lang="en-US" b="1" dirty="0" smtClean="0"/>
              <a:t>size of the font</a:t>
            </a:r>
            <a:r>
              <a:rPr lang="en-US" dirty="0" smtClean="0"/>
              <a:t>  and </a:t>
            </a:r>
            <a:r>
              <a:rPr lang="en-US" b="1" dirty="0" smtClean="0"/>
              <a:t>the family of the font</a:t>
            </a:r>
            <a:r>
              <a:rPr lang="en-US" dirty="0" smtClean="0"/>
              <a:t> and the need to be done in that order.</a:t>
            </a:r>
          </a:p>
          <a:p>
            <a:pPr lvl="1"/>
            <a:r>
              <a:rPr lang="en-US" dirty="0"/>
              <a:t>font: </a:t>
            </a:r>
            <a:r>
              <a:rPr lang="en-US" dirty="0" smtClean="0"/>
              <a:t>100% </a:t>
            </a:r>
            <a:r>
              <a:rPr lang="en-US" dirty="0"/>
              <a:t>Georgia, “Times New Roman”, Times, serif;</a:t>
            </a:r>
          </a:p>
          <a:p>
            <a:pPr marL="457200" lvl="1" indent="0">
              <a:buNone/>
            </a:pPr>
            <a:r>
              <a:rPr lang="en-US" dirty="0"/>
              <a:t>		</a:t>
            </a:r>
            <a:r>
              <a:rPr lang="en-US" b="1" dirty="0" smtClean="0"/>
              <a:t>font-size font-family</a:t>
            </a:r>
          </a:p>
          <a:p>
            <a:pPr lvl="1"/>
            <a:r>
              <a:rPr lang="en-US" dirty="0"/>
              <a:t>font: 100</a:t>
            </a:r>
            <a:r>
              <a:rPr lang="en-US" dirty="0" smtClean="0"/>
              <a:t>%/1.5 </a:t>
            </a:r>
            <a:r>
              <a:rPr lang="en-US" dirty="0"/>
              <a:t>Georgia, “Times New Roman”, Times, serif;</a:t>
            </a:r>
          </a:p>
          <a:p>
            <a:pPr marL="457200" lvl="1" indent="0">
              <a:buNone/>
            </a:pPr>
            <a:r>
              <a:rPr lang="en-US" dirty="0"/>
              <a:t>		</a:t>
            </a:r>
            <a:r>
              <a:rPr lang="en-US" b="1" dirty="0" smtClean="0"/>
              <a:t>font-size/line-height font-family</a:t>
            </a:r>
            <a:endParaRPr lang="en-US" b="1" dirty="0"/>
          </a:p>
          <a:p>
            <a:r>
              <a:rPr lang="en-US" dirty="0" smtClean="0"/>
              <a:t>Be carful when you use the minimalist approach. Because normal is going to be passed and may cause unintended style to be achieved.</a:t>
            </a:r>
            <a:endParaRPr lang="en-US" dirty="0"/>
          </a:p>
        </p:txBody>
      </p:sp>
    </p:spTree>
    <p:extLst>
      <p:ext uri="{BB962C8B-B14F-4D97-AF65-F5344CB8AC3E}">
        <p14:creationId xmlns:p14="http://schemas.microsoft.com/office/powerpoint/2010/main" val="15210517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Typography Properties</a:t>
            </a:r>
            <a:br>
              <a:rPr lang="en-US" dirty="0"/>
            </a:br>
            <a:r>
              <a:rPr lang="en-US" dirty="0"/>
              <a:t>&gt; Shorthand Notations</a:t>
            </a:r>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r>
              <a:rPr lang="en-US" dirty="0" smtClean="0"/>
              <a:t>You don’t have to pass all three of them. You can simply pass bold for font-weight, or small-caps for font-variant or italic for font-style.</a:t>
            </a:r>
            <a:endParaRPr lang="en-US" dirty="0"/>
          </a:p>
        </p:txBody>
      </p:sp>
      <p:pic>
        <p:nvPicPr>
          <p:cNvPr id="4" name="Picture 3"/>
          <p:cNvPicPr>
            <a:picLocks noChangeAspect="1"/>
          </p:cNvPicPr>
          <p:nvPr/>
        </p:nvPicPr>
        <p:blipFill>
          <a:blip r:embed="rId2"/>
          <a:stretch>
            <a:fillRect/>
          </a:stretch>
        </p:blipFill>
        <p:spPr>
          <a:xfrm>
            <a:off x="677334" y="2160589"/>
            <a:ext cx="5057775" cy="1457325"/>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7245177" y="2491922"/>
            <a:ext cx="4057650" cy="533400"/>
          </a:xfrm>
          <a:prstGeom prst="rect">
            <a:avLst/>
          </a:prstGeom>
          <a:ln>
            <a:solidFill>
              <a:schemeClr val="accent1"/>
            </a:solidFill>
          </a:ln>
        </p:spPr>
      </p:pic>
      <p:pic>
        <p:nvPicPr>
          <p:cNvPr id="6" name="Picture 5"/>
          <p:cNvPicPr>
            <a:picLocks noChangeAspect="1"/>
          </p:cNvPicPr>
          <p:nvPr/>
        </p:nvPicPr>
        <p:blipFill>
          <a:blip r:embed="rId4"/>
          <a:stretch>
            <a:fillRect/>
          </a:stretch>
        </p:blipFill>
        <p:spPr>
          <a:xfrm>
            <a:off x="677334" y="4598655"/>
            <a:ext cx="5572125" cy="1447800"/>
          </a:xfrm>
          <a:prstGeom prst="rect">
            <a:avLst/>
          </a:prstGeom>
          <a:ln>
            <a:solidFill>
              <a:schemeClr val="accent1"/>
            </a:solidFill>
          </a:ln>
        </p:spPr>
      </p:pic>
      <p:pic>
        <p:nvPicPr>
          <p:cNvPr id="7" name="Picture 6"/>
          <p:cNvPicPr>
            <a:picLocks noChangeAspect="1"/>
          </p:cNvPicPr>
          <p:nvPr/>
        </p:nvPicPr>
        <p:blipFill>
          <a:blip r:embed="rId5"/>
          <a:stretch>
            <a:fillRect/>
          </a:stretch>
        </p:blipFill>
        <p:spPr>
          <a:xfrm>
            <a:off x="7245177" y="5051092"/>
            <a:ext cx="3895725" cy="542925"/>
          </a:xfrm>
          <a:prstGeom prst="rect">
            <a:avLst/>
          </a:prstGeom>
          <a:ln>
            <a:solidFill>
              <a:schemeClr val="accent1"/>
            </a:solidFill>
          </a:ln>
        </p:spPr>
      </p:pic>
    </p:spTree>
    <p:extLst>
      <p:ext uri="{BB962C8B-B14F-4D97-AF65-F5344CB8AC3E}">
        <p14:creationId xmlns:p14="http://schemas.microsoft.com/office/powerpoint/2010/main" val="10717818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8037"/>
          </a:xfrm>
        </p:spPr>
        <p:txBody>
          <a:bodyPr>
            <a:normAutofit fontScale="90000"/>
          </a:bodyPr>
          <a:lstStyle/>
          <a:p>
            <a:r>
              <a:rPr lang="en-US" b="1" dirty="0" smtClean="0"/>
              <a:t/>
            </a:r>
            <a:br>
              <a:rPr lang="en-US" b="1" dirty="0" smtClean="0"/>
            </a:br>
            <a:r>
              <a:rPr lang="en-US" b="1" dirty="0"/>
              <a:t/>
            </a:r>
            <a:br>
              <a:rPr lang="en-US" b="1" dirty="0"/>
            </a:br>
            <a:r>
              <a:rPr lang="en-US" b="1" dirty="0" smtClean="0"/>
              <a:t>width </a:t>
            </a:r>
            <a:r>
              <a:rPr lang="en-US" b="1" dirty="0"/>
              <a:t>and max-width</a:t>
            </a:r>
            <a:br>
              <a:rPr lang="en-US" b="1" dirty="0"/>
            </a:br>
            <a:endParaRPr lang="en-US" dirty="0"/>
          </a:p>
        </p:txBody>
      </p:sp>
      <p:sp>
        <p:nvSpPr>
          <p:cNvPr id="3" name="Content Placeholder 2"/>
          <p:cNvSpPr>
            <a:spLocks noGrp="1"/>
          </p:cNvSpPr>
          <p:nvPr>
            <p:ph idx="1"/>
          </p:nvPr>
        </p:nvSpPr>
        <p:spPr>
          <a:xfrm>
            <a:off x="1104900" y="1335505"/>
            <a:ext cx="6972300" cy="4572000"/>
          </a:xfrm>
        </p:spPr>
        <p:txBody>
          <a:bodyPr>
            <a:normAutofit fontScale="92500" lnSpcReduction="20000"/>
          </a:bodyPr>
          <a:lstStyle/>
          <a:p>
            <a:r>
              <a:rPr lang="en-US" dirty="0" smtClean="0"/>
              <a:t>A </a:t>
            </a:r>
            <a:r>
              <a:rPr lang="en-US" dirty="0"/>
              <a:t>block-level element always takes up the full width available (stretches out to the left and right as far as it can</a:t>
            </a:r>
            <a:r>
              <a:rPr lang="en-US" dirty="0" smtClean="0"/>
              <a:t>)</a:t>
            </a:r>
          </a:p>
          <a:p>
            <a:r>
              <a:rPr lang="en-US" dirty="0"/>
              <a:t>Setting </a:t>
            </a:r>
            <a:r>
              <a:rPr lang="en-US" dirty="0" smtClean="0"/>
              <a:t>the width of </a:t>
            </a:r>
            <a:r>
              <a:rPr lang="en-US" dirty="0"/>
              <a:t>a block-level element will prevent it from stretching out to the edges of its </a:t>
            </a:r>
            <a:r>
              <a:rPr lang="en-US" dirty="0" smtClean="0"/>
              <a:t>container.</a:t>
            </a:r>
          </a:p>
          <a:p>
            <a:r>
              <a:rPr lang="en-US" b="1" dirty="0"/>
              <a:t>Note:</a:t>
            </a:r>
            <a:r>
              <a:rPr lang="en-US" dirty="0"/>
              <a:t> The problem with </a:t>
            </a:r>
            <a:r>
              <a:rPr lang="en-US" dirty="0" smtClean="0"/>
              <a:t> giving a width to an element is  </a:t>
            </a:r>
            <a:r>
              <a:rPr lang="en-US" dirty="0"/>
              <a:t>when the browser window is smaller than the width of the element. The browser then adds a horizontal scrollbar to the page</a:t>
            </a:r>
            <a:r>
              <a:rPr lang="en-US" dirty="0" smtClean="0"/>
              <a:t>.</a:t>
            </a:r>
          </a:p>
          <a:p>
            <a:r>
              <a:rPr lang="en-US" dirty="0" smtClean="0"/>
              <a:t>The solution is using </a:t>
            </a:r>
            <a:r>
              <a:rPr lang="en-US" b="1" dirty="0" smtClean="0"/>
              <a:t>max-width property</a:t>
            </a:r>
          </a:p>
          <a:p>
            <a:r>
              <a:rPr lang="en-US" dirty="0" smtClean="0"/>
              <a:t>It will </a:t>
            </a:r>
            <a:r>
              <a:rPr lang="en-US" dirty="0"/>
              <a:t>improve the browser's handling of small windows. This is important when making a site usable on small </a:t>
            </a:r>
            <a:r>
              <a:rPr lang="en-US" dirty="0" smtClean="0"/>
              <a:t>devices.</a:t>
            </a:r>
            <a:endParaRPr lang="en-US" dirty="0"/>
          </a:p>
          <a:p>
            <a:endParaRPr lang="en-US" dirty="0"/>
          </a:p>
        </p:txBody>
      </p:sp>
      <p:pic>
        <p:nvPicPr>
          <p:cNvPr id="6" name="Picture 5"/>
          <p:cNvPicPr>
            <a:picLocks noChangeAspect="1"/>
          </p:cNvPicPr>
          <p:nvPr/>
        </p:nvPicPr>
        <p:blipFill>
          <a:blip r:embed="rId2"/>
          <a:stretch>
            <a:fillRect/>
          </a:stretch>
        </p:blipFill>
        <p:spPr>
          <a:xfrm>
            <a:off x="8077200" y="1173162"/>
            <a:ext cx="3867150" cy="2376154"/>
          </a:xfrm>
          <a:prstGeom prst="rect">
            <a:avLst/>
          </a:prstGeom>
        </p:spPr>
      </p:pic>
      <p:pic>
        <p:nvPicPr>
          <p:cNvPr id="7" name="Picture 6"/>
          <p:cNvPicPr>
            <a:picLocks noChangeAspect="1"/>
          </p:cNvPicPr>
          <p:nvPr/>
        </p:nvPicPr>
        <p:blipFill>
          <a:blip r:embed="rId3"/>
          <a:stretch>
            <a:fillRect/>
          </a:stretch>
        </p:blipFill>
        <p:spPr>
          <a:xfrm>
            <a:off x="8143875" y="3801978"/>
            <a:ext cx="3733800" cy="2957011"/>
          </a:xfrm>
          <a:prstGeom prst="rect">
            <a:avLst/>
          </a:prstGeom>
        </p:spPr>
      </p:pic>
    </p:spTree>
    <p:extLst>
      <p:ext uri="{BB962C8B-B14F-4D97-AF65-F5344CB8AC3E}">
        <p14:creationId xmlns:p14="http://schemas.microsoft.com/office/powerpoint/2010/main" val="14830326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Typography Properties</a:t>
            </a:r>
            <a:br>
              <a:rPr lang="en-US" dirty="0"/>
            </a:br>
            <a:r>
              <a:rPr lang="en-US" dirty="0"/>
              <a:t>&gt; Shorthand Notations</a:t>
            </a:r>
          </a:p>
        </p:txBody>
      </p:sp>
      <p:sp>
        <p:nvSpPr>
          <p:cNvPr id="3" name="Content Placeholder 2"/>
          <p:cNvSpPr>
            <a:spLocks noGrp="1"/>
          </p:cNvSpPr>
          <p:nvPr>
            <p:ph idx="1"/>
          </p:nvPr>
        </p:nvSpPr>
        <p:spPr/>
        <p:txBody>
          <a:bodyPr/>
          <a:lstStyle/>
          <a:p>
            <a:r>
              <a:rPr lang="en-US" dirty="0" smtClean="0"/>
              <a:t>Shorthand notations also take some special keywords.</a:t>
            </a:r>
          </a:p>
          <a:p>
            <a:pPr lvl="1"/>
            <a:r>
              <a:rPr lang="en-US" dirty="0" smtClean="0"/>
              <a:t>You can use a set of optional keywords which instructs the user agent to use the font formatting used by those system fonts. This is especially useful when creating applications or UI widgets. Example: status-bar, small-caption, message-box, menu, icon, caption</a:t>
            </a:r>
          </a:p>
          <a:p>
            <a:endParaRPr lang="en-US" dirty="0"/>
          </a:p>
        </p:txBody>
      </p:sp>
      <p:pic>
        <p:nvPicPr>
          <p:cNvPr id="4" name="Picture 3"/>
          <p:cNvPicPr>
            <a:picLocks noChangeAspect="1"/>
          </p:cNvPicPr>
          <p:nvPr/>
        </p:nvPicPr>
        <p:blipFill>
          <a:blip r:embed="rId2"/>
          <a:stretch>
            <a:fillRect/>
          </a:stretch>
        </p:blipFill>
        <p:spPr>
          <a:xfrm>
            <a:off x="1357311" y="4163104"/>
            <a:ext cx="2619375" cy="1209675"/>
          </a:xfrm>
          <a:prstGeom prst="rect">
            <a:avLst/>
          </a:prstGeom>
          <a:solidFill>
            <a:schemeClr val="accent2"/>
          </a:solidFill>
          <a:ln>
            <a:solidFill>
              <a:schemeClr val="accent1"/>
            </a:solidFill>
          </a:ln>
        </p:spPr>
      </p:pic>
      <p:pic>
        <p:nvPicPr>
          <p:cNvPr id="5" name="Picture 4"/>
          <p:cNvPicPr>
            <a:picLocks noChangeAspect="1"/>
          </p:cNvPicPr>
          <p:nvPr/>
        </p:nvPicPr>
        <p:blipFill>
          <a:blip r:embed="rId3"/>
          <a:stretch>
            <a:fillRect/>
          </a:stretch>
        </p:blipFill>
        <p:spPr>
          <a:xfrm>
            <a:off x="4428063" y="3810678"/>
            <a:ext cx="2705100" cy="1914525"/>
          </a:xfrm>
          <a:prstGeom prst="rect">
            <a:avLst/>
          </a:prstGeom>
          <a:ln>
            <a:solidFill>
              <a:schemeClr val="accent1"/>
            </a:solidFill>
          </a:ln>
        </p:spPr>
      </p:pic>
      <p:pic>
        <p:nvPicPr>
          <p:cNvPr id="6" name="Picture 5"/>
          <p:cNvPicPr>
            <a:picLocks noChangeAspect="1"/>
          </p:cNvPicPr>
          <p:nvPr/>
        </p:nvPicPr>
        <p:blipFill>
          <a:blip r:embed="rId4"/>
          <a:stretch>
            <a:fillRect/>
          </a:stretch>
        </p:blipFill>
        <p:spPr>
          <a:xfrm>
            <a:off x="7767691" y="3810678"/>
            <a:ext cx="2169795" cy="1914525"/>
          </a:xfrm>
          <a:prstGeom prst="rect">
            <a:avLst/>
          </a:prstGeom>
          <a:ln>
            <a:solidFill>
              <a:schemeClr val="accent1"/>
            </a:solidFill>
          </a:ln>
        </p:spPr>
      </p:pic>
    </p:spTree>
    <p:extLst>
      <p:ext uri="{BB962C8B-B14F-4D97-AF65-F5344CB8AC3E}">
        <p14:creationId xmlns:p14="http://schemas.microsoft.com/office/powerpoint/2010/main" val="20992584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Typography </a:t>
            </a:r>
            <a:r>
              <a:rPr lang="en-US" dirty="0" smtClean="0"/>
              <a:t>Properties</a:t>
            </a:r>
            <a:br>
              <a:rPr lang="en-US" dirty="0" smtClean="0"/>
            </a:br>
            <a:r>
              <a:rPr lang="en-US" dirty="0" smtClean="0"/>
              <a:t>&gt; text-align</a:t>
            </a:r>
            <a:endParaRPr lang="en-US" dirty="0"/>
          </a:p>
        </p:txBody>
      </p:sp>
      <p:sp>
        <p:nvSpPr>
          <p:cNvPr id="3" name="Content Placeholder 2"/>
          <p:cNvSpPr>
            <a:spLocks noGrp="1"/>
          </p:cNvSpPr>
          <p:nvPr>
            <p:ph idx="1"/>
          </p:nvPr>
        </p:nvSpPr>
        <p:spPr/>
        <p:txBody>
          <a:bodyPr/>
          <a:lstStyle/>
          <a:p>
            <a:r>
              <a:rPr lang="en-US" dirty="0" smtClean="0"/>
              <a:t>To control text alignment with CSS we use the text-align property.</a:t>
            </a:r>
          </a:p>
          <a:p>
            <a:r>
              <a:rPr lang="en-US" dirty="0"/>
              <a:t>For the most part, text alignment is pretty straightforward. You set alignment through the text-align property, which accepts the left, right, center, justify, or inherit values.</a:t>
            </a:r>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2566987" y="6400483"/>
            <a:ext cx="4667250" cy="428625"/>
          </a:xfrm>
          <a:prstGeom prst="rect">
            <a:avLst/>
          </a:prstGeom>
          <a:ln>
            <a:solidFill>
              <a:schemeClr val="accent1"/>
            </a:solidFill>
          </a:ln>
        </p:spPr>
      </p:pic>
      <p:pic>
        <p:nvPicPr>
          <p:cNvPr id="5" name="Picture 4"/>
          <p:cNvPicPr>
            <a:picLocks noChangeAspect="1"/>
          </p:cNvPicPr>
          <p:nvPr/>
        </p:nvPicPr>
        <p:blipFill>
          <a:blip r:embed="rId4"/>
          <a:stretch>
            <a:fillRect/>
          </a:stretch>
        </p:blipFill>
        <p:spPr>
          <a:xfrm>
            <a:off x="2509837" y="4536877"/>
            <a:ext cx="4657725" cy="438150"/>
          </a:xfrm>
          <a:prstGeom prst="rect">
            <a:avLst/>
          </a:prstGeom>
          <a:ln>
            <a:solidFill>
              <a:schemeClr val="accent1"/>
            </a:solidFill>
          </a:ln>
        </p:spPr>
      </p:pic>
      <p:pic>
        <p:nvPicPr>
          <p:cNvPr id="6" name="Picture 5"/>
          <p:cNvPicPr>
            <a:picLocks noChangeAspect="1"/>
          </p:cNvPicPr>
          <p:nvPr/>
        </p:nvPicPr>
        <p:blipFill>
          <a:blip r:embed="rId5"/>
          <a:stretch>
            <a:fillRect/>
          </a:stretch>
        </p:blipFill>
        <p:spPr>
          <a:xfrm>
            <a:off x="8176545" y="3418116"/>
            <a:ext cx="2628900" cy="1219200"/>
          </a:xfrm>
          <a:prstGeom prst="rect">
            <a:avLst/>
          </a:prstGeom>
          <a:ln>
            <a:solidFill>
              <a:schemeClr val="accent1"/>
            </a:solidFill>
          </a:ln>
        </p:spPr>
      </p:pic>
      <p:pic>
        <p:nvPicPr>
          <p:cNvPr id="7" name="Picture 6"/>
          <p:cNvPicPr>
            <a:picLocks noChangeAspect="1"/>
          </p:cNvPicPr>
          <p:nvPr/>
        </p:nvPicPr>
        <p:blipFill>
          <a:blip r:embed="rId6"/>
          <a:stretch>
            <a:fillRect/>
          </a:stretch>
        </p:blipFill>
        <p:spPr>
          <a:xfrm>
            <a:off x="7410824" y="5581410"/>
            <a:ext cx="2686050" cy="1200150"/>
          </a:xfrm>
          <a:prstGeom prst="rect">
            <a:avLst/>
          </a:prstGeom>
          <a:ln>
            <a:solidFill>
              <a:schemeClr val="accent1"/>
            </a:solidFill>
          </a:ln>
        </p:spPr>
      </p:pic>
      <p:pic>
        <p:nvPicPr>
          <p:cNvPr id="9" name="Picture 8"/>
          <p:cNvPicPr>
            <a:picLocks noChangeAspect="1"/>
          </p:cNvPicPr>
          <p:nvPr/>
        </p:nvPicPr>
        <p:blipFill>
          <a:blip r:embed="rId7"/>
          <a:stretch>
            <a:fillRect/>
          </a:stretch>
        </p:blipFill>
        <p:spPr>
          <a:xfrm>
            <a:off x="1115097" y="3541941"/>
            <a:ext cx="6867525" cy="971550"/>
          </a:xfrm>
          <a:prstGeom prst="rect">
            <a:avLst/>
          </a:prstGeom>
          <a:ln>
            <a:solidFill>
              <a:schemeClr val="accent1"/>
            </a:solidFill>
          </a:ln>
        </p:spPr>
      </p:pic>
      <p:pic>
        <p:nvPicPr>
          <p:cNvPr id="10" name="Picture 9"/>
          <p:cNvPicPr>
            <a:picLocks noChangeAspect="1"/>
          </p:cNvPicPr>
          <p:nvPr/>
        </p:nvPicPr>
        <p:blipFill>
          <a:blip r:embed="rId8"/>
          <a:stretch>
            <a:fillRect/>
          </a:stretch>
        </p:blipFill>
        <p:spPr>
          <a:xfrm>
            <a:off x="2509837" y="5387907"/>
            <a:ext cx="4714875" cy="962025"/>
          </a:xfrm>
          <a:prstGeom prst="rect">
            <a:avLst/>
          </a:prstGeom>
          <a:ln>
            <a:solidFill>
              <a:schemeClr val="accent1"/>
            </a:solidFill>
          </a:ln>
        </p:spPr>
      </p:pic>
    </p:spTree>
    <p:extLst>
      <p:ext uri="{BB962C8B-B14F-4D97-AF65-F5344CB8AC3E}">
        <p14:creationId xmlns:p14="http://schemas.microsoft.com/office/powerpoint/2010/main" val="30402294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Typography Properties</a:t>
            </a:r>
            <a:br>
              <a:rPr lang="en-US" dirty="0"/>
            </a:br>
            <a:r>
              <a:rPr lang="en-US" dirty="0"/>
              <a:t>&gt; text-align</a:t>
            </a:r>
          </a:p>
        </p:txBody>
      </p:sp>
      <p:pic>
        <p:nvPicPr>
          <p:cNvPr id="8" name="Content Placeholder 7"/>
          <p:cNvPicPr>
            <a:picLocks noGrp="1" noChangeAspect="1"/>
          </p:cNvPicPr>
          <p:nvPr>
            <p:ph idx="1"/>
          </p:nvPr>
        </p:nvPicPr>
        <p:blipFill>
          <a:blip r:embed="rId2"/>
          <a:stretch>
            <a:fillRect/>
          </a:stretch>
        </p:blipFill>
        <p:spPr>
          <a:xfrm>
            <a:off x="7368836" y="5443412"/>
            <a:ext cx="4676775" cy="1238250"/>
          </a:xfrm>
          <a:prstGeom prst="rect">
            <a:avLst/>
          </a:prstGeom>
          <a:ln>
            <a:solidFill>
              <a:schemeClr val="accent1"/>
            </a:solidFill>
          </a:ln>
        </p:spPr>
      </p:pic>
      <p:pic>
        <p:nvPicPr>
          <p:cNvPr id="4" name="Picture 3"/>
          <p:cNvPicPr>
            <a:picLocks noChangeAspect="1"/>
          </p:cNvPicPr>
          <p:nvPr/>
        </p:nvPicPr>
        <p:blipFill>
          <a:blip r:embed="rId3"/>
          <a:stretch>
            <a:fillRect/>
          </a:stretch>
        </p:blipFill>
        <p:spPr>
          <a:xfrm>
            <a:off x="8321334" y="1579969"/>
            <a:ext cx="2790825" cy="1228725"/>
          </a:xfrm>
          <a:prstGeom prst="rect">
            <a:avLst/>
          </a:prstGeom>
          <a:ln>
            <a:solidFill>
              <a:schemeClr val="accent1"/>
            </a:solidFill>
          </a:ln>
        </p:spPr>
      </p:pic>
      <p:pic>
        <p:nvPicPr>
          <p:cNvPr id="6" name="Picture 5"/>
          <p:cNvPicPr>
            <a:picLocks noChangeAspect="1"/>
          </p:cNvPicPr>
          <p:nvPr/>
        </p:nvPicPr>
        <p:blipFill>
          <a:blip r:embed="rId4"/>
          <a:stretch>
            <a:fillRect/>
          </a:stretch>
        </p:blipFill>
        <p:spPr>
          <a:xfrm>
            <a:off x="7387886" y="2913949"/>
            <a:ext cx="4657725" cy="828675"/>
          </a:xfrm>
          <a:prstGeom prst="rect">
            <a:avLst/>
          </a:prstGeom>
          <a:ln>
            <a:solidFill>
              <a:schemeClr val="accent1"/>
            </a:solidFill>
          </a:ln>
        </p:spPr>
      </p:pic>
      <p:pic>
        <p:nvPicPr>
          <p:cNvPr id="7" name="Picture 6"/>
          <p:cNvPicPr>
            <a:picLocks noChangeAspect="1"/>
          </p:cNvPicPr>
          <p:nvPr/>
        </p:nvPicPr>
        <p:blipFill>
          <a:blip r:embed="rId5"/>
          <a:stretch>
            <a:fillRect/>
          </a:stretch>
        </p:blipFill>
        <p:spPr>
          <a:xfrm>
            <a:off x="8264183" y="4121335"/>
            <a:ext cx="2905125" cy="1209675"/>
          </a:xfrm>
          <a:prstGeom prst="rect">
            <a:avLst/>
          </a:prstGeom>
          <a:ln>
            <a:solidFill>
              <a:schemeClr val="accent1"/>
            </a:solidFill>
          </a:ln>
        </p:spPr>
      </p:pic>
      <p:pic>
        <p:nvPicPr>
          <p:cNvPr id="10" name="Picture 9"/>
          <p:cNvPicPr>
            <a:picLocks noChangeAspect="1"/>
          </p:cNvPicPr>
          <p:nvPr/>
        </p:nvPicPr>
        <p:blipFill>
          <a:blip r:embed="rId6"/>
          <a:stretch>
            <a:fillRect/>
          </a:stretch>
        </p:blipFill>
        <p:spPr>
          <a:xfrm>
            <a:off x="677334" y="2226920"/>
            <a:ext cx="6559489" cy="1220749"/>
          </a:xfrm>
          <a:prstGeom prst="rect">
            <a:avLst/>
          </a:prstGeom>
          <a:ln>
            <a:solidFill>
              <a:schemeClr val="accent1"/>
            </a:solidFill>
          </a:ln>
        </p:spPr>
      </p:pic>
      <p:pic>
        <p:nvPicPr>
          <p:cNvPr id="11" name="Picture 10"/>
          <p:cNvPicPr>
            <a:picLocks noChangeAspect="1"/>
          </p:cNvPicPr>
          <p:nvPr/>
        </p:nvPicPr>
        <p:blipFill>
          <a:blip r:embed="rId7"/>
          <a:stretch>
            <a:fillRect/>
          </a:stretch>
        </p:blipFill>
        <p:spPr>
          <a:xfrm>
            <a:off x="836140" y="4638009"/>
            <a:ext cx="6241875" cy="1610806"/>
          </a:xfrm>
          <a:prstGeom prst="rect">
            <a:avLst/>
          </a:prstGeom>
          <a:ln>
            <a:solidFill>
              <a:schemeClr val="accent1"/>
            </a:solidFill>
          </a:ln>
        </p:spPr>
      </p:pic>
    </p:spTree>
    <p:extLst>
      <p:ext uri="{BB962C8B-B14F-4D97-AF65-F5344CB8AC3E}">
        <p14:creationId xmlns:p14="http://schemas.microsoft.com/office/powerpoint/2010/main" val="210774647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Typography </a:t>
            </a:r>
            <a:r>
              <a:rPr lang="en-US" dirty="0" smtClean="0"/>
              <a:t>Properties</a:t>
            </a:r>
            <a:br>
              <a:rPr lang="en-US" dirty="0" smtClean="0"/>
            </a:br>
            <a:r>
              <a:rPr lang="en-US" dirty="0" smtClean="0"/>
              <a:t>&gt; letter-spacing and word-spacing</a:t>
            </a:r>
            <a:endParaRPr lang="en-US" dirty="0"/>
          </a:p>
        </p:txBody>
      </p:sp>
      <p:sp>
        <p:nvSpPr>
          <p:cNvPr id="3" name="Content Placeholder 2"/>
          <p:cNvSpPr>
            <a:spLocks noGrp="1"/>
          </p:cNvSpPr>
          <p:nvPr>
            <p:ph idx="1"/>
          </p:nvPr>
        </p:nvSpPr>
        <p:spPr/>
        <p:txBody>
          <a:bodyPr/>
          <a:lstStyle/>
          <a:p>
            <a:r>
              <a:rPr lang="en-US" dirty="0"/>
              <a:t>CSS gives you control over word and letter spacing through the word-spacing and letter-spacing properties</a:t>
            </a:r>
            <a:r>
              <a:rPr lang="en-US" dirty="0" smtClean="0"/>
              <a:t>.</a:t>
            </a:r>
          </a:p>
          <a:p>
            <a:pPr lvl="1"/>
            <a:r>
              <a:rPr lang="en-US" dirty="0" smtClean="0"/>
              <a:t>-</a:t>
            </a:r>
            <a:r>
              <a:rPr lang="en-US" dirty="0" err="1" smtClean="0"/>
              <a:t>ve</a:t>
            </a:r>
            <a:r>
              <a:rPr lang="en-US" dirty="0" smtClean="0"/>
              <a:t> value is also possible</a:t>
            </a:r>
            <a:endParaRPr lang="en-US" dirty="0"/>
          </a:p>
        </p:txBody>
      </p:sp>
      <p:pic>
        <p:nvPicPr>
          <p:cNvPr id="4" name="Picture 3"/>
          <p:cNvPicPr>
            <a:picLocks noChangeAspect="1"/>
          </p:cNvPicPr>
          <p:nvPr/>
        </p:nvPicPr>
        <p:blipFill>
          <a:blip r:embed="rId3"/>
          <a:stretch>
            <a:fillRect/>
          </a:stretch>
        </p:blipFill>
        <p:spPr>
          <a:xfrm>
            <a:off x="1903855" y="3610846"/>
            <a:ext cx="5772150" cy="638175"/>
          </a:xfrm>
          <a:prstGeom prst="rect">
            <a:avLst/>
          </a:prstGeom>
          <a:ln>
            <a:solidFill>
              <a:schemeClr val="accent1"/>
            </a:solidFill>
          </a:ln>
        </p:spPr>
      </p:pic>
      <p:pic>
        <p:nvPicPr>
          <p:cNvPr id="5" name="Picture 4"/>
          <p:cNvPicPr>
            <a:picLocks noChangeAspect="1"/>
          </p:cNvPicPr>
          <p:nvPr/>
        </p:nvPicPr>
        <p:blipFill>
          <a:blip r:embed="rId4"/>
          <a:stretch>
            <a:fillRect/>
          </a:stretch>
        </p:blipFill>
        <p:spPr>
          <a:xfrm>
            <a:off x="2089593" y="3240541"/>
            <a:ext cx="5400675" cy="266700"/>
          </a:xfrm>
          <a:prstGeom prst="rect">
            <a:avLst/>
          </a:prstGeom>
          <a:ln>
            <a:solidFill>
              <a:schemeClr val="accent1"/>
            </a:solidFill>
          </a:ln>
        </p:spPr>
      </p:pic>
      <p:pic>
        <p:nvPicPr>
          <p:cNvPr id="6" name="Picture 5"/>
          <p:cNvPicPr>
            <a:picLocks noChangeAspect="1"/>
          </p:cNvPicPr>
          <p:nvPr/>
        </p:nvPicPr>
        <p:blipFill>
          <a:blip r:embed="rId5"/>
          <a:stretch>
            <a:fillRect/>
          </a:stretch>
        </p:blipFill>
        <p:spPr>
          <a:xfrm>
            <a:off x="7792864" y="2886946"/>
            <a:ext cx="2962275" cy="1447800"/>
          </a:xfrm>
          <a:prstGeom prst="rect">
            <a:avLst/>
          </a:prstGeom>
          <a:ln>
            <a:solidFill>
              <a:schemeClr val="accent1"/>
            </a:solidFill>
          </a:ln>
        </p:spPr>
      </p:pic>
      <p:pic>
        <p:nvPicPr>
          <p:cNvPr id="7" name="Picture 6"/>
          <p:cNvPicPr>
            <a:picLocks noChangeAspect="1"/>
          </p:cNvPicPr>
          <p:nvPr/>
        </p:nvPicPr>
        <p:blipFill>
          <a:blip r:embed="rId6"/>
          <a:stretch>
            <a:fillRect/>
          </a:stretch>
        </p:blipFill>
        <p:spPr>
          <a:xfrm>
            <a:off x="2270566" y="5164090"/>
            <a:ext cx="5038725" cy="219075"/>
          </a:xfrm>
          <a:prstGeom prst="rect">
            <a:avLst/>
          </a:prstGeom>
          <a:ln>
            <a:solidFill>
              <a:schemeClr val="accent1"/>
            </a:solidFill>
          </a:ln>
        </p:spPr>
      </p:pic>
      <p:pic>
        <p:nvPicPr>
          <p:cNvPr id="8" name="Picture 7"/>
          <p:cNvPicPr>
            <a:picLocks noChangeAspect="1"/>
          </p:cNvPicPr>
          <p:nvPr/>
        </p:nvPicPr>
        <p:blipFill>
          <a:blip r:embed="rId7"/>
          <a:stretch>
            <a:fillRect/>
          </a:stretch>
        </p:blipFill>
        <p:spPr>
          <a:xfrm>
            <a:off x="2951604" y="5484918"/>
            <a:ext cx="3676650" cy="314325"/>
          </a:xfrm>
          <a:prstGeom prst="rect">
            <a:avLst/>
          </a:prstGeom>
          <a:ln>
            <a:solidFill>
              <a:schemeClr val="accent1"/>
            </a:solidFill>
          </a:ln>
        </p:spPr>
      </p:pic>
      <p:pic>
        <p:nvPicPr>
          <p:cNvPr id="9" name="Picture 8"/>
          <p:cNvPicPr>
            <a:picLocks noChangeAspect="1"/>
          </p:cNvPicPr>
          <p:nvPr/>
        </p:nvPicPr>
        <p:blipFill>
          <a:blip r:embed="rId8"/>
          <a:stretch>
            <a:fillRect/>
          </a:stretch>
        </p:blipFill>
        <p:spPr>
          <a:xfrm>
            <a:off x="7878588" y="4814377"/>
            <a:ext cx="2790825" cy="1438275"/>
          </a:xfrm>
          <a:prstGeom prst="rect">
            <a:avLst/>
          </a:prstGeom>
          <a:ln>
            <a:solidFill>
              <a:schemeClr val="accent1"/>
            </a:solidFill>
          </a:ln>
        </p:spPr>
      </p:pic>
    </p:spTree>
    <p:extLst>
      <p:ext uri="{BB962C8B-B14F-4D97-AF65-F5344CB8AC3E}">
        <p14:creationId xmlns:p14="http://schemas.microsoft.com/office/powerpoint/2010/main" val="5135149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Typography Properties</a:t>
            </a:r>
            <a:br>
              <a:rPr lang="en-US" dirty="0"/>
            </a:br>
            <a:r>
              <a:rPr lang="en-US" dirty="0"/>
              <a:t>&gt; </a:t>
            </a:r>
            <a:r>
              <a:rPr lang="en-US" dirty="0" smtClean="0"/>
              <a:t>text-indent</a:t>
            </a:r>
            <a:endParaRPr lang="en-US" dirty="0"/>
          </a:p>
        </p:txBody>
      </p:sp>
      <p:sp>
        <p:nvSpPr>
          <p:cNvPr id="3" name="Content Placeholder 2"/>
          <p:cNvSpPr>
            <a:spLocks noGrp="1"/>
          </p:cNvSpPr>
          <p:nvPr>
            <p:ph idx="1"/>
          </p:nvPr>
        </p:nvSpPr>
        <p:spPr/>
        <p:txBody>
          <a:bodyPr/>
          <a:lstStyle/>
          <a:p>
            <a:r>
              <a:rPr lang="en-US" dirty="0"/>
              <a:t>CSS allows you to control the indenting of text through the text-indent property. This will indent the first line of text in any element that it is applied to. You can also apply negative values to the property as well</a:t>
            </a:r>
            <a:r>
              <a:rPr lang="en-US" dirty="0" smtClean="0"/>
              <a:t>.</a:t>
            </a:r>
          </a:p>
          <a:p>
            <a:r>
              <a:rPr lang="en-US" dirty="0"/>
              <a:t>Negative values can often help you create what is known as hanging punctuation.</a:t>
            </a:r>
          </a:p>
        </p:txBody>
      </p:sp>
      <p:pic>
        <p:nvPicPr>
          <p:cNvPr id="4" name="Picture 3"/>
          <p:cNvPicPr>
            <a:picLocks noChangeAspect="1"/>
          </p:cNvPicPr>
          <p:nvPr/>
        </p:nvPicPr>
        <p:blipFill>
          <a:blip r:embed="rId2"/>
          <a:stretch>
            <a:fillRect/>
          </a:stretch>
        </p:blipFill>
        <p:spPr>
          <a:xfrm>
            <a:off x="651317" y="4250662"/>
            <a:ext cx="8648700" cy="1200150"/>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9455739" y="4850737"/>
            <a:ext cx="2581275" cy="1190625"/>
          </a:xfrm>
          <a:prstGeom prst="rect">
            <a:avLst/>
          </a:prstGeom>
          <a:ln>
            <a:solidFill>
              <a:schemeClr val="accent1"/>
            </a:solidFill>
          </a:ln>
        </p:spPr>
      </p:pic>
      <p:pic>
        <p:nvPicPr>
          <p:cNvPr id="6" name="Picture 5"/>
          <p:cNvPicPr>
            <a:picLocks noChangeAspect="1"/>
          </p:cNvPicPr>
          <p:nvPr/>
        </p:nvPicPr>
        <p:blipFill>
          <a:blip r:embed="rId4"/>
          <a:stretch>
            <a:fillRect/>
          </a:stretch>
        </p:blipFill>
        <p:spPr>
          <a:xfrm>
            <a:off x="3084955" y="5614307"/>
            <a:ext cx="3781425" cy="1028700"/>
          </a:xfrm>
          <a:prstGeom prst="rect">
            <a:avLst/>
          </a:prstGeom>
          <a:ln>
            <a:solidFill>
              <a:schemeClr val="accent1"/>
            </a:solidFill>
          </a:ln>
        </p:spPr>
      </p:pic>
    </p:spTree>
    <p:extLst>
      <p:ext uri="{BB962C8B-B14F-4D97-AF65-F5344CB8AC3E}">
        <p14:creationId xmlns:p14="http://schemas.microsoft.com/office/powerpoint/2010/main" val="36725960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Typography Properties</a:t>
            </a:r>
            <a:br>
              <a:rPr lang="en-US" dirty="0"/>
            </a:br>
            <a:r>
              <a:rPr lang="en-US" dirty="0"/>
              <a:t>&gt; text-indent</a:t>
            </a:r>
          </a:p>
        </p:txBody>
      </p:sp>
      <p:sp>
        <p:nvSpPr>
          <p:cNvPr id="3" name="Content Placeholder 2"/>
          <p:cNvSpPr>
            <a:spLocks noGrp="1"/>
          </p:cNvSpPr>
          <p:nvPr>
            <p:ph idx="1"/>
          </p:nvPr>
        </p:nvSpPr>
        <p:spPr>
          <a:xfrm>
            <a:off x="677334" y="2160589"/>
            <a:ext cx="4539100" cy="3880773"/>
          </a:xfrm>
        </p:spPr>
        <p:txBody>
          <a:bodyPr>
            <a:normAutofit fontScale="92500"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The text in the quote looks indented even when it is not.</a:t>
            </a:r>
            <a:endParaRPr lang="en-US" dirty="0"/>
          </a:p>
        </p:txBody>
      </p:sp>
      <p:pic>
        <p:nvPicPr>
          <p:cNvPr id="4" name="Picture 3"/>
          <p:cNvPicPr>
            <a:picLocks noChangeAspect="1"/>
          </p:cNvPicPr>
          <p:nvPr/>
        </p:nvPicPr>
        <p:blipFill>
          <a:blip r:embed="rId2"/>
          <a:stretch>
            <a:fillRect/>
          </a:stretch>
        </p:blipFill>
        <p:spPr>
          <a:xfrm>
            <a:off x="677334" y="2160589"/>
            <a:ext cx="8886825" cy="2409825"/>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5363526" y="4683626"/>
            <a:ext cx="3781425" cy="1990725"/>
          </a:xfrm>
          <a:prstGeom prst="rect">
            <a:avLst/>
          </a:prstGeom>
          <a:ln>
            <a:solidFill>
              <a:schemeClr val="accent1"/>
            </a:solidFill>
          </a:ln>
        </p:spPr>
      </p:pic>
      <p:pic>
        <p:nvPicPr>
          <p:cNvPr id="6" name="Picture 5"/>
          <p:cNvPicPr>
            <a:picLocks noChangeAspect="1"/>
          </p:cNvPicPr>
          <p:nvPr/>
        </p:nvPicPr>
        <p:blipFill>
          <a:blip r:embed="rId4"/>
          <a:stretch>
            <a:fillRect/>
          </a:stretch>
        </p:blipFill>
        <p:spPr>
          <a:xfrm>
            <a:off x="9584598" y="3178691"/>
            <a:ext cx="2581275" cy="1190625"/>
          </a:xfrm>
          <a:prstGeom prst="rect">
            <a:avLst/>
          </a:prstGeom>
          <a:ln>
            <a:solidFill>
              <a:schemeClr val="accent1"/>
            </a:solidFill>
          </a:ln>
        </p:spPr>
      </p:pic>
    </p:spTree>
    <p:extLst>
      <p:ext uri="{BB962C8B-B14F-4D97-AF65-F5344CB8AC3E}">
        <p14:creationId xmlns:p14="http://schemas.microsoft.com/office/powerpoint/2010/main" val="42203619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Typography Properties</a:t>
            </a:r>
            <a:br>
              <a:rPr lang="en-US" dirty="0"/>
            </a:br>
            <a:r>
              <a:rPr lang="en-US" dirty="0"/>
              <a:t>&gt; text-indent</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589438" y="4752774"/>
            <a:ext cx="3790950" cy="2019300"/>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677334" y="2160589"/>
            <a:ext cx="8896350" cy="2419350"/>
          </a:xfrm>
          <a:prstGeom prst="rect">
            <a:avLst/>
          </a:prstGeom>
          <a:ln>
            <a:solidFill>
              <a:schemeClr val="accent1"/>
            </a:solidFill>
          </a:ln>
        </p:spPr>
      </p:pic>
      <p:pic>
        <p:nvPicPr>
          <p:cNvPr id="6" name="Picture 5"/>
          <p:cNvPicPr>
            <a:picLocks noChangeAspect="1"/>
          </p:cNvPicPr>
          <p:nvPr/>
        </p:nvPicPr>
        <p:blipFill>
          <a:blip r:embed="rId4"/>
          <a:stretch>
            <a:fillRect/>
          </a:stretch>
        </p:blipFill>
        <p:spPr>
          <a:xfrm>
            <a:off x="6604443" y="4790874"/>
            <a:ext cx="2819400" cy="1943100"/>
          </a:xfrm>
          <a:prstGeom prst="rect">
            <a:avLst/>
          </a:prstGeom>
          <a:ln>
            <a:solidFill>
              <a:schemeClr val="accent1"/>
            </a:solidFill>
          </a:ln>
        </p:spPr>
      </p:pic>
    </p:spTree>
    <p:extLst>
      <p:ext uri="{BB962C8B-B14F-4D97-AF65-F5344CB8AC3E}">
        <p14:creationId xmlns:p14="http://schemas.microsoft.com/office/powerpoint/2010/main" val="28441262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Typography Properties</a:t>
            </a:r>
            <a:br>
              <a:rPr lang="en-US" dirty="0"/>
            </a:br>
            <a:r>
              <a:rPr lang="en-US" dirty="0"/>
              <a:t>&gt; text-indent</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365138" y="4700509"/>
            <a:ext cx="3000375" cy="1428750"/>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3036026" y="4519534"/>
            <a:ext cx="3733800" cy="1790700"/>
          </a:xfrm>
          <a:prstGeom prst="rect">
            <a:avLst/>
          </a:prstGeom>
          <a:ln>
            <a:solidFill>
              <a:schemeClr val="accent1"/>
            </a:solidFill>
          </a:ln>
        </p:spPr>
      </p:pic>
      <p:pic>
        <p:nvPicPr>
          <p:cNvPr id="6" name="Picture 5"/>
          <p:cNvPicPr>
            <a:picLocks noChangeAspect="1"/>
          </p:cNvPicPr>
          <p:nvPr/>
        </p:nvPicPr>
        <p:blipFill>
          <a:blip r:embed="rId4"/>
          <a:stretch>
            <a:fillRect/>
          </a:stretch>
        </p:blipFill>
        <p:spPr>
          <a:xfrm>
            <a:off x="677334" y="2210367"/>
            <a:ext cx="9363075" cy="1943100"/>
          </a:xfrm>
          <a:prstGeom prst="rect">
            <a:avLst/>
          </a:prstGeom>
          <a:ln>
            <a:solidFill>
              <a:schemeClr val="accent1"/>
            </a:solidFill>
          </a:ln>
        </p:spPr>
      </p:pic>
    </p:spTree>
    <p:extLst>
      <p:ext uri="{BB962C8B-B14F-4D97-AF65-F5344CB8AC3E}">
        <p14:creationId xmlns:p14="http://schemas.microsoft.com/office/powerpoint/2010/main" val="23210331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Typography </a:t>
            </a:r>
            <a:r>
              <a:rPr lang="en-US" dirty="0" smtClean="0"/>
              <a:t>Properties</a:t>
            </a:r>
            <a:br>
              <a:rPr lang="en-US" dirty="0" smtClean="0"/>
            </a:br>
            <a:r>
              <a:rPr lang="en-US" dirty="0" smtClean="0"/>
              <a:t>&gt; line spacing (line-height)</a:t>
            </a:r>
            <a:endParaRPr lang="en-US" dirty="0"/>
          </a:p>
        </p:txBody>
      </p:sp>
      <p:sp>
        <p:nvSpPr>
          <p:cNvPr id="3" name="Content Placeholder 2"/>
          <p:cNvSpPr>
            <a:spLocks noGrp="1"/>
          </p:cNvSpPr>
          <p:nvPr>
            <p:ph idx="1"/>
          </p:nvPr>
        </p:nvSpPr>
        <p:spPr/>
        <p:txBody>
          <a:bodyPr/>
          <a:lstStyle/>
          <a:p>
            <a:r>
              <a:rPr lang="en-US" dirty="0"/>
              <a:t>Leading, or line spacing, is controlled in CSS through the line-height property. </a:t>
            </a:r>
            <a:endParaRPr lang="en-US" dirty="0" smtClean="0"/>
          </a:p>
          <a:p>
            <a:r>
              <a:rPr lang="en-US" b="1" dirty="0" smtClean="0"/>
              <a:t>You </a:t>
            </a:r>
            <a:r>
              <a:rPr lang="en-US" b="1" dirty="0"/>
              <a:t>can use any unit of measurement with line-height, and it is unique in that it allows you to use a </a:t>
            </a:r>
            <a:r>
              <a:rPr lang="en-US" b="1" dirty="0" smtClean="0"/>
              <a:t>“multiple” </a:t>
            </a:r>
            <a:r>
              <a:rPr lang="en-US" b="1" dirty="0"/>
              <a:t>value as </a:t>
            </a:r>
            <a:r>
              <a:rPr lang="en-US" b="1" dirty="0" smtClean="0"/>
              <a:t>well.</a:t>
            </a:r>
          </a:p>
          <a:p>
            <a:pPr lvl="1"/>
            <a:r>
              <a:rPr lang="en-US" dirty="0" smtClean="0"/>
              <a:t>Multiples </a:t>
            </a:r>
            <a:r>
              <a:rPr lang="en-US" dirty="0"/>
              <a:t>are a single number with no unit of measurement specified, the number simply acts as a multiple of the current element's font-size</a:t>
            </a:r>
            <a:r>
              <a:rPr lang="en-US" dirty="0" smtClean="0"/>
              <a:t>.</a:t>
            </a:r>
          </a:p>
          <a:p>
            <a:r>
              <a:rPr lang="en-US" b="1" dirty="0" smtClean="0"/>
              <a:t>normal</a:t>
            </a:r>
            <a:r>
              <a:rPr lang="en-US" dirty="0" smtClean="0"/>
              <a:t> is the default value for line-height.</a:t>
            </a:r>
          </a:p>
          <a:p>
            <a:r>
              <a:rPr lang="en-US" dirty="0" smtClean="0"/>
              <a:t>If you think about inheriting line-height property from parent elements, use Multiples instead of using a value with a unit of measurement.</a:t>
            </a:r>
            <a:endParaRPr lang="en-US" dirty="0"/>
          </a:p>
        </p:txBody>
      </p:sp>
    </p:spTree>
    <p:extLst>
      <p:ext uri="{BB962C8B-B14F-4D97-AF65-F5344CB8AC3E}">
        <p14:creationId xmlns:p14="http://schemas.microsoft.com/office/powerpoint/2010/main" val="3602649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Typography Properties</a:t>
            </a:r>
            <a:br>
              <a:rPr lang="en-US" dirty="0"/>
            </a:br>
            <a:r>
              <a:rPr lang="en-US" dirty="0"/>
              <a:t>&gt; line spacing (line-height)</a:t>
            </a:r>
          </a:p>
        </p:txBody>
      </p:sp>
      <p:sp>
        <p:nvSpPr>
          <p:cNvPr id="3" name="Content Placeholder 2"/>
          <p:cNvSpPr>
            <a:spLocks noGrp="1"/>
          </p:cNvSpPr>
          <p:nvPr>
            <p:ph idx="1"/>
          </p:nvPr>
        </p:nvSpPr>
        <p:spPr/>
        <p:txBody>
          <a:bodyPr/>
          <a:lstStyle/>
          <a:p>
            <a:r>
              <a:rPr lang="en-US" dirty="0" smtClean="0"/>
              <a:t>All this result in the same line height for a given paragraph.</a:t>
            </a:r>
          </a:p>
          <a:p>
            <a:endParaRPr lang="en-US" dirty="0"/>
          </a:p>
          <a:p>
            <a:endParaRPr lang="en-US" dirty="0" smtClean="0"/>
          </a:p>
          <a:p>
            <a:endParaRPr lang="en-US" dirty="0"/>
          </a:p>
          <a:p>
            <a:r>
              <a:rPr lang="en-US" dirty="0" smtClean="0"/>
              <a:t>We can use line-height to vertically center a text.</a:t>
            </a:r>
          </a:p>
          <a:p>
            <a:pPr lvl="1"/>
            <a:r>
              <a:rPr lang="en-US" dirty="0" smtClean="0"/>
              <a:t>If you haven’t </a:t>
            </a:r>
            <a:r>
              <a:rPr lang="en-US" b="1" dirty="0" smtClean="0"/>
              <a:t>specified the height of an element its line height is going to generate the height for you.</a:t>
            </a:r>
          </a:p>
          <a:p>
            <a:pPr lvl="1"/>
            <a:r>
              <a:rPr lang="en-US" dirty="0" smtClean="0"/>
              <a:t>If you have a single line of text, </a:t>
            </a:r>
            <a:r>
              <a:rPr lang="en-US" b="1" dirty="0" smtClean="0"/>
              <a:t>that means the line-height becomes the height of that entire element</a:t>
            </a:r>
            <a:r>
              <a:rPr lang="en-US" dirty="0" smtClean="0"/>
              <a:t>.</a:t>
            </a:r>
            <a:endParaRPr lang="en-US" dirty="0"/>
          </a:p>
        </p:txBody>
      </p:sp>
      <p:pic>
        <p:nvPicPr>
          <p:cNvPr id="4" name="Picture 3"/>
          <p:cNvPicPr>
            <a:picLocks noChangeAspect="1"/>
          </p:cNvPicPr>
          <p:nvPr/>
        </p:nvPicPr>
        <p:blipFill>
          <a:blip r:embed="rId3"/>
          <a:stretch>
            <a:fillRect/>
          </a:stretch>
        </p:blipFill>
        <p:spPr>
          <a:xfrm>
            <a:off x="677334" y="2689226"/>
            <a:ext cx="2200275" cy="962025"/>
          </a:xfrm>
          <a:prstGeom prst="rect">
            <a:avLst/>
          </a:prstGeom>
          <a:ln>
            <a:solidFill>
              <a:schemeClr val="accent1"/>
            </a:solidFill>
          </a:ln>
        </p:spPr>
      </p:pic>
      <p:pic>
        <p:nvPicPr>
          <p:cNvPr id="5" name="Picture 4"/>
          <p:cNvPicPr>
            <a:picLocks noChangeAspect="1"/>
          </p:cNvPicPr>
          <p:nvPr/>
        </p:nvPicPr>
        <p:blipFill>
          <a:blip r:embed="rId4"/>
          <a:stretch>
            <a:fillRect/>
          </a:stretch>
        </p:blipFill>
        <p:spPr>
          <a:xfrm>
            <a:off x="3885262" y="2660651"/>
            <a:ext cx="2419350" cy="990600"/>
          </a:xfrm>
          <a:prstGeom prst="rect">
            <a:avLst/>
          </a:prstGeom>
          <a:ln>
            <a:solidFill>
              <a:schemeClr val="accent1"/>
            </a:solidFill>
          </a:ln>
        </p:spPr>
      </p:pic>
      <p:pic>
        <p:nvPicPr>
          <p:cNvPr id="6" name="Picture 5"/>
          <p:cNvPicPr>
            <a:picLocks noChangeAspect="1"/>
          </p:cNvPicPr>
          <p:nvPr/>
        </p:nvPicPr>
        <p:blipFill>
          <a:blip r:embed="rId5"/>
          <a:stretch>
            <a:fillRect/>
          </a:stretch>
        </p:blipFill>
        <p:spPr>
          <a:xfrm>
            <a:off x="6898964" y="2641601"/>
            <a:ext cx="2295525" cy="1009650"/>
          </a:xfrm>
          <a:prstGeom prst="rect">
            <a:avLst/>
          </a:prstGeom>
          <a:ln>
            <a:solidFill>
              <a:schemeClr val="accent1"/>
            </a:solidFill>
          </a:ln>
        </p:spPr>
      </p:pic>
      <p:pic>
        <p:nvPicPr>
          <p:cNvPr id="7" name="Picture 6"/>
          <p:cNvPicPr>
            <a:picLocks noChangeAspect="1"/>
          </p:cNvPicPr>
          <p:nvPr/>
        </p:nvPicPr>
        <p:blipFill>
          <a:blip r:embed="rId6"/>
          <a:stretch>
            <a:fillRect/>
          </a:stretch>
        </p:blipFill>
        <p:spPr>
          <a:xfrm>
            <a:off x="1047260" y="5843718"/>
            <a:ext cx="3552825" cy="295275"/>
          </a:xfrm>
          <a:prstGeom prst="rect">
            <a:avLst/>
          </a:prstGeom>
          <a:ln>
            <a:solidFill>
              <a:schemeClr val="accent1"/>
            </a:solidFill>
          </a:ln>
        </p:spPr>
      </p:pic>
      <p:pic>
        <p:nvPicPr>
          <p:cNvPr id="8" name="Picture 7"/>
          <p:cNvPicPr>
            <a:picLocks noChangeAspect="1"/>
          </p:cNvPicPr>
          <p:nvPr/>
        </p:nvPicPr>
        <p:blipFill>
          <a:blip r:embed="rId7"/>
          <a:stretch>
            <a:fillRect/>
          </a:stretch>
        </p:blipFill>
        <p:spPr>
          <a:xfrm>
            <a:off x="7520628" y="5648454"/>
            <a:ext cx="3876675" cy="685800"/>
          </a:xfrm>
          <a:prstGeom prst="rect">
            <a:avLst/>
          </a:prstGeom>
          <a:ln>
            <a:solidFill>
              <a:schemeClr val="accent1"/>
            </a:solidFill>
          </a:ln>
        </p:spPr>
      </p:pic>
      <p:pic>
        <p:nvPicPr>
          <p:cNvPr id="9" name="Picture 8"/>
          <p:cNvPicPr>
            <a:picLocks noChangeAspect="1"/>
          </p:cNvPicPr>
          <p:nvPr/>
        </p:nvPicPr>
        <p:blipFill>
          <a:blip r:embed="rId8"/>
          <a:stretch>
            <a:fillRect/>
          </a:stretch>
        </p:blipFill>
        <p:spPr>
          <a:xfrm>
            <a:off x="4992270" y="5777771"/>
            <a:ext cx="2447925" cy="1495425"/>
          </a:xfrm>
          <a:prstGeom prst="rect">
            <a:avLst/>
          </a:prstGeom>
          <a:ln>
            <a:solidFill>
              <a:schemeClr val="accent1"/>
            </a:solidFill>
          </a:ln>
        </p:spPr>
      </p:pic>
    </p:spTree>
    <p:extLst>
      <p:ext uri="{BB962C8B-B14F-4D97-AF65-F5344CB8AC3E}">
        <p14:creationId xmlns:p14="http://schemas.microsoft.com/office/powerpoint/2010/main" val="5083636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pPr algn="ctr"/>
            <a:r>
              <a:rPr lang="en-US" dirty="0" err="1" smtClean="0"/>
              <a:t>Css</a:t>
            </a:r>
            <a:r>
              <a:rPr lang="en-US" dirty="0" smtClean="0"/>
              <a:t> Units</a:t>
            </a:r>
            <a:endParaRPr lang="en-US" sz="2000" b="1" i="1" dirty="0">
              <a:solidFill>
                <a:schemeClr val="tx1">
                  <a:lumMod val="75000"/>
                  <a:lumOff val="25000"/>
                </a:schemeClr>
              </a:solidFill>
              <a:latin typeface="Broadway" panose="04040905080B02020502" pitchFamily="82" charset="0"/>
              <a:ea typeface="Fira Sans Heavy Italic" panose="00000A00000000000000" pitchFamily="50" charset="0"/>
              <a:cs typeface="Clear Sans Light" panose="020B0303030202020304" pitchFamily="34" charset="0"/>
            </a:endParaRPr>
          </a:p>
        </p:txBody>
      </p:sp>
      <p:sp>
        <p:nvSpPr>
          <p:cNvPr id="3" name="Subtitle 2"/>
          <p:cNvSpPr>
            <a:spLocks noGrp="1"/>
          </p:cNvSpPr>
          <p:nvPr>
            <p:ph type="subTitle" idx="1"/>
          </p:nvPr>
        </p:nvSpPr>
        <p:spPr/>
        <p:txBody>
          <a:bodyPr>
            <a:normAutofit/>
          </a:bodyPr>
          <a:lstStyle/>
          <a:p>
            <a:pPr marL="800100" lvl="1" indent="-342900" algn="l">
              <a:buFont typeface="Arial" panose="020B0604020202020204" pitchFamily="34" charset="0"/>
              <a:buChar char="•"/>
            </a:pPr>
            <a:r>
              <a:rPr lang="en-US" b="1" dirty="0"/>
              <a:t>Relative</a:t>
            </a:r>
          </a:p>
          <a:p>
            <a:pPr marL="800100" lvl="1" indent="-342900" algn="l">
              <a:buFont typeface="Arial" panose="020B0604020202020204" pitchFamily="34" charset="0"/>
              <a:buChar char="•"/>
            </a:pPr>
            <a:r>
              <a:rPr lang="en-US" b="1" dirty="0"/>
              <a:t>Absolute</a:t>
            </a:r>
          </a:p>
          <a:p>
            <a:pPr marL="342900" indent="-342900">
              <a:buFont typeface="Arial" panose="020B0604020202020204" pitchFamily="34" charset="0"/>
              <a:buChar char="•"/>
            </a:pPr>
            <a:endParaRPr lang="en-US" b="1" dirty="0"/>
          </a:p>
        </p:txBody>
      </p:sp>
      <p:sp>
        <p:nvSpPr>
          <p:cNvPr id="2" name="Picture Placeholder 1"/>
          <p:cNvSpPr>
            <a:spLocks noGrp="1"/>
          </p:cNvSpPr>
          <p:nvPr>
            <p:ph type="pic" sz="quarter" idx="13"/>
          </p:nvPr>
        </p:nvSpPr>
        <p:spPr/>
      </p:sp>
      <p:pic>
        <p:nvPicPr>
          <p:cNvPr id="7" name="Picture 6"/>
          <p:cNvPicPr>
            <a:picLocks noChangeAspect="1"/>
          </p:cNvPicPr>
          <p:nvPr/>
        </p:nvPicPr>
        <p:blipFill>
          <a:blip r:embed="rId3"/>
          <a:stretch>
            <a:fillRect/>
          </a:stretch>
        </p:blipFill>
        <p:spPr>
          <a:xfrm>
            <a:off x="7038975" y="1310656"/>
            <a:ext cx="5153025" cy="4208604"/>
          </a:xfrm>
          <a:prstGeom prst="rect">
            <a:avLst/>
          </a:prstGeom>
          <a:ln>
            <a:solidFill>
              <a:schemeClr val="accent1"/>
            </a:solidFill>
          </a:ln>
        </p:spPr>
      </p:pic>
    </p:spTree>
    <p:extLst>
      <p:ext uri="{BB962C8B-B14F-4D97-AF65-F5344CB8AC3E}">
        <p14:creationId xmlns:p14="http://schemas.microsoft.com/office/powerpoint/2010/main" val="38075571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029"/>
          </a:xfrm>
        </p:spPr>
        <p:txBody>
          <a:bodyPr/>
          <a:lstStyle/>
          <a:p>
            <a:r>
              <a:rPr lang="en-US" dirty="0" smtClean="0"/>
              <a:t>Use </a:t>
            </a:r>
            <a:r>
              <a:rPr lang="en-US" dirty="0" err="1" smtClean="0"/>
              <a:t>Css</a:t>
            </a:r>
            <a:r>
              <a:rPr lang="en-US" dirty="0" smtClean="0"/>
              <a:t> Topography </a:t>
            </a:r>
            <a:r>
              <a:rPr lang="en-US" dirty="0"/>
              <a:t>Properties</a:t>
            </a:r>
          </a:p>
        </p:txBody>
      </p:sp>
      <p:pic>
        <p:nvPicPr>
          <p:cNvPr id="4" name="Content Placeholder 3"/>
          <p:cNvPicPr>
            <a:picLocks noGrp="1" noChangeAspect="1"/>
          </p:cNvPicPr>
          <p:nvPr>
            <p:ph idx="1"/>
          </p:nvPr>
        </p:nvPicPr>
        <p:blipFill>
          <a:blip r:embed="rId2"/>
          <a:stretch>
            <a:fillRect/>
          </a:stretch>
        </p:blipFill>
        <p:spPr>
          <a:xfrm>
            <a:off x="838200" y="979714"/>
            <a:ext cx="10515600" cy="4957591"/>
          </a:xfrm>
          <a:prstGeom prst="rect">
            <a:avLst/>
          </a:prstGeom>
        </p:spPr>
      </p:pic>
    </p:spTree>
    <p:extLst>
      <p:ext uri="{BB962C8B-B14F-4D97-AF65-F5344CB8AC3E}">
        <p14:creationId xmlns:p14="http://schemas.microsoft.com/office/powerpoint/2010/main" val="27277598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b="1" dirty="0"/>
              <a:t>CSS Backgrounds</a:t>
            </a:r>
          </a:p>
        </p:txBody>
      </p:sp>
    </p:spTree>
    <p:extLst>
      <p:ext uri="{BB962C8B-B14F-4D97-AF65-F5344CB8AC3E}">
        <p14:creationId xmlns:p14="http://schemas.microsoft.com/office/powerpoint/2010/main" val="39514647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smtClean="0"/>
              <a:t> background</a:t>
            </a:r>
            <a:endParaRPr lang="en-US" dirty="0"/>
          </a:p>
        </p:txBody>
      </p:sp>
      <p:sp>
        <p:nvSpPr>
          <p:cNvPr id="3" name="Content Placeholder 2"/>
          <p:cNvSpPr>
            <a:spLocks noGrp="1"/>
          </p:cNvSpPr>
          <p:nvPr>
            <p:ph idx="1"/>
          </p:nvPr>
        </p:nvSpPr>
        <p:spPr/>
        <p:txBody>
          <a:bodyPr/>
          <a:lstStyle/>
          <a:p>
            <a:r>
              <a:rPr lang="en-US" dirty="0" smtClean="0"/>
              <a:t>The background property allows you to control how the background of an element displays.</a:t>
            </a:r>
          </a:p>
          <a:p>
            <a:r>
              <a:rPr lang="en-US" dirty="0" smtClean="0"/>
              <a:t>Backgrounds go all the way up to the beginning edge of the border of an element. So, any padding will be considered as part of the background.</a:t>
            </a:r>
            <a:endParaRPr lang="en-US" dirty="0"/>
          </a:p>
          <a:p>
            <a:r>
              <a:rPr lang="en-US" dirty="0" smtClean="0"/>
              <a:t>Example:</a:t>
            </a:r>
          </a:p>
          <a:p>
            <a:pPr lvl="1"/>
            <a:r>
              <a:rPr lang="en-US" dirty="0" smtClean="0"/>
              <a:t>background-color: yellow;</a:t>
            </a:r>
          </a:p>
          <a:p>
            <a:pPr lvl="1"/>
            <a:r>
              <a:rPr lang="en-US" dirty="0" smtClean="0"/>
              <a:t>Background: yellow;</a:t>
            </a:r>
            <a:endParaRPr lang="en-US" dirty="0"/>
          </a:p>
        </p:txBody>
      </p:sp>
    </p:spTree>
    <p:extLst>
      <p:ext uri="{BB962C8B-B14F-4D97-AF65-F5344CB8AC3E}">
        <p14:creationId xmlns:p14="http://schemas.microsoft.com/office/powerpoint/2010/main" val="335944678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smtClean="0"/>
              <a:t> background-image</a:t>
            </a:r>
            <a:endParaRPr lang="en-US" dirty="0"/>
          </a:p>
        </p:txBody>
      </p:sp>
      <p:sp>
        <p:nvSpPr>
          <p:cNvPr id="3" name="Content Placeholder 2"/>
          <p:cNvSpPr>
            <a:spLocks noGrp="1"/>
          </p:cNvSpPr>
          <p:nvPr>
            <p:ph idx="1"/>
          </p:nvPr>
        </p:nvSpPr>
        <p:spPr>
          <a:xfrm>
            <a:off x="677334" y="2160589"/>
            <a:ext cx="6474580" cy="3880773"/>
          </a:xfrm>
        </p:spPr>
        <p:txBody>
          <a:bodyPr>
            <a:normAutofit fontScale="92500" lnSpcReduction="10000"/>
          </a:bodyPr>
          <a:lstStyle/>
          <a:p>
            <a:r>
              <a:rPr lang="en-US" dirty="0" smtClean="0"/>
              <a:t>Syntax:</a:t>
            </a:r>
          </a:p>
          <a:p>
            <a:pPr lvl="1"/>
            <a:r>
              <a:rPr lang="en-US" dirty="0" smtClean="0"/>
              <a:t>background-image: </a:t>
            </a:r>
            <a:r>
              <a:rPr lang="en-US" dirty="0" err="1" smtClean="0"/>
              <a:t>url</a:t>
            </a:r>
            <a:r>
              <a:rPr lang="en-US" dirty="0" smtClean="0"/>
              <a:t>(‘</a:t>
            </a:r>
            <a:r>
              <a:rPr lang="en-US" dirty="0" err="1" smtClean="0"/>
              <a:t>pathtoyourimage</a:t>
            </a:r>
            <a:r>
              <a:rPr lang="en-US" dirty="0" smtClean="0"/>
              <a:t>’);</a:t>
            </a:r>
          </a:p>
          <a:p>
            <a:endParaRPr lang="en-US" dirty="0"/>
          </a:p>
          <a:p>
            <a:r>
              <a:rPr lang="en-US" dirty="0" smtClean="0"/>
              <a:t>By default background images are tiled/repeated.</a:t>
            </a:r>
          </a:p>
          <a:p>
            <a:r>
              <a:rPr lang="en-US" dirty="0" smtClean="0"/>
              <a:t>We can change that by using the background-repeat property.</a:t>
            </a:r>
          </a:p>
          <a:p>
            <a:pPr lvl="1"/>
            <a:r>
              <a:rPr lang="en-US" dirty="0" smtClean="0"/>
              <a:t>background-repeat: repeat;</a:t>
            </a:r>
          </a:p>
          <a:p>
            <a:pPr lvl="1"/>
            <a:r>
              <a:rPr lang="en-US" dirty="0" smtClean="0"/>
              <a:t>background-repeat: repeat-x; /* specific axis */</a:t>
            </a:r>
          </a:p>
          <a:p>
            <a:pPr lvl="1"/>
            <a:r>
              <a:rPr lang="en-US" dirty="0" smtClean="0"/>
              <a:t>background-repeat: no-repeat;</a:t>
            </a:r>
            <a:endParaRPr lang="en-US" dirty="0"/>
          </a:p>
        </p:txBody>
      </p:sp>
      <p:pic>
        <p:nvPicPr>
          <p:cNvPr id="5" name="Picture 4"/>
          <p:cNvPicPr>
            <a:picLocks noChangeAspect="1"/>
          </p:cNvPicPr>
          <p:nvPr/>
        </p:nvPicPr>
        <p:blipFill>
          <a:blip r:embed="rId2"/>
          <a:stretch>
            <a:fillRect/>
          </a:stretch>
        </p:blipFill>
        <p:spPr>
          <a:xfrm>
            <a:off x="7664276" y="2448672"/>
            <a:ext cx="3219450" cy="276225"/>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7430913" y="2941544"/>
            <a:ext cx="3686175" cy="3676650"/>
          </a:xfrm>
          <a:prstGeom prst="rect">
            <a:avLst/>
          </a:prstGeom>
        </p:spPr>
      </p:pic>
      <p:pic>
        <p:nvPicPr>
          <p:cNvPr id="8" name="Picture 7"/>
          <p:cNvPicPr>
            <a:picLocks noChangeAspect="1"/>
          </p:cNvPicPr>
          <p:nvPr/>
        </p:nvPicPr>
        <p:blipFill>
          <a:blip r:embed="rId4"/>
          <a:stretch>
            <a:fillRect/>
          </a:stretch>
        </p:blipFill>
        <p:spPr>
          <a:xfrm>
            <a:off x="6521275" y="227014"/>
            <a:ext cx="5505450" cy="1933575"/>
          </a:xfrm>
          <a:prstGeom prst="rect">
            <a:avLst/>
          </a:prstGeom>
          <a:ln>
            <a:solidFill>
              <a:schemeClr val="accent1"/>
            </a:solidFill>
          </a:ln>
        </p:spPr>
      </p:pic>
    </p:spTree>
    <p:extLst>
      <p:ext uri="{BB962C8B-B14F-4D97-AF65-F5344CB8AC3E}">
        <p14:creationId xmlns:p14="http://schemas.microsoft.com/office/powerpoint/2010/main" val="2866011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r>
            <a:br>
              <a:rPr lang="en-US" dirty="0"/>
            </a:br>
            <a:r>
              <a:rPr lang="en-US" dirty="0" smtClean="0"/>
              <a:t>background-position</a:t>
            </a:r>
            <a:endParaRPr lang="en-US" dirty="0"/>
          </a:p>
        </p:txBody>
      </p:sp>
      <p:sp>
        <p:nvSpPr>
          <p:cNvPr id="3" name="Content Placeholder 2"/>
          <p:cNvSpPr>
            <a:spLocks noGrp="1"/>
          </p:cNvSpPr>
          <p:nvPr>
            <p:ph idx="1"/>
          </p:nvPr>
        </p:nvSpPr>
        <p:spPr/>
        <p:txBody>
          <a:bodyPr/>
          <a:lstStyle/>
          <a:p>
            <a:r>
              <a:rPr lang="en-US" dirty="0" smtClean="0"/>
              <a:t>Syntax:</a:t>
            </a:r>
          </a:p>
          <a:p>
            <a:pPr lvl="1"/>
            <a:r>
              <a:rPr lang="en-US" dirty="0" smtClean="0"/>
              <a:t>background-position: </a:t>
            </a:r>
            <a:r>
              <a:rPr lang="en-US" dirty="0" err="1" smtClean="0"/>
              <a:t>horizontalvalue</a:t>
            </a:r>
            <a:r>
              <a:rPr lang="en-US" dirty="0" smtClean="0"/>
              <a:t> </a:t>
            </a:r>
            <a:r>
              <a:rPr lang="en-US" dirty="0" err="1" smtClean="0"/>
              <a:t>verticalvalue</a:t>
            </a:r>
            <a:r>
              <a:rPr lang="en-US" dirty="0" smtClean="0"/>
              <a:t>;</a:t>
            </a:r>
          </a:p>
          <a:p>
            <a:r>
              <a:rPr lang="en-US" dirty="0" smtClean="0"/>
              <a:t>Keywords: (center is always assumed if no value is passed)</a:t>
            </a:r>
          </a:p>
          <a:p>
            <a:pPr lvl="1"/>
            <a:r>
              <a:rPr lang="en-US" dirty="0" err="1" smtClean="0"/>
              <a:t>Horizontalvalue</a:t>
            </a:r>
            <a:r>
              <a:rPr lang="en-US" dirty="0" smtClean="0"/>
              <a:t>: left center right</a:t>
            </a:r>
          </a:p>
          <a:p>
            <a:pPr lvl="1"/>
            <a:r>
              <a:rPr lang="en-US" dirty="0" err="1" smtClean="0"/>
              <a:t>Verticalvalue</a:t>
            </a:r>
            <a:r>
              <a:rPr lang="en-US" dirty="0" smtClean="0"/>
              <a:t>: top center bottom</a:t>
            </a:r>
          </a:p>
        </p:txBody>
      </p:sp>
    </p:spTree>
    <p:extLst>
      <p:ext uri="{BB962C8B-B14F-4D97-AF65-F5344CB8AC3E}">
        <p14:creationId xmlns:p14="http://schemas.microsoft.com/office/powerpoint/2010/main" val="20234572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r>
            <a:br>
              <a:rPr lang="en-US" dirty="0"/>
            </a:br>
            <a:r>
              <a:rPr lang="en-US" dirty="0" smtClean="0"/>
              <a:t>background-position (percentage values)</a:t>
            </a:r>
            <a:endParaRPr lang="en-US" dirty="0"/>
          </a:p>
        </p:txBody>
      </p:sp>
      <p:sp>
        <p:nvSpPr>
          <p:cNvPr id="3" name="Content Placeholder 2"/>
          <p:cNvSpPr>
            <a:spLocks noGrp="1"/>
          </p:cNvSpPr>
          <p:nvPr>
            <p:ph idx="1"/>
          </p:nvPr>
        </p:nvSpPr>
        <p:spPr/>
        <p:txBody>
          <a:bodyPr/>
          <a:lstStyle/>
          <a:p>
            <a:r>
              <a:rPr lang="en-US" dirty="0" smtClean="0"/>
              <a:t>Corresponding percentage points are mapped on both the background image and the element. The points are then aligned to determine the background image’s position.</a:t>
            </a:r>
          </a:p>
          <a:p>
            <a:endParaRPr lang="en-US" dirty="0"/>
          </a:p>
        </p:txBody>
      </p:sp>
      <p:pic>
        <p:nvPicPr>
          <p:cNvPr id="4" name="Picture 3"/>
          <p:cNvPicPr>
            <a:picLocks noChangeAspect="1"/>
          </p:cNvPicPr>
          <p:nvPr/>
        </p:nvPicPr>
        <p:blipFill>
          <a:blip r:embed="rId2"/>
          <a:stretch>
            <a:fillRect/>
          </a:stretch>
        </p:blipFill>
        <p:spPr>
          <a:xfrm>
            <a:off x="1929493" y="3499776"/>
            <a:ext cx="6667500" cy="2771775"/>
          </a:xfrm>
          <a:prstGeom prst="rect">
            <a:avLst/>
          </a:prstGeom>
          <a:ln>
            <a:solidFill>
              <a:schemeClr val="accent1"/>
            </a:solidFill>
          </a:ln>
        </p:spPr>
      </p:pic>
    </p:spTree>
    <p:extLst>
      <p:ext uri="{BB962C8B-B14F-4D97-AF65-F5344CB8AC3E}">
        <p14:creationId xmlns:p14="http://schemas.microsoft.com/office/powerpoint/2010/main" val="38878403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smtClean="0"/>
              <a:t>Background Shorthand</a:t>
            </a:r>
            <a:endParaRPr lang="en-US" dirty="0"/>
          </a:p>
        </p:txBody>
      </p:sp>
      <p:sp>
        <p:nvSpPr>
          <p:cNvPr id="3" name="Content Placeholder 2"/>
          <p:cNvSpPr>
            <a:spLocks noGrp="1"/>
          </p:cNvSpPr>
          <p:nvPr>
            <p:ph idx="1"/>
          </p:nvPr>
        </p:nvSpPr>
        <p:spPr/>
        <p:txBody>
          <a:bodyPr/>
          <a:lstStyle/>
          <a:p>
            <a:r>
              <a:rPr lang="en-US" dirty="0" smtClean="0"/>
              <a:t>Shorthand Notation Syntax:</a:t>
            </a:r>
          </a:p>
          <a:p>
            <a:pPr lvl="1"/>
            <a:r>
              <a:rPr lang="en-US" dirty="0" smtClean="0"/>
              <a:t>background: color   </a:t>
            </a:r>
            <a:r>
              <a:rPr lang="en-US" dirty="0" err="1" smtClean="0"/>
              <a:t>url</a:t>
            </a:r>
            <a:r>
              <a:rPr lang="en-US" dirty="0" smtClean="0"/>
              <a:t> background-repeat background-position;</a:t>
            </a:r>
            <a:endParaRPr lang="en-US" dirty="0"/>
          </a:p>
        </p:txBody>
      </p:sp>
    </p:spTree>
    <p:extLst>
      <p:ext uri="{BB962C8B-B14F-4D97-AF65-F5344CB8AC3E}">
        <p14:creationId xmlns:p14="http://schemas.microsoft.com/office/powerpoint/2010/main" val="28779405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Give a background Image for the following H1 element </a:t>
            </a:r>
            <a:endParaRPr lang="en-US" dirty="0"/>
          </a:p>
        </p:txBody>
      </p:sp>
      <p:pic>
        <p:nvPicPr>
          <p:cNvPr id="4" name="Content Placeholder 3"/>
          <p:cNvPicPr>
            <a:picLocks noGrp="1" noChangeAspect="1"/>
          </p:cNvPicPr>
          <p:nvPr>
            <p:ph idx="1"/>
          </p:nvPr>
        </p:nvPicPr>
        <p:blipFill>
          <a:blip r:embed="rId2"/>
          <a:stretch>
            <a:fillRect/>
          </a:stretch>
        </p:blipFill>
        <p:spPr>
          <a:xfrm>
            <a:off x="838200" y="3634939"/>
            <a:ext cx="10515600" cy="732710"/>
          </a:xfrm>
          <a:prstGeom prst="rect">
            <a:avLst/>
          </a:prstGeom>
        </p:spPr>
      </p:pic>
    </p:spTree>
    <p:extLst>
      <p:ext uri="{BB962C8B-B14F-4D97-AF65-F5344CB8AC3E}">
        <p14:creationId xmlns:p14="http://schemas.microsoft.com/office/powerpoint/2010/main" val="12663707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Units</a:t>
            </a:r>
            <a:endParaRPr lang="en-US" dirty="0"/>
          </a:p>
        </p:txBody>
      </p:sp>
      <p:sp>
        <p:nvSpPr>
          <p:cNvPr id="3" name="Content Placeholder 2"/>
          <p:cNvSpPr>
            <a:spLocks noGrp="1"/>
          </p:cNvSpPr>
          <p:nvPr>
            <p:ph idx="1"/>
          </p:nvPr>
        </p:nvSpPr>
        <p:spPr/>
        <p:txBody>
          <a:bodyPr>
            <a:normAutofit lnSpcReduction="10000"/>
          </a:bodyPr>
          <a:lstStyle/>
          <a:p>
            <a:r>
              <a:rPr lang="en-US" dirty="0"/>
              <a:t>CSS has several different units for expressing a length.</a:t>
            </a:r>
          </a:p>
          <a:p>
            <a:r>
              <a:rPr lang="en-US" dirty="0" smtClean="0"/>
              <a:t>Many </a:t>
            </a:r>
            <a:r>
              <a:rPr lang="en-US" dirty="0"/>
              <a:t>CSS properties take "length" values, such </a:t>
            </a:r>
            <a:r>
              <a:rPr lang="en-US" b="1" dirty="0"/>
              <a:t>as width, margin, padding, font-size, border-width, etc.</a:t>
            </a:r>
          </a:p>
          <a:p>
            <a:r>
              <a:rPr lang="en-US" dirty="0" smtClean="0"/>
              <a:t>Length </a:t>
            </a:r>
            <a:r>
              <a:rPr lang="en-US" dirty="0"/>
              <a:t>is a number followed by a length unit, </a:t>
            </a:r>
            <a:r>
              <a:rPr lang="en-US" b="1" dirty="0"/>
              <a:t>such as 10px, 2em</a:t>
            </a:r>
            <a:r>
              <a:rPr lang="en-US" dirty="0"/>
              <a:t>, etc.</a:t>
            </a:r>
          </a:p>
          <a:p>
            <a:r>
              <a:rPr lang="en-US" dirty="0" smtClean="0"/>
              <a:t>A </a:t>
            </a:r>
            <a:r>
              <a:rPr lang="en-US" dirty="0"/>
              <a:t>whitespace cannot appear between the number and the unit. However, if the value is 0, the unit can be omitted.</a:t>
            </a:r>
          </a:p>
          <a:p>
            <a:r>
              <a:rPr lang="en-US" dirty="0" smtClean="0"/>
              <a:t>For </a:t>
            </a:r>
            <a:r>
              <a:rPr lang="en-US" dirty="0"/>
              <a:t>some CSS properties, </a:t>
            </a:r>
            <a:r>
              <a:rPr lang="en-US" b="1" dirty="0"/>
              <a:t>negative lengths are allowed.</a:t>
            </a:r>
          </a:p>
          <a:p>
            <a:r>
              <a:rPr lang="en-US" dirty="0" smtClean="0"/>
              <a:t>There </a:t>
            </a:r>
            <a:r>
              <a:rPr lang="en-US" dirty="0"/>
              <a:t>are two types of length units: </a:t>
            </a:r>
            <a:endParaRPr lang="en-US" dirty="0" smtClean="0"/>
          </a:p>
          <a:p>
            <a:pPr lvl="1"/>
            <a:r>
              <a:rPr lang="en-US" dirty="0" smtClean="0"/>
              <a:t>Relative</a:t>
            </a:r>
          </a:p>
          <a:p>
            <a:pPr lvl="1"/>
            <a:r>
              <a:rPr lang="en-US" dirty="0" smtClean="0"/>
              <a:t>Absolute</a:t>
            </a:r>
            <a:endParaRPr lang="en-US" dirty="0"/>
          </a:p>
        </p:txBody>
      </p:sp>
    </p:spTree>
    <p:extLst>
      <p:ext uri="{BB962C8B-B14F-4D97-AF65-F5344CB8AC3E}">
        <p14:creationId xmlns:p14="http://schemas.microsoft.com/office/powerpoint/2010/main" val="35492904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766560"/>
          </a:xfrm>
        </p:spPr>
      </p:pic>
    </p:spTree>
    <p:extLst>
      <p:ext uri="{BB962C8B-B14F-4D97-AF65-F5344CB8AC3E}">
        <p14:creationId xmlns:p14="http://schemas.microsoft.com/office/powerpoint/2010/main" val="15930991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Units…</a:t>
            </a:r>
            <a:endParaRPr lang="en-US" dirty="0"/>
          </a:p>
        </p:txBody>
      </p:sp>
      <p:sp>
        <p:nvSpPr>
          <p:cNvPr id="3" name="Content Placeholder 2"/>
          <p:cNvSpPr>
            <a:spLocks noGrp="1"/>
          </p:cNvSpPr>
          <p:nvPr>
            <p:ph idx="1"/>
          </p:nvPr>
        </p:nvSpPr>
        <p:spPr/>
        <p:txBody>
          <a:bodyPr>
            <a:normAutofit lnSpcReduction="10000"/>
          </a:bodyPr>
          <a:lstStyle/>
          <a:p>
            <a:r>
              <a:rPr lang="en-US" b="1" dirty="0"/>
              <a:t>Absolute Values</a:t>
            </a:r>
            <a:r>
              <a:rPr lang="en-US" dirty="0"/>
              <a:t>: The absolute length units are fixed and a length expressed in any of these will appear as exactly that size</a:t>
            </a:r>
            <a:r>
              <a:rPr lang="en-US" dirty="0" smtClean="0"/>
              <a:t>.</a:t>
            </a:r>
          </a:p>
          <a:p>
            <a:pPr lvl="1"/>
            <a:r>
              <a:rPr lang="en-US" dirty="0" smtClean="0"/>
              <a:t>in (inches), cm (centimeters), mm (millimeters), </a:t>
            </a:r>
            <a:r>
              <a:rPr lang="en-US" dirty="0" err="1" smtClean="0"/>
              <a:t>pt</a:t>
            </a:r>
            <a:r>
              <a:rPr lang="en-US" dirty="0" smtClean="0"/>
              <a:t> (points), pc (picas</a:t>
            </a:r>
            <a:r>
              <a:rPr lang="en-US" dirty="0"/>
              <a:t>), </a:t>
            </a:r>
            <a:r>
              <a:rPr lang="en-US" dirty="0" err="1"/>
              <a:t>px</a:t>
            </a:r>
            <a:r>
              <a:rPr lang="en-US" dirty="0"/>
              <a:t> (pixels), </a:t>
            </a:r>
            <a:endParaRPr lang="en-US" dirty="0" smtClean="0"/>
          </a:p>
          <a:p>
            <a:pPr lvl="1"/>
            <a:r>
              <a:rPr lang="en-US" b="1" dirty="0" smtClean="0">
                <a:solidFill>
                  <a:schemeClr val="tx2"/>
                </a:solidFill>
                <a:effectLst>
                  <a:outerShdw blurRad="38100" dist="38100" dir="2700000" algn="tl">
                    <a:srgbClr val="000000">
                      <a:alpha val="43137"/>
                    </a:srgbClr>
                  </a:outerShdw>
                </a:effectLst>
              </a:rPr>
              <a:t>Not good for small screen devices</a:t>
            </a:r>
          </a:p>
          <a:p>
            <a:r>
              <a:rPr lang="en-US" b="1" dirty="0" smtClean="0"/>
              <a:t>Relative Values</a:t>
            </a:r>
            <a:r>
              <a:rPr lang="en-US" dirty="0" smtClean="0"/>
              <a:t>: Relative length units specify a length relative to another length property. Relative length units scales better between different rendering mediums.</a:t>
            </a:r>
          </a:p>
          <a:p>
            <a:pPr lvl="1"/>
            <a:r>
              <a:rPr lang="en-US" dirty="0" err="1" smtClean="0"/>
              <a:t>em</a:t>
            </a:r>
            <a:r>
              <a:rPr lang="en-US" dirty="0" smtClean="0"/>
              <a:t> (ems), ex (exes), </a:t>
            </a:r>
            <a:r>
              <a:rPr lang="en-US" dirty="0" err="1" smtClean="0"/>
              <a:t>gd</a:t>
            </a:r>
            <a:r>
              <a:rPr lang="en-US" dirty="0" smtClean="0"/>
              <a:t> (grids), rem (root ems), </a:t>
            </a:r>
            <a:r>
              <a:rPr lang="en-US" dirty="0" err="1" smtClean="0"/>
              <a:t>vw</a:t>
            </a:r>
            <a:r>
              <a:rPr lang="en-US" dirty="0" smtClean="0"/>
              <a:t> (viewport width), </a:t>
            </a:r>
            <a:r>
              <a:rPr lang="en-US" dirty="0" err="1" smtClean="0"/>
              <a:t>vh</a:t>
            </a:r>
            <a:r>
              <a:rPr lang="en-US" dirty="0" smtClean="0"/>
              <a:t> (viewport height), </a:t>
            </a:r>
            <a:r>
              <a:rPr lang="en-US" dirty="0" err="1" smtClean="0"/>
              <a:t>vm</a:t>
            </a:r>
            <a:r>
              <a:rPr lang="en-US" dirty="0" smtClean="0"/>
              <a:t> (viewport minimum), </a:t>
            </a:r>
            <a:r>
              <a:rPr lang="en-US" dirty="0" err="1" smtClean="0"/>
              <a:t>ch</a:t>
            </a:r>
            <a:r>
              <a:rPr lang="en-US" dirty="0" smtClean="0"/>
              <a:t> (character)</a:t>
            </a:r>
          </a:p>
          <a:p>
            <a:pPr lvl="1"/>
            <a:r>
              <a:rPr lang="en-US" b="1" dirty="0" smtClean="0">
                <a:effectLst>
                  <a:outerShdw blurRad="38100" dist="38100" dir="2700000" algn="tl">
                    <a:srgbClr val="000000">
                      <a:alpha val="43137"/>
                    </a:srgbClr>
                  </a:outerShdw>
                </a:effectLst>
              </a:rPr>
              <a:t>Well suited for devices like screens</a:t>
            </a:r>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333326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Units</a:t>
            </a:r>
            <a:endParaRPr lang="en-US" dirty="0"/>
          </a:p>
        </p:txBody>
      </p:sp>
      <p:sp>
        <p:nvSpPr>
          <p:cNvPr id="3" name="Content Placeholder 2"/>
          <p:cNvSpPr>
            <a:spLocks noGrp="1"/>
          </p:cNvSpPr>
          <p:nvPr>
            <p:ph idx="1"/>
          </p:nvPr>
        </p:nvSpPr>
        <p:spPr>
          <a:xfrm>
            <a:off x="677334" y="2160589"/>
            <a:ext cx="4364929" cy="3880773"/>
          </a:xfrm>
        </p:spPr>
        <p:txBody>
          <a:bodyPr>
            <a:normAutofit fontScale="85000" lnSpcReduction="20000"/>
          </a:bodyPr>
          <a:lstStyle/>
          <a:p>
            <a:r>
              <a:rPr lang="en-US" dirty="0" smtClean="0"/>
              <a:t>Pixels</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EMS: when used with font-size, 1em is equal to the default font size for the device.</a:t>
            </a:r>
            <a:endParaRPr lang="en-US" dirty="0"/>
          </a:p>
        </p:txBody>
      </p:sp>
      <p:pic>
        <p:nvPicPr>
          <p:cNvPr id="4" name="Picture 3"/>
          <p:cNvPicPr>
            <a:picLocks noChangeAspect="1"/>
          </p:cNvPicPr>
          <p:nvPr/>
        </p:nvPicPr>
        <p:blipFill>
          <a:blip r:embed="rId3"/>
          <a:stretch>
            <a:fillRect/>
          </a:stretch>
        </p:blipFill>
        <p:spPr>
          <a:xfrm>
            <a:off x="2030321" y="2160589"/>
            <a:ext cx="5153025" cy="2628900"/>
          </a:xfrm>
          <a:prstGeom prst="rect">
            <a:avLst/>
          </a:prstGeom>
          <a:ln>
            <a:solidFill>
              <a:schemeClr val="accent1"/>
            </a:solidFill>
          </a:ln>
        </p:spPr>
      </p:pic>
      <p:pic>
        <p:nvPicPr>
          <p:cNvPr id="5" name="Picture 4"/>
          <p:cNvPicPr>
            <a:picLocks noChangeAspect="1"/>
          </p:cNvPicPr>
          <p:nvPr/>
        </p:nvPicPr>
        <p:blipFill>
          <a:blip r:embed="rId4"/>
          <a:stretch>
            <a:fillRect/>
          </a:stretch>
        </p:blipFill>
        <p:spPr>
          <a:xfrm>
            <a:off x="5117103" y="4937535"/>
            <a:ext cx="4552950" cy="1695450"/>
          </a:xfrm>
          <a:prstGeom prst="rect">
            <a:avLst/>
          </a:prstGeom>
          <a:ln>
            <a:solidFill>
              <a:schemeClr val="accent1"/>
            </a:solidFill>
          </a:ln>
        </p:spPr>
      </p:pic>
      <p:pic>
        <p:nvPicPr>
          <p:cNvPr id="6" name="Picture 5"/>
          <p:cNvPicPr>
            <a:picLocks noChangeAspect="1"/>
          </p:cNvPicPr>
          <p:nvPr/>
        </p:nvPicPr>
        <p:blipFill>
          <a:blip r:embed="rId5"/>
          <a:stretch>
            <a:fillRect/>
          </a:stretch>
        </p:blipFill>
        <p:spPr>
          <a:xfrm>
            <a:off x="9931444" y="4670835"/>
            <a:ext cx="2047875" cy="1962150"/>
          </a:xfrm>
          <a:prstGeom prst="rect">
            <a:avLst/>
          </a:prstGeom>
          <a:ln>
            <a:solidFill>
              <a:schemeClr val="accent1"/>
            </a:solidFill>
          </a:ln>
        </p:spPr>
      </p:pic>
    </p:spTree>
    <p:extLst>
      <p:ext uri="{BB962C8B-B14F-4D97-AF65-F5344CB8AC3E}">
        <p14:creationId xmlns:p14="http://schemas.microsoft.com/office/powerpoint/2010/main" val="41609525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Units</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p:txBody>
      </p:sp>
      <p:pic>
        <p:nvPicPr>
          <p:cNvPr id="4" name="Picture 3"/>
          <p:cNvPicPr>
            <a:picLocks noChangeAspect="1"/>
          </p:cNvPicPr>
          <p:nvPr/>
        </p:nvPicPr>
        <p:blipFill>
          <a:blip r:embed="rId3"/>
          <a:stretch>
            <a:fillRect/>
          </a:stretch>
        </p:blipFill>
        <p:spPr>
          <a:xfrm>
            <a:off x="1713956" y="2160589"/>
            <a:ext cx="5524500" cy="1657350"/>
          </a:xfrm>
          <a:prstGeom prst="rect">
            <a:avLst/>
          </a:prstGeom>
          <a:ln>
            <a:solidFill>
              <a:schemeClr val="accent1"/>
            </a:solidFill>
          </a:ln>
        </p:spPr>
      </p:pic>
    </p:spTree>
    <p:extLst>
      <p:ext uri="{BB962C8B-B14F-4D97-AF65-F5344CB8AC3E}">
        <p14:creationId xmlns:p14="http://schemas.microsoft.com/office/powerpoint/2010/main" val="541434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5022</TotalTime>
  <Words>2341</Words>
  <Application>Microsoft Office PowerPoint</Application>
  <PresentationFormat>Widescreen</PresentationFormat>
  <Paragraphs>258</Paragraphs>
  <Slides>47</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Broadway</vt:lpstr>
      <vt:lpstr>Calibri</vt:lpstr>
      <vt:lpstr>Calibri Light</vt:lpstr>
      <vt:lpstr>Clear Sans Light</vt:lpstr>
      <vt:lpstr>Fira Sans Heavy Italic</vt:lpstr>
      <vt:lpstr>Office Theme</vt:lpstr>
      <vt:lpstr>Dimensions</vt:lpstr>
      <vt:lpstr>CSS Dimension Properties</vt:lpstr>
      <vt:lpstr>  width and max-width </vt:lpstr>
      <vt:lpstr>Css Units</vt:lpstr>
      <vt:lpstr>CSS Units</vt:lpstr>
      <vt:lpstr>PowerPoint Presentation</vt:lpstr>
      <vt:lpstr>CSS Units…</vt:lpstr>
      <vt:lpstr>CSS Units</vt:lpstr>
      <vt:lpstr>CSS Units</vt:lpstr>
      <vt:lpstr>CSS Units</vt:lpstr>
      <vt:lpstr>CSS Values</vt:lpstr>
      <vt:lpstr>Exercise</vt:lpstr>
      <vt:lpstr>Topography Properties</vt:lpstr>
      <vt:lpstr>Typography Properties &gt; font-family</vt:lpstr>
      <vt:lpstr>Typography Properties &gt; font-family: System Fonts</vt:lpstr>
      <vt:lpstr>Typography Properties &gt; font-family: Web Fonts</vt:lpstr>
      <vt:lpstr> Typography Properties &gt; font-family: Different Font Formats </vt:lpstr>
      <vt:lpstr>Typography Properties &gt; font-family: Web Fonts</vt:lpstr>
      <vt:lpstr>Typography Properties &gt; font-size</vt:lpstr>
      <vt:lpstr>Typography Properties &gt; font-size</vt:lpstr>
      <vt:lpstr>Typography Properties &gt; font-style and font-weight</vt:lpstr>
      <vt:lpstr>Typography Properties &gt; text-transform</vt:lpstr>
      <vt:lpstr>Typography Properties &gt; font-variant</vt:lpstr>
      <vt:lpstr>Typography Properties &gt; text-decoration</vt:lpstr>
      <vt:lpstr>Typography Properties &gt; background-color and color</vt:lpstr>
      <vt:lpstr>Typography Properties &gt; Shorthand Notations</vt:lpstr>
      <vt:lpstr>Typography Properties &gt; Shorthand Notations</vt:lpstr>
      <vt:lpstr>Typography Properties &gt; Shorthand Notations</vt:lpstr>
      <vt:lpstr>Typography Properties &gt; Shorthand Notations</vt:lpstr>
      <vt:lpstr>Typography Properties &gt; Shorthand Notations</vt:lpstr>
      <vt:lpstr>Typography Properties &gt; text-align</vt:lpstr>
      <vt:lpstr>Typography Properties &gt; text-align</vt:lpstr>
      <vt:lpstr>Typography Properties &gt; letter-spacing and word-spacing</vt:lpstr>
      <vt:lpstr>Typography Properties &gt; text-indent</vt:lpstr>
      <vt:lpstr>Typography Properties &gt; text-indent</vt:lpstr>
      <vt:lpstr>Typography Properties &gt; text-indent</vt:lpstr>
      <vt:lpstr>Typography Properties &gt; text-indent</vt:lpstr>
      <vt:lpstr>Typography Properties &gt; line spacing (line-height)</vt:lpstr>
      <vt:lpstr>Typography Properties &gt; line spacing (line-height)</vt:lpstr>
      <vt:lpstr>Use Css Topography Properties</vt:lpstr>
      <vt:lpstr>CSS Backgrounds</vt:lpstr>
      <vt:lpstr>  background</vt:lpstr>
      <vt:lpstr>  background-image</vt:lpstr>
      <vt:lpstr> background-position</vt:lpstr>
      <vt:lpstr> background-position (percentage values)</vt:lpstr>
      <vt:lpstr> Background Shorthand</vt:lpstr>
      <vt:lpstr>Give a background Image for the following H1 element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zola</dc:creator>
  <cp:lastModifiedBy>zola</cp:lastModifiedBy>
  <cp:revision>27</cp:revision>
  <dcterms:created xsi:type="dcterms:W3CDTF">2019-06-25T15:18:07Z</dcterms:created>
  <dcterms:modified xsi:type="dcterms:W3CDTF">2019-07-12T06:54:50Z</dcterms:modified>
</cp:coreProperties>
</file>