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13" r:id="rId2"/>
    <p:sldId id="257" r:id="rId3"/>
    <p:sldId id="259" r:id="rId4"/>
    <p:sldId id="258" r:id="rId5"/>
    <p:sldId id="260" r:id="rId6"/>
    <p:sldId id="261" r:id="rId7"/>
    <p:sldId id="262" r:id="rId8"/>
    <p:sldId id="314" r:id="rId9"/>
    <p:sldId id="263" r:id="rId10"/>
    <p:sldId id="264" r:id="rId11"/>
    <p:sldId id="265" r:id="rId12"/>
    <p:sldId id="315" r:id="rId13"/>
    <p:sldId id="266" r:id="rId14"/>
    <p:sldId id="267" r:id="rId15"/>
    <p:sldId id="268" r:id="rId16"/>
    <p:sldId id="269" r:id="rId17"/>
    <p:sldId id="316" r:id="rId18"/>
    <p:sldId id="270" r:id="rId19"/>
    <p:sldId id="271" r:id="rId20"/>
    <p:sldId id="320" r:id="rId21"/>
    <p:sldId id="317" r:id="rId22"/>
    <p:sldId id="318" r:id="rId23"/>
    <p:sldId id="319" r:id="rId24"/>
    <p:sldId id="274" r:id="rId25"/>
    <p:sldId id="275" r:id="rId26"/>
    <p:sldId id="276" r:id="rId27"/>
    <p:sldId id="277" r:id="rId28"/>
    <p:sldId id="278" r:id="rId29"/>
    <p:sldId id="321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22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90BA5-5B40-46D3-9A72-B3464B89C9FD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5936-5E2C-410C-8DF5-31D7F85E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5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looks for every single child (Not simply list items)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8EE95-7039-469C-BBEA-764B20CE54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9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394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2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412D-880D-461F-A28D-23D4AB3B066F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6338E-C625-46CA-BD62-F96FB18F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mmunity/webed/wiki/CSS/Selector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web-foundations/specificity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Quiz:-Create the </a:t>
            </a:r>
            <a:r>
              <a:rPr lang="en-US" sz="4000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following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page inside 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div element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94" y="1828800"/>
            <a:ext cx="643359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Structural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67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first-of-type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Find </a:t>
            </a:r>
            <a:r>
              <a:rPr lang="en-US" dirty="0"/>
              <a:t>every </a:t>
            </a:r>
            <a:r>
              <a:rPr lang="en-US" dirty="0" smtClean="0"/>
              <a:t>h2 </a:t>
            </a:r>
            <a:r>
              <a:rPr lang="en-US" dirty="0"/>
              <a:t>in the document and if it’s the </a:t>
            </a:r>
            <a:r>
              <a:rPr lang="en-US" dirty="0" smtClean="0"/>
              <a:t>first h2 </a:t>
            </a:r>
            <a:r>
              <a:rPr lang="en-US" dirty="0"/>
              <a:t>child of its parent element go ahead and give it the styling. </a:t>
            </a:r>
          </a:p>
          <a:p>
            <a:r>
              <a:rPr lang="en-US" b="1" dirty="0" smtClean="0"/>
              <a:t>only-child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Whenever you find a paragraph, and that paragraph is the only child inside of a parent go ahead and give that styling.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20" y="2160589"/>
            <a:ext cx="4247449" cy="1231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20" y="4415942"/>
            <a:ext cx="3043237" cy="12875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Structural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First-child</a:t>
            </a:r>
          </a:p>
          <a:p>
            <a:r>
              <a:rPr lang="en-US" b="1" dirty="0" smtClean="0"/>
              <a:t>last-child</a:t>
            </a:r>
          </a:p>
          <a:p>
            <a:r>
              <a:rPr lang="en-US" b="1" dirty="0" smtClean="0"/>
              <a:t>First-of-type</a:t>
            </a:r>
          </a:p>
          <a:p>
            <a:r>
              <a:rPr lang="en-US" b="1" dirty="0" smtClean="0"/>
              <a:t>last-of-type</a:t>
            </a:r>
          </a:p>
          <a:p>
            <a:r>
              <a:rPr lang="en-US" b="1" dirty="0" smtClean="0"/>
              <a:t>Only-child</a:t>
            </a:r>
          </a:p>
          <a:p>
            <a:r>
              <a:rPr lang="en-US" b="1" dirty="0" smtClean="0"/>
              <a:t>only-of-type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0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Quiz:-Use </a:t>
            </a:r>
            <a:r>
              <a:rPr lang="en-US" sz="2800" dirty="0">
                <a:solidFill>
                  <a:srgbClr val="FF0000"/>
                </a:solidFill>
                <a:latin typeface="Calisto MT" panose="02040603050505030304" pitchFamily="18" charset="0"/>
              </a:rPr>
              <a:t>Structural PC </a:t>
            </a:r>
            <a:r>
              <a:rPr lang="en-US" sz="2800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Selectors to change color &amp; size of h1 &amp; last paragraph</a:t>
            </a:r>
            <a:endParaRPr lang="en-US" sz="2800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537" y="1972491"/>
            <a:ext cx="6685325" cy="363376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856616" y="1825625"/>
            <a:ext cx="24971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First-child</a:t>
            </a:r>
          </a:p>
          <a:p>
            <a:r>
              <a:rPr lang="en-US" b="1" smtClean="0"/>
              <a:t>last-child</a:t>
            </a:r>
          </a:p>
          <a:p>
            <a:r>
              <a:rPr lang="en-US" b="1" smtClean="0"/>
              <a:t>First-of-type</a:t>
            </a:r>
          </a:p>
          <a:p>
            <a:r>
              <a:rPr lang="en-US" b="1" smtClean="0"/>
              <a:t>last-of-type</a:t>
            </a:r>
          </a:p>
          <a:p>
            <a:r>
              <a:rPr lang="en-US" b="1" smtClean="0"/>
              <a:t>Only-child</a:t>
            </a:r>
          </a:p>
          <a:p>
            <a:r>
              <a:rPr lang="en-US" b="1" smtClean="0"/>
              <a:t>only-of-type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932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Selectors</a:t>
            </a:r>
            <a:br>
              <a:rPr lang="en-US" dirty="0" smtClean="0"/>
            </a:br>
            <a:r>
              <a:rPr lang="en-US" dirty="0"/>
              <a:t>&gt; Structural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all the structural pseudo-class selectors </a:t>
            </a:r>
            <a:r>
              <a:rPr lang="en-US" b="1" dirty="0" smtClean="0"/>
              <a:t>:nth-child() pseudo-class selector is the most complex of them all.</a:t>
            </a:r>
          </a:p>
          <a:p>
            <a:r>
              <a:rPr lang="en-US" dirty="0" smtClean="0"/>
              <a:t>nth-child selectors allow us to target elements based on patterns that describes which elements within a parent you should target.</a:t>
            </a:r>
          </a:p>
          <a:p>
            <a:r>
              <a:rPr lang="en-US" dirty="0" smtClean="0"/>
              <a:t>We have four flavors of nth-child selectors.</a:t>
            </a:r>
          </a:p>
          <a:p>
            <a:pPr lvl="1"/>
            <a:r>
              <a:rPr lang="en-US" dirty="0" smtClean="0"/>
              <a:t>nth-child()</a:t>
            </a:r>
          </a:p>
          <a:p>
            <a:pPr lvl="1"/>
            <a:r>
              <a:rPr lang="en-US" dirty="0" smtClean="0"/>
              <a:t>nth-of-type()</a:t>
            </a:r>
          </a:p>
          <a:p>
            <a:pPr lvl="1"/>
            <a:r>
              <a:rPr lang="en-US" dirty="0" smtClean="0"/>
              <a:t>nth-last-child()</a:t>
            </a:r>
          </a:p>
          <a:p>
            <a:pPr lvl="1"/>
            <a:r>
              <a:rPr lang="en-US" dirty="0" smtClean="0"/>
              <a:t>nth-last-of-type()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Selectors</a:t>
            </a:r>
            <a:br>
              <a:rPr lang="en-US" dirty="0" smtClean="0"/>
            </a:br>
            <a:r>
              <a:rPr lang="en-US" dirty="0"/>
              <a:t>&gt; Structural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nth-child(2)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73" y="727774"/>
            <a:ext cx="3211286" cy="5595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2" y="1621746"/>
            <a:ext cx="2824109" cy="4162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352" y="2279327"/>
            <a:ext cx="2444946" cy="28472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988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Structural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nth-child(2n)</a:t>
            </a:r>
          </a:p>
          <a:p>
            <a:pPr lvl="1"/>
            <a:r>
              <a:rPr lang="en-US" dirty="0" smtClean="0"/>
              <a:t>n is a grouping element</a:t>
            </a:r>
          </a:p>
          <a:p>
            <a:pPr lvl="1"/>
            <a:r>
              <a:rPr lang="en-US" dirty="0" smtClean="0"/>
              <a:t>On the above element, target every second element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05" y="3980338"/>
            <a:ext cx="2790107" cy="1334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177" y="2909226"/>
            <a:ext cx="2409825" cy="3476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696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Structural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nth-child(odd)</a:t>
            </a:r>
            <a:endParaRPr lang="en-US" b="1" dirty="0"/>
          </a:p>
          <a:p>
            <a:pPr lvl="1"/>
            <a:r>
              <a:rPr lang="en-US" dirty="0" smtClean="0"/>
              <a:t>Instead of grouping, one can use keywords</a:t>
            </a:r>
          </a:p>
          <a:p>
            <a:pPr lvl="1"/>
            <a:r>
              <a:rPr lang="en-US" b="1" dirty="0" smtClean="0"/>
              <a:t>even</a:t>
            </a:r>
            <a:r>
              <a:rPr lang="en-US" dirty="0" smtClean="0"/>
              <a:t> is also another keyword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20" y="3645813"/>
            <a:ext cx="2653539" cy="1269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15" y="2339969"/>
            <a:ext cx="2647431" cy="3880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533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Quiz:-Use </a:t>
            </a:r>
            <a:r>
              <a:rPr lang="en-US" sz="36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nth-child to create the following</a:t>
            </a:r>
            <a:endParaRPr lang="en-US" sz="3600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51" y="1881051"/>
            <a:ext cx="6753633" cy="42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Structural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35" y="2468240"/>
            <a:ext cx="10515600" cy="4351338"/>
          </a:xfrm>
        </p:spPr>
        <p:txBody>
          <a:bodyPr/>
          <a:lstStyle/>
          <a:p>
            <a:r>
              <a:rPr lang="en-US" b="1" dirty="0" smtClean="0"/>
              <a:t>nth-child(2n+1)</a:t>
            </a:r>
            <a:endParaRPr lang="en-US" b="1" dirty="0"/>
          </a:p>
          <a:p>
            <a:pPr lvl="1"/>
            <a:r>
              <a:rPr lang="en-US" dirty="0" smtClean="0"/>
              <a:t>The 1 is called offset (beginning with this one)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82" y="3458936"/>
            <a:ext cx="2788185" cy="13090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923" y="2413267"/>
            <a:ext cx="2682611" cy="3880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93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Structural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nth-child(-2n+8)										nth-child(5n-1)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2160589"/>
            <a:ext cx="2661404" cy="3880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46117"/>
            <a:ext cx="2471710" cy="1183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916" y="3346117"/>
            <a:ext cx="2414086" cy="1183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370" y="2160589"/>
            <a:ext cx="2662018" cy="3880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22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 (DOM)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6002"/>
            <a:ext cx="7372652" cy="388077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 structural representation of all elements </a:t>
            </a:r>
            <a:r>
              <a:rPr lang="en-US" dirty="0" smtClean="0"/>
              <a:t>in an HTML document, often used by browsers and scripts to </a:t>
            </a:r>
            <a:r>
              <a:rPr lang="en-US" b="1" dirty="0" smtClean="0"/>
              <a:t>traverse through the documents and retrieve content or apply behaviors.</a:t>
            </a:r>
          </a:p>
          <a:p>
            <a:pPr lvl="1"/>
            <a:r>
              <a:rPr lang="en-US" dirty="0" smtClean="0"/>
              <a:t>Browsers apply styles to elements by </a:t>
            </a:r>
            <a:r>
              <a:rPr lang="en-US" b="1" dirty="0" smtClean="0"/>
              <a:t>traversing through the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times, however, when the DOM alone cannot help you target elements, such as users hovering over an element or focusing on a form element.</a:t>
            </a:r>
          </a:p>
          <a:p>
            <a:r>
              <a:rPr lang="en-US" dirty="0" smtClean="0"/>
              <a:t>Pseudo-class Selectors: </a:t>
            </a:r>
            <a:r>
              <a:rPr lang="en-US" b="1" dirty="0" smtClean="0"/>
              <a:t>allow us to target elements or instances that lie outside of the DOM or are too specific for simple selectors to target.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04" y="609600"/>
            <a:ext cx="2799275" cy="60735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611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Quiz:-Use nth-child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7" y="1809749"/>
            <a:ext cx="7255736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Quiz:-Use nth-last-child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527" y="2076994"/>
            <a:ext cx="6535918" cy="351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Quiz:-Use nth-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hild &amp; nth-last-child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8358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Quiz:-Use nth-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hild &amp; nth-last-child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0237"/>
            <a:ext cx="6881812" cy="44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br>
              <a:rPr lang="en-US" dirty="0" smtClean="0"/>
            </a:br>
            <a:r>
              <a:rPr lang="en-US" dirty="0" smtClean="0"/>
              <a:t>&gt; Pseudo-elements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Pseudo-elements are similar to pseudo-classes in many ways as they </a:t>
            </a:r>
            <a:r>
              <a:rPr lang="en-US" b="1" dirty="0" smtClean="0"/>
              <a:t>allow you to access content beyond the normal capabilities of the DOM.</a:t>
            </a:r>
          </a:p>
          <a:p>
            <a:pPr lvl="1"/>
            <a:r>
              <a:rPr lang="en-US" dirty="0" smtClean="0"/>
              <a:t>For Example: Using pseudo-element selectors you could target the </a:t>
            </a:r>
            <a:r>
              <a:rPr lang="en-US" b="1" dirty="0" smtClean="0"/>
              <a:t>first line or first letter of an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Pseudo-element selectors also allow us to create what is know as generated content.</a:t>
            </a:r>
          </a:p>
          <a:p>
            <a:pPr lvl="1"/>
            <a:r>
              <a:rPr lang="en-US" dirty="0" smtClean="0"/>
              <a:t>That is actually place content on the page that is not contained in the structure of the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p::first-line</a:t>
            </a:r>
            <a:r>
              <a:rPr lang="en-US" dirty="0" smtClean="0"/>
              <a:t> (written like p:first-line in CSS 2)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14" y="3601359"/>
            <a:ext cx="5210175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47" y="1734005"/>
            <a:ext cx="3460108" cy="1637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1" y="3371169"/>
            <a:ext cx="5867191" cy="20172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20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p::first-letter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85" y="3948374"/>
            <a:ext cx="5229225" cy="2419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6" y="935962"/>
            <a:ext cx="2790825" cy="2686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48" y="2891195"/>
            <a:ext cx="5267723" cy="1831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2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content allows us to place content on the page.</a:t>
            </a:r>
          </a:p>
          <a:p>
            <a:pPr lvl="1"/>
            <a:r>
              <a:rPr lang="en-US" b="1" dirty="0" smtClean="0"/>
              <a:t>:before and :after</a:t>
            </a:r>
          </a:p>
          <a:p>
            <a:pPr lvl="1"/>
            <a:r>
              <a:rPr lang="en-US" dirty="0" smtClean="0"/>
              <a:t>Doesn’t show up on the DOM tree</a:t>
            </a:r>
          </a:p>
          <a:p>
            <a:r>
              <a:rPr lang="en-US" dirty="0" smtClean="0"/>
              <a:t>In order to work with :before and :after, we use content attribute.</a:t>
            </a:r>
          </a:p>
          <a:p>
            <a:pPr lvl="1"/>
            <a:r>
              <a:rPr lang="en-US" dirty="0" smtClean="0"/>
              <a:t>Content can be: string (Text content), u, counters(chapters), open-quote and close-quote, and </a:t>
            </a:r>
            <a:r>
              <a:rPr lang="en-US" dirty="0" err="1" smtClean="0"/>
              <a:t>attr</a:t>
            </a:r>
            <a:r>
              <a:rPr lang="en-US" dirty="0" smtClean="0"/>
              <a:t>(x).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7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Pseudo-elements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10847988" cy="317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33" y="2841814"/>
            <a:ext cx="3871635" cy="1586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09" y="4697520"/>
            <a:ext cx="5154281" cy="537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391" y="2841814"/>
            <a:ext cx="3161493" cy="1586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212" y="4697520"/>
            <a:ext cx="6261788" cy="5372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97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Quiz:-Use :after and  content &amp; </a:t>
            </a:r>
            <a:r>
              <a:rPr lang="en-US" sz="2800" dirty="0" err="1" smtClean="0">
                <a:solidFill>
                  <a:srgbClr val="FF0000"/>
                </a:solidFill>
                <a:latin typeface="Calisto MT" panose="02040603050505030304" pitchFamily="18" charset="0"/>
              </a:rPr>
              <a:t>attr</a:t>
            </a:r>
            <a:r>
              <a:rPr lang="en-US" sz="2800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(x) to create the following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1" y="1930128"/>
            <a:ext cx="6308135" cy="37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Pseudo-Class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843" y="1578698"/>
            <a:ext cx="8596668" cy="451779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Dynamic pseudo-class selectors</a:t>
            </a:r>
            <a:r>
              <a:rPr lang="en-US" dirty="0" smtClean="0"/>
              <a:t> target elements based on something other than attributes, content, or element type. Usually refers to something that can change over time, or that is based on user interaction.</a:t>
            </a:r>
          </a:p>
          <a:p>
            <a:r>
              <a:rPr lang="en-US" b="1" dirty="0" smtClean="0"/>
              <a:t>UI element state pseudo-class selectors</a:t>
            </a:r>
            <a:r>
              <a:rPr lang="en-US" dirty="0" smtClean="0"/>
              <a:t> target specific user interface elements in regards to whether or not they are currently enabled. (:enabled, :disabled, :checked).</a:t>
            </a:r>
          </a:p>
          <a:p>
            <a:r>
              <a:rPr lang="en-US" b="1" dirty="0" smtClean="0"/>
              <a:t>Structural pseudo-class selectors</a:t>
            </a:r>
            <a:r>
              <a:rPr lang="en-US" dirty="0" smtClean="0"/>
              <a:t> target elements based on specialized information within the DOM that simple selectors cannot target. This can be pattern-matching, child-to-parent relationships, or other structural information. (Example: </a:t>
            </a:r>
            <a:r>
              <a:rPr lang="en-US" b="1" dirty="0" smtClean="0"/>
              <a:t>nth</a:t>
            </a:r>
            <a:r>
              <a:rPr lang="en-US" dirty="0" smtClean="0"/>
              <a:t> child selector)</a:t>
            </a:r>
          </a:p>
          <a:p>
            <a:r>
              <a:rPr lang="en-US" b="1" dirty="0" smtClean="0"/>
              <a:t>Other pseudo-class selectors</a:t>
            </a:r>
            <a:r>
              <a:rPr lang="en-US" dirty="0" smtClean="0"/>
              <a:t> exist that can’t really be grouped into any one category. These selectors give you even more specific targeting capabilities based on things like language or URL targeting.</a:t>
            </a:r>
          </a:p>
          <a:p>
            <a:r>
              <a:rPr lang="en-US" dirty="0" smtClean="0"/>
              <a:t>Please Read: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www.w3.org/community/webed/wiki/CSS/Selectors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pPr algn="ctr"/>
            <a:r>
              <a:rPr lang="en-US" dirty="0" smtClean="0"/>
              <a:t>Conflict in </a:t>
            </a:r>
            <a:r>
              <a:rPr lang="en-US" dirty="0" err="1" smtClean="0"/>
              <a:t>Css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  <a:ea typeface="Fira Sans Heavy Italic" panose="00000A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The Cascade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Specificity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1080297"/>
            <a:ext cx="5353050" cy="46347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38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Unless every page you create only holds a single paragraph, you’re eventually going to have to deal with styles that conflict with one another.</a:t>
            </a:r>
          </a:p>
          <a:p>
            <a:r>
              <a:rPr lang="en-US" dirty="0" smtClean="0"/>
              <a:t>Anytime you </a:t>
            </a:r>
            <a:r>
              <a:rPr lang="en-US" b="1" dirty="0" smtClean="0"/>
              <a:t>have multiple rules that target the same element you have conflicting styles.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8" y="4001294"/>
            <a:ext cx="8620125" cy="3333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63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always easy to catch conflicting styles.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31" y="2252172"/>
            <a:ext cx="4838700" cy="5343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434" y="2543637"/>
            <a:ext cx="2638425" cy="4229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34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in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properties conflict the </a:t>
            </a:r>
            <a:r>
              <a:rPr lang="en-US" b="1" dirty="0" smtClean="0"/>
              <a:t>properties of one rule will replace the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they don’t conflict with one another, the properties are added and the rules are cumulative leaving you with a mixture of the two rules.</a:t>
            </a:r>
          </a:p>
          <a:p>
            <a:r>
              <a:rPr lang="en-US" b="1" dirty="0" smtClean="0"/>
              <a:t>What determines which properties are used in the event of a conflict? That is driven by three principles.</a:t>
            </a:r>
          </a:p>
          <a:p>
            <a:pPr lvl="1"/>
            <a:r>
              <a:rPr lang="en-US" dirty="0" smtClean="0"/>
              <a:t>The Cascade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Specificity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588880" cy="3880773"/>
          </a:xfrm>
        </p:spPr>
        <p:txBody>
          <a:bodyPr/>
          <a:lstStyle/>
          <a:p>
            <a:r>
              <a:rPr lang="en-US" dirty="0" smtClean="0"/>
              <a:t>The cascade can be summed up as, the last rule applied wins.</a:t>
            </a:r>
          </a:p>
          <a:p>
            <a:pPr lvl="1"/>
            <a:r>
              <a:rPr lang="en-US" dirty="0" smtClean="0"/>
              <a:t>Styles are applied in the order they are found, and in the event of a conflict the style that comes last is the one that is used.</a:t>
            </a:r>
            <a:endParaRPr lang="en-US" dirty="0"/>
          </a:p>
        </p:txBody>
      </p:sp>
      <p:pic>
        <p:nvPicPr>
          <p:cNvPr id="4" name="Picture 4" descr="terracotta_cascade_l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827" y="1930400"/>
            <a:ext cx="35623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CSS Rules Overriding</a:t>
            </a: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created by zelalem Abera-HilCoe-Web -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67F1-9D13-41DB-9AF9-FEA7BC3EF21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1" y="1847089"/>
            <a:ext cx="10172700" cy="42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Cascade</a:t>
            </a:r>
            <a:br>
              <a:rPr lang="en-US" dirty="0" smtClean="0"/>
            </a:br>
            <a:r>
              <a:rPr lang="en-US" dirty="0" smtClean="0"/>
              <a:t>&gt;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1340495" cy="3880773"/>
          </a:xfrm>
        </p:spPr>
        <p:txBody>
          <a:bodyPr/>
          <a:lstStyle/>
          <a:p>
            <a:r>
              <a:rPr lang="en-US" dirty="0" smtClean="0"/>
              <a:t> 																cascade.css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160589"/>
            <a:ext cx="6997095" cy="4437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669" y="2542494"/>
            <a:ext cx="2542665" cy="1245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523" y="5851662"/>
            <a:ext cx="2476955" cy="571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08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Cascade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11695" cy="3880773"/>
          </a:xfrm>
        </p:spPr>
        <p:txBody>
          <a:bodyPr/>
          <a:lstStyle/>
          <a:p>
            <a:r>
              <a:rPr lang="en-US" dirty="0"/>
              <a:t> 														</a:t>
            </a:r>
            <a:r>
              <a:rPr lang="en-US" dirty="0" smtClean="0"/>
              <a:t>	cascade.css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981700" cy="4629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94" y="2591479"/>
            <a:ext cx="2542665" cy="1245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542" y="5888962"/>
            <a:ext cx="2861767" cy="5832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71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Cascade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11695" cy="3880773"/>
          </a:xfrm>
        </p:spPr>
        <p:txBody>
          <a:bodyPr/>
          <a:lstStyle/>
          <a:p>
            <a:r>
              <a:rPr lang="en-US" dirty="0"/>
              <a:t> 														</a:t>
            </a:r>
            <a:r>
              <a:rPr lang="en-US" dirty="0" smtClean="0"/>
              <a:t>	cascade.css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94" y="2591479"/>
            <a:ext cx="2542665" cy="1245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8" y="3043646"/>
            <a:ext cx="6000750" cy="3814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249" y="5706174"/>
            <a:ext cx="2758354" cy="5653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18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Cascade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11695" cy="3880773"/>
          </a:xfrm>
        </p:spPr>
        <p:txBody>
          <a:bodyPr/>
          <a:lstStyle/>
          <a:p>
            <a:r>
              <a:rPr lang="en-US" dirty="0"/>
              <a:t> 														</a:t>
            </a:r>
            <a:r>
              <a:rPr lang="en-US" dirty="0" smtClean="0"/>
              <a:t>	cascade.css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94" y="2591479"/>
            <a:ext cx="2542665" cy="1245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895" y="5957226"/>
            <a:ext cx="2419062" cy="5150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160589"/>
            <a:ext cx="6010275" cy="4600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966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br>
              <a:rPr lang="en-US" dirty="0" smtClean="0"/>
            </a:br>
            <a:r>
              <a:rPr lang="en-US" dirty="0" smtClean="0"/>
              <a:t>&gt; Pseudo-Class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used to define </a:t>
            </a:r>
            <a:r>
              <a:rPr lang="en-US" b="1" dirty="0" smtClean="0"/>
              <a:t>a special state of an element</a:t>
            </a:r>
          </a:p>
          <a:p>
            <a:r>
              <a:rPr lang="en-US" dirty="0" smtClean="0"/>
              <a:t>Can be used to style an element when a user mouse hovers over it, visited and unvisited links and getting focus.</a:t>
            </a:r>
          </a:p>
          <a:p>
            <a:r>
              <a:rPr lang="en-US" dirty="0" smtClean="0"/>
              <a:t>Pseudo-class selectors consists of a colon (</a:t>
            </a:r>
            <a:r>
              <a:rPr lang="en-US" dirty="0" smtClean="0">
                <a:sym typeface="Wingdings" panose="05000000000000000000" pitchFamily="2" charset="2"/>
              </a:rPr>
              <a:t>:) followed by the selector.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		:hover		pseudo-class selector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Usually they are preceded by the element you wish to target based on its state.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		a:hover		targeted pseudo-class selector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And can be combined with other simple selectors as well.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		</a:t>
            </a:r>
            <a:r>
              <a:rPr lang="en-US" b="1" dirty="0" err="1" smtClean="0">
                <a:sym typeface="Wingdings" panose="05000000000000000000" pitchFamily="2" charset="2"/>
              </a:rPr>
              <a:t>ul</a:t>
            </a:r>
            <a:r>
              <a:rPr lang="en-US" b="1" dirty="0" smtClean="0">
                <a:sym typeface="Wingdings" panose="05000000000000000000" pitchFamily="2" charset="2"/>
              </a:rPr>
              <a:t> a:hover	descendent selector with a pseudo-class selector</a:t>
            </a:r>
            <a:endParaRPr lang="en-US" b="1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process by which properties </a:t>
            </a:r>
            <a:r>
              <a:rPr lang="en-US" b="1" dirty="0" smtClean="0"/>
              <a:t>are passed from parent to child elements without explicit definition.</a:t>
            </a:r>
          </a:p>
          <a:p>
            <a:r>
              <a:rPr lang="en-US" dirty="0" smtClean="0"/>
              <a:t>Allows elements to “inherit” styles from parent elements.</a:t>
            </a:r>
          </a:p>
          <a:p>
            <a:r>
              <a:rPr lang="en-US" dirty="0" smtClean="0"/>
              <a:t>Helpful in reducing the amount of CSS to set styles for child elements.</a:t>
            </a:r>
          </a:p>
          <a:p>
            <a:r>
              <a:rPr lang="en-US" dirty="0" smtClean="0"/>
              <a:t>Unless a more specific style is set on a child element, the element looks to the parent element for its styles.</a:t>
            </a:r>
          </a:p>
          <a:p>
            <a:r>
              <a:rPr lang="en-US" dirty="0" smtClean="0"/>
              <a:t>Styles that relate to </a:t>
            </a:r>
            <a:r>
              <a:rPr lang="en-US" b="1" dirty="0" smtClean="0"/>
              <a:t>text and appearance</a:t>
            </a:r>
            <a:r>
              <a:rPr lang="en-US" dirty="0" smtClean="0"/>
              <a:t> are inherited by the descendant elements.</a:t>
            </a:r>
          </a:p>
          <a:p>
            <a:r>
              <a:rPr lang="en-US" dirty="0" smtClean="0"/>
              <a:t>Styles that relate to the appearance of boxes created by styling DIVs, paragraphs, and other elements, such as </a:t>
            </a:r>
            <a:r>
              <a:rPr lang="en-US" b="1" dirty="0" smtClean="0"/>
              <a:t>borders</a:t>
            </a:r>
            <a:r>
              <a:rPr lang="en-US" dirty="0" smtClean="0"/>
              <a:t>, </a:t>
            </a:r>
            <a:r>
              <a:rPr lang="en-US" b="1" dirty="0" smtClean="0"/>
              <a:t>padding</a:t>
            </a:r>
            <a:r>
              <a:rPr lang="en-US" dirty="0" smtClean="0"/>
              <a:t>, </a:t>
            </a:r>
            <a:r>
              <a:rPr lang="en-US" b="1" dirty="0" smtClean="0"/>
              <a:t>margins</a:t>
            </a:r>
            <a:r>
              <a:rPr lang="en-US" dirty="0" smtClean="0"/>
              <a:t> are not inherited.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927323" cy="41259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if you want to apply Arial font for all of your elements in a given HTML document. You just have to apply the font to the body element as shown on the figure.</a:t>
            </a:r>
          </a:p>
          <a:p>
            <a:r>
              <a:rPr lang="en-US" dirty="0" smtClean="0"/>
              <a:t>In the event of a conflict</a:t>
            </a:r>
            <a:r>
              <a:rPr lang="en-US" b="1" dirty="0" smtClean="0"/>
              <a:t>, child element styles will override parent element styles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25" y="2160589"/>
            <a:ext cx="3034177" cy="39245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3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br>
              <a:rPr lang="en-US" dirty="0" smtClean="0"/>
            </a:br>
            <a:r>
              <a:rPr lang="en-US" dirty="0" smtClean="0"/>
              <a:t>&gt;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3205084" cy="1823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669471"/>
            <a:ext cx="6296025" cy="331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847" y="5057340"/>
            <a:ext cx="7943850" cy="1209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56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19209" cy="3880773"/>
          </a:xfrm>
        </p:spPr>
        <p:txBody>
          <a:bodyPr/>
          <a:lstStyle/>
          <a:p>
            <a:r>
              <a:rPr lang="en-US" b="1" dirty="0" smtClean="0"/>
              <a:t>Not every property inherits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they have a property applied to them that conflicts with the parent element, </a:t>
            </a:r>
            <a:r>
              <a:rPr lang="en-US" b="1" dirty="0" smtClean="0"/>
              <a:t>the child element’s property wins.</a:t>
            </a:r>
          </a:p>
          <a:p>
            <a:r>
              <a:rPr lang="en-US" dirty="0" smtClean="0"/>
              <a:t>Browsers and User Agents have default style sheets.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06" y="1116921"/>
            <a:ext cx="6305550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872" y="4723625"/>
            <a:ext cx="3205084" cy="1823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213707"/>
            <a:ext cx="7943850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640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br>
              <a:rPr lang="en-US" dirty="0" smtClean="0"/>
            </a:br>
            <a:r>
              <a:rPr lang="en-US" dirty="0" smtClean="0"/>
              <a:t>&gt;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Cumulative Effect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29" y="2571787"/>
            <a:ext cx="2781300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1943137"/>
            <a:ext cx="6305550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70" y="5304103"/>
            <a:ext cx="9776430" cy="15157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968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smtClean="0"/>
              <a:t>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335537" cy="3880773"/>
          </a:xfrm>
        </p:spPr>
        <p:txBody>
          <a:bodyPr/>
          <a:lstStyle/>
          <a:p>
            <a:r>
              <a:rPr lang="en-US" i="1" dirty="0" smtClean="0"/>
              <a:t>Property of the paragraph are going to override any properties of a parent element that conflict with 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02" y="4010297"/>
            <a:ext cx="2771775" cy="27147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21" y="1628049"/>
            <a:ext cx="6305550" cy="3295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80" y="5374023"/>
            <a:ext cx="8742891" cy="13346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89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sties become more complex, inheritance become more difficult to track.</a:t>
            </a:r>
          </a:p>
          <a:p>
            <a:r>
              <a:rPr lang="en-US" b="1" dirty="0" smtClean="0"/>
              <a:t>Keeping styles organized will help you avoid conflicts caused by inheritance.</a:t>
            </a:r>
          </a:p>
          <a:p>
            <a:r>
              <a:rPr lang="en-US" b="1" dirty="0" smtClean="0"/>
              <a:t>Placing your most basic, default styles on top-level elements is an efficient way to style elements site-wide.</a:t>
            </a:r>
          </a:p>
          <a:p>
            <a:r>
              <a:rPr lang="en-US" dirty="0" smtClean="0"/>
              <a:t>Remember that styles are cumulative; you must account for formatting inherited through parent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time the cascade or inheritance can be counted on to resolve styling conflicts. However, there is a third concept. Specificity that can come into play as well.</a:t>
            </a:r>
          </a:p>
          <a:p>
            <a:r>
              <a:rPr lang="en-US" dirty="0" smtClean="0"/>
              <a:t>The specificity of a selector is, </a:t>
            </a:r>
            <a:r>
              <a:rPr lang="en-US" b="1" dirty="0" smtClean="0"/>
              <a:t>how specific is it?</a:t>
            </a:r>
          </a:p>
          <a:p>
            <a:r>
              <a:rPr lang="en-US" dirty="0" smtClean="0"/>
              <a:t>In the event of a conflict between two selectors that inheritance can not solve the specificity of the selector is used to determine which selector has precedence.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Quiz:-Show at least 9 ways to target the &lt;h1&gt; element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50" y="1998617"/>
            <a:ext cx="10387149" cy="22550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4011" y="4781006"/>
            <a:ext cx="6348549" cy="2076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Example:-</a:t>
            </a:r>
          </a:p>
          <a:p>
            <a:pPr algn="ctr"/>
            <a:r>
              <a:rPr lang="en-US" sz="3200" dirty="0" smtClean="0"/>
              <a:t>H1{</a:t>
            </a:r>
          </a:p>
          <a:p>
            <a:pPr algn="ctr"/>
            <a:r>
              <a:rPr lang="en-US" sz="3200" dirty="0" err="1" smtClean="0"/>
              <a:t>Color:red</a:t>
            </a:r>
            <a:endParaRPr lang="en-US" sz="3200" dirty="0" smtClean="0"/>
          </a:p>
          <a:p>
            <a:pPr algn="ctr"/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7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r>
              <a:rPr lang="en-US" dirty="0"/>
              <a:t>: Classes, Attributes, and </a:t>
            </a:r>
            <a:r>
              <a:rPr lang="en-US" dirty="0" smtClean="0"/>
              <a:t>Pseudo-classes</a:t>
            </a:r>
          </a:p>
          <a:p>
            <a:r>
              <a:rPr lang="en-US" dirty="0" smtClean="0"/>
              <a:t>elements</a:t>
            </a:r>
            <a:r>
              <a:rPr lang="en-US" dirty="0"/>
              <a:t>: Element Types and Pseudo-elements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62" y="2827338"/>
            <a:ext cx="7715250" cy="3771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8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smtClean="0"/>
              <a:t>Dynamic PC </a:t>
            </a:r>
            <a:r>
              <a:rPr lang="en-US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a:link</a:t>
            </a:r>
            <a:r>
              <a:rPr lang="en-US" dirty="0" smtClean="0"/>
              <a:t> :- targets all links on the page. (Any link with an </a:t>
            </a:r>
            <a:r>
              <a:rPr lang="en-US" dirty="0" err="1" smtClean="0"/>
              <a:t>href</a:t>
            </a:r>
            <a:r>
              <a:rPr lang="en-US" dirty="0" smtClean="0"/>
              <a:t> attribute)</a:t>
            </a:r>
          </a:p>
          <a:p>
            <a:r>
              <a:rPr lang="en-US" b="1" dirty="0" smtClean="0"/>
              <a:t>a:visited</a:t>
            </a:r>
            <a:r>
              <a:rPr lang="en-US" dirty="0" smtClean="0"/>
              <a:t> :- targets all links with an address that the user already visited</a:t>
            </a:r>
          </a:p>
          <a:p>
            <a:r>
              <a:rPr lang="en-US" b="1" dirty="0" smtClean="0"/>
              <a:t>a:hover</a:t>
            </a:r>
            <a:r>
              <a:rPr lang="en-US" dirty="0" smtClean="0"/>
              <a:t> :- targets all links that is currently hovered over</a:t>
            </a:r>
          </a:p>
          <a:p>
            <a:r>
              <a:rPr lang="en-US" b="1" dirty="0" smtClean="0"/>
              <a:t>a:active</a:t>
            </a:r>
            <a:r>
              <a:rPr lang="en-US" dirty="0" smtClean="0"/>
              <a:t> :- targets all links that are either in focus or currently being clicked on.</a:t>
            </a:r>
          </a:p>
          <a:p>
            <a:r>
              <a:rPr lang="en-US" dirty="0" smtClean="0"/>
              <a:t>The order is very important. If you put the </a:t>
            </a:r>
            <a:r>
              <a:rPr lang="en-US" b="1" dirty="0" smtClean="0"/>
              <a:t>visited styling after the hover styling, then the visited styling will override the hover style.</a:t>
            </a:r>
          </a:p>
          <a:p>
            <a:r>
              <a:rPr lang="en-US" dirty="0" smtClean="0"/>
              <a:t>Developers usually group the link and visited styles together and the hover and active styles together.</a:t>
            </a:r>
          </a:p>
          <a:p>
            <a:r>
              <a:rPr lang="en-US" b="1" dirty="0" smtClean="0"/>
              <a:t>a:target</a:t>
            </a:r>
            <a:r>
              <a:rPr lang="en-US" dirty="0" smtClean="0"/>
              <a:t> :- has more to do with the URL than the actual page itself. If a URL is set to focus to a specific section (link) on the page, the style is applied.</a:t>
            </a:r>
          </a:p>
        </p:txBody>
      </p:sp>
    </p:spTree>
    <p:extLst>
      <p:ext uri="{BB962C8B-B14F-4D97-AF65-F5344CB8AC3E}">
        <p14:creationId xmlns:p14="http://schemas.microsoft.com/office/powerpoint/2010/main" val="35367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br>
              <a:rPr lang="en-US" dirty="0" smtClean="0"/>
            </a:br>
            <a:r>
              <a:rPr lang="en-US" dirty="0" smtClean="0"/>
              <a:t>&gt;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204909" cy="3880773"/>
          </a:xfrm>
        </p:spPr>
        <p:txBody>
          <a:bodyPr/>
          <a:lstStyle/>
          <a:p>
            <a:r>
              <a:rPr lang="en-US" dirty="0" smtClean="0"/>
              <a:t>We have 101 and 1, the 101 always wins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51" y="2945737"/>
            <a:ext cx="2733675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939" y="4900637"/>
            <a:ext cx="7068607" cy="8150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668" y="3124889"/>
            <a:ext cx="6915150" cy="1314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90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br>
              <a:rPr lang="en-US" dirty="0" smtClean="0"/>
            </a:br>
            <a:r>
              <a:rPr lang="en-US" dirty="0" smtClean="0"/>
              <a:t>&gt;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Programmers go crazy about this one.</a:t>
            </a:r>
          </a:p>
          <a:p>
            <a:r>
              <a:rPr lang="en-US" dirty="0" smtClean="0"/>
              <a:t>This is not working because there is a selector elsewhere with a </a:t>
            </a:r>
            <a:r>
              <a:rPr lang="en-US" b="1" dirty="0" smtClean="0"/>
              <a:t>higher degree of specificity than the one you are trying to use.</a:t>
            </a:r>
          </a:p>
          <a:p>
            <a:pPr lvl="1"/>
            <a:r>
              <a:rPr lang="en-US" dirty="0" smtClean="0"/>
              <a:t>.green has a specificity of 10 and #</a:t>
            </a:r>
            <a:r>
              <a:rPr lang="en-US" dirty="0" err="1" smtClean="0"/>
              <a:t>mainContent</a:t>
            </a:r>
            <a:r>
              <a:rPr lang="en-US" dirty="0" smtClean="0"/>
              <a:t> p has a specificity of 101.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686" y="3487783"/>
            <a:ext cx="2762250" cy="3157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43" y="4012059"/>
            <a:ext cx="6877050" cy="1323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55" y="5488912"/>
            <a:ext cx="4772025" cy="552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08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br>
              <a:rPr lang="en-US" dirty="0" smtClean="0"/>
            </a:br>
            <a:r>
              <a:rPr lang="en-US" dirty="0" smtClean="0"/>
              <a:t>&gt;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case, we know .green has a specificity of 10, which shouldn’t override #</a:t>
            </a:r>
            <a:r>
              <a:rPr lang="en-US" dirty="0" err="1" smtClean="0"/>
              <a:t>mainContent</a:t>
            </a:r>
            <a:r>
              <a:rPr lang="en-US" dirty="0" smtClean="0"/>
              <a:t> p that has a specificity of 101.</a:t>
            </a:r>
          </a:p>
          <a:p>
            <a:pPr lvl="1"/>
            <a:r>
              <a:rPr lang="en-US" dirty="0" smtClean="0"/>
              <a:t>Specificity works just fine until inheritance is involved.</a:t>
            </a:r>
          </a:p>
          <a:p>
            <a:r>
              <a:rPr lang="en-US" dirty="0" smtClean="0"/>
              <a:t>The strong element is nested inside the section and a paragraph. We know from inheritance that those properties like color will inherit. But, if a child element has a style that differs or conflicts with the parent styles, the child styles always wins. In this case we are seeing inheritance and not specificity.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0" y="3513074"/>
            <a:ext cx="2762250" cy="3990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617388"/>
            <a:ext cx="8229600" cy="1304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605" y="6152502"/>
            <a:ext cx="4810125" cy="533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789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  <a:br>
              <a:rPr lang="en-US" dirty="0"/>
            </a:br>
            <a:r>
              <a:rPr lang="en-US" dirty="0"/>
              <a:t>&gt;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.green has a specificity of 10</a:t>
            </a:r>
          </a:p>
          <a:p>
            <a:r>
              <a:rPr lang="en-US" dirty="0" smtClean="0"/>
              <a:t>strong has a specificity of 1</a:t>
            </a:r>
          </a:p>
          <a:p>
            <a:r>
              <a:rPr lang="en-US" dirty="0" smtClean="0"/>
              <a:t>.green wins.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17388"/>
            <a:ext cx="8229600" cy="1304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05" y="6152502"/>
            <a:ext cx="4810125" cy="533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2" y="1790052"/>
            <a:ext cx="2743200" cy="4895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57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  <a:br>
              <a:rPr lang="en-US" dirty="0"/>
            </a:br>
            <a:r>
              <a:rPr lang="en-US" dirty="0"/>
              <a:t>&gt;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.green has a specificity of 10</a:t>
            </a:r>
          </a:p>
          <a:p>
            <a:r>
              <a:rPr lang="en-US" dirty="0" err="1" smtClean="0"/>
              <a:t>strong.green</a:t>
            </a:r>
            <a:r>
              <a:rPr lang="en-US" dirty="0" smtClean="0"/>
              <a:t> has a specificity of 11</a:t>
            </a:r>
          </a:p>
          <a:p>
            <a:r>
              <a:rPr lang="en-US" dirty="0" err="1" smtClean="0"/>
              <a:t>strong.green</a:t>
            </a:r>
            <a:r>
              <a:rPr lang="en-US" dirty="0" smtClean="0"/>
              <a:t> wins.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17388"/>
            <a:ext cx="8229600" cy="1304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596" y="6041362"/>
            <a:ext cx="4791075" cy="571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308" y="1726537"/>
            <a:ext cx="2771775" cy="488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86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</a:p>
          <a:p>
            <a:pPr lvl="1"/>
            <a:r>
              <a:rPr lang="en-US" dirty="0" smtClean="0"/>
              <a:t>You always have </a:t>
            </a:r>
            <a:r>
              <a:rPr lang="en-US" b="1" dirty="0" smtClean="0"/>
              <a:t>to keep track how specific a rule is </a:t>
            </a:r>
            <a:r>
              <a:rPr lang="en-US" dirty="0" smtClean="0"/>
              <a:t>to know if you need something a little bit more specific to override something.</a:t>
            </a:r>
          </a:p>
          <a:p>
            <a:pPr lvl="1"/>
            <a:r>
              <a:rPr lang="en-US" dirty="0" smtClean="0"/>
              <a:t>You want to try to keep the specificity of your </a:t>
            </a:r>
            <a:r>
              <a:rPr lang="en-US" b="1" dirty="0" smtClean="0"/>
              <a:t>rules as low as possible. They are easier to parse that way</a:t>
            </a:r>
            <a:r>
              <a:rPr lang="en-US" dirty="0" smtClean="0"/>
              <a:t>, and they are also a </a:t>
            </a:r>
            <a:r>
              <a:rPr lang="en-US" b="1" dirty="0" smtClean="0"/>
              <a:t>lot easier to override later 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And semantic naming matters. (a class named green, but it sets its color to purple)</a:t>
            </a:r>
          </a:p>
          <a:p>
            <a:r>
              <a:rPr lang="en-US" dirty="0" smtClean="0"/>
              <a:t>Please go ahead and visit the following link and play with specificity</a:t>
            </a:r>
          </a:p>
          <a:p>
            <a:pPr lvl="1"/>
            <a:r>
              <a:rPr lang="en-US" dirty="0">
                <a:hlinkClick r:id="rId2"/>
              </a:rPr>
              <a:t>https://www.sitepoint.com/web-foundations/specificity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addition to the cascade, inheritance and specificity there is one more CSS technique that can be used to resolve conflicts and that is the </a:t>
            </a:r>
            <a:r>
              <a:rPr lang="en-US" b="1" dirty="0" smtClean="0"/>
              <a:t>important</a:t>
            </a:r>
            <a:r>
              <a:rPr lang="en-US" dirty="0" smtClean="0"/>
              <a:t> declaration.</a:t>
            </a:r>
          </a:p>
          <a:p>
            <a:r>
              <a:rPr lang="en-US" dirty="0" smtClean="0"/>
              <a:t>It doesn’t matter what else is going on in your styles, in the event of a conflict, the important declaration wins.</a:t>
            </a:r>
          </a:p>
          <a:p>
            <a:pPr lvl="1"/>
            <a:r>
              <a:rPr lang="en-US" dirty="0" smtClean="0"/>
              <a:t>The only thing that can override an important declaration is </a:t>
            </a:r>
            <a:r>
              <a:rPr lang="en-US" b="1" dirty="0" smtClean="0"/>
              <a:t>another more specific important declaration</a:t>
            </a:r>
            <a:r>
              <a:rPr lang="en-US" dirty="0" smtClean="0"/>
              <a:t> or some kind of user controlled stylesheet.</a:t>
            </a:r>
          </a:p>
          <a:p>
            <a:r>
              <a:rPr lang="en-US" dirty="0"/>
              <a:t>Don’t use important declaration unless it is absolutely necessary.</a:t>
            </a:r>
          </a:p>
          <a:p>
            <a:r>
              <a:rPr lang="en-US" dirty="0" smtClean="0"/>
              <a:t>Example: color: blue </a:t>
            </a:r>
            <a:r>
              <a:rPr lang="en-US" b="1" dirty="0" smtClean="0"/>
              <a:t>!important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br>
              <a:rPr lang="en-US" dirty="0" smtClean="0"/>
            </a:br>
            <a:r>
              <a:rPr lang="en-US" dirty="0" smtClean="0"/>
              <a:t>&gt;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case regardless of the cascade</a:t>
            </a:r>
            <a:r>
              <a:rPr lang="en-US" i="1" dirty="0" smtClean="0"/>
              <a:t>, specificity or inline style the important declaration wins.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998" y="2440452"/>
            <a:ext cx="28575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29" y="2953213"/>
            <a:ext cx="6924675" cy="1790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316" y="4974102"/>
            <a:ext cx="4838700" cy="552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51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Conflicts Through Planning</a:t>
            </a:r>
            <a:br>
              <a:rPr lang="en-US" dirty="0" smtClean="0"/>
            </a:br>
            <a:r>
              <a:rPr lang="en-US" dirty="0" smtClean="0"/>
              <a:t>&gt; 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using local styles when possible.</a:t>
            </a:r>
          </a:p>
          <a:p>
            <a:pPr lvl="1"/>
            <a:r>
              <a:rPr lang="en-US" dirty="0" smtClean="0"/>
              <a:t>They add unwarranted extra layer of </a:t>
            </a:r>
            <a:r>
              <a:rPr lang="en-US" b="1" dirty="0" smtClean="0"/>
              <a:t>complexity</a:t>
            </a:r>
            <a:r>
              <a:rPr lang="en-US" dirty="0" smtClean="0"/>
              <a:t> to a site.</a:t>
            </a:r>
          </a:p>
          <a:p>
            <a:pPr lvl="1"/>
            <a:r>
              <a:rPr lang="en-US" dirty="0" smtClean="0"/>
              <a:t>Updating or modifying styles can become a chore.</a:t>
            </a:r>
          </a:p>
          <a:p>
            <a:pPr lvl="1"/>
            <a:r>
              <a:rPr lang="en-US" dirty="0" smtClean="0"/>
              <a:t>Local styles are easy to miss, especially in a team environment.</a:t>
            </a:r>
          </a:p>
          <a:p>
            <a:r>
              <a:rPr lang="en-US" dirty="0" smtClean="0"/>
              <a:t>Do not use inline styles except for very specific circumstances.</a:t>
            </a:r>
          </a:p>
          <a:p>
            <a:pPr lvl="1"/>
            <a:r>
              <a:rPr lang="en-US" dirty="0" smtClean="0"/>
              <a:t>They are almost impossible to detect and maintain.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 Through </a:t>
            </a:r>
            <a:r>
              <a:rPr lang="en-US" dirty="0" smtClean="0"/>
              <a:t>Planning</a:t>
            </a:r>
            <a:br>
              <a:rPr lang="en-US" dirty="0" smtClean="0"/>
            </a:br>
            <a:r>
              <a:rPr lang="en-US" dirty="0" smtClean="0"/>
              <a:t>&gt; Develop a Strategy for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mix class and ID selectors without having a </a:t>
            </a:r>
            <a:r>
              <a:rPr lang="en-US" b="1" dirty="0" smtClean="0"/>
              <a:t>plan that guides when they are to be used.</a:t>
            </a:r>
          </a:p>
          <a:p>
            <a:r>
              <a:rPr lang="en-US" dirty="0" smtClean="0"/>
              <a:t>Sections of ID selectors can be hard to override later if not accounted for.</a:t>
            </a:r>
          </a:p>
          <a:p>
            <a:r>
              <a:rPr lang="en-US" b="1" dirty="0" smtClean="0"/>
              <a:t>Rule of Thumb:</a:t>
            </a:r>
            <a:r>
              <a:rPr lang="en-US" dirty="0" smtClean="0"/>
              <a:t> If you find yourself writing descendent selectors with three or more selectors, consider revising your strategy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7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Dynamic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485" y="177033"/>
            <a:ext cx="3928272" cy="6423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40" y="2160589"/>
            <a:ext cx="6757882" cy="6561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047" y="2948909"/>
            <a:ext cx="5019675" cy="77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047" y="4832977"/>
            <a:ext cx="5038725" cy="781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9047" y="5838913"/>
            <a:ext cx="5029200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9047" y="3914288"/>
            <a:ext cx="5010150" cy="781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63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 Through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 Use Inheritance to your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familiar with your page structure, you should be able to identify global formatting across your site.</a:t>
            </a:r>
          </a:p>
          <a:p>
            <a:r>
              <a:rPr lang="en-US" dirty="0" smtClean="0"/>
              <a:t>Those formatting needs can then be written as global styles on parent elements, and inherited by the rest of the site.</a:t>
            </a:r>
          </a:p>
          <a:p>
            <a:r>
              <a:rPr lang="en-US" b="1" dirty="0" smtClean="0"/>
              <a:t>This results in fewer rules to write and easier styles to maintain.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8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Conflicts Through </a:t>
            </a:r>
            <a:r>
              <a:rPr lang="en-US" dirty="0" smtClean="0"/>
              <a:t>Planning</a:t>
            </a:r>
            <a:br>
              <a:rPr lang="en-US" dirty="0" smtClean="0"/>
            </a:br>
            <a:r>
              <a:rPr lang="en-US" dirty="0" smtClean="0"/>
              <a:t>&gt; Think about How Styles Relate to One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designers often make the mistake of </a:t>
            </a:r>
            <a:r>
              <a:rPr lang="en-US" b="1" dirty="0" smtClean="0"/>
              <a:t>styling each element individually, as it’s encountered.</a:t>
            </a:r>
          </a:p>
          <a:p>
            <a:r>
              <a:rPr lang="en-US" dirty="0" smtClean="0"/>
              <a:t>This can lead to bloated style sheets and hard to maintain styles.</a:t>
            </a:r>
          </a:p>
          <a:p>
            <a:r>
              <a:rPr lang="en-US" dirty="0" smtClean="0"/>
              <a:t>Thinking of styles </a:t>
            </a:r>
            <a:r>
              <a:rPr lang="en-US" b="1" dirty="0" smtClean="0"/>
              <a:t>as related formatting allows you to plan and write organized style sheets.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5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729916"/>
          </a:xfrm>
        </p:spPr>
        <p:txBody>
          <a:bodyPr/>
          <a:lstStyle/>
          <a:p>
            <a:r>
              <a:rPr lang="en-US" dirty="0" smtClean="0"/>
              <a:t>Example of Good Planning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200" y="1215189"/>
            <a:ext cx="10160585" cy="55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Good </a:t>
            </a:r>
            <a:r>
              <a:rPr lang="en-US" dirty="0" smtClean="0"/>
              <a:t>Planning. </a:t>
            </a:r>
            <a:r>
              <a:rPr lang="en-US" sz="1600" i="1" dirty="0" smtClean="0"/>
              <a:t> Separate .</a:t>
            </a:r>
            <a:r>
              <a:rPr lang="en-US" sz="1600" i="1" dirty="0" err="1" smtClean="0"/>
              <a:t>css</a:t>
            </a:r>
            <a:r>
              <a:rPr lang="en-US" sz="1600" i="1" dirty="0" smtClean="0"/>
              <a:t> file for different font </a:t>
            </a:r>
            <a:r>
              <a:rPr lang="en-US" sz="1600" i="1" dirty="0" err="1" smtClean="0"/>
              <a:t>family,animations</a:t>
            </a:r>
            <a:r>
              <a:rPr lang="en-US" sz="1600" i="1" dirty="0" smtClean="0"/>
              <a:t>…</a:t>
            </a:r>
            <a:endParaRPr lang="en-US" sz="1600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645" y="1419726"/>
            <a:ext cx="9766709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Dynamic 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URL without fragment </a:t>
            </a:r>
            <a:r>
              <a:rPr lang="en-US" dirty="0"/>
              <a:t>(http://</a:t>
            </a:r>
            <a:r>
              <a:rPr lang="en-US" dirty="0" smtClean="0"/>
              <a:t>localhost:57823/pseudo-class.htm)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URL with fragment </a:t>
            </a:r>
            <a:r>
              <a:rPr lang="en-US" dirty="0"/>
              <a:t>(http://</a:t>
            </a:r>
            <a:r>
              <a:rPr lang="en-US" dirty="0" smtClean="0"/>
              <a:t>localhost:57823/pseudo-class.htm#section1)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65" y="2213514"/>
            <a:ext cx="2308721" cy="1426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16" y="5739137"/>
            <a:ext cx="1430126" cy="50958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113" y="4292947"/>
            <a:ext cx="1520629" cy="52377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88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Quiz:-Apply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Dynamic PC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Selectors for a link one </a:t>
            </a:r>
            <a:r>
              <a:rPr lang="en-US" b="1" dirty="0" smtClean="0">
                <a:solidFill>
                  <a:schemeClr val="tx2"/>
                </a:solidFill>
                <a:latin typeface="Calisto MT" panose="02040603050505030304" pitchFamily="18" charset="0"/>
              </a:rPr>
              <a:t>(</a:t>
            </a:r>
            <a:r>
              <a:rPr lang="en-US" sz="2000" b="1" dirty="0" smtClean="0">
                <a:solidFill>
                  <a:schemeClr val="tx2"/>
                </a:solidFill>
                <a:latin typeface="Calisto MT" panose="02040603050505030304" pitchFamily="18" charset="0"/>
              </a:rPr>
              <a:t>hint:-first give a class name for link one</a:t>
            </a:r>
            <a:r>
              <a:rPr lang="en-US" b="1" dirty="0" smtClean="0">
                <a:solidFill>
                  <a:schemeClr val="tx2"/>
                </a:solidFill>
                <a:latin typeface="Calisto MT" panose="02040603050505030304" pitchFamily="18" charset="0"/>
              </a:rPr>
              <a:t>)</a:t>
            </a:r>
            <a:endParaRPr lang="en-US" b="1" dirty="0">
              <a:solidFill>
                <a:schemeClr val="tx2"/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834" y="1907178"/>
            <a:ext cx="3114675" cy="3122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82788" y="2338251"/>
            <a:ext cx="3853543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Link and visited =green color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Hover and active=brown color with 40px font size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br>
              <a:rPr lang="en-US" dirty="0"/>
            </a:br>
            <a:r>
              <a:rPr lang="en-US" dirty="0"/>
              <a:t>&gt; </a:t>
            </a:r>
            <a:r>
              <a:rPr lang="en-US" dirty="0" smtClean="0"/>
              <a:t>Structural </a:t>
            </a:r>
            <a:r>
              <a:rPr lang="en-US" dirty="0"/>
              <a:t>PC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 you to target elements based on more complex patterns with in the DOM.</a:t>
            </a:r>
          </a:p>
          <a:p>
            <a:pPr lvl="1"/>
            <a:r>
              <a:rPr lang="en-US" dirty="0" smtClean="0"/>
              <a:t>Example: target an element with a condition whether or not it is the first child of an element, or whether it is the only child of it and other factors.</a:t>
            </a:r>
          </a:p>
          <a:p>
            <a:r>
              <a:rPr lang="en-US" b="1" dirty="0" smtClean="0"/>
              <a:t>first-child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Find every span in the document and if it’s the first child of its parent element go ahead and give it the styling.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328" y="3660103"/>
            <a:ext cx="2702679" cy="16624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26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2271</Words>
  <Application>Microsoft Office PowerPoint</Application>
  <PresentationFormat>Widescreen</PresentationFormat>
  <Paragraphs>251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Broadway</vt:lpstr>
      <vt:lpstr>Calibri</vt:lpstr>
      <vt:lpstr>Calibri Light</vt:lpstr>
      <vt:lpstr>Calisto MT</vt:lpstr>
      <vt:lpstr>Clear Sans Light</vt:lpstr>
      <vt:lpstr>Fira Sans Heavy Italic</vt:lpstr>
      <vt:lpstr>Georgia</vt:lpstr>
      <vt:lpstr>Wingdings</vt:lpstr>
      <vt:lpstr>Office Theme</vt:lpstr>
      <vt:lpstr>Quiz:-Create the following page inside a div element</vt:lpstr>
      <vt:lpstr>Document Object Model (DOM)</vt:lpstr>
      <vt:lpstr>CSS Selectors &gt; Pseudo-Class Selectors</vt:lpstr>
      <vt:lpstr>CSS Selectors &gt; Pseudo-Class Selectors</vt:lpstr>
      <vt:lpstr>CSS Selectors &gt; Dynamic PC Selectors</vt:lpstr>
      <vt:lpstr>CSS Selectors &gt; Dynamic PC Selectors</vt:lpstr>
      <vt:lpstr>CSS Selectors &gt; Dynamic PC Selectors</vt:lpstr>
      <vt:lpstr>Quiz:-Apply Dynamic PC Selectors for a link one (hint:-first give a class name for link one)</vt:lpstr>
      <vt:lpstr>CSS Selectors &gt; Structural PC Selectors</vt:lpstr>
      <vt:lpstr>CSS Selectors &gt; Structural PC Selectors</vt:lpstr>
      <vt:lpstr>CSS Selectors &gt; Structural PC Selectors</vt:lpstr>
      <vt:lpstr>Quiz:-Use Structural PC Selectors to change color &amp; size of h1 &amp; last paragraph</vt:lpstr>
      <vt:lpstr>CSS Selectors &gt; Structural PC Selectors</vt:lpstr>
      <vt:lpstr>CSS Selectors &gt; Structural PC Selectors</vt:lpstr>
      <vt:lpstr>CSS Selectors &gt; Structural PC Selectors</vt:lpstr>
      <vt:lpstr>CSS Selectors &gt; Structural PC Selectors</vt:lpstr>
      <vt:lpstr>Quiz:-Use nth-child to create the following</vt:lpstr>
      <vt:lpstr>CSS Selectors &gt; Structural PC Selectors</vt:lpstr>
      <vt:lpstr>CSS Selectors &gt; Structural PC Selectors</vt:lpstr>
      <vt:lpstr>Quiz:-Use nth-child</vt:lpstr>
      <vt:lpstr>Quiz:-Use nth-last-child</vt:lpstr>
      <vt:lpstr>Quiz:-Use nth-child &amp; nth-last-child</vt:lpstr>
      <vt:lpstr>Quiz:-Use nth-child &amp; nth-last-child</vt:lpstr>
      <vt:lpstr>CSS Selectors &gt; Pseudo-elements</vt:lpstr>
      <vt:lpstr>CSS Selectors &gt; Pseudo-elements</vt:lpstr>
      <vt:lpstr>CSS Selectors &gt; Pseudo-elements</vt:lpstr>
      <vt:lpstr>CSS Selectors &gt; Pseudo-elements</vt:lpstr>
      <vt:lpstr>CSS Selectors &gt; Pseudo-elements</vt:lpstr>
      <vt:lpstr> Quiz:-Use :after and  content &amp; attr(x) to create the following </vt:lpstr>
      <vt:lpstr>Conflict in Css</vt:lpstr>
      <vt:lpstr>Conflict in CSS</vt:lpstr>
      <vt:lpstr>Conflict in CSS</vt:lpstr>
      <vt:lpstr>Conflict in CSS</vt:lpstr>
      <vt:lpstr>The Cascade</vt:lpstr>
      <vt:lpstr>CSS Rules Overriding </vt:lpstr>
      <vt:lpstr>The Cascade &gt; Example</vt:lpstr>
      <vt:lpstr>The Cascade &gt; Example…</vt:lpstr>
      <vt:lpstr>The Cascade &gt; Example…</vt:lpstr>
      <vt:lpstr>The Cascade &gt; Example…</vt:lpstr>
      <vt:lpstr>Inheritance</vt:lpstr>
      <vt:lpstr>Inheritance</vt:lpstr>
      <vt:lpstr>Inheritance &gt; Example</vt:lpstr>
      <vt:lpstr>Inheritance &gt; Example…</vt:lpstr>
      <vt:lpstr>Inheritance &gt; Example…</vt:lpstr>
      <vt:lpstr>Inheritance &gt; Example…</vt:lpstr>
      <vt:lpstr>Working with Inheritance</vt:lpstr>
      <vt:lpstr>Specificity</vt:lpstr>
      <vt:lpstr>Quiz:-Show at least 9 ways to target the &lt;h1&gt; element</vt:lpstr>
      <vt:lpstr>Specificity</vt:lpstr>
      <vt:lpstr>Specificity &gt; Example</vt:lpstr>
      <vt:lpstr>Specificity &gt; Example</vt:lpstr>
      <vt:lpstr>Specificity &gt; Example</vt:lpstr>
      <vt:lpstr>Specificity &gt; Example</vt:lpstr>
      <vt:lpstr>Specificity &gt; Example</vt:lpstr>
      <vt:lpstr>Specificity</vt:lpstr>
      <vt:lpstr>Important</vt:lpstr>
      <vt:lpstr>Important &gt; Example</vt:lpstr>
      <vt:lpstr>Resolving Conflicts Through Planning &gt; General Guidelines</vt:lpstr>
      <vt:lpstr>Resolving Conflicts Through Planning &gt; Develop a Strategy for Specificity</vt:lpstr>
      <vt:lpstr>Resolving Conflicts Through Planning &gt; Use Inheritance to your Advantage</vt:lpstr>
      <vt:lpstr>Resolving Conflicts Through Planning &gt; Think about How Styles Relate to One Another</vt:lpstr>
      <vt:lpstr>Example of Good Planning</vt:lpstr>
      <vt:lpstr>Example of Good Planning.  Separate .css file for different font family,animations…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zola</dc:creator>
  <cp:lastModifiedBy>zola</cp:lastModifiedBy>
  <cp:revision>35</cp:revision>
  <dcterms:created xsi:type="dcterms:W3CDTF">2019-06-25T15:15:03Z</dcterms:created>
  <dcterms:modified xsi:type="dcterms:W3CDTF">2019-07-08T16:01:39Z</dcterms:modified>
</cp:coreProperties>
</file>