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9"/>
  </p:notesMasterIdLst>
  <p:handoutMasterIdLst>
    <p:handoutMasterId r:id="rId230"/>
  </p:handoutMasterIdLst>
  <p:sldIdLst>
    <p:sldId id="269" r:id="rId5"/>
    <p:sldId id="438" r:id="rId6"/>
    <p:sldId id="524" r:id="rId7"/>
    <p:sldId id="439" r:id="rId8"/>
    <p:sldId id="460" r:id="rId9"/>
    <p:sldId id="270" r:id="rId10"/>
    <p:sldId id="271" r:id="rId11"/>
    <p:sldId id="272" r:id="rId12"/>
    <p:sldId id="273" r:id="rId13"/>
    <p:sldId id="275" r:id="rId14"/>
    <p:sldId id="523" r:id="rId15"/>
    <p:sldId id="276" r:id="rId16"/>
    <p:sldId id="277" r:id="rId17"/>
    <p:sldId id="278" r:id="rId18"/>
    <p:sldId id="279" r:id="rId19"/>
    <p:sldId id="282" r:id="rId20"/>
    <p:sldId id="440" r:id="rId21"/>
    <p:sldId id="442" r:id="rId22"/>
    <p:sldId id="443" r:id="rId23"/>
    <p:sldId id="444" r:id="rId24"/>
    <p:sldId id="445" r:id="rId25"/>
    <p:sldId id="451" r:id="rId26"/>
    <p:sldId id="285" r:id="rId27"/>
    <p:sldId id="446" r:id="rId28"/>
    <p:sldId id="447" r:id="rId29"/>
    <p:sldId id="448" r:id="rId30"/>
    <p:sldId id="449" r:id="rId31"/>
    <p:sldId id="450" r:id="rId32"/>
    <p:sldId id="286" r:id="rId33"/>
    <p:sldId id="287" r:id="rId34"/>
    <p:sldId id="288" r:id="rId35"/>
    <p:sldId id="525" r:id="rId36"/>
    <p:sldId id="527" r:id="rId37"/>
    <p:sldId id="526" r:id="rId38"/>
    <p:sldId id="528" r:id="rId39"/>
    <p:sldId id="452" r:id="rId40"/>
    <p:sldId id="290" r:id="rId41"/>
    <p:sldId id="291" r:id="rId42"/>
    <p:sldId id="529" r:id="rId43"/>
    <p:sldId id="292" r:id="rId44"/>
    <p:sldId id="293" r:id="rId45"/>
    <p:sldId id="459" r:id="rId46"/>
    <p:sldId id="294" r:id="rId47"/>
    <p:sldId id="295" r:id="rId48"/>
    <p:sldId id="296" r:id="rId49"/>
    <p:sldId id="297" r:id="rId50"/>
    <p:sldId id="298" r:id="rId51"/>
    <p:sldId id="299" r:id="rId52"/>
    <p:sldId id="300" r:id="rId53"/>
    <p:sldId id="301" r:id="rId54"/>
    <p:sldId id="533" r:id="rId55"/>
    <p:sldId id="530" r:id="rId56"/>
    <p:sldId id="532" r:id="rId57"/>
    <p:sldId id="534" r:id="rId58"/>
    <p:sldId id="539" r:id="rId59"/>
    <p:sldId id="453" r:id="rId60"/>
    <p:sldId id="302" r:id="rId61"/>
    <p:sldId id="303" r:id="rId62"/>
    <p:sldId id="304" r:id="rId63"/>
    <p:sldId id="305" r:id="rId64"/>
    <p:sldId id="306" r:id="rId65"/>
    <p:sldId id="307" r:id="rId66"/>
    <p:sldId id="308" r:id="rId67"/>
    <p:sldId id="309" r:id="rId68"/>
    <p:sldId id="310" r:id="rId69"/>
    <p:sldId id="311" r:id="rId70"/>
    <p:sldId id="540" r:id="rId71"/>
    <p:sldId id="542" r:id="rId72"/>
    <p:sldId id="478" r:id="rId73"/>
    <p:sldId id="479" r:id="rId74"/>
    <p:sldId id="480" r:id="rId75"/>
    <p:sldId id="481" r:id="rId76"/>
    <p:sldId id="482" r:id="rId77"/>
    <p:sldId id="483" r:id="rId78"/>
    <p:sldId id="505" r:id="rId79"/>
    <p:sldId id="506" r:id="rId80"/>
    <p:sldId id="541" r:id="rId81"/>
    <p:sldId id="543" r:id="rId82"/>
    <p:sldId id="490" r:id="rId83"/>
    <p:sldId id="491" r:id="rId84"/>
    <p:sldId id="535" r:id="rId85"/>
    <p:sldId id="492" r:id="rId86"/>
    <p:sldId id="493" r:id="rId87"/>
    <p:sldId id="494" r:id="rId88"/>
    <p:sldId id="495" r:id="rId89"/>
    <p:sldId id="496" r:id="rId90"/>
    <p:sldId id="497" r:id="rId91"/>
    <p:sldId id="498" r:id="rId92"/>
    <p:sldId id="499" r:id="rId93"/>
    <p:sldId id="500" r:id="rId94"/>
    <p:sldId id="501" r:id="rId95"/>
    <p:sldId id="502" r:id="rId96"/>
    <p:sldId id="503" r:id="rId97"/>
    <p:sldId id="536" r:id="rId98"/>
    <p:sldId id="538" r:id="rId99"/>
    <p:sldId id="544" r:id="rId100"/>
    <p:sldId id="545" r:id="rId101"/>
    <p:sldId id="546" r:id="rId102"/>
    <p:sldId id="454" r:id="rId103"/>
    <p:sldId id="312" r:id="rId104"/>
    <p:sldId id="313" r:id="rId105"/>
    <p:sldId id="314" r:id="rId106"/>
    <p:sldId id="315" r:id="rId107"/>
    <p:sldId id="316" r:id="rId108"/>
    <p:sldId id="317" r:id="rId109"/>
    <p:sldId id="318" r:id="rId110"/>
    <p:sldId id="319" r:id="rId111"/>
    <p:sldId id="320" r:id="rId112"/>
    <p:sldId id="321" r:id="rId113"/>
    <p:sldId id="461" r:id="rId114"/>
    <p:sldId id="455" r:id="rId115"/>
    <p:sldId id="322" r:id="rId116"/>
    <p:sldId id="323" r:id="rId117"/>
    <p:sldId id="324" r:id="rId118"/>
    <p:sldId id="325" r:id="rId119"/>
    <p:sldId id="326" r:id="rId120"/>
    <p:sldId id="462" r:id="rId121"/>
    <p:sldId id="327" r:id="rId122"/>
    <p:sldId id="328" r:id="rId123"/>
    <p:sldId id="329" r:id="rId124"/>
    <p:sldId id="456" r:id="rId125"/>
    <p:sldId id="330" r:id="rId126"/>
    <p:sldId id="331" r:id="rId127"/>
    <p:sldId id="332" r:id="rId128"/>
    <p:sldId id="333" r:id="rId129"/>
    <p:sldId id="334" r:id="rId130"/>
    <p:sldId id="335" r:id="rId131"/>
    <p:sldId id="336" r:id="rId132"/>
    <p:sldId id="337" r:id="rId133"/>
    <p:sldId id="463" r:id="rId134"/>
    <p:sldId id="511" r:id="rId135"/>
    <p:sldId id="512" r:id="rId136"/>
    <p:sldId id="513" r:id="rId137"/>
    <p:sldId id="362" r:id="rId138"/>
    <p:sldId id="363" r:id="rId139"/>
    <p:sldId id="364" r:id="rId140"/>
    <p:sldId id="365" r:id="rId141"/>
    <p:sldId id="504" r:id="rId142"/>
    <p:sldId id="510" r:id="rId143"/>
    <p:sldId id="519" r:id="rId144"/>
    <p:sldId id="551" r:id="rId145"/>
    <p:sldId id="552" r:id="rId146"/>
    <p:sldId id="366" r:id="rId147"/>
    <p:sldId id="367" r:id="rId148"/>
    <p:sldId id="368" r:id="rId149"/>
    <p:sldId id="507" r:id="rId150"/>
    <p:sldId id="369" r:id="rId151"/>
    <p:sldId id="370" r:id="rId152"/>
    <p:sldId id="374" r:id="rId153"/>
    <p:sldId id="375" r:id="rId154"/>
    <p:sldId id="376" r:id="rId155"/>
    <p:sldId id="517" r:id="rId156"/>
    <p:sldId id="515" r:id="rId157"/>
    <p:sldId id="516" r:id="rId158"/>
    <p:sldId id="518" r:id="rId159"/>
    <p:sldId id="547" r:id="rId160"/>
    <p:sldId id="548" r:id="rId161"/>
    <p:sldId id="549" r:id="rId162"/>
    <p:sldId id="520" r:id="rId163"/>
    <p:sldId id="521" r:id="rId164"/>
    <p:sldId id="522" r:id="rId165"/>
    <p:sldId id="550" r:id="rId166"/>
    <p:sldId id="508" r:id="rId167"/>
    <p:sldId id="378" r:id="rId168"/>
    <p:sldId id="379" r:id="rId169"/>
    <p:sldId id="380" r:id="rId170"/>
    <p:sldId id="381" r:id="rId171"/>
    <p:sldId id="382" r:id="rId172"/>
    <p:sldId id="383" r:id="rId173"/>
    <p:sldId id="384" r:id="rId174"/>
    <p:sldId id="385" r:id="rId175"/>
    <p:sldId id="386" r:id="rId176"/>
    <p:sldId id="387" r:id="rId177"/>
    <p:sldId id="388" r:id="rId178"/>
    <p:sldId id="389" r:id="rId179"/>
    <p:sldId id="390" r:id="rId180"/>
    <p:sldId id="391" r:id="rId181"/>
    <p:sldId id="392" r:id="rId182"/>
    <p:sldId id="393" r:id="rId183"/>
    <p:sldId id="394" r:id="rId184"/>
    <p:sldId id="395" r:id="rId185"/>
    <p:sldId id="396" r:id="rId186"/>
    <p:sldId id="397" r:id="rId187"/>
    <p:sldId id="398" r:id="rId188"/>
    <p:sldId id="399" r:id="rId189"/>
    <p:sldId id="400" r:id="rId190"/>
    <p:sldId id="401" r:id="rId191"/>
    <p:sldId id="402" r:id="rId192"/>
    <p:sldId id="403" r:id="rId193"/>
    <p:sldId id="509" r:id="rId194"/>
    <p:sldId id="404" r:id="rId195"/>
    <p:sldId id="405" r:id="rId196"/>
    <p:sldId id="406" r:id="rId197"/>
    <p:sldId id="407" r:id="rId198"/>
    <p:sldId id="408" r:id="rId199"/>
    <p:sldId id="409" r:id="rId200"/>
    <p:sldId id="410" r:id="rId201"/>
    <p:sldId id="411" r:id="rId202"/>
    <p:sldId id="412" r:id="rId203"/>
    <p:sldId id="413" r:id="rId204"/>
    <p:sldId id="414" r:id="rId205"/>
    <p:sldId id="415" r:id="rId206"/>
    <p:sldId id="416" r:id="rId207"/>
    <p:sldId id="417" r:id="rId208"/>
    <p:sldId id="418" r:id="rId209"/>
    <p:sldId id="419" r:id="rId210"/>
    <p:sldId id="420" r:id="rId211"/>
    <p:sldId id="421" r:id="rId212"/>
    <p:sldId id="422" r:id="rId213"/>
    <p:sldId id="423" r:id="rId214"/>
    <p:sldId id="424" r:id="rId215"/>
    <p:sldId id="425" r:id="rId216"/>
    <p:sldId id="426" r:id="rId217"/>
    <p:sldId id="427" r:id="rId218"/>
    <p:sldId id="428" r:id="rId219"/>
    <p:sldId id="429" r:id="rId220"/>
    <p:sldId id="430" r:id="rId221"/>
    <p:sldId id="431" r:id="rId222"/>
    <p:sldId id="432" r:id="rId223"/>
    <p:sldId id="433" r:id="rId224"/>
    <p:sldId id="434" r:id="rId225"/>
    <p:sldId id="435" r:id="rId226"/>
    <p:sldId id="436" r:id="rId227"/>
    <p:sldId id="437" r:id="rId2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1171" autoAdjust="0"/>
  </p:normalViewPr>
  <p:slideViewPr>
    <p:cSldViewPr snapToGrid="0" showGuides="1">
      <p:cViewPr varScale="1">
        <p:scale>
          <a:sx n="89" d="100"/>
          <a:sy n="89" d="100"/>
        </p:scale>
        <p:origin x="427" y="58"/>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slide" Target="slides/slide187.xml"/><Relationship Id="rId205" Type="http://schemas.openxmlformats.org/officeDocument/2006/relationships/slide" Target="slides/slide201.xml"/><Relationship Id="rId226" Type="http://schemas.openxmlformats.org/officeDocument/2006/relationships/slide" Target="slides/slide22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16" Type="http://schemas.openxmlformats.org/officeDocument/2006/relationships/slide" Target="slides/slide212.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slide" Target="slides/slide151.xml"/><Relationship Id="rId171" Type="http://schemas.openxmlformats.org/officeDocument/2006/relationships/slide" Target="slides/slide167.xml"/><Relationship Id="rId176" Type="http://schemas.openxmlformats.org/officeDocument/2006/relationships/slide" Target="slides/slide172.xml"/><Relationship Id="rId192" Type="http://schemas.openxmlformats.org/officeDocument/2006/relationships/slide" Target="slides/slide188.xml"/><Relationship Id="rId197" Type="http://schemas.openxmlformats.org/officeDocument/2006/relationships/slide" Target="slides/slide193.xml"/><Relationship Id="rId206" Type="http://schemas.openxmlformats.org/officeDocument/2006/relationships/slide" Target="slides/slide202.xml"/><Relationship Id="rId227" Type="http://schemas.openxmlformats.org/officeDocument/2006/relationships/slide" Target="slides/slide223.xml"/><Relationship Id="rId201" Type="http://schemas.openxmlformats.org/officeDocument/2006/relationships/slide" Target="slides/slide197.xml"/><Relationship Id="rId222" Type="http://schemas.openxmlformats.org/officeDocument/2006/relationships/slide" Target="slides/slide218.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slide" Target="slides/slide162.xml"/><Relationship Id="rId182" Type="http://schemas.openxmlformats.org/officeDocument/2006/relationships/slide" Target="slides/slide178.xml"/><Relationship Id="rId187" Type="http://schemas.openxmlformats.org/officeDocument/2006/relationships/slide" Target="slides/slide183.xml"/><Relationship Id="rId217" Type="http://schemas.openxmlformats.org/officeDocument/2006/relationships/slide" Target="slides/slide213.xml"/><Relationship Id="rId1" Type="http://schemas.openxmlformats.org/officeDocument/2006/relationships/customXml" Target="../customXml/item1.xml"/><Relationship Id="rId6" Type="http://schemas.openxmlformats.org/officeDocument/2006/relationships/slide" Target="slides/slide2.xml"/><Relationship Id="rId212" Type="http://schemas.openxmlformats.org/officeDocument/2006/relationships/slide" Target="slides/slide208.xml"/><Relationship Id="rId233" Type="http://schemas.openxmlformats.org/officeDocument/2006/relationships/theme" Target="theme/theme1.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172" Type="http://schemas.openxmlformats.org/officeDocument/2006/relationships/slide" Target="slides/slide168.xml"/><Relationship Id="rId193" Type="http://schemas.openxmlformats.org/officeDocument/2006/relationships/slide" Target="slides/slide189.xml"/><Relationship Id="rId202" Type="http://schemas.openxmlformats.org/officeDocument/2006/relationships/slide" Target="slides/slide198.xml"/><Relationship Id="rId207" Type="http://schemas.openxmlformats.org/officeDocument/2006/relationships/slide" Target="slides/slide203.xml"/><Relationship Id="rId223" Type="http://schemas.openxmlformats.org/officeDocument/2006/relationships/slide" Target="slides/slide219.xml"/><Relationship Id="rId228" Type="http://schemas.openxmlformats.org/officeDocument/2006/relationships/slide" Target="slides/slide224.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slide" Target="slides/slide179.xml"/><Relationship Id="rId213" Type="http://schemas.openxmlformats.org/officeDocument/2006/relationships/slide" Target="slides/slide209.xml"/><Relationship Id="rId218" Type="http://schemas.openxmlformats.org/officeDocument/2006/relationships/slide" Target="slides/slide214.xml"/><Relationship Id="rId234"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199" Type="http://schemas.openxmlformats.org/officeDocument/2006/relationships/slide" Target="slides/slide195.xml"/><Relationship Id="rId203" Type="http://schemas.openxmlformats.org/officeDocument/2006/relationships/slide" Target="slides/slide199.xml"/><Relationship Id="rId208" Type="http://schemas.openxmlformats.org/officeDocument/2006/relationships/slide" Target="slides/slide204.xml"/><Relationship Id="rId229" Type="http://schemas.openxmlformats.org/officeDocument/2006/relationships/notesMaster" Target="notesMasters/notesMaster1.xml"/><Relationship Id="rId19" Type="http://schemas.openxmlformats.org/officeDocument/2006/relationships/slide" Target="slides/slide15.xml"/><Relationship Id="rId224" Type="http://schemas.openxmlformats.org/officeDocument/2006/relationships/slide" Target="slides/slide220.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189" Type="http://schemas.openxmlformats.org/officeDocument/2006/relationships/slide" Target="slides/slide185.xml"/><Relationship Id="rId219" Type="http://schemas.openxmlformats.org/officeDocument/2006/relationships/slide" Target="slides/slide215.xml"/><Relationship Id="rId3" Type="http://schemas.openxmlformats.org/officeDocument/2006/relationships/customXml" Target="../customXml/item3.xml"/><Relationship Id="rId214" Type="http://schemas.openxmlformats.org/officeDocument/2006/relationships/slide" Target="slides/slide210.xml"/><Relationship Id="rId230" Type="http://schemas.openxmlformats.org/officeDocument/2006/relationships/handoutMaster" Target="handoutMasters/handoutMaster1.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openxmlformats.org/officeDocument/2006/relationships/slide" Target="slides/slide191.xml"/><Relationship Id="rId209" Type="http://schemas.openxmlformats.org/officeDocument/2006/relationships/slide" Target="slides/slide205.xml"/><Relationship Id="rId190" Type="http://schemas.openxmlformats.org/officeDocument/2006/relationships/slide" Target="slides/slide186.xml"/><Relationship Id="rId204" Type="http://schemas.openxmlformats.org/officeDocument/2006/relationships/slide" Target="slides/slide200.xml"/><Relationship Id="rId220" Type="http://schemas.openxmlformats.org/officeDocument/2006/relationships/slide" Target="slides/slide216.xml"/><Relationship Id="rId225" Type="http://schemas.openxmlformats.org/officeDocument/2006/relationships/slide" Target="slides/slide22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10" Type="http://schemas.openxmlformats.org/officeDocument/2006/relationships/slide" Target="slides/slide206.xml"/><Relationship Id="rId215" Type="http://schemas.openxmlformats.org/officeDocument/2006/relationships/slide" Target="slides/slide211.xml"/><Relationship Id="rId26" Type="http://schemas.openxmlformats.org/officeDocument/2006/relationships/slide" Target="slides/slide22.xml"/><Relationship Id="rId231" Type="http://schemas.openxmlformats.org/officeDocument/2006/relationships/presProps" Target="presProps.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 Id="rId16" Type="http://schemas.openxmlformats.org/officeDocument/2006/relationships/slide" Target="slides/slide12.xml"/><Relationship Id="rId221" Type="http://schemas.openxmlformats.org/officeDocument/2006/relationships/slide" Target="slides/slide217.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11" Type="http://schemas.openxmlformats.org/officeDocument/2006/relationships/slide" Target="slides/slide207.xml"/><Relationship Id="rId23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15F589-53FA-4308-A591-28A8C2968B35}" type="doc">
      <dgm:prSet loTypeId="urn:microsoft.com/office/officeart/2005/8/layout/orgChart1" loCatId="hierarchy" qsTypeId="urn:microsoft.com/office/officeart/2005/8/quickstyle/simple1" qsCatId="simple" csTypeId="urn:microsoft.com/office/officeart/2005/8/colors/accent1_2" csCatId="accent1" phldr="1"/>
      <dgm:spPr/>
    </dgm:pt>
    <dgm:pt modelId="{608A1EC2-01AF-4247-A15B-978D125804F9}">
      <dgm:prSet/>
      <dgm:spPr>
        <a:solidFill>
          <a:schemeClr val="accent1">
            <a:lumMod val="60000"/>
            <a:lumOff val="40000"/>
          </a:schemeClr>
        </a:solidFill>
        <a:ln>
          <a:solidFill>
            <a:schemeClr val="tx2"/>
          </a:solidFill>
        </a:ln>
      </dgm:spPr>
      <dgm:t>
        <a:bodyPr/>
        <a:lstStyle/>
        <a:p>
          <a:pPr marL="0" marR="0" lvl="0" indent="0" algn="ctr" defTabSz="914400" rtl="0" eaLnBrk="0" fontAlgn="base" latinLnBrk="0" hangingPunct="0">
            <a:lnSpc>
              <a:spcPct val="85000"/>
            </a:lnSpc>
            <a:spcBef>
              <a:spcPct val="0"/>
            </a:spcBef>
            <a:spcAft>
              <a:spcPct val="0"/>
            </a:spcAft>
            <a:buClrTx/>
            <a:buSzTx/>
            <a:buFontTx/>
            <a:buNone/>
            <a:tabLst/>
          </a:pPr>
          <a:r>
            <a:rPr kumimoji="1" lang="en-US" b="1" i="0" u="none" strike="noStrike" cap="none" normalizeH="0" baseline="0" dirty="0">
              <a:ln>
                <a:noFill/>
              </a:ln>
              <a:solidFill>
                <a:schemeClr val="bg1"/>
              </a:solidFill>
              <a:effectLst>
                <a:outerShdw blurRad="38100" dist="38100" dir="2700000" algn="tl">
                  <a:srgbClr val="000000">
                    <a:alpha val="43137"/>
                  </a:srgbClr>
                </a:outerShdw>
              </a:effectLst>
              <a:latin typeface="+mn-lt"/>
            </a:rPr>
            <a:t>DHTML</a:t>
          </a:r>
          <a:endParaRPr kumimoji="1" lang="bg-BG" b="1" i="0" u="none" strike="noStrike" cap="none" normalizeH="0" baseline="0" dirty="0">
            <a:ln>
              <a:noFill/>
            </a:ln>
            <a:solidFill>
              <a:schemeClr val="bg1"/>
            </a:solidFill>
            <a:effectLst>
              <a:outerShdw blurRad="38100" dist="38100" dir="2700000" algn="tl">
                <a:srgbClr val="000000">
                  <a:alpha val="43137"/>
                </a:srgbClr>
              </a:outerShdw>
            </a:effectLst>
            <a:latin typeface="+mn-lt"/>
          </a:endParaRPr>
        </a:p>
      </dgm:t>
    </dgm:pt>
    <dgm:pt modelId="{828AE73B-BCEF-45B7-830B-D2E0F368485A}" type="parTrans" cxnId="{52FDC435-07B5-45D0-914D-3D47F7B79D1C}">
      <dgm:prSet/>
      <dgm:spPr/>
      <dgm:t>
        <a:bodyPr/>
        <a:lstStyle/>
        <a:p>
          <a:endParaRPr lang="bg-BG"/>
        </a:p>
      </dgm:t>
    </dgm:pt>
    <dgm:pt modelId="{904612A0-09C3-49F1-84A7-A5F9334ECF08}" type="sibTrans" cxnId="{52FDC435-07B5-45D0-914D-3D47F7B79D1C}">
      <dgm:prSet/>
      <dgm:spPr/>
      <dgm:t>
        <a:bodyPr/>
        <a:lstStyle/>
        <a:p>
          <a:endParaRPr lang="bg-BG"/>
        </a:p>
      </dgm:t>
    </dgm:pt>
    <dgm:pt modelId="{F11842CF-EC60-488E-9D4F-0DFED0CB0380}">
      <dgm:prSet/>
      <dgm:spPr>
        <a:solidFill>
          <a:schemeClr val="accent1">
            <a:lumMod val="60000"/>
            <a:lumOff val="40000"/>
          </a:schemeClr>
        </a:solidFill>
        <a:ln>
          <a:solidFill>
            <a:schemeClr val="tx2"/>
          </a:solidFill>
        </a:ln>
      </dgm:spPr>
      <dgm:t>
        <a:bodyPr/>
        <a:lstStyle/>
        <a:p>
          <a:pPr marL="0" marR="0" lvl="0" indent="0" algn="ctr" defTabSz="914400" rtl="0" eaLnBrk="0" fontAlgn="base" latinLnBrk="0" hangingPunct="0">
            <a:lnSpc>
              <a:spcPct val="85000"/>
            </a:lnSpc>
            <a:spcBef>
              <a:spcPct val="0"/>
            </a:spcBef>
            <a:spcAft>
              <a:spcPct val="0"/>
            </a:spcAft>
            <a:buClrTx/>
            <a:buSzTx/>
            <a:buFontTx/>
            <a:buNone/>
            <a:tabLst/>
          </a:pPr>
          <a:r>
            <a:rPr kumimoji="1" lang="en-US" b="1" i="0" u="none" strike="noStrike" cap="none" normalizeH="0" baseline="0" dirty="0">
              <a:ln>
                <a:noFill/>
              </a:ln>
              <a:solidFill>
                <a:schemeClr val="bg1"/>
              </a:solidFill>
              <a:effectLst>
                <a:outerShdw blurRad="38100" dist="38100" dir="2700000" algn="tl">
                  <a:srgbClr val="000000">
                    <a:alpha val="43137"/>
                  </a:srgbClr>
                </a:outerShdw>
              </a:effectLst>
              <a:latin typeface="+mn-lt"/>
            </a:rPr>
            <a:t>XHTML</a:t>
          </a:r>
          <a:endParaRPr kumimoji="1" lang="bg-BG" b="1" i="0" u="none" strike="noStrike" cap="none" normalizeH="0" baseline="0" dirty="0">
            <a:ln>
              <a:noFill/>
            </a:ln>
            <a:solidFill>
              <a:schemeClr val="bg1"/>
            </a:solidFill>
            <a:effectLst>
              <a:outerShdw blurRad="38100" dist="38100" dir="2700000" algn="tl">
                <a:srgbClr val="000000">
                  <a:alpha val="43137"/>
                </a:srgbClr>
              </a:outerShdw>
            </a:effectLst>
            <a:latin typeface="+mn-lt"/>
          </a:endParaRPr>
        </a:p>
      </dgm:t>
    </dgm:pt>
    <dgm:pt modelId="{5263E22A-86A7-4D05-BF79-78924EC4E0A3}" type="parTrans" cxnId="{38E31C0F-5319-4D84-B9EC-7EF743D6089A}">
      <dgm:prSet/>
      <dgm:spPr>
        <a:solidFill>
          <a:schemeClr val="tx1"/>
        </a:solidFill>
        <a:ln>
          <a:solidFill>
            <a:schemeClr val="tx1"/>
          </a:solidFill>
        </a:ln>
      </dgm:spPr>
      <dgm:t>
        <a:bodyPr/>
        <a:lstStyle/>
        <a:p>
          <a:endParaRPr lang="bg-BG"/>
        </a:p>
      </dgm:t>
    </dgm:pt>
    <dgm:pt modelId="{378126A9-9473-46E7-B496-C7F79200FC74}" type="sibTrans" cxnId="{38E31C0F-5319-4D84-B9EC-7EF743D6089A}">
      <dgm:prSet/>
      <dgm:spPr/>
      <dgm:t>
        <a:bodyPr/>
        <a:lstStyle/>
        <a:p>
          <a:endParaRPr lang="bg-BG"/>
        </a:p>
      </dgm:t>
    </dgm:pt>
    <dgm:pt modelId="{D7329EF1-07F8-4005-AE62-EAC2F38A0754}">
      <dgm:prSet/>
      <dgm:spPr>
        <a:solidFill>
          <a:schemeClr val="accent1">
            <a:lumMod val="60000"/>
            <a:lumOff val="40000"/>
          </a:schemeClr>
        </a:solidFill>
        <a:ln>
          <a:solidFill>
            <a:schemeClr val="tx2"/>
          </a:solidFill>
        </a:ln>
      </dgm:spPr>
      <dgm:t>
        <a:bodyPr/>
        <a:lstStyle/>
        <a:p>
          <a:pPr marL="0" marR="0" lvl="0" indent="0" algn="ctr" defTabSz="914400" rtl="0" eaLnBrk="0" fontAlgn="base" latinLnBrk="0" hangingPunct="0">
            <a:lnSpc>
              <a:spcPct val="85000"/>
            </a:lnSpc>
            <a:spcBef>
              <a:spcPct val="0"/>
            </a:spcBef>
            <a:spcAft>
              <a:spcPct val="0"/>
            </a:spcAft>
            <a:buClrTx/>
            <a:buSzTx/>
            <a:buFontTx/>
            <a:buNone/>
            <a:tabLst/>
          </a:pPr>
          <a:r>
            <a:rPr kumimoji="1" lang="en-US" b="1" i="0" u="none" strike="noStrike" cap="none" normalizeH="0" baseline="0" dirty="0">
              <a:ln>
                <a:noFill/>
              </a:ln>
              <a:solidFill>
                <a:schemeClr val="bg1"/>
              </a:solidFill>
              <a:effectLst>
                <a:outerShdw blurRad="38100" dist="38100" dir="2700000" algn="tl">
                  <a:srgbClr val="000000">
                    <a:alpha val="43137"/>
                  </a:srgbClr>
                </a:outerShdw>
              </a:effectLst>
              <a:latin typeface="+mn-lt"/>
            </a:rPr>
            <a:t>CSS</a:t>
          </a:r>
          <a:endParaRPr kumimoji="1" lang="bg-BG" b="1" i="0" u="none" strike="noStrike" cap="none" normalizeH="0" baseline="0" dirty="0">
            <a:ln>
              <a:noFill/>
            </a:ln>
            <a:solidFill>
              <a:schemeClr val="bg1"/>
            </a:solidFill>
            <a:effectLst>
              <a:outerShdw blurRad="38100" dist="38100" dir="2700000" algn="tl">
                <a:srgbClr val="000000">
                  <a:alpha val="43137"/>
                </a:srgbClr>
              </a:outerShdw>
            </a:effectLst>
            <a:latin typeface="+mn-lt"/>
          </a:endParaRPr>
        </a:p>
      </dgm:t>
    </dgm:pt>
    <dgm:pt modelId="{A4AAF88C-2F9E-4D8B-8972-305B152AE0D7}" type="parTrans" cxnId="{893DBBBD-06EC-4021-B42A-0557D6AD8DAA}">
      <dgm:prSet/>
      <dgm:spPr>
        <a:solidFill>
          <a:schemeClr val="tx1"/>
        </a:solidFill>
        <a:ln>
          <a:solidFill>
            <a:schemeClr val="tx1"/>
          </a:solidFill>
        </a:ln>
      </dgm:spPr>
      <dgm:t>
        <a:bodyPr/>
        <a:lstStyle/>
        <a:p>
          <a:endParaRPr lang="bg-BG"/>
        </a:p>
      </dgm:t>
    </dgm:pt>
    <dgm:pt modelId="{5696FE6E-187F-439A-8990-078E720F3D2A}" type="sibTrans" cxnId="{893DBBBD-06EC-4021-B42A-0557D6AD8DAA}">
      <dgm:prSet/>
      <dgm:spPr/>
      <dgm:t>
        <a:bodyPr/>
        <a:lstStyle/>
        <a:p>
          <a:endParaRPr lang="bg-BG"/>
        </a:p>
      </dgm:t>
    </dgm:pt>
    <dgm:pt modelId="{7C7AC4B4-D3B9-4CC2-B87A-839316F25AF2}">
      <dgm:prSet/>
      <dgm:spPr>
        <a:solidFill>
          <a:schemeClr val="accent1">
            <a:lumMod val="60000"/>
            <a:lumOff val="40000"/>
          </a:schemeClr>
        </a:solidFill>
        <a:ln>
          <a:solidFill>
            <a:schemeClr val="tx2"/>
          </a:solidFill>
        </a:ln>
      </dgm:spPr>
      <dgm:t>
        <a:bodyPr/>
        <a:lstStyle/>
        <a:p>
          <a:pPr marL="0" marR="0" lvl="0" indent="0" algn="ctr" defTabSz="914400" rtl="0" eaLnBrk="0" fontAlgn="base" latinLnBrk="0" hangingPunct="0">
            <a:lnSpc>
              <a:spcPct val="85000"/>
            </a:lnSpc>
            <a:spcBef>
              <a:spcPct val="0"/>
            </a:spcBef>
            <a:spcAft>
              <a:spcPct val="0"/>
            </a:spcAft>
            <a:buClrTx/>
            <a:buSzTx/>
            <a:buFontTx/>
            <a:buNone/>
            <a:tabLst/>
          </a:pPr>
          <a:r>
            <a:rPr kumimoji="1" lang="en-US" b="1" i="0" u="none" strike="noStrike" cap="none" normalizeH="0" baseline="0" dirty="0">
              <a:ln>
                <a:noFill/>
              </a:ln>
              <a:solidFill>
                <a:schemeClr val="bg1"/>
              </a:solidFill>
              <a:effectLst>
                <a:outerShdw blurRad="38100" dist="38100" dir="2700000" algn="tl">
                  <a:srgbClr val="000000">
                    <a:alpha val="43137"/>
                  </a:srgbClr>
                </a:outerShdw>
              </a:effectLst>
              <a:latin typeface="+mn-lt"/>
            </a:rPr>
            <a:t>JavaScript</a:t>
          </a:r>
          <a:endParaRPr kumimoji="1" lang="bg-BG" b="1" i="0" u="none" strike="noStrike" cap="none" normalizeH="0" baseline="0" dirty="0">
            <a:ln>
              <a:noFill/>
            </a:ln>
            <a:solidFill>
              <a:schemeClr val="bg1"/>
            </a:solidFill>
            <a:effectLst>
              <a:outerShdw blurRad="38100" dist="38100" dir="2700000" algn="tl">
                <a:srgbClr val="000000">
                  <a:alpha val="43137"/>
                </a:srgbClr>
              </a:outerShdw>
            </a:effectLst>
            <a:latin typeface="+mn-lt"/>
          </a:endParaRPr>
        </a:p>
      </dgm:t>
    </dgm:pt>
    <dgm:pt modelId="{9B8098CB-6BB8-4AC2-B11B-D5E6DFCC87EB}" type="parTrans" cxnId="{A85D2821-C08F-4ADE-A6D1-E343CC70CCE9}">
      <dgm:prSet/>
      <dgm:spPr>
        <a:solidFill>
          <a:schemeClr val="tx1"/>
        </a:solidFill>
        <a:ln>
          <a:solidFill>
            <a:schemeClr val="tx1"/>
          </a:solidFill>
        </a:ln>
      </dgm:spPr>
      <dgm:t>
        <a:bodyPr/>
        <a:lstStyle/>
        <a:p>
          <a:endParaRPr lang="bg-BG"/>
        </a:p>
      </dgm:t>
    </dgm:pt>
    <dgm:pt modelId="{677C916D-FD1F-4DD9-9D02-79DEB8374ECC}" type="sibTrans" cxnId="{A85D2821-C08F-4ADE-A6D1-E343CC70CCE9}">
      <dgm:prSet/>
      <dgm:spPr/>
      <dgm:t>
        <a:bodyPr/>
        <a:lstStyle/>
        <a:p>
          <a:endParaRPr lang="bg-BG"/>
        </a:p>
      </dgm:t>
    </dgm:pt>
    <dgm:pt modelId="{B7609963-D7B9-4B17-AF9E-F6B62543970C}">
      <dgm:prSet/>
      <dgm:spPr>
        <a:solidFill>
          <a:schemeClr val="accent1">
            <a:lumMod val="60000"/>
            <a:lumOff val="40000"/>
          </a:schemeClr>
        </a:solidFill>
        <a:ln>
          <a:solidFill>
            <a:schemeClr val="tx2"/>
          </a:solidFill>
        </a:ln>
      </dgm:spPr>
      <dgm:t>
        <a:bodyPr/>
        <a:lstStyle/>
        <a:p>
          <a:pPr marL="0" marR="0" lvl="0" indent="0" algn="ctr" defTabSz="914400" rtl="0" eaLnBrk="0" fontAlgn="base" latinLnBrk="0" hangingPunct="0">
            <a:lnSpc>
              <a:spcPct val="85000"/>
            </a:lnSpc>
            <a:spcBef>
              <a:spcPct val="0"/>
            </a:spcBef>
            <a:spcAft>
              <a:spcPct val="0"/>
            </a:spcAft>
            <a:buClrTx/>
            <a:buSzTx/>
            <a:buFontTx/>
            <a:buNone/>
            <a:tabLst/>
          </a:pPr>
          <a:r>
            <a:rPr kumimoji="1" lang="en-US" b="1" i="0" u="none" strike="noStrike" cap="none" normalizeH="0" baseline="0" dirty="0">
              <a:ln>
                <a:noFill/>
              </a:ln>
              <a:solidFill>
                <a:schemeClr val="bg1"/>
              </a:solidFill>
              <a:effectLst>
                <a:outerShdw blurRad="38100" dist="38100" dir="2700000" algn="tl">
                  <a:srgbClr val="000000">
                    <a:alpha val="43137"/>
                  </a:srgbClr>
                </a:outerShdw>
              </a:effectLst>
              <a:latin typeface="+mn-lt"/>
            </a:rPr>
            <a:t>DOM</a:t>
          </a:r>
          <a:endParaRPr kumimoji="1" lang="bg-BG" b="1" i="0" u="none" strike="noStrike" cap="none" normalizeH="0" baseline="0" dirty="0">
            <a:ln>
              <a:noFill/>
            </a:ln>
            <a:solidFill>
              <a:schemeClr val="bg1"/>
            </a:solidFill>
            <a:effectLst>
              <a:outerShdw blurRad="38100" dist="38100" dir="2700000" algn="tl">
                <a:srgbClr val="000000">
                  <a:alpha val="43137"/>
                </a:srgbClr>
              </a:outerShdw>
            </a:effectLst>
            <a:latin typeface="+mn-lt"/>
          </a:endParaRPr>
        </a:p>
      </dgm:t>
    </dgm:pt>
    <dgm:pt modelId="{0AB9111E-23F7-47BC-9307-7D65CADBF6D7}" type="parTrans" cxnId="{122BB43D-C82A-4A98-B27B-9FA079FAE1D9}">
      <dgm:prSet/>
      <dgm:spPr>
        <a:solidFill>
          <a:schemeClr val="tx1"/>
        </a:solidFill>
        <a:ln>
          <a:solidFill>
            <a:schemeClr val="tx1"/>
          </a:solidFill>
        </a:ln>
      </dgm:spPr>
      <dgm:t>
        <a:bodyPr/>
        <a:lstStyle/>
        <a:p>
          <a:endParaRPr lang="bg-BG"/>
        </a:p>
      </dgm:t>
    </dgm:pt>
    <dgm:pt modelId="{9593D17D-562E-42ED-9DB7-9BEC28666928}" type="sibTrans" cxnId="{122BB43D-C82A-4A98-B27B-9FA079FAE1D9}">
      <dgm:prSet/>
      <dgm:spPr/>
      <dgm:t>
        <a:bodyPr/>
        <a:lstStyle/>
        <a:p>
          <a:endParaRPr lang="bg-BG"/>
        </a:p>
      </dgm:t>
    </dgm:pt>
    <dgm:pt modelId="{FA41F8B3-D593-47C9-A931-F79544E76C04}" type="pres">
      <dgm:prSet presAssocID="{DD15F589-53FA-4308-A591-28A8C2968B35}" presName="hierChild1" presStyleCnt="0">
        <dgm:presLayoutVars>
          <dgm:orgChart val="1"/>
          <dgm:chPref val="1"/>
          <dgm:dir/>
          <dgm:animOne val="branch"/>
          <dgm:animLvl val="lvl"/>
          <dgm:resizeHandles/>
        </dgm:presLayoutVars>
      </dgm:prSet>
      <dgm:spPr/>
    </dgm:pt>
    <dgm:pt modelId="{1876C163-5C32-42B3-8D5D-16E15B8DBB2B}" type="pres">
      <dgm:prSet presAssocID="{608A1EC2-01AF-4247-A15B-978D125804F9}" presName="hierRoot1" presStyleCnt="0">
        <dgm:presLayoutVars>
          <dgm:hierBranch/>
        </dgm:presLayoutVars>
      </dgm:prSet>
      <dgm:spPr/>
    </dgm:pt>
    <dgm:pt modelId="{A929C0FD-7584-4926-BCB9-FE67EB0E1C1C}" type="pres">
      <dgm:prSet presAssocID="{608A1EC2-01AF-4247-A15B-978D125804F9}" presName="rootComposite1" presStyleCnt="0"/>
      <dgm:spPr/>
    </dgm:pt>
    <dgm:pt modelId="{3FACA039-696D-4C69-9B35-11AADEC858A2}" type="pres">
      <dgm:prSet presAssocID="{608A1EC2-01AF-4247-A15B-978D125804F9}" presName="rootText1" presStyleLbl="node0" presStyleIdx="0" presStyleCnt="1" custScaleY="72520" custLinFactNeighborX="1291" custLinFactNeighborY="-10977">
        <dgm:presLayoutVars>
          <dgm:chPref val="3"/>
        </dgm:presLayoutVars>
      </dgm:prSet>
      <dgm:spPr/>
      <dgm:t>
        <a:bodyPr/>
        <a:lstStyle/>
        <a:p>
          <a:endParaRPr lang="en-US"/>
        </a:p>
      </dgm:t>
    </dgm:pt>
    <dgm:pt modelId="{0CEBC24F-1328-4FAC-B379-2BCA120E4D72}" type="pres">
      <dgm:prSet presAssocID="{608A1EC2-01AF-4247-A15B-978D125804F9}" presName="rootConnector1" presStyleLbl="node1" presStyleIdx="0" presStyleCnt="0"/>
      <dgm:spPr/>
      <dgm:t>
        <a:bodyPr/>
        <a:lstStyle/>
        <a:p>
          <a:endParaRPr lang="en-US"/>
        </a:p>
      </dgm:t>
    </dgm:pt>
    <dgm:pt modelId="{874CA8BE-F061-48CF-B676-467D315F616D}" type="pres">
      <dgm:prSet presAssocID="{608A1EC2-01AF-4247-A15B-978D125804F9}" presName="hierChild2" presStyleCnt="0"/>
      <dgm:spPr/>
    </dgm:pt>
    <dgm:pt modelId="{6F556916-3134-4938-BB1B-C7ACC88A39E8}" type="pres">
      <dgm:prSet presAssocID="{5263E22A-86A7-4D05-BF79-78924EC4E0A3}" presName="Name35" presStyleLbl="parChTrans1D2" presStyleIdx="0" presStyleCnt="4"/>
      <dgm:spPr/>
      <dgm:t>
        <a:bodyPr/>
        <a:lstStyle/>
        <a:p>
          <a:endParaRPr lang="en-US"/>
        </a:p>
      </dgm:t>
    </dgm:pt>
    <dgm:pt modelId="{26FE4D88-8094-40F2-A9A5-C1E40706E701}" type="pres">
      <dgm:prSet presAssocID="{F11842CF-EC60-488E-9D4F-0DFED0CB0380}" presName="hierRoot2" presStyleCnt="0">
        <dgm:presLayoutVars>
          <dgm:hierBranch/>
        </dgm:presLayoutVars>
      </dgm:prSet>
      <dgm:spPr/>
    </dgm:pt>
    <dgm:pt modelId="{88EEB339-45F0-44D3-9877-0C78F0C47C89}" type="pres">
      <dgm:prSet presAssocID="{F11842CF-EC60-488E-9D4F-0DFED0CB0380}" presName="rootComposite" presStyleCnt="0"/>
      <dgm:spPr/>
    </dgm:pt>
    <dgm:pt modelId="{228FE6FC-7259-4B67-82C5-9C0076AD3ACA}" type="pres">
      <dgm:prSet presAssocID="{F11842CF-EC60-488E-9D4F-0DFED0CB0380}" presName="rootText" presStyleLbl="node2" presStyleIdx="0" presStyleCnt="4" custScaleX="79939" custScaleY="64766" custLinFactNeighborY="2687">
        <dgm:presLayoutVars>
          <dgm:chPref val="3"/>
        </dgm:presLayoutVars>
      </dgm:prSet>
      <dgm:spPr/>
      <dgm:t>
        <a:bodyPr/>
        <a:lstStyle/>
        <a:p>
          <a:endParaRPr lang="en-US"/>
        </a:p>
      </dgm:t>
    </dgm:pt>
    <dgm:pt modelId="{7AC48386-9656-4EC6-8821-0F7E07CC2F1A}" type="pres">
      <dgm:prSet presAssocID="{F11842CF-EC60-488E-9D4F-0DFED0CB0380}" presName="rootConnector" presStyleLbl="node2" presStyleIdx="0" presStyleCnt="4"/>
      <dgm:spPr/>
      <dgm:t>
        <a:bodyPr/>
        <a:lstStyle/>
        <a:p>
          <a:endParaRPr lang="en-US"/>
        </a:p>
      </dgm:t>
    </dgm:pt>
    <dgm:pt modelId="{BB0E37DB-4683-4DD3-8E46-BC42C2FA3E6B}" type="pres">
      <dgm:prSet presAssocID="{F11842CF-EC60-488E-9D4F-0DFED0CB0380}" presName="hierChild4" presStyleCnt="0"/>
      <dgm:spPr/>
    </dgm:pt>
    <dgm:pt modelId="{8385983F-E726-4C0E-92A4-E4221A5E0E05}" type="pres">
      <dgm:prSet presAssocID="{F11842CF-EC60-488E-9D4F-0DFED0CB0380}" presName="hierChild5" presStyleCnt="0"/>
      <dgm:spPr/>
    </dgm:pt>
    <dgm:pt modelId="{7F3FFE69-D75F-44A3-893C-E8756AA89EAC}" type="pres">
      <dgm:prSet presAssocID="{A4AAF88C-2F9E-4D8B-8972-305B152AE0D7}" presName="Name35" presStyleLbl="parChTrans1D2" presStyleIdx="1" presStyleCnt="4"/>
      <dgm:spPr/>
      <dgm:t>
        <a:bodyPr/>
        <a:lstStyle/>
        <a:p>
          <a:endParaRPr lang="en-US"/>
        </a:p>
      </dgm:t>
    </dgm:pt>
    <dgm:pt modelId="{C86DEECA-D9D1-4A3C-B23D-7A1431CBDA95}" type="pres">
      <dgm:prSet presAssocID="{D7329EF1-07F8-4005-AE62-EAC2F38A0754}" presName="hierRoot2" presStyleCnt="0">
        <dgm:presLayoutVars>
          <dgm:hierBranch/>
        </dgm:presLayoutVars>
      </dgm:prSet>
      <dgm:spPr/>
    </dgm:pt>
    <dgm:pt modelId="{D893DD97-D419-449F-AF14-3948C1DA2F02}" type="pres">
      <dgm:prSet presAssocID="{D7329EF1-07F8-4005-AE62-EAC2F38A0754}" presName="rootComposite" presStyleCnt="0"/>
      <dgm:spPr/>
    </dgm:pt>
    <dgm:pt modelId="{1A61650A-88F6-4148-943F-62A660FF946A}" type="pres">
      <dgm:prSet presAssocID="{D7329EF1-07F8-4005-AE62-EAC2F38A0754}" presName="rootText" presStyleLbl="node2" presStyleIdx="1" presStyleCnt="4" custScaleX="75353" custScaleY="64766" custLinFactNeighborY="2687">
        <dgm:presLayoutVars>
          <dgm:chPref val="3"/>
        </dgm:presLayoutVars>
      </dgm:prSet>
      <dgm:spPr/>
      <dgm:t>
        <a:bodyPr/>
        <a:lstStyle/>
        <a:p>
          <a:endParaRPr lang="en-US"/>
        </a:p>
      </dgm:t>
    </dgm:pt>
    <dgm:pt modelId="{B65AC824-25E8-455D-B1AC-2FD0E904FF64}" type="pres">
      <dgm:prSet presAssocID="{D7329EF1-07F8-4005-AE62-EAC2F38A0754}" presName="rootConnector" presStyleLbl="node2" presStyleIdx="1" presStyleCnt="4"/>
      <dgm:spPr/>
      <dgm:t>
        <a:bodyPr/>
        <a:lstStyle/>
        <a:p>
          <a:endParaRPr lang="en-US"/>
        </a:p>
      </dgm:t>
    </dgm:pt>
    <dgm:pt modelId="{92142DBB-3F4F-4452-A8C5-D7BEF4D5E30F}" type="pres">
      <dgm:prSet presAssocID="{D7329EF1-07F8-4005-AE62-EAC2F38A0754}" presName="hierChild4" presStyleCnt="0"/>
      <dgm:spPr/>
    </dgm:pt>
    <dgm:pt modelId="{6D12CE1A-6E96-4827-83BE-14E7E66F4B88}" type="pres">
      <dgm:prSet presAssocID="{D7329EF1-07F8-4005-AE62-EAC2F38A0754}" presName="hierChild5" presStyleCnt="0"/>
      <dgm:spPr/>
    </dgm:pt>
    <dgm:pt modelId="{45E166D6-D565-4268-934A-48C967E831B3}" type="pres">
      <dgm:prSet presAssocID="{9B8098CB-6BB8-4AC2-B11B-D5E6DFCC87EB}" presName="Name35" presStyleLbl="parChTrans1D2" presStyleIdx="2" presStyleCnt="4"/>
      <dgm:spPr/>
      <dgm:t>
        <a:bodyPr/>
        <a:lstStyle/>
        <a:p>
          <a:endParaRPr lang="en-US"/>
        </a:p>
      </dgm:t>
    </dgm:pt>
    <dgm:pt modelId="{BB44F0E0-2C9E-423E-8069-D6DDA0A16A6A}" type="pres">
      <dgm:prSet presAssocID="{7C7AC4B4-D3B9-4CC2-B87A-839316F25AF2}" presName="hierRoot2" presStyleCnt="0">
        <dgm:presLayoutVars>
          <dgm:hierBranch/>
        </dgm:presLayoutVars>
      </dgm:prSet>
      <dgm:spPr/>
    </dgm:pt>
    <dgm:pt modelId="{4C2462D0-B0F4-48F5-9E9B-BF819E6348E4}" type="pres">
      <dgm:prSet presAssocID="{7C7AC4B4-D3B9-4CC2-B87A-839316F25AF2}" presName="rootComposite" presStyleCnt="0"/>
      <dgm:spPr/>
    </dgm:pt>
    <dgm:pt modelId="{84BDF9D7-71AF-478A-8992-78E523D21C63}" type="pres">
      <dgm:prSet presAssocID="{7C7AC4B4-D3B9-4CC2-B87A-839316F25AF2}" presName="rootText" presStyleLbl="node2" presStyleIdx="2" presStyleCnt="4" custScaleY="64766" custLinFactNeighborY="2687">
        <dgm:presLayoutVars>
          <dgm:chPref val="3"/>
        </dgm:presLayoutVars>
      </dgm:prSet>
      <dgm:spPr/>
      <dgm:t>
        <a:bodyPr/>
        <a:lstStyle/>
        <a:p>
          <a:endParaRPr lang="en-US"/>
        </a:p>
      </dgm:t>
    </dgm:pt>
    <dgm:pt modelId="{7740B1A0-9157-4545-97EB-368FEB272624}" type="pres">
      <dgm:prSet presAssocID="{7C7AC4B4-D3B9-4CC2-B87A-839316F25AF2}" presName="rootConnector" presStyleLbl="node2" presStyleIdx="2" presStyleCnt="4"/>
      <dgm:spPr/>
      <dgm:t>
        <a:bodyPr/>
        <a:lstStyle/>
        <a:p>
          <a:endParaRPr lang="en-US"/>
        </a:p>
      </dgm:t>
    </dgm:pt>
    <dgm:pt modelId="{E49337F8-048F-41BA-814E-5E7B7259422C}" type="pres">
      <dgm:prSet presAssocID="{7C7AC4B4-D3B9-4CC2-B87A-839316F25AF2}" presName="hierChild4" presStyleCnt="0"/>
      <dgm:spPr/>
    </dgm:pt>
    <dgm:pt modelId="{0294AAB7-9288-4089-8FFA-D23BA13CD04A}" type="pres">
      <dgm:prSet presAssocID="{7C7AC4B4-D3B9-4CC2-B87A-839316F25AF2}" presName="hierChild5" presStyleCnt="0"/>
      <dgm:spPr/>
    </dgm:pt>
    <dgm:pt modelId="{C79BA2E6-7BA1-4DF0-8AC0-F79C40B6D60B}" type="pres">
      <dgm:prSet presAssocID="{0AB9111E-23F7-47BC-9307-7D65CADBF6D7}" presName="Name35" presStyleLbl="parChTrans1D2" presStyleIdx="3" presStyleCnt="4"/>
      <dgm:spPr/>
      <dgm:t>
        <a:bodyPr/>
        <a:lstStyle/>
        <a:p>
          <a:endParaRPr lang="en-US"/>
        </a:p>
      </dgm:t>
    </dgm:pt>
    <dgm:pt modelId="{A7AD03B0-C350-4F74-A7C1-A4B599120E2A}" type="pres">
      <dgm:prSet presAssocID="{B7609963-D7B9-4B17-AF9E-F6B62543970C}" presName="hierRoot2" presStyleCnt="0">
        <dgm:presLayoutVars>
          <dgm:hierBranch/>
        </dgm:presLayoutVars>
      </dgm:prSet>
      <dgm:spPr/>
    </dgm:pt>
    <dgm:pt modelId="{F5AD575B-DF86-4CE6-BF88-31A3F51ED98D}" type="pres">
      <dgm:prSet presAssocID="{B7609963-D7B9-4B17-AF9E-F6B62543970C}" presName="rootComposite" presStyleCnt="0"/>
      <dgm:spPr/>
    </dgm:pt>
    <dgm:pt modelId="{1A6408F8-093E-474D-AB6F-BF0938FAFF71}" type="pres">
      <dgm:prSet presAssocID="{B7609963-D7B9-4B17-AF9E-F6B62543970C}" presName="rootText" presStyleLbl="node2" presStyleIdx="3" presStyleCnt="4" custScaleX="78934" custScaleY="64766" custLinFactNeighborY="2687">
        <dgm:presLayoutVars>
          <dgm:chPref val="3"/>
        </dgm:presLayoutVars>
      </dgm:prSet>
      <dgm:spPr/>
      <dgm:t>
        <a:bodyPr/>
        <a:lstStyle/>
        <a:p>
          <a:endParaRPr lang="en-US"/>
        </a:p>
      </dgm:t>
    </dgm:pt>
    <dgm:pt modelId="{59A91F38-2289-4DEA-8B70-9AC77A7B4494}" type="pres">
      <dgm:prSet presAssocID="{B7609963-D7B9-4B17-AF9E-F6B62543970C}" presName="rootConnector" presStyleLbl="node2" presStyleIdx="3" presStyleCnt="4"/>
      <dgm:spPr/>
      <dgm:t>
        <a:bodyPr/>
        <a:lstStyle/>
        <a:p>
          <a:endParaRPr lang="en-US"/>
        </a:p>
      </dgm:t>
    </dgm:pt>
    <dgm:pt modelId="{28815BC9-DEE2-4810-8E2B-A64B9F3D23F8}" type="pres">
      <dgm:prSet presAssocID="{B7609963-D7B9-4B17-AF9E-F6B62543970C}" presName="hierChild4" presStyleCnt="0"/>
      <dgm:spPr/>
    </dgm:pt>
    <dgm:pt modelId="{183C01C3-D9D1-4768-998F-2EE78725298E}" type="pres">
      <dgm:prSet presAssocID="{B7609963-D7B9-4B17-AF9E-F6B62543970C}" presName="hierChild5" presStyleCnt="0"/>
      <dgm:spPr/>
    </dgm:pt>
    <dgm:pt modelId="{49FCD0B9-9A27-499B-93DF-B7F4B70D4AEA}" type="pres">
      <dgm:prSet presAssocID="{608A1EC2-01AF-4247-A15B-978D125804F9}" presName="hierChild3" presStyleCnt="0"/>
      <dgm:spPr/>
    </dgm:pt>
  </dgm:ptLst>
  <dgm:cxnLst>
    <dgm:cxn modelId="{C2D13364-B64F-444F-814E-A1FEC6DCDDEB}" type="presOf" srcId="{B7609963-D7B9-4B17-AF9E-F6B62543970C}" destId="{1A6408F8-093E-474D-AB6F-BF0938FAFF71}" srcOrd="0" destOrd="0" presId="urn:microsoft.com/office/officeart/2005/8/layout/orgChart1"/>
    <dgm:cxn modelId="{A85D2821-C08F-4ADE-A6D1-E343CC70CCE9}" srcId="{608A1EC2-01AF-4247-A15B-978D125804F9}" destId="{7C7AC4B4-D3B9-4CC2-B87A-839316F25AF2}" srcOrd="2" destOrd="0" parTransId="{9B8098CB-6BB8-4AC2-B11B-D5E6DFCC87EB}" sibTransId="{677C916D-FD1F-4DD9-9D02-79DEB8374ECC}"/>
    <dgm:cxn modelId="{829F0FA8-6C89-4D63-95F4-79BD8882D58E}" type="presOf" srcId="{D7329EF1-07F8-4005-AE62-EAC2F38A0754}" destId="{1A61650A-88F6-4148-943F-62A660FF946A}" srcOrd="0" destOrd="0" presId="urn:microsoft.com/office/officeart/2005/8/layout/orgChart1"/>
    <dgm:cxn modelId="{38E31C0F-5319-4D84-B9EC-7EF743D6089A}" srcId="{608A1EC2-01AF-4247-A15B-978D125804F9}" destId="{F11842CF-EC60-488E-9D4F-0DFED0CB0380}" srcOrd="0" destOrd="0" parTransId="{5263E22A-86A7-4D05-BF79-78924EC4E0A3}" sibTransId="{378126A9-9473-46E7-B496-C7F79200FC74}"/>
    <dgm:cxn modelId="{921FC735-4EB8-4DF1-AE2E-03B1BBE00265}" type="presOf" srcId="{608A1EC2-01AF-4247-A15B-978D125804F9}" destId="{0CEBC24F-1328-4FAC-B379-2BCA120E4D72}" srcOrd="1" destOrd="0" presId="urn:microsoft.com/office/officeart/2005/8/layout/orgChart1"/>
    <dgm:cxn modelId="{122BB43D-C82A-4A98-B27B-9FA079FAE1D9}" srcId="{608A1EC2-01AF-4247-A15B-978D125804F9}" destId="{B7609963-D7B9-4B17-AF9E-F6B62543970C}" srcOrd="3" destOrd="0" parTransId="{0AB9111E-23F7-47BC-9307-7D65CADBF6D7}" sibTransId="{9593D17D-562E-42ED-9DB7-9BEC28666928}"/>
    <dgm:cxn modelId="{52FDC435-07B5-45D0-914D-3D47F7B79D1C}" srcId="{DD15F589-53FA-4308-A591-28A8C2968B35}" destId="{608A1EC2-01AF-4247-A15B-978D125804F9}" srcOrd="0" destOrd="0" parTransId="{828AE73B-BCEF-45B7-830B-D2E0F368485A}" sibTransId="{904612A0-09C3-49F1-84A7-A5F9334ECF08}"/>
    <dgm:cxn modelId="{823EB309-91CF-44B5-9D74-BD278A60E565}" type="presOf" srcId="{7C7AC4B4-D3B9-4CC2-B87A-839316F25AF2}" destId="{84BDF9D7-71AF-478A-8992-78E523D21C63}" srcOrd="0" destOrd="0" presId="urn:microsoft.com/office/officeart/2005/8/layout/orgChart1"/>
    <dgm:cxn modelId="{ED0136E5-AE9E-4347-A904-8EC640E1D047}" type="presOf" srcId="{A4AAF88C-2F9E-4D8B-8972-305B152AE0D7}" destId="{7F3FFE69-D75F-44A3-893C-E8756AA89EAC}" srcOrd="0" destOrd="0" presId="urn:microsoft.com/office/officeart/2005/8/layout/orgChart1"/>
    <dgm:cxn modelId="{2371DAE5-0D18-4154-A809-8110B550D2C2}" type="presOf" srcId="{F11842CF-EC60-488E-9D4F-0DFED0CB0380}" destId="{7AC48386-9656-4EC6-8821-0F7E07CC2F1A}" srcOrd="1" destOrd="0" presId="urn:microsoft.com/office/officeart/2005/8/layout/orgChart1"/>
    <dgm:cxn modelId="{4DBC1F32-4782-4171-9AEB-CD44ADF0D053}" type="presOf" srcId="{608A1EC2-01AF-4247-A15B-978D125804F9}" destId="{3FACA039-696D-4C69-9B35-11AADEC858A2}" srcOrd="0" destOrd="0" presId="urn:microsoft.com/office/officeart/2005/8/layout/orgChart1"/>
    <dgm:cxn modelId="{336B7A69-0D99-43A3-87C1-3A61A0E647F6}" type="presOf" srcId="{B7609963-D7B9-4B17-AF9E-F6B62543970C}" destId="{59A91F38-2289-4DEA-8B70-9AC77A7B4494}" srcOrd="1" destOrd="0" presId="urn:microsoft.com/office/officeart/2005/8/layout/orgChart1"/>
    <dgm:cxn modelId="{8301F51E-438A-49DC-80E9-B68998AF365E}" type="presOf" srcId="{D7329EF1-07F8-4005-AE62-EAC2F38A0754}" destId="{B65AC824-25E8-455D-B1AC-2FD0E904FF64}" srcOrd="1" destOrd="0" presId="urn:microsoft.com/office/officeart/2005/8/layout/orgChart1"/>
    <dgm:cxn modelId="{75CD7B55-B989-452C-AC44-2DF3943BC300}" type="presOf" srcId="{0AB9111E-23F7-47BC-9307-7D65CADBF6D7}" destId="{C79BA2E6-7BA1-4DF0-8AC0-F79C40B6D60B}" srcOrd="0" destOrd="0" presId="urn:microsoft.com/office/officeart/2005/8/layout/orgChart1"/>
    <dgm:cxn modelId="{0FB4E313-8448-433E-9536-5DA36FBAF039}" type="presOf" srcId="{5263E22A-86A7-4D05-BF79-78924EC4E0A3}" destId="{6F556916-3134-4938-BB1B-C7ACC88A39E8}" srcOrd="0" destOrd="0" presId="urn:microsoft.com/office/officeart/2005/8/layout/orgChart1"/>
    <dgm:cxn modelId="{893DBBBD-06EC-4021-B42A-0557D6AD8DAA}" srcId="{608A1EC2-01AF-4247-A15B-978D125804F9}" destId="{D7329EF1-07F8-4005-AE62-EAC2F38A0754}" srcOrd="1" destOrd="0" parTransId="{A4AAF88C-2F9E-4D8B-8972-305B152AE0D7}" sibTransId="{5696FE6E-187F-439A-8990-078E720F3D2A}"/>
    <dgm:cxn modelId="{C682D762-DD66-4C8C-B8AC-76993561604D}" type="presOf" srcId="{F11842CF-EC60-488E-9D4F-0DFED0CB0380}" destId="{228FE6FC-7259-4B67-82C5-9C0076AD3ACA}" srcOrd="0" destOrd="0" presId="urn:microsoft.com/office/officeart/2005/8/layout/orgChart1"/>
    <dgm:cxn modelId="{2483088B-CE37-406A-8FD2-E1AC04E1B97A}" type="presOf" srcId="{9B8098CB-6BB8-4AC2-B11B-D5E6DFCC87EB}" destId="{45E166D6-D565-4268-934A-48C967E831B3}" srcOrd="0" destOrd="0" presId="urn:microsoft.com/office/officeart/2005/8/layout/orgChart1"/>
    <dgm:cxn modelId="{67A687AD-50E3-4DCD-B9AA-A20CCA9B708E}" type="presOf" srcId="{7C7AC4B4-D3B9-4CC2-B87A-839316F25AF2}" destId="{7740B1A0-9157-4545-97EB-368FEB272624}" srcOrd="1" destOrd="0" presId="urn:microsoft.com/office/officeart/2005/8/layout/orgChart1"/>
    <dgm:cxn modelId="{DEE9D6F7-D2C3-4EDF-B0D8-7581C8E1689A}" type="presOf" srcId="{DD15F589-53FA-4308-A591-28A8C2968B35}" destId="{FA41F8B3-D593-47C9-A931-F79544E76C04}" srcOrd="0" destOrd="0" presId="urn:microsoft.com/office/officeart/2005/8/layout/orgChart1"/>
    <dgm:cxn modelId="{2884ECA2-F04D-499B-B05C-79D32B41963E}" type="presParOf" srcId="{FA41F8B3-D593-47C9-A931-F79544E76C04}" destId="{1876C163-5C32-42B3-8D5D-16E15B8DBB2B}" srcOrd="0" destOrd="0" presId="urn:microsoft.com/office/officeart/2005/8/layout/orgChart1"/>
    <dgm:cxn modelId="{C5F782EC-38F3-465C-9B4B-47A347A7BC44}" type="presParOf" srcId="{1876C163-5C32-42B3-8D5D-16E15B8DBB2B}" destId="{A929C0FD-7584-4926-BCB9-FE67EB0E1C1C}" srcOrd="0" destOrd="0" presId="urn:microsoft.com/office/officeart/2005/8/layout/orgChart1"/>
    <dgm:cxn modelId="{6A4385AB-207B-4979-960A-B64D653A4735}" type="presParOf" srcId="{A929C0FD-7584-4926-BCB9-FE67EB0E1C1C}" destId="{3FACA039-696D-4C69-9B35-11AADEC858A2}" srcOrd="0" destOrd="0" presId="urn:microsoft.com/office/officeart/2005/8/layout/orgChart1"/>
    <dgm:cxn modelId="{0F586BCE-5791-4B91-BD3E-B98CD9284704}" type="presParOf" srcId="{A929C0FD-7584-4926-BCB9-FE67EB0E1C1C}" destId="{0CEBC24F-1328-4FAC-B379-2BCA120E4D72}" srcOrd="1" destOrd="0" presId="urn:microsoft.com/office/officeart/2005/8/layout/orgChart1"/>
    <dgm:cxn modelId="{5F558C37-A6CA-457B-8AB5-A1D2FAED770A}" type="presParOf" srcId="{1876C163-5C32-42B3-8D5D-16E15B8DBB2B}" destId="{874CA8BE-F061-48CF-B676-467D315F616D}" srcOrd="1" destOrd="0" presId="urn:microsoft.com/office/officeart/2005/8/layout/orgChart1"/>
    <dgm:cxn modelId="{0E67FFAB-2501-43F1-92B9-D5F586D42CA5}" type="presParOf" srcId="{874CA8BE-F061-48CF-B676-467D315F616D}" destId="{6F556916-3134-4938-BB1B-C7ACC88A39E8}" srcOrd="0" destOrd="0" presId="urn:microsoft.com/office/officeart/2005/8/layout/orgChart1"/>
    <dgm:cxn modelId="{F38D8A36-E8BE-4521-A860-DF297F4A447F}" type="presParOf" srcId="{874CA8BE-F061-48CF-B676-467D315F616D}" destId="{26FE4D88-8094-40F2-A9A5-C1E40706E701}" srcOrd="1" destOrd="0" presId="urn:microsoft.com/office/officeart/2005/8/layout/orgChart1"/>
    <dgm:cxn modelId="{08578E94-C742-4A80-BE34-7E98D1B634CC}" type="presParOf" srcId="{26FE4D88-8094-40F2-A9A5-C1E40706E701}" destId="{88EEB339-45F0-44D3-9877-0C78F0C47C89}" srcOrd="0" destOrd="0" presId="urn:microsoft.com/office/officeart/2005/8/layout/orgChart1"/>
    <dgm:cxn modelId="{E45D66DC-2C52-4020-A07E-B1E0285A4597}" type="presParOf" srcId="{88EEB339-45F0-44D3-9877-0C78F0C47C89}" destId="{228FE6FC-7259-4B67-82C5-9C0076AD3ACA}" srcOrd="0" destOrd="0" presId="urn:microsoft.com/office/officeart/2005/8/layout/orgChart1"/>
    <dgm:cxn modelId="{BD7D4C5D-961B-4474-8C66-1D19EBC622D3}" type="presParOf" srcId="{88EEB339-45F0-44D3-9877-0C78F0C47C89}" destId="{7AC48386-9656-4EC6-8821-0F7E07CC2F1A}" srcOrd="1" destOrd="0" presId="urn:microsoft.com/office/officeart/2005/8/layout/orgChart1"/>
    <dgm:cxn modelId="{2CB8B8E8-45FB-4B20-BA2C-AECCE1E61798}" type="presParOf" srcId="{26FE4D88-8094-40F2-A9A5-C1E40706E701}" destId="{BB0E37DB-4683-4DD3-8E46-BC42C2FA3E6B}" srcOrd="1" destOrd="0" presId="urn:microsoft.com/office/officeart/2005/8/layout/orgChart1"/>
    <dgm:cxn modelId="{68B2388E-103D-4C28-9A78-648C22EC63A0}" type="presParOf" srcId="{26FE4D88-8094-40F2-A9A5-C1E40706E701}" destId="{8385983F-E726-4C0E-92A4-E4221A5E0E05}" srcOrd="2" destOrd="0" presId="urn:microsoft.com/office/officeart/2005/8/layout/orgChart1"/>
    <dgm:cxn modelId="{9FCBAEE1-BA0A-42AC-97EE-F88C980F1F0F}" type="presParOf" srcId="{874CA8BE-F061-48CF-B676-467D315F616D}" destId="{7F3FFE69-D75F-44A3-893C-E8756AA89EAC}" srcOrd="2" destOrd="0" presId="urn:microsoft.com/office/officeart/2005/8/layout/orgChart1"/>
    <dgm:cxn modelId="{2A5249D0-0B11-4A32-91E7-2E9177942120}" type="presParOf" srcId="{874CA8BE-F061-48CF-B676-467D315F616D}" destId="{C86DEECA-D9D1-4A3C-B23D-7A1431CBDA95}" srcOrd="3" destOrd="0" presId="urn:microsoft.com/office/officeart/2005/8/layout/orgChart1"/>
    <dgm:cxn modelId="{09E2EE6D-5EE9-4EF9-987A-6D5AE22B3F45}" type="presParOf" srcId="{C86DEECA-D9D1-4A3C-B23D-7A1431CBDA95}" destId="{D893DD97-D419-449F-AF14-3948C1DA2F02}" srcOrd="0" destOrd="0" presId="urn:microsoft.com/office/officeart/2005/8/layout/orgChart1"/>
    <dgm:cxn modelId="{CADCF482-0B69-4284-9342-5DE96FF984B0}" type="presParOf" srcId="{D893DD97-D419-449F-AF14-3948C1DA2F02}" destId="{1A61650A-88F6-4148-943F-62A660FF946A}" srcOrd="0" destOrd="0" presId="urn:microsoft.com/office/officeart/2005/8/layout/orgChart1"/>
    <dgm:cxn modelId="{064DCF67-AF3E-440B-A921-E3653B25F33C}" type="presParOf" srcId="{D893DD97-D419-449F-AF14-3948C1DA2F02}" destId="{B65AC824-25E8-455D-B1AC-2FD0E904FF64}" srcOrd="1" destOrd="0" presId="urn:microsoft.com/office/officeart/2005/8/layout/orgChart1"/>
    <dgm:cxn modelId="{6C5F3602-700D-47C3-AD93-3B65379A74D9}" type="presParOf" srcId="{C86DEECA-D9D1-4A3C-B23D-7A1431CBDA95}" destId="{92142DBB-3F4F-4452-A8C5-D7BEF4D5E30F}" srcOrd="1" destOrd="0" presId="urn:microsoft.com/office/officeart/2005/8/layout/orgChart1"/>
    <dgm:cxn modelId="{B7919040-93C2-4BDB-83DE-6CB4E1D99291}" type="presParOf" srcId="{C86DEECA-D9D1-4A3C-B23D-7A1431CBDA95}" destId="{6D12CE1A-6E96-4827-83BE-14E7E66F4B88}" srcOrd="2" destOrd="0" presId="urn:microsoft.com/office/officeart/2005/8/layout/orgChart1"/>
    <dgm:cxn modelId="{7D4CB64F-FCDB-4918-95A8-4DCE595E5C1C}" type="presParOf" srcId="{874CA8BE-F061-48CF-B676-467D315F616D}" destId="{45E166D6-D565-4268-934A-48C967E831B3}" srcOrd="4" destOrd="0" presId="urn:microsoft.com/office/officeart/2005/8/layout/orgChart1"/>
    <dgm:cxn modelId="{2A65AEC0-B6A6-46C0-B5F9-DF856BBC9469}" type="presParOf" srcId="{874CA8BE-F061-48CF-B676-467D315F616D}" destId="{BB44F0E0-2C9E-423E-8069-D6DDA0A16A6A}" srcOrd="5" destOrd="0" presId="urn:microsoft.com/office/officeart/2005/8/layout/orgChart1"/>
    <dgm:cxn modelId="{8ED74906-1C37-4C0C-970F-8DAEC21575B1}" type="presParOf" srcId="{BB44F0E0-2C9E-423E-8069-D6DDA0A16A6A}" destId="{4C2462D0-B0F4-48F5-9E9B-BF819E6348E4}" srcOrd="0" destOrd="0" presId="urn:microsoft.com/office/officeart/2005/8/layout/orgChart1"/>
    <dgm:cxn modelId="{93254D56-A57A-4A8C-9733-F1063BAA472C}" type="presParOf" srcId="{4C2462D0-B0F4-48F5-9E9B-BF819E6348E4}" destId="{84BDF9D7-71AF-478A-8992-78E523D21C63}" srcOrd="0" destOrd="0" presId="urn:microsoft.com/office/officeart/2005/8/layout/orgChart1"/>
    <dgm:cxn modelId="{6D28EF8F-31D5-4994-80FC-AB009BE13C6F}" type="presParOf" srcId="{4C2462D0-B0F4-48F5-9E9B-BF819E6348E4}" destId="{7740B1A0-9157-4545-97EB-368FEB272624}" srcOrd="1" destOrd="0" presId="urn:microsoft.com/office/officeart/2005/8/layout/orgChart1"/>
    <dgm:cxn modelId="{E6E7B1C3-2144-4090-862E-1DD8F1EBB8BB}" type="presParOf" srcId="{BB44F0E0-2C9E-423E-8069-D6DDA0A16A6A}" destId="{E49337F8-048F-41BA-814E-5E7B7259422C}" srcOrd="1" destOrd="0" presId="urn:microsoft.com/office/officeart/2005/8/layout/orgChart1"/>
    <dgm:cxn modelId="{1B70A1C5-7B8C-497D-A7EF-22133E5497D5}" type="presParOf" srcId="{BB44F0E0-2C9E-423E-8069-D6DDA0A16A6A}" destId="{0294AAB7-9288-4089-8FFA-D23BA13CD04A}" srcOrd="2" destOrd="0" presId="urn:microsoft.com/office/officeart/2005/8/layout/orgChart1"/>
    <dgm:cxn modelId="{AF2B840E-16BE-4040-A66F-56A553840A56}" type="presParOf" srcId="{874CA8BE-F061-48CF-B676-467D315F616D}" destId="{C79BA2E6-7BA1-4DF0-8AC0-F79C40B6D60B}" srcOrd="6" destOrd="0" presId="urn:microsoft.com/office/officeart/2005/8/layout/orgChart1"/>
    <dgm:cxn modelId="{3E94D384-40A8-42A1-A36D-05A491BE5C8B}" type="presParOf" srcId="{874CA8BE-F061-48CF-B676-467D315F616D}" destId="{A7AD03B0-C350-4F74-A7C1-A4B599120E2A}" srcOrd="7" destOrd="0" presId="urn:microsoft.com/office/officeart/2005/8/layout/orgChart1"/>
    <dgm:cxn modelId="{EB8D3629-FE4F-4150-8455-DF9C75462E57}" type="presParOf" srcId="{A7AD03B0-C350-4F74-A7C1-A4B599120E2A}" destId="{F5AD575B-DF86-4CE6-BF88-31A3F51ED98D}" srcOrd="0" destOrd="0" presId="urn:microsoft.com/office/officeart/2005/8/layout/orgChart1"/>
    <dgm:cxn modelId="{7E7C03B6-ABAC-4BD2-8BDB-6D0821F8FC31}" type="presParOf" srcId="{F5AD575B-DF86-4CE6-BF88-31A3F51ED98D}" destId="{1A6408F8-093E-474D-AB6F-BF0938FAFF71}" srcOrd="0" destOrd="0" presId="urn:microsoft.com/office/officeart/2005/8/layout/orgChart1"/>
    <dgm:cxn modelId="{DC854E66-B359-4C5A-96EE-DF20F06FE149}" type="presParOf" srcId="{F5AD575B-DF86-4CE6-BF88-31A3F51ED98D}" destId="{59A91F38-2289-4DEA-8B70-9AC77A7B4494}" srcOrd="1" destOrd="0" presId="urn:microsoft.com/office/officeart/2005/8/layout/orgChart1"/>
    <dgm:cxn modelId="{52D2BE73-9B04-437E-8E5B-243DB7DECAA1}" type="presParOf" srcId="{A7AD03B0-C350-4F74-A7C1-A4B599120E2A}" destId="{28815BC9-DEE2-4810-8E2B-A64B9F3D23F8}" srcOrd="1" destOrd="0" presId="urn:microsoft.com/office/officeart/2005/8/layout/orgChart1"/>
    <dgm:cxn modelId="{A1CB63D5-52C1-4CCF-806E-0B046A8206A3}" type="presParOf" srcId="{A7AD03B0-C350-4F74-A7C1-A4B599120E2A}" destId="{183C01C3-D9D1-4768-998F-2EE78725298E}" srcOrd="2" destOrd="0" presId="urn:microsoft.com/office/officeart/2005/8/layout/orgChart1"/>
    <dgm:cxn modelId="{D92BE8A7-01D1-4653-BE80-16739D37C2EF}" type="presParOf" srcId="{1876C163-5C32-42B3-8D5D-16E15B8DBB2B}" destId="{49FCD0B9-9A27-499B-93DF-B7F4B70D4AE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F3DE9D-144E-4991-A5FA-0E29CC58176E}"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055AE9A1-C762-4979-AC57-006DCB14B3B5}">
      <dgm:prSet phldrT="[Text]"/>
      <dgm:spPr/>
      <dgm:t>
        <a:bodyPr/>
        <a:lstStyle/>
        <a:p>
          <a:r>
            <a:rPr lang="en-US" dirty="0"/>
            <a:t>document</a:t>
          </a:r>
        </a:p>
      </dgm:t>
    </dgm:pt>
    <dgm:pt modelId="{766C3A50-18B1-4938-852D-D500BBCE763D}" type="parTrans" cxnId="{08299A9F-0982-43D0-8842-FD51A1EE27AC}">
      <dgm:prSet/>
      <dgm:spPr/>
      <dgm:t>
        <a:bodyPr/>
        <a:lstStyle/>
        <a:p>
          <a:endParaRPr lang="en-US"/>
        </a:p>
      </dgm:t>
    </dgm:pt>
    <dgm:pt modelId="{06E5ED39-9276-44BE-A18C-660B37D23AEB}" type="sibTrans" cxnId="{08299A9F-0982-43D0-8842-FD51A1EE27AC}">
      <dgm:prSet/>
      <dgm:spPr/>
      <dgm:t>
        <a:bodyPr/>
        <a:lstStyle/>
        <a:p>
          <a:endParaRPr lang="en-US" dirty="0"/>
        </a:p>
        <a:p>
          <a:r>
            <a:rPr lang="en-US" b="1" dirty="0"/>
            <a:t>ELEMENT_NODE </a:t>
          </a:r>
          <a:endParaRPr lang="en-US" dirty="0"/>
        </a:p>
      </dgm:t>
    </dgm:pt>
    <dgm:pt modelId="{1645F7D1-BA8C-4267-B229-B9D2BEC8893E}">
      <dgm:prSet/>
      <dgm:spPr/>
      <dgm:t>
        <a:bodyPr/>
        <a:lstStyle/>
        <a:p>
          <a:r>
            <a:rPr lang="en-US" dirty="0"/>
            <a:t>Rest of DOM</a:t>
          </a:r>
        </a:p>
      </dgm:t>
    </dgm:pt>
    <dgm:pt modelId="{1EFB0173-C64F-4500-84FA-4F422120F4EF}" type="parTrans" cxnId="{346905CA-CBF2-4FC8-A4D7-2A952D3CC0E0}">
      <dgm:prSet/>
      <dgm:spPr/>
      <dgm:t>
        <a:bodyPr/>
        <a:lstStyle/>
        <a:p>
          <a:endParaRPr lang="en-US"/>
        </a:p>
      </dgm:t>
    </dgm:pt>
    <dgm:pt modelId="{6DE47554-F8F2-4284-86C5-D7B22E59FDC6}" type="sibTrans" cxnId="{346905CA-CBF2-4FC8-A4D7-2A952D3CC0E0}">
      <dgm:prSet/>
      <dgm:spPr/>
      <dgm:t>
        <a:bodyPr/>
        <a:lstStyle/>
        <a:p>
          <a:endParaRPr lang="en-US"/>
        </a:p>
      </dgm:t>
    </dgm:pt>
    <dgm:pt modelId="{59348708-78D5-47F5-8719-2F07CF8A6CDC}" type="pres">
      <dgm:prSet presAssocID="{65F3DE9D-144E-4991-A5FA-0E29CC58176E}" presName="hierChild1" presStyleCnt="0">
        <dgm:presLayoutVars>
          <dgm:orgChart val="1"/>
          <dgm:chPref val="1"/>
          <dgm:dir/>
          <dgm:animOne val="branch"/>
          <dgm:animLvl val="lvl"/>
          <dgm:resizeHandles/>
        </dgm:presLayoutVars>
      </dgm:prSet>
      <dgm:spPr/>
      <dgm:t>
        <a:bodyPr/>
        <a:lstStyle/>
        <a:p>
          <a:endParaRPr lang="en-US"/>
        </a:p>
      </dgm:t>
    </dgm:pt>
    <dgm:pt modelId="{A7655D3F-EED2-4E4A-87B5-16601FA46D1B}" type="pres">
      <dgm:prSet presAssocID="{055AE9A1-C762-4979-AC57-006DCB14B3B5}" presName="hierRoot1" presStyleCnt="0">
        <dgm:presLayoutVars>
          <dgm:hierBranch val="init"/>
        </dgm:presLayoutVars>
      </dgm:prSet>
      <dgm:spPr/>
    </dgm:pt>
    <dgm:pt modelId="{907DD5C7-237F-4E9B-8778-8FCFFCAD5282}" type="pres">
      <dgm:prSet presAssocID="{055AE9A1-C762-4979-AC57-006DCB14B3B5}" presName="rootComposite1" presStyleCnt="0"/>
      <dgm:spPr/>
    </dgm:pt>
    <dgm:pt modelId="{C251BEEE-B220-4C3C-A139-F35079ECBC24}" type="pres">
      <dgm:prSet presAssocID="{055AE9A1-C762-4979-AC57-006DCB14B3B5}" presName="rootText1" presStyleLbl="node0" presStyleIdx="0" presStyleCnt="1">
        <dgm:presLayoutVars>
          <dgm:chMax/>
          <dgm:chPref val="3"/>
        </dgm:presLayoutVars>
      </dgm:prSet>
      <dgm:spPr/>
      <dgm:t>
        <a:bodyPr/>
        <a:lstStyle/>
        <a:p>
          <a:endParaRPr lang="en-US"/>
        </a:p>
      </dgm:t>
    </dgm:pt>
    <dgm:pt modelId="{37E0A889-27DD-464D-A6B1-750D733BAF1C}" type="pres">
      <dgm:prSet presAssocID="{055AE9A1-C762-4979-AC57-006DCB14B3B5}" presName="titleText1" presStyleLbl="fgAcc0" presStyleIdx="0" presStyleCnt="1">
        <dgm:presLayoutVars>
          <dgm:chMax val="0"/>
          <dgm:chPref val="0"/>
        </dgm:presLayoutVars>
      </dgm:prSet>
      <dgm:spPr/>
      <dgm:t>
        <a:bodyPr/>
        <a:lstStyle/>
        <a:p>
          <a:endParaRPr lang="en-US"/>
        </a:p>
      </dgm:t>
    </dgm:pt>
    <dgm:pt modelId="{E81A0754-6F49-42E7-B055-2F142F7EC3D3}" type="pres">
      <dgm:prSet presAssocID="{055AE9A1-C762-4979-AC57-006DCB14B3B5}" presName="rootConnector1" presStyleLbl="node1" presStyleIdx="0" presStyleCnt="1"/>
      <dgm:spPr/>
      <dgm:t>
        <a:bodyPr/>
        <a:lstStyle/>
        <a:p>
          <a:endParaRPr lang="en-US"/>
        </a:p>
      </dgm:t>
    </dgm:pt>
    <dgm:pt modelId="{E817461C-66D6-443B-A5AA-C410D1737A47}" type="pres">
      <dgm:prSet presAssocID="{055AE9A1-C762-4979-AC57-006DCB14B3B5}" presName="hierChild2" presStyleCnt="0"/>
      <dgm:spPr/>
    </dgm:pt>
    <dgm:pt modelId="{DAF8D07B-24BE-472B-9A7D-2B2B6C176167}" type="pres">
      <dgm:prSet presAssocID="{1EFB0173-C64F-4500-84FA-4F422120F4EF}" presName="Name37" presStyleLbl="parChTrans1D2" presStyleIdx="0" presStyleCnt="1"/>
      <dgm:spPr/>
      <dgm:t>
        <a:bodyPr/>
        <a:lstStyle/>
        <a:p>
          <a:endParaRPr lang="en-US"/>
        </a:p>
      </dgm:t>
    </dgm:pt>
    <dgm:pt modelId="{61453CFF-27DB-43CD-A525-0A03879A80FE}" type="pres">
      <dgm:prSet presAssocID="{1645F7D1-BA8C-4267-B229-B9D2BEC8893E}" presName="hierRoot2" presStyleCnt="0">
        <dgm:presLayoutVars>
          <dgm:hierBranch val="init"/>
        </dgm:presLayoutVars>
      </dgm:prSet>
      <dgm:spPr/>
    </dgm:pt>
    <dgm:pt modelId="{10E824E7-FC83-4769-B715-BA1D5B6A3273}" type="pres">
      <dgm:prSet presAssocID="{1645F7D1-BA8C-4267-B229-B9D2BEC8893E}" presName="rootComposite" presStyleCnt="0"/>
      <dgm:spPr/>
    </dgm:pt>
    <dgm:pt modelId="{D2EAF7B9-3374-45CE-9D74-6ED79562F7DF}" type="pres">
      <dgm:prSet presAssocID="{1645F7D1-BA8C-4267-B229-B9D2BEC8893E}" presName="rootText" presStyleLbl="node1" presStyleIdx="0" presStyleCnt="1">
        <dgm:presLayoutVars>
          <dgm:chMax/>
          <dgm:chPref val="3"/>
        </dgm:presLayoutVars>
      </dgm:prSet>
      <dgm:spPr/>
      <dgm:t>
        <a:bodyPr/>
        <a:lstStyle/>
        <a:p>
          <a:endParaRPr lang="en-US"/>
        </a:p>
      </dgm:t>
    </dgm:pt>
    <dgm:pt modelId="{D3768950-97EC-47E8-8E7C-2DEFDA1DBBCA}" type="pres">
      <dgm:prSet presAssocID="{1645F7D1-BA8C-4267-B229-B9D2BEC8893E}" presName="titleText2" presStyleLbl="fgAcc1" presStyleIdx="0" presStyleCnt="1">
        <dgm:presLayoutVars>
          <dgm:chMax val="0"/>
          <dgm:chPref val="0"/>
        </dgm:presLayoutVars>
      </dgm:prSet>
      <dgm:spPr/>
      <dgm:t>
        <a:bodyPr/>
        <a:lstStyle/>
        <a:p>
          <a:endParaRPr lang="en-US"/>
        </a:p>
      </dgm:t>
    </dgm:pt>
    <dgm:pt modelId="{C58A4816-A41D-4978-BC4E-C6EEA0F5A3F2}" type="pres">
      <dgm:prSet presAssocID="{1645F7D1-BA8C-4267-B229-B9D2BEC8893E}" presName="rootConnector" presStyleLbl="node2" presStyleIdx="0" presStyleCnt="0"/>
      <dgm:spPr/>
      <dgm:t>
        <a:bodyPr/>
        <a:lstStyle/>
        <a:p>
          <a:endParaRPr lang="en-US"/>
        </a:p>
      </dgm:t>
    </dgm:pt>
    <dgm:pt modelId="{15001609-893D-43A6-87E1-7A2E33A2CFB3}" type="pres">
      <dgm:prSet presAssocID="{1645F7D1-BA8C-4267-B229-B9D2BEC8893E}" presName="hierChild4" presStyleCnt="0"/>
      <dgm:spPr/>
    </dgm:pt>
    <dgm:pt modelId="{DAB5BCE6-29F1-4F13-8F9D-94AB4AE5E274}" type="pres">
      <dgm:prSet presAssocID="{1645F7D1-BA8C-4267-B229-B9D2BEC8893E}" presName="hierChild5" presStyleCnt="0"/>
      <dgm:spPr/>
    </dgm:pt>
    <dgm:pt modelId="{A893E1F9-32E3-4AE8-BF51-11ACC4FDF14A}" type="pres">
      <dgm:prSet presAssocID="{055AE9A1-C762-4979-AC57-006DCB14B3B5}" presName="hierChild3" presStyleCnt="0"/>
      <dgm:spPr/>
    </dgm:pt>
  </dgm:ptLst>
  <dgm:cxnLst>
    <dgm:cxn modelId="{6703B314-A696-497E-9799-D5F8D6A41987}" type="presOf" srcId="{1645F7D1-BA8C-4267-B229-B9D2BEC8893E}" destId="{D2EAF7B9-3374-45CE-9D74-6ED79562F7DF}" srcOrd="0" destOrd="0" presId="urn:microsoft.com/office/officeart/2008/layout/NameandTitleOrganizationalChart"/>
    <dgm:cxn modelId="{391CAC8D-9E8D-4249-B0A5-26D1C335AEB9}" type="presOf" srcId="{06E5ED39-9276-44BE-A18C-660B37D23AEB}" destId="{37E0A889-27DD-464D-A6B1-750D733BAF1C}" srcOrd="0" destOrd="0" presId="urn:microsoft.com/office/officeart/2008/layout/NameandTitleOrganizationalChart"/>
    <dgm:cxn modelId="{03DE8D77-4D8C-4212-A69C-E636A776CBF8}" type="presOf" srcId="{1EFB0173-C64F-4500-84FA-4F422120F4EF}" destId="{DAF8D07B-24BE-472B-9A7D-2B2B6C176167}" srcOrd="0" destOrd="0" presId="urn:microsoft.com/office/officeart/2008/layout/NameandTitleOrganizationalChart"/>
    <dgm:cxn modelId="{215F54EF-7D8D-439A-BC42-4D99C6A5A426}" type="presOf" srcId="{1645F7D1-BA8C-4267-B229-B9D2BEC8893E}" destId="{C58A4816-A41D-4978-BC4E-C6EEA0F5A3F2}" srcOrd="1" destOrd="0" presId="urn:microsoft.com/office/officeart/2008/layout/NameandTitleOrganizationalChart"/>
    <dgm:cxn modelId="{977926D7-4A3A-4AB8-BD17-0AD81BEC04B5}" type="presOf" srcId="{055AE9A1-C762-4979-AC57-006DCB14B3B5}" destId="{E81A0754-6F49-42E7-B055-2F142F7EC3D3}" srcOrd="1" destOrd="0" presId="urn:microsoft.com/office/officeart/2008/layout/NameandTitleOrganizationalChart"/>
    <dgm:cxn modelId="{346905CA-CBF2-4FC8-A4D7-2A952D3CC0E0}" srcId="{055AE9A1-C762-4979-AC57-006DCB14B3B5}" destId="{1645F7D1-BA8C-4267-B229-B9D2BEC8893E}" srcOrd="0" destOrd="0" parTransId="{1EFB0173-C64F-4500-84FA-4F422120F4EF}" sibTransId="{6DE47554-F8F2-4284-86C5-D7B22E59FDC6}"/>
    <dgm:cxn modelId="{D9A3CFC1-8D2B-4531-8094-B60E05044BF1}" type="presOf" srcId="{055AE9A1-C762-4979-AC57-006DCB14B3B5}" destId="{C251BEEE-B220-4C3C-A139-F35079ECBC24}" srcOrd="0" destOrd="0" presId="urn:microsoft.com/office/officeart/2008/layout/NameandTitleOrganizationalChart"/>
    <dgm:cxn modelId="{A0838311-440F-4A62-9850-3E13C492122E}" type="presOf" srcId="{6DE47554-F8F2-4284-86C5-D7B22E59FDC6}" destId="{D3768950-97EC-47E8-8E7C-2DEFDA1DBBCA}" srcOrd="0" destOrd="0" presId="urn:microsoft.com/office/officeart/2008/layout/NameandTitleOrganizationalChart"/>
    <dgm:cxn modelId="{08299A9F-0982-43D0-8842-FD51A1EE27AC}" srcId="{65F3DE9D-144E-4991-A5FA-0E29CC58176E}" destId="{055AE9A1-C762-4979-AC57-006DCB14B3B5}" srcOrd="0" destOrd="0" parTransId="{766C3A50-18B1-4938-852D-D500BBCE763D}" sibTransId="{06E5ED39-9276-44BE-A18C-660B37D23AEB}"/>
    <dgm:cxn modelId="{2FC4A380-90B6-4B67-929A-7FF9005CACE6}" type="presOf" srcId="{65F3DE9D-144E-4991-A5FA-0E29CC58176E}" destId="{59348708-78D5-47F5-8719-2F07CF8A6CDC}" srcOrd="0" destOrd="0" presId="urn:microsoft.com/office/officeart/2008/layout/NameandTitleOrganizationalChart"/>
    <dgm:cxn modelId="{7BCC324B-1B8F-4595-BE1E-FEBB7BF3E3C3}" type="presParOf" srcId="{59348708-78D5-47F5-8719-2F07CF8A6CDC}" destId="{A7655D3F-EED2-4E4A-87B5-16601FA46D1B}" srcOrd="0" destOrd="0" presId="urn:microsoft.com/office/officeart/2008/layout/NameandTitleOrganizationalChart"/>
    <dgm:cxn modelId="{94C3A9B1-76B6-44B9-9906-201D9065E378}" type="presParOf" srcId="{A7655D3F-EED2-4E4A-87B5-16601FA46D1B}" destId="{907DD5C7-237F-4E9B-8778-8FCFFCAD5282}" srcOrd="0" destOrd="0" presId="urn:microsoft.com/office/officeart/2008/layout/NameandTitleOrganizationalChart"/>
    <dgm:cxn modelId="{A6277F09-7AD6-4073-A51D-5AE0D2695014}" type="presParOf" srcId="{907DD5C7-237F-4E9B-8778-8FCFFCAD5282}" destId="{C251BEEE-B220-4C3C-A139-F35079ECBC24}" srcOrd="0" destOrd="0" presId="urn:microsoft.com/office/officeart/2008/layout/NameandTitleOrganizationalChart"/>
    <dgm:cxn modelId="{4F786FCD-959C-4B6F-85D3-AC6F2F9CD5BE}" type="presParOf" srcId="{907DD5C7-237F-4E9B-8778-8FCFFCAD5282}" destId="{37E0A889-27DD-464D-A6B1-750D733BAF1C}" srcOrd="1" destOrd="0" presId="urn:microsoft.com/office/officeart/2008/layout/NameandTitleOrganizationalChart"/>
    <dgm:cxn modelId="{D34BE6FB-48E0-4165-97CA-6F87A19F9178}" type="presParOf" srcId="{907DD5C7-237F-4E9B-8778-8FCFFCAD5282}" destId="{E81A0754-6F49-42E7-B055-2F142F7EC3D3}" srcOrd="2" destOrd="0" presId="urn:microsoft.com/office/officeart/2008/layout/NameandTitleOrganizationalChart"/>
    <dgm:cxn modelId="{E3CE9482-F68B-476C-8FCE-B6DC5AB3B6E3}" type="presParOf" srcId="{A7655D3F-EED2-4E4A-87B5-16601FA46D1B}" destId="{E817461C-66D6-443B-A5AA-C410D1737A47}" srcOrd="1" destOrd="0" presId="urn:microsoft.com/office/officeart/2008/layout/NameandTitleOrganizationalChart"/>
    <dgm:cxn modelId="{D93763D0-EFB7-42B7-8E5A-761797B574CB}" type="presParOf" srcId="{E817461C-66D6-443B-A5AA-C410D1737A47}" destId="{DAF8D07B-24BE-472B-9A7D-2B2B6C176167}" srcOrd="0" destOrd="0" presId="urn:microsoft.com/office/officeart/2008/layout/NameandTitleOrganizationalChart"/>
    <dgm:cxn modelId="{2E423992-A431-40E4-968C-F06E5B0AB110}" type="presParOf" srcId="{E817461C-66D6-443B-A5AA-C410D1737A47}" destId="{61453CFF-27DB-43CD-A525-0A03879A80FE}" srcOrd="1" destOrd="0" presId="urn:microsoft.com/office/officeart/2008/layout/NameandTitleOrganizationalChart"/>
    <dgm:cxn modelId="{FDA3F26A-C27A-45FB-9BA3-90FD104470D3}" type="presParOf" srcId="{61453CFF-27DB-43CD-A525-0A03879A80FE}" destId="{10E824E7-FC83-4769-B715-BA1D5B6A3273}" srcOrd="0" destOrd="0" presId="urn:microsoft.com/office/officeart/2008/layout/NameandTitleOrganizationalChart"/>
    <dgm:cxn modelId="{844A9E18-D945-419F-A70D-814DE99353C2}" type="presParOf" srcId="{10E824E7-FC83-4769-B715-BA1D5B6A3273}" destId="{D2EAF7B9-3374-45CE-9D74-6ED79562F7DF}" srcOrd="0" destOrd="0" presId="urn:microsoft.com/office/officeart/2008/layout/NameandTitleOrganizationalChart"/>
    <dgm:cxn modelId="{C8B6135F-D4B8-4454-A68A-C85E4864F889}" type="presParOf" srcId="{10E824E7-FC83-4769-B715-BA1D5B6A3273}" destId="{D3768950-97EC-47E8-8E7C-2DEFDA1DBBCA}" srcOrd="1" destOrd="0" presId="urn:microsoft.com/office/officeart/2008/layout/NameandTitleOrganizationalChart"/>
    <dgm:cxn modelId="{D7B3F0E9-B39E-47B1-96BB-CD8B976D80B4}" type="presParOf" srcId="{10E824E7-FC83-4769-B715-BA1D5B6A3273}" destId="{C58A4816-A41D-4978-BC4E-C6EEA0F5A3F2}" srcOrd="2" destOrd="0" presId="urn:microsoft.com/office/officeart/2008/layout/NameandTitleOrganizationalChart"/>
    <dgm:cxn modelId="{361B4187-65F2-4103-B387-38D402679286}" type="presParOf" srcId="{61453CFF-27DB-43CD-A525-0A03879A80FE}" destId="{15001609-893D-43A6-87E1-7A2E33A2CFB3}" srcOrd="1" destOrd="0" presId="urn:microsoft.com/office/officeart/2008/layout/NameandTitleOrganizationalChart"/>
    <dgm:cxn modelId="{4E55217F-4C9F-498B-9599-6D200780004B}" type="presParOf" srcId="{61453CFF-27DB-43CD-A525-0A03879A80FE}" destId="{DAB5BCE6-29F1-4F13-8F9D-94AB4AE5E274}" srcOrd="2" destOrd="0" presId="urn:microsoft.com/office/officeart/2008/layout/NameandTitleOrganizationalChart"/>
    <dgm:cxn modelId="{10876D68-5CDF-444B-BAAC-AD4EB4BB499D}" type="presParOf" srcId="{A7655D3F-EED2-4E4A-87B5-16601FA46D1B}" destId="{A893E1F9-32E3-4AE8-BF51-11ACC4FDF14A}"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pPr/>
              <a:t>12/6/2021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p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pPr/>
              <a:t>12/6/2021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lnSpc>
                <a:spcPct val="150000"/>
              </a:lnSpc>
              <a:buFont typeface="Wingdings" panose="05000000000000000000" pitchFamily="2" charset="2"/>
              <a:buNone/>
            </a:pPr>
            <a:r>
              <a:rPr lang="en-US" dirty="0"/>
              <a:t>CSS to control the style and layout of multiple Web pages all at once.</a:t>
            </a:r>
          </a:p>
          <a:p>
            <a:pPr marL="0" indent="0" algn="just">
              <a:lnSpc>
                <a:spcPct val="150000"/>
              </a:lnSpc>
              <a:buFont typeface="Wingdings" panose="05000000000000000000" pitchFamily="2" charset="2"/>
              <a:buNone/>
            </a:pPr>
            <a:r>
              <a:rPr lang="en-US" dirty="0"/>
              <a:t>ECMA European</a:t>
            </a:r>
            <a:r>
              <a:rPr lang="en-US" baseline="0" dirty="0"/>
              <a:t> Computer Manufacturers Association.</a:t>
            </a:r>
            <a:endParaRPr lang="en-US" dirty="0"/>
          </a:p>
        </p:txBody>
      </p:sp>
      <p:sp>
        <p:nvSpPr>
          <p:cNvPr id="4" name="Slide Number Placeholder 3"/>
          <p:cNvSpPr>
            <a:spLocks noGrp="1"/>
          </p:cNvSpPr>
          <p:nvPr>
            <p:ph type="sldNum" sz="quarter" idx="10"/>
          </p:nvPr>
        </p:nvSpPr>
        <p:spPr/>
        <p:txBody>
          <a:bodyPr/>
          <a:lstStyle/>
          <a:p>
            <a:fld id="{903ED962-68F9-0B47-9F47-857C2DC15957}" type="slidenum">
              <a:rPr lang="en-US" smtClean="0"/>
              <a:pPr/>
              <a:t>2</a:t>
            </a:fld>
            <a:endParaRPr lang="en-US"/>
          </a:p>
        </p:txBody>
      </p:sp>
      <p:sp>
        <p:nvSpPr>
          <p:cNvPr id="5" name="Header Placeholder 4"/>
          <p:cNvSpPr>
            <a:spLocks noGrp="1"/>
          </p:cNvSpPr>
          <p:nvPr>
            <p:ph type="hdr" sz="quarter" idx="11"/>
          </p:nvPr>
        </p:nvSpPr>
        <p:spPr/>
        <p:txBody>
          <a:bodyPr/>
          <a:lstStyle/>
          <a:p>
            <a:r>
              <a:rPr lang="en-US"/>
              <a:t>HiLCoE School of computer science &amp; technology</a:t>
            </a:r>
          </a:p>
        </p:txBody>
      </p:sp>
    </p:spTree>
    <p:extLst>
      <p:ext uri="{BB962C8B-B14F-4D97-AF65-F5344CB8AC3E}">
        <p14:creationId xmlns:p14="http://schemas.microsoft.com/office/powerpoint/2010/main" val="77337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HiLCoE School of computer science &amp; technology</a:t>
            </a:r>
          </a:p>
        </p:txBody>
      </p:sp>
      <p:sp>
        <p:nvSpPr>
          <p:cNvPr id="5" name="Slide Number Placeholder 4"/>
          <p:cNvSpPr>
            <a:spLocks noGrp="1"/>
          </p:cNvSpPr>
          <p:nvPr>
            <p:ph type="sldNum" sz="quarter" idx="11"/>
          </p:nvPr>
        </p:nvSpPr>
        <p:spPr/>
        <p:txBody>
          <a:bodyPr/>
          <a:lstStyle/>
          <a:p>
            <a:fld id="{903ED962-68F9-0B47-9F47-857C2DC15957}" type="slidenum">
              <a:rPr lang="en-US" smtClean="0"/>
              <a:pPr/>
              <a:t>42</a:t>
            </a:fld>
            <a:endParaRPr lang="en-US"/>
          </a:p>
        </p:txBody>
      </p:sp>
    </p:spTree>
    <p:extLst>
      <p:ext uri="{BB962C8B-B14F-4D97-AF65-F5344CB8AC3E}">
        <p14:creationId xmlns:p14="http://schemas.microsoft.com/office/powerpoint/2010/main" val="1612550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HiLCoE School of computer science &amp; technology</a:t>
            </a:r>
          </a:p>
        </p:txBody>
      </p:sp>
      <p:sp>
        <p:nvSpPr>
          <p:cNvPr id="5" name="Slide Number Placeholder 4"/>
          <p:cNvSpPr>
            <a:spLocks noGrp="1"/>
          </p:cNvSpPr>
          <p:nvPr>
            <p:ph type="sldNum" sz="quarter" idx="11"/>
          </p:nvPr>
        </p:nvSpPr>
        <p:spPr/>
        <p:txBody>
          <a:bodyPr/>
          <a:lstStyle/>
          <a:p>
            <a:fld id="{903ED962-68F9-0B47-9F47-857C2DC15957}" type="slidenum">
              <a:rPr lang="en-US" smtClean="0"/>
              <a:pPr/>
              <a:t>76</a:t>
            </a:fld>
            <a:endParaRPr lang="en-US"/>
          </a:p>
        </p:txBody>
      </p:sp>
    </p:spTree>
    <p:extLst>
      <p:ext uri="{BB962C8B-B14F-4D97-AF65-F5344CB8AC3E}">
        <p14:creationId xmlns:p14="http://schemas.microsoft.com/office/powerpoint/2010/main" val="1561597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HiLCoE School of computer science &amp; technology</a:t>
            </a:r>
          </a:p>
        </p:txBody>
      </p:sp>
      <p:sp>
        <p:nvSpPr>
          <p:cNvPr id="5" name="Slide Number Placeholder 4"/>
          <p:cNvSpPr>
            <a:spLocks noGrp="1"/>
          </p:cNvSpPr>
          <p:nvPr>
            <p:ph type="sldNum" sz="quarter" idx="11"/>
          </p:nvPr>
        </p:nvSpPr>
        <p:spPr/>
        <p:txBody>
          <a:bodyPr/>
          <a:lstStyle/>
          <a:p>
            <a:fld id="{903ED962-68F9-0B47-9F47-857C2DC15957}" type="slidenum">
              <a:rPr lang="en-US" smtClean="0"/>
              <a:pPr/>
              <a:t>110</a:t>
            </a:fld>
            <a:endParaRPr lang="en-US"/>
          </a:p>
        </p:txBody>
      </p:sp>
    </p:spTree>
    <p:extLst>
      <p:ext uri="{BB962C8B-B14F-4D97-AF65-F5344CB8AC3E}">
        <p14:creationId xmlns:p14="http://schemas.microsoft.com/office/powerpoint/2010/main" val="489533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HiLCoE School of computer science &amp; technology</a:t>
            </a:r>
          </a:p>
        </p:txBody>
      </p:sp>
      <p:sp>
        <p:nvSpPr>
          <p:cNvPr id="5" name="Slide Number Placeholder 4"/>
          <p:cNvSpPr>
            <a:spLocks noGrp="1"/>
          </p:cNvSpPr>
          <p:nvPr>
            <p:ph type="sldNum" sz="quarter" idx="11"/>
          </p:nvPr>
        </p:nvSpPr>
        <p:spPr/>
        <p:txBody>
          <a:bodyPr/>
          <a:lstStyle/>
          <a:p>
            <a:fld id="{903ED962-68F9-0B47-9F47-857C2DC15957}" type="slidenum">
              <a:rPr lang="en-US" smtClean="0"/>
              <a:pPr/>
              <a:t>117</a:t>
            </a:fld>
            <a:endParaRPr lang="en-US"/>
          </a:p>
        </p:txBody>
      </p:sp>
    </p:spTree>
    <p:extLst>
      <p:ext uri="{BB962C8B-B14F-4D97-AF65-F5344CB8AC3E}">
        <p14:creationId xmlns:p14="http://schemas.microsoft.com/office/powerpoint/2010/main" val="1747633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545DEF9-D624-4F12-8D1A-49275E9FB5C6}" type="slidenum">
              <a:rPr lang="en-US"/>
              <a:pPr/>
              <a:t>131</a:t>
            </a:fld>
            <a:endParaRPr lang="en-US"/>
          </a:p>
        </p:txBody>
      </p:sp>
      <p:sp>
        <p:nvSpPr>
          <p:cNvPr id="143361" name="Text Box 1"/>
          <p:cNvSpPr txBox="1">
            <a:spLocks noChangeArrowheads="1"/>
          </p:cNvSpPr>
          <p:nvPr/>
        </p:nvSpPr>
        <p:spPr bwMode="auto">
          <a:xfrm>
            <a:off x="1371600" y="763588"/>
            <a:ext cx="5029200" cy="37719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62" name="Rectangle 2"/>
          <p:cNvSpPr txBox="1">
            <a:spLocks noGrp="1" noChangeArrowheads="1"/>
          </p:cNvSpPr>
          <p:nvPr>
            <p:ph type="body"/>
          </p:nvPr>
        </p:nvSpPr>
        <p:spPr bwMode="auto">
          <a:xfrm>
            <a:off x="777875" y="4776788"/>
            <a:ext cx="6216650"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424423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545DEF9-D624-4F12-8D1A-49275E9FB5C6}" type="slidenum">
              <a:rPr lang="en-US"/>
              <a:pPr/>
              <a:t>133</a:t>
            </a:fld>
            <a:endParaRPr lang="en-US"/>
          </a:p>
        </p:txBody>
      </p:sp>
      <p:sp>
        <p:nvSpPr>
          <p:cNvPr id="143361" name="Text Box 1"/>
          <p:cNvSpPr txBox="1">
            <a:spLocks noChangeArrowheads="1"/>
          </p:cNvSpPr>
          <p:nvPr/>
        </p:nvSpPr>
        <p:spPr bwMode="auto">
          <a:xfrm>
            <a:off x="1371600" y="763588"/>
            <a:ext cx="5029200" cy="37719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62" name="Rectangle 2"/>
          <p:cNvSpPr txBox="1">
            <a:spLocks noGrp="1" noChangeArrowheads="1"/>
          </p:cNvSpPr>
          <p:nvPr>
            <p:ph type="body"/>
          </p:nvPr>
        </p:nvSpPr>
        <p:spPr bwMode="auto">
          <a:xfrm>
            <a:off x="777875" y="4776788"/>
            <a:ext cx="6216650"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719301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C7F264-A326-46FE-B27C-50EAD2E40255}" type="slidenum">
              <a:rPr lang="en-US" smtClean="0"/>
              <a:pPr/>
              <a:t>140</a:t>
            </a:fld>
            <a:endParaRPr lang="en-US"/>
          </a:p>
        </p:txBody>
      </p:sp>
    </p:spTree>
    <p:extLst>
      <p:ext uri="{BB962C8B-B14F-4D97-AF65-F5344CB8AC3E}">
        <p14:creationId xmlns:p14="http://schemas.microsoft.com/office/powerpoint/2010/main" val="1539473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pPr/>
              <a:t>146</a:t>
            </a:fld>
            <a:endParaRPr lang="en-US"/>
          </a:p>
        </p:txBody>
      </p:sp>
    </p:spTree>
    <p:extLst>
      <p:ext uri="{BB962C8B-B14F-4D97-AF65-F5344CB8AC3E}">
        <p14:creationId xmlns:p14="http://schemas.microsoft.com/office/powerpoint/2010/main" val="469362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545DEF9-D624-4F12-8D1A-49275E9FB5C6}" type="slidenum">
              <a:rPr lang="en-US"/>
              <a:pPr/>
              <a:t>152</a:t>
            </a:fld>
            <a:endParaRPr lang="en-US"/>
          </a:p>
        </p:txBody>
      </p:sp>
      <p:sp>
        <p:nvSpPr>
          <p:cNvPr id="143361" name="Text Box 1"/>
          <p:cNvSpPr txBox="1">
            <a:spLocks noChangeArrowheads="1"/>
          </p:cNvSpPr>
          <p:nvPr/>
        </p:nvSpPr>
        <p:spPr bwMode="auto">
          <a:xfrm>
            <a:off x="1371600" y="763588"/>
            <a:ext cx="5029200" cy="37719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62" name="Rectangle 2"/>
          <p:cNvSpPr txBox="1">
            <a:spLocks noGrp="1" noChangeArrowheads="1"/>
          </p:cNvSpPr>
          <p:nvPr>
            <p:ph type="body"/>
          </p:nvPr>
        </p:nvSpPr>
        <p:spPr bwMode="auto">
          <a:xfrm>
            <a:off x="777875" y="4776788"/>
            <a:ext cx="6216650"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109062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HiLCoE School of computer science &amp; technology</a:t>
            </a:r>
          </a:p>
        </p:txBody>
      </p:sp>
      <p:sp>
        <p:nvSpPr>
          <p:cNvPr id="5" name="Slide Number Placeholder 4"/>
          <p:cNvSpPr>
            <a:spLocks noGrp="1"/>
          </p:cNvSpPr>
          <p:nvPr>
            <p:ph type="sldNum" sz="quarter" idx="11"/>
          </p:nvPr>
        </p:nvSpPr>
        <p:spPr/>
        <p:txBody>
          <a:bodyPr/>
          <a:lstStyle/>
          <a:p>
            <a:fld id="{903ED962-68F9-0B47-9F47-857C2DC15957}" type="slidenum">
              <a:rPr lang="en-US" smtClean="0"/>
              <a:pPr/>
              <a:t>153</a:t>
            </a:fld>
            <a:endParaRPr lang="en-US"/>
          </a:p>
        </p:txBody>
      </p:sp>
    </p:spTree>
    <p:extLst>
      <p:ext uri="{BB962C8B-B14F-4D97-AF65-F5344CB8AC3E}">
        <p14:creationId xmlns:p14="http://schemas.microsoft.com/office/powerpoint/2010/main" val="890073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lnSpc>
                <a:spcPct val="150000"/>
              </a:lnSpc>
              <a:buFont typeface="Wingdings" panose="05000000000000000000" pitchFamily="2" charset="2"/>
              <a:buNone/>
            </a:pPr>
            <a:r>
              <a:rPr lang="en-US" dirty="0"/>
              <a:t>CSS to control the style and layout of multiple Web pages all at once.</a:t>
            </a:r>
          </a:p>
        </p:txBody>
      </p:sp>
      <p:sp>
        <p:nvSpPr>
          <p:cNvPr id="4" name="Slide Number Placeholder 3"/>
          <p:cNvSpPr>
            <a:spLocks noGrp="1"/>
          </p:cNvSpPr>
          <p:nvPr>
            <p:ph type="sldNum" sz="quarter" idx="10"/>
          </p:nvPr>
        </p:nvSpPr>
        <p:spPr/>
        <p:txBody>
          <a:bodyPr/>
          <a:lstStyle/>
          <a:p>
            <a:fld id="{903ED962-68F9-0B47-9F47-857C2DC15957}" type="slidenum">
              <a:rPr lang="en-US" smtClean="0"/>
              <a:pPr/>
              <a:t>4</a:t>
            </a:fld>
            <a:endParaRPr lang="en-US"/>
          </a:p>
        </p:txBody>
      </p:sp>
      <p:sp>
        <p:nvSpPr>
          <p:cNvPr id="5" name="Header Placeholder 4"/>
          <p:cNvSpPr>
            <a:spLocks noGrp="1"/>
          </p:cNvSpPr>
          <p:nvPr>
            <p:ph type="hdr" sz="quarter" idx="11"/>
          </p:nvPr>
        </p:nvSpPr>
        <p:spPr/>
        <p:txBody>
          <a:bodyPr/>
          <a:lstStyle/>
          <a:p>
            <a:r>
              <a:rPr lang="en-US"/>
              <a:t>HiLCoE School of computer science &amp; technology</a:t>
            </a:r>
          </a:p>
        </p:txBody>
      </p:sp>
    </p:spTree>
    <p:extLst>
      <p:ext uri="{BB962C8B-B14F-4D97-AF65-F5344CB8AC3E}">
        <p14:creationId xmlns:p14="http://schemas.microsoft.com/office/powerpoint/2010/main" val="3015311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HiLCoE School of computer science &amp; technology</a:t>
            </a:r>
          </a:p>
        </p:txBody>
      </p:sp>
      <p:sp>
        <p:nvSpPr>
          <p:cNvPr id="5" name="Slide Number Placeholder 4"/>
          <p:cNvSpPr>
            <a:spLocks noGrp="1"/>
          </p:cNvSpPr>
          <p:nvPr>
            <p:ph type="sldNum" sz="quarter" idx="11"/>
          </p:nvPr>
        </p:nvSpPr>
        <p:spPr/>
        <p:txBody>
          <a:bodyPr/>
          <a:lstStyle/>
          <a:p>
            <a:fld id="{903ED962-68F9-0B47-9F47-857C2DC15957}" type="slidenum">
              <a:rPr lang="en-US" smtClean="0"/>
              <a:pPr/>
              <a:t>154</a:t>
            </a:fld>
            <a:endParaRPr lang="en-US"/>
          </a:p>
        </p:txBody>
      </p:sp>
    </p:spTree>
    <p:extLst>
      <p:ext uri="{BB962C8B-B14F-4D97-AF65-F5344CB8AC3E}">
        <p14:creationId xmlns:p14="http://schemas.microsoft.com/office/powerpoint/2010/main" val="1137572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HiLCoE School of computer science &amp; technology</a:t>
            </a:r>
          </a:p>
        </p:txBody>
      </p:sp>
      <p:sp>
        <p:nvSpPr>
          <p:cNvPr id="5" name="Slide Number Placeholder 4"/>
          <p:cNvSpPr>
            <a:spLocks noGrp="1"/>
          </p:cNvSpPr>
          <p:nvPr>
            <p:ph type="sldNum" sz="quarter" idx="11"/>
          </p:nvPr>
        </p:nvSpPr>
        <p:spPr/>
        <p:txBody>
          <a:bodyPr/>
          <a:lstStyle/>
          <a:p>
            <a:fld id="{903ED962-68F9-0B47-9F47-857C2DC15957}" type="slidenum">
              <a:rPr lang="en-US" smtClean="0"/>
              <a:t>162</a:t>
            </a:fld>
            <a:endParaRPr lang="en-US"/>
          </a:p>
        </p:txBody>
      </p:sp>
    </p:spTree>
    <p:extLst>
      <p:ext uri="{BB962C8B-B14F-4D97-AF65-F5344CB8AC3E}">
        <p14:creationId xmlns:p14="http://schemas.microsoft.com/office/powerpoint/2010/main" val="3738847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HiLCoE School of computer science &amp; technology</a:t>
            </a:r>
          </a:p>
        </p:txBody>
      </p:sp>
      <p:sp>
        <p:nvSpPr>
          <p:cNvPr id="5" name="Slide Number Placeholder 4"/>
          <p:cNvSpPr>
            <a:spLocks noGrp="1"/>
          </p:cNvSpPr>
          <p:nvPr>
            <p:ph type="sldNum" sz="quarter" idx="11"/>
          </p:nvPr>
        </p:nvSpPr>
        <p:spPr/>
        <p:txBody>
          <a:bodyPr/>
          <a:lstStyle/>
          <a:p>
            <a:fld id="{903ED962-68F9-0B47-9F47-857C2DC15957}" type="slidenum">
              <a:rPr lang="en-US" smtClean="0"/>
              <a:pPr/>
              <a:t>17</a:t>
            </a:fld>
            <a:endParaRPr lang="en-US"/>
          </a:p>
        </p:txBody>
      </p:sp>
    </p:spTree>
    <p:extLst>
      <p:ext uri="{BB962C8B-B14F-4D97-AF65-F5344CB8AC3E}">
        <p14:creationId xmlns:p14="http://schemas.microsoft.com/office/powerpoint/2010/main" val="2660069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Names are case sensitive (y and Y are different variables) </a:t>
            </a:r>
          </a:p>
          <a:p>
            <a:r>
              <a:rPr lang="en-US" dirty="0"/>
              <a:t>Reserved words (like JavaScript keywords) cannot be used as names</a:t>
            </a:r>
          </a:p>
        </p:txBody>
      </p:sp>
      <p:sp>
        <p:nvSpPr>
          <p:cNvPr id="4" name="Header Placeholder 3"/>
          <p:cNvSpPr>
            <a:spLocks noGrp="1"/>
          </p:cNvSpPr>
          <p:nvPr>
            <p:ph type="hdr" sz="quarter" idx="10"/>
          </p:nvPr>
        </p:nvSpPr>
        <p:spPr/>
        <p:txBody>
          <a:bodyPr/>
          <a:lstStyle/>
          <a:p>
            <a:r>
              <a:rPr lang="en-US"/>
              <a:t>HiLCoE School of computer science &amp; technology</a:t>
            </a:r>
          </a:p>
        </p:txBody>
      </p:sp>
      <p:sp>
        <p:nvSpPr>
          <p:cNvPr id="5" name="Slide Number Placeholder 4"/>
          <p:cNvSpPr>
            <a:spLocks noGrp="1"/>
          </p:cNvSpPr>
          <p:nvPr>
            <p:ph type="sldNum" sz="quarter" idx="11"/>
          </p:nvPr>
        </p:nvSpPr>
        <p:spPr/>
        <p:txBody>
          <a:bodyPr/>
          <a:lstStyle/>
          <a:p>
            <a:fld id="{903ED962-68F9-0B47-9F47-857C2DC15957}" type="slidenum">
              <a:rPr lang="en-US" smtClean="0"/>
              <a:pPr/>
              <a:t>24</a:t>
            </a:fld>
            <a:endParaRPr lang="en-US"/>
          </a:p>
        </p:txBody>
      </p:sp>
    </p:spTree>
    <p:extLst>
      <p:ext uri="{BB962C8B-B14F-4D97-AF65-F5344CB8AC3E}">
        <p14:creationId xmlns:p14="http://schemas.microsoft.com/office/powerpoint/2010/main" val="1236885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Names are case sensitive (y and Y are different variables) </a:t>
            </a:r>
          </a:p>
          <a:p>
            <a:r>
              <a:rPr lang="en-US" dirty="0"/>
              <a:t>Reserved words (like JavaScript keywords) cannot be used as names</a:t>
            </a:r>
          </a:p>
        </p:txBody>
      </p:sp>
      <p:sp>
        <p:nvSpPr>
          <p:cNvPr id="4" name="Header Placeholder 3"/>
          <p:cNvSpPr>
            <a:spLocks noGrp="1"/>
          </p:cNvSpPr>
          <p:nvPr>
            <p:ph type="hdr" sz="quarter" idx="10"/>
          </p:nvPr>
        </p:nvSpPr>
        <p:spPr/>
        <p:txBody>
          <a:bodyPr/>
          <a:lstStyle/>
          <a:p>
            <a:r>
              <a:rPr lang="en-US"/>
              <a:t>HiLCoE School of computer science &amp; technology</a:t>
            </a:r>
          </a:p>
        </p:txBody>
      </p:sp>
      <p:sp>
        <p:nvSpPr>
          <p:cNvPr id="5" name="Slide Number Placeholder 4"/>
          <p:cNvSpPr>
            <a:spLocks noGrp="1"/>
          </p:cNvSpPr>
          <p:nvPr>
            <p:ph type="sldNum" sz="quarter" idx="11"/>
          </p:nvPr>
        </p:nvSpPr>
        <p:spPr/>
        <p:txBody>
          <a:bodyPr/>
          <a:lstStyle/>
          <a:p>
            <a:fld id="{903ED962-68F9-0B47-9F47-857C2DC15957}" type="slidenum">
              <a:rPr lang="en-US" smtClean="0"/>
              <a:pPr/>
              <a:t>25</a:t>
            </a:fld>
            <a:endParaRPr lang="en-US"/>
          </a:p>
        </p:txBody>
      </p:sp>
    </p:spTree>
    <p:extLst>
      <p:ext uri="{BB962C8B-B14F-4D97-AF65-F5344CB8AC3E}">
        <p14:creationId xmlns:p14="http://schemas.microsoft.com/office/powerpoint/2010/main" val="4247262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Names are case sensitive (y and Y are different variables) </a:t>
            </a:r>
          </a:p>
          <a:p>
            <a:r>
              <a:rPr lang="en-US" dirty="0"/>
              <a:t>Reserved words (like JavaScript keywords) cannot be used as names</a:t>
            </a:r>
          </a:p>
        </p:txBody>
      </p:sp>
      <p:sp>
        <p:nvSpPr>
          <p:cNvPr id="4" name="Header Placeholder 3"/>
          <p:cNvSpPr>
            <a:spLocks noGrp="1"/>
          </p:cNvSpPr>
          <p:nvPr>
            <p:ph type="hdr" sz="quarter" idx="10"/>
          </p:nvPr>
        </p:nvSpPr>
        <p:spPr/>
        <p:txBody>
          <a:bodyPr/>
          <a:lstStyle/>
          <a:p>
            <a:r>
              <a:rPr lang="en-US"/>
              <a:t>HiLCoE School of computer science &amp; technology</a:t>
            </a:r>
          </a:p>
        </p:txBody>
      </p:sp>
      <p:sp>
        <p:nvSpPr>
          <p:cNvPr id="5" name="Slide Number Placeholder 4"/>
          <p:cNvSpPr>
            <a:spLocks noGrp="1"/>
          </p:cNvSpPr>
          <p:nvPr>
            <p:ph type="sldNum" sz="quarter" idx="11"/>
          </p:nvPr>
        </p:nvSpPr>
        <p:spPr/>
        <p:txBody>
          <a:bodyPr/>
          <a:lstStyle/>
          <a:p>
            <a:fld id="{903ED962-68F9-0B47-9F47-857C2DC15957}" type="slidenum">
              <a:rPr lang="en-US" smtClean="0"/>
              <a:pPr/>
              <a:t>26</a:t>
            </a:fld>
            <a:endParaRPr lang="en-US"/>
          </a:p>
        </p:txBody>
      </p:sp>
    </p:spTree>
    <p:extLst>
      <p:ext uri="{BB962C8B-B14F-4D97-AF65-F5344CB8AC3E}">
        <p14:creationId xmlns:p14="http://schemas.microsoft.com/office/powerpoint/2010/main" val="2339629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HiLCoE School of computer science &amp; technology</a:t>
            </a:r>
          </a:p>
        </p:txBody>
      </p:sp>
      <p:sp>
        <p:nvSpPr>
          <p:cNvPr id="5" name="Slide Number Placeholder 4"/>
          <p:cNvSpPr>
            <a:spLocks noGrp="1"/>
          </p:cNvSpPr>
          <p:nvPr>
            <p:ph type="sldNum" sz="quarter" idx="11"/>
          </p:nvPr>
        </p:nvSpPr>
        <p:spPr/>
        <p:txBody>
          <a:bodyPr/>
          <a:lstStyle/>
          <a:p>
            <a:fld id="{903ED962-68F9-0B47-9F47-857C2DC15957}" type="slidenum">
              <a:rPr lang="en-US" smtClean="0"/>
              <a:pPr/>
              <a:t>27</a:t>
            </a:fld>
            <a:endParaRPr lang="en-US"/>
          </a:p>
        </p:txBody>
      </p:sp>
    </p:spTree>
    <p:extLst>
      <p:ext uri="{BB962C8B-B14F-4D97-AF65-F5344CB8AC3E}">
        <p14:creationId xmlns:p14="http://schemas.microsoft.com/office/powerpoint/2010/main" val="98225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HiLCoE School of computer science &amp; technology</a:t>
            </a:r>
          </a:p>
        </p:txBody>
      </p:sp>
      <p:sp>
        <p:nvSpPr>
          <p:cNvPr id="5" name="Slide Number Placeholder 4"/>
          <p:cNvSpPr>
            <a:spLocks noGrp="1"/>
          </p:cNvSpPr>
          <p:nvPr>
            <p:ph type="sldNum" sz="quarter" idx="11"/>
          </p:nvPr>
        </p:nvSpPr>
        <p:spPr/>
        <p:txBody>
          <a:bodyPr/>
          <a:lstStyle/>
          <a:p>
            <a:fld id="{903ED962-68F9-0B47-9F47-857C2DC15957}" type="slidenum">
              <a:rPr lang="en-US" smtClean="0"/>
              <a:pPr/>
              <a:t>28</a:t>
            </a:fld>
            <a:endParaRPr lang="en-US"/>
          </a:p>
        </p:txBody>
      </p:sp>
    </p:spTree>
    <p:extLst>
      <p:ext uri="{BB962C8B-B14F-4D97-AF65-F5344CB8AC3E}">
        <p14:creationId xmlns:p14="http://schemas.microsoft.com/office/powerpoint/2010/main" val="2340179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pPr/>
              <a:t>41</a:t>
            </a:fld>
            <a:endParaRPr lang="en-US"/>
          </a:p>
        </p:txBody>
      </p:sp>
    </p:spTree>
    <p:extLst>
      <p:ext uri="{BB962C8B-B14F-4D97-AF65-F5344CB8AC3E}">
        <p14:creationId xmlns:p14="http://schemas.microsoft.com/office/powerpoint/2010/main" val="261209725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12/6/2021</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pPr/>
              <a:t>12/6/2021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pPr/>
              <a:t>12/6/2021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pPr/>
              <a:t>12/6/2021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Portfolio Three">
    <p:spTree>
      <p:nvGrpSpPr>
        <p:cNvPr id="1" name=""/>
        <p:cNvGrpSpPr/>
        <p:nvPr/>
      </p:nvGrpSpPr>
      <p:grpSpPr>
        <a:xfrm>
          <a:off x="0" y="0"/>
          <a:ext cx="0" cy="0"/>
          <a:chOff x="0" y="0"/>
          <a:chExt cx="0" cy="0"/>
        </a:xfrm>
      </p:grpSpPr>
      <p:sp>
        <p:nvSpPr>
          <p:cNvPr id="9" name="Picture Placeholder 2"/>
          <p:cNvSpPr>
            <a:spLocks noGrp="1"/>
          </p:cNvSpPr>
          <p:nvPr>
            <p:ph type="pic" sz="quarter" idx="12"/>
          </p:nvPr>
        </p:nvSpPr>
        <p:spPr>
          <a:xfrm>
            <a:off x="0" y="0"/>
            <a:ext cx="5470240" cy="6858000"/>
          </a:xfrm>
        </p:spPr>
        <p:txBody>
          <a:bodyPr>
            <a:normAutofit/>
          </a:bodyPr>
          <a:lstStyle>
            <a:lvl1pPr>
              <a:defRPr sz="1200"/>
            </a:lvl1pPr>
          </a:lstStyle>
          <a:p>
            <a:endParaRPr lang="en-US"/>
          </a:p>
        </p:txBody>
      </p:sp>
    </p:spTree>
    <p:extLst>
      <p:ext uri="{BB962C8B-B14F-4D97-AF65-F5344CB8AC3E}">
        <p14:creationId xmlns:p14="http://schemas.microsoft.com/office/powerpoint/2010/main" val="731002359"/>
      </p:ext>
    </p:extLst>
  </p:cSld>
  <p:clrMapOvr>
    <a:masterClrMapping/>
  </p:clrMapOvr>
  <p:transition spd="slow" advTm="3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pPr/>
              <a:t>12/6/2021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pPr/>
              <a:t>12/6/2021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pPr/>
              <a:t>12/6/2021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pPr/>
              <a:t>12/6/2021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pPr/>
              <a:t>12/6/2021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pPr/>
              <a:t>12/6/2021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pPr/>
              <a:t>12/6/2021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12/6/2021</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www.desktop/hh/template.html"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Client Side Scripting</a:t>
            </a:r>
          </a:p>
        </p:txBody>
      </p:sp>
      <p:sp>
        <p:nvSpPr>
          <p:cNvPr id="3" name="Subtitle 2"/>
          <p:cNvSpPr>
            <a:spLocks noGrp="1"/>
          </p:cNvSpPr>
          <p:nvPr>
            <p:ph type="subTitle" idx="1"/>
          </p:nvPr>
        </p:nvSpPr>
        <p:spPr/>
        <p:txBody>
          <a:bodyPr/>
          <a:lstStyle/>
          <a:p>
            <a:r>
              <a:rPr lang="en-US" dirty="0"/>
              <a:t>JavaScript</a:t>
            </a:r>
          </a:p>
        </p:txBody>
      </p:sp>
    </p:spTree>
    <p:extLst>
      <p:ext uri="{BB962C8B-B14F-4D97-AF65-F5344CB8AC3E}">
        <p14:creationId xmlns:p14="http://schemas.microsoft.com/office/powerpoint/2010/main" val="128776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a:t>
            </a:r>
          </a:p>
        </p:txBody>
      </p:sp>
      <p:sp>
        <p:nvSpPr>
          <p:cNvPr id="3" name="Content Placeholder 2"/>
          <p:cNvSpPr>
            <a:spLocks noGrp="1"/>
          </p:cNvSpPr>
          <p:nvPr>
            <p:ph idx="1"/>
          </p:nvPr>
        </p:nvSpPr>
        <p:spPr>
          <a:xfrm>
            <a:off x="1104900" y="1448070"/>
            <a:ext cx="8596668" cy="4368548"/>
          </a:xfrm>
        </p:spPr>
        <p:txBody>
          <a:bodyPr>
            <a:normAutofit/>
          </a:bodyPr>
          <a:lstStyle/>
          <a:p>
            <a:r>
              <a:rPr lang="en-US" dirty="0"/>
              <a:t>JavaScript is a front-end (client-side) scripting language developed by Netscape for dynamic content</a:t>
            </a:r>
          </a:p>
          <a:p>
            <a:pPr lvl="1"/>
            <a:r>
              <a:rPr lang="en-US" dirty="0"/>
              <a:t>Lightweight, with limited capabilities.</a:t>
            </a:r>
          </a:p>
          <a:p>
            <a:pPr lvl="1"/>
            <a:r>
              <a:rPr lang="en-US" dirty="0"/>
              <a:t>Can be used as object-oriented language</a:t>
            </a:r>
          </a:p>
          <a:p>
            <a:r>
              <a:rPr lang="en-US" dirty="0"/>
              <a:t>JavaScript is case-sensitive!</a:t>
            </a:r>
          </a:p>
          <a:p>
            <a:r>
              <a:rPr lang="en-US" dirty="0"/>
              <a:t>JavaScript is an Interpreted Language.</a:t>
            </a:r>
          </a:p>
          <a:p>
            <a:r>
              <a:rPr lang="en-US" dirty="0"/>
              <a:t>Client-side technology</a:t>
            </a:r>
          </a:p>
          <a:p>
            <a:pPr lvl="1"/>
            <a:r>
              <a:rPr lang="en-US" dirty="0"/>
              <a:t>Embedded in your HTML page</a:t>
            </a:r>
          </a:p>
          <a:p>
            <a:pPr lvl="1"/>
            <a:r>
              <a:rPr lang="en-US" b="1" dirty="0"/>
              <a:t>Interpreted by the Web browser</a:t>
            </a:r>
          </a:p>
          <a:p>
            <a:r>
              <a:rPr lang="en-US" dirty="0"/>
              <a:t>Simple and flexible</a:t>
            </a:r>
          </a:p>
          <a:p>
            <a:r>
              <a:rPr lang="en-US" b="1" dirty="0"/>
              <a:t>Powerful to manipulate the DOM</a:t>
            </a:r>
          </a:p>
          <a:p>
            <a:endParaRPr lang="en-US" dirty="0"/>
          </a:p>
        </p:txBody>
      </p:sp>
    </p:spTree>
    <p:extLst>
      <p:ext uri="{BB962C8B-B14F-4D97-AF65-F5344CB8AC3E}">
        <p14:creationId xmlns:p14="http://schemas.microsoft.com/office/powerpoint/2010/main" val="273510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sp>
        <p:nvSpPr>
          <p:cNvPr id="3" name="Content Placeholder 2"/>
          <p:cNvSpPr>
            <a:spLocks noGrp="1"/>
          </p:cNvSpPr>
          <p:nvPr>
            <p:ph idx="1"/>
          </p:nvPr>
        </p:nvSpPr>
        <p:spPr/>
        <p:txBody>
          <a:bodyPr/>
          <a:lstStyle/>
          <a:p>
            <a:r>
              <a:rPr lang="en-US" dirty="0"/>
              <a:t>3, -3, 3.33, -3.33, 123e5, 123e-5. These all are number in JS, whether it’s some </a:t>
            </a:r>
            <a:r>
              <a:rPr lang="en-US" b="1" dirty="0"/>
              <a:t>integer</a:t>
            </a:r>
            <a:r>
              <a:rPr lang="en-US" dirty="0"/>
              <a:t> or </a:t>
            </a:r>
            <a:r>
              <a:rPr lang="en-US" b="1" dirty="0"/>
              <a:t>floating point number</a:t>
            </a:r>
            <a:r>
              <a:rPr lang="en-US" dirty="0"/>
              <a:t>.</a:t>
            </a:r>
          </a:p>
          <a:p>
            <a:pPr lvl="1"/>
            <a:r>
              <a:rPr lang="en-US" dirty="0"/>
              <a:t>Operations: </a:t>
            </a:r>
            <a:r>
              <a:rPr lang="en-US" b="1" dirty="0"/>
              <a:t>addition (+), subtraction (-), division (/), multiplication (*), modulo division (%)</a:t>
            </a:r>
          </a:p>
          <a:p>
            <a:pPr lvl="1"/>
            <a:r>
              <a:rPr lang="en-US" b="1" dirty="0"/>
              <a:t>JavaScript numbers are 64-bit floating point numbers.</a:t>
            </a:r>
            <a:endParaRPr lang="en-US" dirty="0"/>
          </a:p>
          <a:p>
            <a:pPr lvl="2"/>
            <a:r>
              <a:rPr lang="en-US" dirty="0"/>
              <a:t>Result is always promoted to float whenever possible.</a:t>
            </a:r>
          </a:p>
          <a:p>
            <a:pPr lvl="2"/>
            <a:r>
              <a:rPr lang="en-US" dirty="0"/>
              <a:t>i.e. 5 / 3, 3/ 5, 0.5 * 0.5, 0.5 + 5</a:t>
            </a:r>
          </a:p>
          <a:p>
            <a:pPr lvl="1"/>
            <a:r>
              <a:rPr lang="en-US" dirty="0"/>
              <a:t>Assignment operators: +=, -=, *=, /=, %=</a:t>
            </a:r>
          </a:p>
          <a:p>
            <a:pPr lvl="1"/>
            <a:r>
              <a:rPr lang="en-US" dirty="0"/>
              <a:t>Special operators: increment (++), decrement (--)</a:t>
            </a:r>
          </a:p>
          <a:p>
            <a:endParaRPr lang="en-US" dirty="0"/>
          </a:p>
        </p:txBody>
      </p:sp>
    </p:spTree>
    <p:extLst>
      <p:ext uri="{BB962C8B-B14F-4D97-AF65-F5344CB8AC3E}">
        <p14:creationId xmlns:p14="http://schemas.microsoft.com/office/powerpoint/2010/main" val="3186654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sp>
        <p:nvSpPr>
          <p:cNvPr id="3" name="Content Placeholder 2"/>
          <p:cNvSpPr>
            <a:spLocks noGrp="1"/>
          </p:cNvSpPr>
          <p:nvPr>
            <p:ph idx="1"/>
          </p:nvPr>
        </p:nvSpPr>
        <p:spPr>
          <a:xfrm>
            <a:off x="1104900" y="1578698"/>
            <a:ext cx="8596668" cy="4528970"/>
          </a:xfrm>
        </p:spPr>
        <p:txBody>
          <a:bodyPr>
            <a:normAutofit fontScale="85000" lnSpcReduction="20000"/>
          </a:bodyPr>
          <a:lstStyle/>
          <a:p>
            <a:pPr marL="0" indent="0">
              <a:buNone/>
            </a:pPr>
            <a:r>
              <a:rPr lang="en-US" dirty="0" err="1"/>
              <a:t>var</a:t>
            </a:r>
            <a:r>
              <a:rPr lang="en-US" dirty="0"/>
              <a:t> foo = 5;</a:t>
            </a:r>
          </a:p>
          <a:p>
            <a:pPr marL="0" indent="0">
              <a:buNone/>
            </a:pPr>
            <a:r>
              <a:rPr lang="en-US" dirty="0" err="1"/>
              <a:t>var</a:t>
            </a:r>
            <a:r>
              <a:rPr lang="en-US" dirty="0"/>
              <a:t> bar = 5;</a:t>
            </a:r>
          </a:p>
          <a:p>
            <a:pPr marL="0" indent="0">
              <a:buNone/>
            </a:pPr>
            <a:r>
              <a:rPr lang="en-US" dirty="0"/>
              <a:t>console.log(foo + bar); //10</a:t>
            </a:r>
          </a:p>
          <a:p>
            <a:pPr marL="0" indent="0">
              <a:buNone/>
            </a:pPr>
            <a:endParaRPr lang="en-US" dirty="0"/>
          </a:p>
          <a:p>
            <a:pPr marL="0" indent="0">
              <a:buNone/>
            </a:pPr>
            <a:r>
              <a:rPr lang="en-US" dirty="0" err="1"/>
              <a:t>var</a:t>
            </a:r>
            <a:r>
              <a:rPr lang="en-US" dirty="0"/>
              <a:t> foo = “5”;</a:t>
            </a:r>
          </a:p>
          <a:p>
            <a:pPr marL="0" indent="0">
              <a:buNone/>
            </a:pPr>
            <a:r>
              <a:rPr lang="en-US" dirty="0" err="1"/>
              <a:t>var</a:t>
            </a:r>
            <a:r>
              <a:rPr lang="en-US" dirty="0"/>
              <a:t> bar = “5”;</a:t>
            </a:r>
          </a:p>
          <a:p>
            <a:pPr marL="0" indent="0">
              <a:buNone/>
            </a:pPr>
            <a:r>
              <a:rPr lang="en-US" dirty="0"/>
              <a:t>console.log(foo + bar); //55</a:t>
            </a:r>
          </a:p>
          <a:p>
            <a:pPr marL="0" indent="0">
              <a:buNone/>
            </a:pPr>
            <a:endParaRPr lang="en-US" dirty="0"/>
          </a:p>
          <a:p>
            <a:pPr marL="0" indent="0">
              <a:buNone/>
            </a:pPr>
            <a:r>
              <a:rPr lang="en-US" dirty="0" err="1"/>
              <a:t>var</a:t>
            </a:r>
            <a:r>
              <a:rPr lang="en-US" dirty="0"/>
              <a:t> foo = 5;</a:t>
            </a:r>
          </a:p>
          <a:p>
            <a:pPr marL="0" indent="0">
              <a:buNone/>
            </a:pPr>
            <a:r>
              <a:rPr lang="en-US" dirty="0" err="1"/>
              <a:t>var</a:t>
            </a:r>
            <a:r>
              <a:rPr lang="en-US" dirty="0"/>
              <a:t> bar = “5”;</a:t>
            </a:r>
          </a:p>
          <a:p>
            <a:pPr marL="0" indent="0">
              <a:buNone/>
            </a:pPr>
            <a:r>
              <a:rPr lang="en-US" dirty="0"/>
              <a:t>console.log(foo + bar); 	//55 – one is a string</a:t>
            </a:r>
          </a:p>
          <a:p>
            <a:pPr marL="0" indent="0">
              <a:buNone/>
            </a:pPr>
            <a:endParaRPr lang="en-US" dirty="0"/>
          </a:p>
        </p:txBody>
      </p:sp>
    </p:spTree>
    <p:extLst>
      <p:ext uri="{BB962C8B-B14F-4D97-AF65-F5344CB8AC3E}">
        <p14:creationId xmlns:p14="http://schemas.microsoft.com/office/powerpoint/2010/main" val="308753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br>
              <a:rPr lang="en-US" dirty="0"/>
            </a:br>
            <a:endParaRPr lang="en-US" dirty="0"/>
          </a:p>
        </p:txBody>
      </p:sp>
      <p:sp>
        <p:nvSpPr>
          <p:cNvPr id="3" name="Content Placeholder 2"/>
          <p:cNvSpPr>
            <a:spLocks noGrp="1"/>
          </p:cNvSpPr>
          <p:nvPr>
            <p:ph idx="1"/>
          </p:nvPr>
        </p:nvSpPr>
        <p:spPr/>
        <p:txBody>
          <a:bodyPr/>
          <a:lstStyle/>
          <a:p>
            <a:r>
              <a:rPr lang="en-US" dirty="0"/>
              <a:t>Integers (numbers without a period or exponent notation) are considered accurate up to </a:t>
            </a:r>
            <a:r>
              <a:rPr lang="en-US" b="1" dirty="0"/>
              <a:t>15 digits.</a:t>
            </a:r>
          </a:p>
          <a:p>
            <a:pPr lvl="1"/>
            <a:r>
              <a:rPr lang="en-US" dirty="0" err="1"/>
              <a:t>var</a:t>
            </a:r>
            <a:r>
              <a:rPr lang="en-US" dirty="0"/>
              <a:t> x = 999999999999999;   // x will be 999999999999999</a:t>
            </a:r>
          </a:p>
          <a:p>
            <a:pPr lvl="1"/>
            <a:r>
              <a:rPr lang="en-US" dirty="0" err="1"/>
              <a:t>var</a:t>
            </a:r>
            <a:r>
              <a:rPr lang="en-US" dirty="0"/>
              <a:t> y = 9999999999999999;  // y will be 10000000000000000</a:t>
            </a:r>
          </a:p>
          <a:p>
            <a:r>
              <a:rPr lang="en-US" dirty="0"/>
              <a:t>The maximum number of decimals is 17, but floating point arithmetic is not always 100% accurate.</a:t>
            </a:r>
          </a:p>
          <a:p>
            <a:pPr lvl="1"/>
            <a:r>
              <a:rPr lang="en-US" dirty="0" err="1"/>
              <a:t>var</a:t>
            </a:r>
            <a:r>
              <a:rPr lang="en-US" dirty="0"/>
              <a:t> x = 0.2 + 0.1; // x will be 0.30000000000000004</a:t>
            </a:r>
          </a:p>
          <a:p>
            <a:pPr lvl="1"/>
            <a:r>
              <a:rPr lang="en-US" dirty="0"/>
              <a:t>To solve the problem, multiply and divide</a:t>
            </a:r>
          </a:p>
          <a:p>
            <a:pPr lvl="1"/>
            <a:r>
              <a:rPr lang="en-US" dirty="0" err="1"/>
              <a:t>var</a:t>
            </a:r>
            <a:r>
              <a:rPr lang="en-US" dirty="0"/>
              <a:t> x = (0.2 * 10 + 0.1 * 10) / 10; // x will be 0.3</a:t>
            </a:r>
          </a:p>
        </p:txBody>
      </p:sp>
    </p:spTree>
    <p:extLst>
      <p:ext uri="{BB962C8B-B14F-4D97-AF65-F5344CB8AC3E}">
        <p14:creationId xmlns:p14="http://schemas.microsoft.com/office/powerpoint/2010/main" val="1091315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sp>
        <p:nvSpPr>
          <p:cNvPr id="3" name="Content Placeholder 2"/>
          <p:cNvSpPr>
            <a:spLocks noGrp="1"/>
          </p:cNvSpPr>
          <p:nvPr>
            <p:ph idx="1"/>
          </p:nvPr>
        </p:nvSpPr>
        <p:spPr/>
        <p:txBody>
          <a:bodyPr/>
          <a:lstStyle/>
          <a:p>
            <a:r>
              <a:rPr lang="en-US" dirty="0"/>
              <a:t>Infinity (or –Infinity) is the value JavaScript will return if you calculate a number outside the largest possible number.</a:t>
            </a:r>
          </a:p>
          <a:p>
            <a:pPr lvl="1"/>
            <a:r>
              <a:rPr lang="en-US" dirty="0"/>
              <a:t>if (</a:t>
            </a:r>
            <a:r>
              <a:rPr lang="en-US" dirty="0" err="1"/>
              <a:t>myNumber</a:t>
            </a:r>
            <a:r>
              <a:rPr lang="en-US" dirty="0"/>
              <a:t> != Infinity) // Execute if not Infinity</a:t>
            </a:r>
          </a:p>
          <a:p>
            <a:r>
              <a:rPr lang="en-US" dirty="0"/>
              <a:t>Division by 0 (zero) also generates Infinity</a:t>
            </a:r>
          </a:p>
          <a:p>
            <a:pPr lvl="1"/>
            <a:r>
              <a:rPr lang="en-US" dirty="0" err="1"/>
              <a:t>var</a:t>
            </a:r>
            <a:r>
              <a:rPr lang="en-US" dirty="0"/>
              <a:t> x = 2 / 0; // x will be Infinity</a:t>
            </a:r>
          </a:p>
          <a:p>
            <a:pPr lvl="1"/>
            <a:r>
              <a:rPr lang="en-US" dirty="0" err="1"/>
              <a:t>var</a:t>
            </a:r>
            <a:r>
              <a:rPr lang="en-US" dirty="0"/>
              <a:t> y = -2 / 0; // y will be –Infinity</a:t>
            </a:r>
          </a:p>
          <a:p>
            <a:r>
              <a:rPr lang="en-US" dirty="0"/>
              <a:t>Infinity is a number not a type.</a:t>
            </a:r>
          </a:p>
          <a:p>
            <a:pPr lvl="1"/>
            <a:r>
              <a:rPr lang="en-US" dirty="0" err="1"/>
              <a:t>typeof</a:t>
            </a:r>
            <a:r>
              <a:rPr lang="en-US" dirty="0"/>
              <a:t> Infinity; // returns “number”</a:t>
            </a:r>
          </a:p>
        </p:txBody>
      </p:sp>
    </p:spTree>
    <p:extLst>
      <p:ext uri="{BB962C8B-B14F-4D97-AF65-F5344CB8AC3E}">
        <p14:creationId xmlns:p14="http://schemas.microsoft.com/office/powerpoint/2010/main" val="470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sp>
        <p:nvSpPr>
          <p:cNvPr id="3" name="Content Placeholder 2"/>
          <p:cNvSpPr>
            <a:spLocks noGrp="1"/>
          </p:cNvSpPr>
          <p:nvPr>
            <p:ph idx="1"/>
          </p:nvPr>
        </p:nvSpPr>
        <p:spPr>
          <a:xfrm>
            <a:off x="677334" y="1507447"/>
            <a:ext cx="4680729" cy="4577095"/>
          </a:xfrm>
          <a:ln>
            <a:solidFill>
              <a:schemeClr val="accent1"/>
            </a:solidFill>
          </a:ln>
        </p:spPr>
        <p:txBody>
          <a:bodyPr>
            <a:normAutofit fontScale="85000" lnSpcReduction="10000"/>
          </a:bodyPr>
          <a:lstStyle/>
          <a:p>
            <a:pPr marL="0" indent="0">
              <a:buNone/>
            </a:pPr>
            <a:r>
              <a:rPr lang="en-US" dirty="0" err="1"/>
              <a:t>var</a:t>
            </a:r>
            <a:r>
              <a:rPr lang="en-US" dirty="0"/>
              <a:t> foo = 5;</a:t>
            </a:r>
          </a:p>
          <a:p>
            <a:pPr marL="0" indent="0">
              <a:buNone/>
            </a:pPr>
            <a:r>
              <a:rPr lang="en-US" dirty="0" err="1"/>
              <a:t>var</a:t>
            </a:r>
            <a:r>
              <a:rPr lang="en-US" dirty="0"/>
              <a:t> bar = “b”;</a:t>
            </a:r>
          </a:p>
          <a:p>
            <a:pPr marL="0" indent="0">
              <a:buNone/>
            </a:pPr>
            <a:r>
              <a:rPr lang="en-US" dirty="0"/>
              <a:t>console.log(foo * bar); //</a:t>
            </a:r>
            <a:r>
              <a:rPr lang="en-US" dirty="0" err="1"/>
              <a:t>NaN</a:t>
            </a:r>
            <a:r>
              <a:rPr lang="en-US" dirty="0"/>
              <a:t> – not a number</a:t>
            </a:r>
          </a:p>
          <a:p>
            <a:pPr marL="0" indent="0">
              <a:buNone/>
            </a:pPr>
            <a:endParaRPr lang="en-US" dirty="0"/>
          </a:p>
          <a:p>
            <a:pPr marL="0" indent="0">
              <a:buNone/>
            </a:pPr>
            <a:r>
              <a:rPr lang="en-US" dirty="0" err="1"/>
              <a:t>var</a:t>
            </a:r>
            <a:r>
              <a:rPr lang="en-US" dirty="0"/>
              <a:t> foo = “55”; // could be “</a:t>
            </a:r>
            <a:r>
              <a:rPr lang="en-US" dirty="0" err="1"/>
              <a:t>abc</a:t>
            </a:r>
            <a:r>
              <a:rPr lang="en-US" dirty="0"/>
              <a:t>”</a:t>
            </a:r>
          </a:p>
          <a:p>
            <a:pPr marL="0" indent="0">
              <a:buNone/>
            </a:pPr>
            <a:r>
              <a:rPr lang="en-US" dirty="0" err="1"/>
              <a:t>var</a:t>
            </a:r>
            <a:r>
              <a:rPr lang="en-US" dirty="0"/>
              <a:t> </a:t>
            </a:r>
            <a:r>
              <a:rPr lang="en-US" dirty="0" err="1"/>
              <a:t>myNumber</a:t>
            </a:r>
            <a:r>
              <a:rPr lang="en-US" dirty="0"/>
              <a:t> = Number(foo); //make it a number</a:t>
            </a:r>
          </a:p>
          <a:p>
            <a:pPr marL="0" indent="0">
              <a:buNone/>
            </a:pPr>
            <a:endParaRPr lang="en-US" dirty="0"/>
          </a:p>
          <a:p>
            <a:pPr marL="0" indent="0">
              <a:buNone/>
            </a:pPr>
            <a:r>
              <a:rPr lang="en-US" dirty="0"/>
              <a:t>If (</a:t>
            </a:r>
            <a:r>
              <a:rPr lang="en-US" dirty="0" err="1"/>
              <a:t>isNaN</a:t>
            </a:r>
            <a:r>
              <a:rPr lang="en-US" dirty="0"/>
              <a:t>(</a:t>
            </a:r>
            <a:r>
              <a:rPr lang="en-US" dirty="0" err="1"/>
              <a:t>myNumber</a:t>
            </a:r>
            <a:r>
              <a:rPr lang="en-US" dirty="0"/>
              <a:t>)) {</a:t>
            </a:r>
          </a:p>
          <a:p>
            <a:pPr marL="0" indent="0">
              <a:buNone/>
            </a:pPr>
            <a:r>
              <a:rPr lang="en-US" dirty="0"/>
              <a:t>	console.log(“It’s not a number!”);</a:t>
            </a:r>
          </a:p>
          <a:p>
            <a:pPr marL="0" indent="0">
              <a:buNone/>
            </a:pPr>
            <a:r>
              <a:rPr lang="en-US" dirty="0"/>
              <a:t>}</a:t>
            </a:r>
          </a:p>
        </p:txBody>
      </p:sp>
      <p:sp>
        <p:nvSpPr>
          <p:cNvPr id="4" name="Content Placeholder 2"/>
          <p:cNvSpPr txBox="1">
            <a:spLocks/>
          </p:cNvSpPr>
          <p:nvPr/>
        </p:nvSpPr>
        <p:spPr>
          <a:xfrm>
            <a:off x="5358063" y="1507447"/>
            <a:ext cx="4680729" cy="4577095"/>
          </a:xfrm>
          <a:prstGeom prst="rect">
            <a:avLst/>
          </a:prstGeom>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err="1"/>
              <a:t>var</a:t>
            </a:r>
            <a:r>
              <a:rPr lang="en-US" dirty="0"/>
              <a:t> x = </a:t>
            </a:r>
            <a:r>
              <a:rPr lang="en-US" dirty="0" err="1"/>
              <a:t>NaN</a:t>
            </a:r>
            <a:r>
              <a:rPr lang="en-US" dirty="0"/>
              <a:t>;</a:t>
            </a:r>
            <a:br>
              <a:rPr lang="en-US" dirty="0"/>
            </a:br>
            <a:r>
              <a:rPr lang="en-US" dirty="0" err="1"/>
              <a:t>var</a:t>
            </a:r>
            <a:r>
              <a:rPr lang="en-US" dirty="0"/>
              <a:t> y = 5;</a:t>
            </a:r>
            <a:br>
              <a:rPr lang="en-US" dirty="0"/>
            </a:br>
            <a:r>
              <a:rPr lang="en-US" dirty="0" err="1"/>
              <a:t>var</a:t>
            </a:r>
            <a:r>
              <a:rPr lang="en-US" dirty="0"/>
              <a:t> z = x + y; // z will be </a:t>
            </a:r>
            <a:r>
              <a:rPr lang="en-US" dirty="0" err="1"/>
              <a:t>NaN</a:t>
            </a:r>
            <a:endParaRPr lang="en-US" dirty="0"/>
          </a:p>
          <a:p>
            <a:pPr marL="0" indent="0">
              <a:buNone/>
            </a:pPr>
            <a:endParaRPr lang="en-US" dirty="0"/>
          </a:p>
          <a:p>
            <a:pPr marL="0" indent="0">
              <a:buFont typeface="Wingdings 3" charset="2"/>
              <a:buNone/>
            </a:pPr>
            <a:r>
              <a:rPr lang="en-US" dirty="0" err="1"/>
              <a:t>var</a:t>
            </a:r>
            <a:r>
              <a:rPr lang="en-US" dirty="0"/>
              <a:t> x = </a:t>
            </a:r>
            <a:r>
              <a:rPr lang="en-US" dirty="0" err="1"/>
              <a:t>NaN</a:t>
            </a:r>
            <a:r>
              <a:rPr lang="en-US" dirty="0"/>
              <a:t>;</a:t>
            </a:r>
          </a:p>
          <a:p>
            <a:pPr marL="0" indent="0">
              <a:buFont typeface="Wingdings 3" charset="2"/>
              <a:buNone/>
            </a:pPr>
            <a:r>
              <a:rPr lang="en-US" dirty="0" err="1"/>
              <a:t>var</a:t>
            </a:r>
            <a:r>
              <a:rPr lang="en-US" dirty="0"/>
              <a:t> y = “5”;</a:t>
            </a:r>
          </a:p>
          <a:p>
            <a:pPr marL="0" indent="0">
              <a:buFont typeface="Wingdings 3" charset="2"/>
              <a:buNone/>
            </a:pPr>
            <a:r>
              <a:rPr lang="en-US" dirty="0" err="1"/>
              <a:t>var</a:t>
            </a:r>
            <a:r>
              <a:rPr lang="en-US" dirty="0"/>
              <a:t> z = x + y; // z will be NaN5;</a:t>
            </a:r>
          </a:p>
          <a:p>
            <a:pPr marL="0" indent="0">
              <a:buFont typeface="Wingdings 3" charset="2"/>
              <a:buNone/>
            </a:pPr>
            <a:endParaRPr lang="en-US" dirty="0"/>
          </a:p>
          <a:p>
            <a:pPr marL="0" indent="0">
              <a:buFont typeface="Wingdings 3" charset="2"/>
              <a:buNone/>
            </a:pPr>
            <a:r>
              <a:rPr lang="en-US" b="1" dirty="0"/>
              <a:t>Number() gives you a number</a:t>
            </a:r>
          </a:p>
          <a:p>
            <a:pPr marL="0" indent="0">
              <a:buFont typeface="Wingdings 3" charset="2"/>
              <a:buNone/>
            </a:pPr>
            <a:r>
              <a:rPr lang="en-US" b="1" dirty="0"/>
              <a:t>new Number() gives you an object</a:t>
            </a:r>
          </a:p>
        </p:txBody>
      </p:sp>
    </p:spTree>
    <p:extLst>
      <p:ext uri="{BB962C8B-B14F-4D97-AF65-F5344CB8AC3E}">
        <p14:creationId xmlns:p14="http://schemas.microsoft.com/office/powerpoint/2010/main" val="138513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br>
              <a:rPr lang="en-US" dirty="0"/>
            </a:br>
            <a:r>
              <a:rPr lang="en-US" dirty="0"/>
              <a:t>&gt; Methods and Properties</a:t>
            </a:r>
          </a:p>
        </p:txBody>
      </p:sp>
      <p:sp>
        <p:nvSpPr>
          <p:cNvPr id="3" name="Content Placeholder 2"/>
          <p:cNvSpPr>
            <a:spLocks noGrp="1"/>
          </p:cNvSpPr>
          <p:nvPr>
            <p:ph idx="1"/>
          </p:nvPr>
        </p:nvSpPr>
        <p:spPr/>
        <p:txBody>
          <a:bodyPr/>
          <a:lstStyle/>
          <a:p>
            <a:r>
              <a:rPr lang="en-US" dirty="0"/>
              <a:t>.</a:t>
            </a:r>
            <a:r>
              <a:rPr lang="en-US" dirty="0" err="1"/>
              <a:t>toString</a:t>
            </a:r>
            <a:r>
              <a:rPr lang="en-US" dirty="0"/>
              <a:t>(); // returns a number as a string.</a:t>
            </a:r>
          </a:p>
          <a:p>
            <a:pPr marL="0" indent="0">
              <a:buNone/>
            </a:pPr>
            <a:r>
              <a:rPr lang="en-US" dirty="0"/>
              <a:t>	</a:t>
            </a:r>
            <a:r>
              <a:rPr lang="en-US" dirty="0" err="1"/>
              <a:t>var</a:t>
            </a:r>
            <a:r>
              <a:rPr lang="en-US" dirty="0"/>
              <a:t> x = 123;</a:t>
            </a:r>
            <a:br>
              <a:rPr lang="en-US" dirty="0"/>
            </a:br>
            <a:r>
              <a:rPr lang="en-US" dirty="0"/>
              <a:t>	</a:t>
            </a:r>
            <a:r>
              <a:rPr lang="en-US" dirty="0" err="1"/>
              <a:t>x.toString</a:t>
            </a:r>
            <a:r>
              <a:rPr lang="en-US" dirty="0"/>
              <a:t>();            // returns 123 from variable x</a:t>
            </a:r>
            <a:br>
              <a:rPr lang="en-US" dirty="0"/>
            </a:br>
            <a:r>
              <a:rPr lang="en-US" dirty="0"/>
              <a:t>	(123).</a:t>
            </a:r>
            <a:r>
              <a:rPr lang="en-US" dirty="0" err="1"/>
              <a:t>toString</a:t>
            </a:r>
            <a:r>
              <a:rPr lang="en-US" dirty="0"/>
              <a:t>();        // returns 123 from literal 123</a:t>
            </a:r>
            <a:br>
              <a:rPr lang="en-US" dirty="0"/>
            </a:br>
            <a:r>
              <a:rPr lang="en-US" dirty="0"/>
              <a:t>	(100 + 23).</a:t>
            </a:r>
            <a:r>
              <a:rPr lang="en-US" dirty="0" err="1"/>
              <a:t>toString</a:t>
            </a:r>
            <a:r>
              <a:rPr lang="en-US" dirty="0"/>
              <a:t>();   // returns 123 from expression 100 + 23</a:t>
            </a:r>
          </a:p>
          <a:p>
            <a:r>
              <a:rPr lang="en-US" dirty="0"/>
              <a:t>.</a:t>
            </a:r>
            <a:r>
              <a:rPr lang="en-US" dirty="0" err="1"/>
              <a:t>toFixed</a:t>
            </a:r>
            <a:r>
              <a:rPr lang="en-US" dirty="0"/>
              <a:t>(</a:t>
            </a:r>
            <a:r>
              <a:rPr lang="en-US" dirty="0" err="1"/>
              <a:t>numberOfDecimals</a:t>
            </a:r>
            <a:r>
              <a:rPr lang="en-US" dirty="0"/>
              <a:t>); // returns a string, with the number written with a specified number of decimals</a:t>
            </a:r>
          </a:p>
          <a:p>
            <a:pPr marL="0" indent="0">
              <a:buNone/>
            </a:pPr>
            <a:r>
              <a:rPr lang="en-US" dirty="0"/>
              <a:t>	</a:t>
            </a:r>
            <a:r>
              <a:rPr lang="en-US" dirty="0" err="1"/>
              <a:t>var</a:t>
            </a:r>
            <a:r>
              <a:rPr lang="en-US" dirty="0"/>
              <a:t> x = 9.656;</a:t>
            </a:r>
            <a:br>
              <a:rPr lang="en-US" dirty="0"/>
            </a:br>
            <a:r>
              <a:rPr lang="en-US" dirty="0"/>
              <a:t>	</a:t>
            </a:r>
            <a:r>
              <a:rPr lang="en-US" dirty="0" err="1"/>
              <a:t>x.toFixed</a:t>
            </a:r>
            <a:r>
              <a:rPr lang="en-US" dirty="0"/>
              <a:t>(0);           // returns 10</a:t>
            </a:r>
            <a:br>
              <a:rPr lang="en-US" dirty="0"/>
            </a:br>
            <a:r>
              <a:rPr lang="en-US" dirty="0"/>
              <a:t>	</a:t>
            </a:r>
            <a:r>
              <a:rPr lang="en-US" dirty="0" err="1"/>
              <a:t>x.toFixed</a:t>
            </a:r>
            <a:r>
              <a:rPr lang="en-US" dirty="0"/>
              <a:t>(2);           // returns 9.66</a:t>
            </a:r>
            <a:br>
              <a:rPr lang="en-US" dirty="0"/>
            </a:br>
            <a:r>
              <a:rPr lang="en-US" dirty="0"/>
              <a:t>	</a:t>
            </a:r>
            <a:r>
              <a:rPr lang="en-US" dirty="0" err="1"/>
              <a:t>x.toFixed</a:t>
            </a:r>
            <a:r>
              <a:rPr lang="en-US" dirty="0"/>
              <a:t>(4);           // returns 9.6560</a:t>
            </a:r>
            <a:br>
              <a:rPr lang="en-US" dirty="0"/>
            </a:br>
            <a:r>
              <a:rPr lang="en-US" dirty="0"/>
              <a:t>	</a:t>
            </a:r>
            <a:r>
              <a:rPr lang="en-US" dirty="0" err="1"/>
              <a:t>x.toFixed</a:t>
            </a:r>
            <a:r>
              <a:rPr lang="en-US" dirty="0"/>
              <a:t>(6);           // returns 9.656000</a:t>
            </a:r>
          </a:p>
          <a:p>
            <a:endParaRPr lang="en-US" dirty="0"/>
          </a:p>
        </p:txBody>
      </p:sp>
    </p:spTree>
    <p:extLst>
      <p:ext uri="{BB962C8B-B14F-4D97-AF65-F5344CB8AC3E}">
        <p14:creationId xmlns:p14="http://schemas.microsoft.com/office/powerpoint/2010/main" val="683338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br>
              <a:rPr lang="en-US" dirty="0"/>
            </a:br>
            <a:r>
              <a:rPr lang="en-US" dirty="0"/>
              <a:t>&gt; Methods and Properties</a:t>
            </a:r>
          </a:p>
        </p:txBody>
      </p:sp>
      <p:sp>
        <p:nvSpPr>
          <p:cNvPr id="3" name="Content Placeholder 2"/>
          <p:cNvSpPr>
            <a:spLocks noGrp="1"/>
          </p:cNvSpPr>
          <p:nvPr>
            <p:ph idx="1"/>
          </p:nvPr>
        </p:nvSpPr>
        <p:spPr>
          <a:xfrm>
            <a:off x="1104900" y="1448070"/>
            <a:ext cx="8596668" cy="4496885"/>
          </a:xfrm>
        </p:spPr>
        <p:txBody>
          <a:bodyPr>
            <a:normAutofit lnSpcReduction="10000"/>
          </a:bodyPr>
          <a:lstStyle/>
          <a:p>
            <a:r>
              <a:rPr lang="en-US" dirty="0"/>
              <a:t>.</a:t>
            </a:r>
            <a:r>
              <a:rPr lang="en-US" dirty="0" err="1"/>
              <a:t>toPrecision</a:t>
            </a:r>
            <a:r>
              <a:rPr lang="en-US" dirty="0"/>
              <a:t>(length); // returns a number written with a specified length.</a:t>
            </a:r>
          </a:p>
          <a:p>
            <a:pPr marL="0" indent="0">
              <a:buNone/>
            </a:pPr>
            <a:r>
              <a:rPr lang="en-US" dirty="0"/>
              <a:t>	</a:t>
            </a:r>
            <a:r>
              <a:rPr lang="en-US" dirty="0" err="1"/>
              <a:t>var</a:t>
            </a:r>
            <a:r>
              <a:rPr lang="en-US" dirty="0"/>
              <a:t> x = 9.656;</a:t>
            </a:r>
            <a:br>
              <a:rPr lang="en-US" dirty="0"/>
            </a:br>
            <a:r>
              <a:rPr lang="en-US" dirty="0"/>
              <a:t>	</a:t>
            </a:r>
            <a:r>
              <a:rPr lang="en-US" dirty="0" err="1"/>
              <a:t>x.toPrecision</a:t>
            </a:r>
            <a:r>
              <a:rPr lang="en-US" dirty="0"/>
              <a:t>();        // returns 9.656</a:t>
            </a:r>
            <a:br>
              <a:rPr lang="en-US" dirty="0"/>
            </a:br>
            <a:r>
              <a:rPr lang="en-US" dirty="0"/>
              <a:t>	</a:t>
            </a:r>
            <a:r>
              <a:rPr lang="en-US" dirty="0" err="1"/>
              <a:t>x.toPrecision</a:t>
            </a:r>
            <a:r>
              <a:rPr lang="en-US" dirty="0"/>
              <a:t>(2);       // returns 9.7</a:t>
            </a:r>
            <a:br>
              <a:rPr lang="en-US" dirty="0"/>
            </a:br>
            <a:r>
              <a:rPr lang="en-US" dirty="0"/>
              <a:t>	</a:t>
            </a:r>
            <a:r>
              <a:rPr lang="en-US" dirty="0" err="1"/>
              <a:t>x.toPrecision</a:t>
            </a:r>
            <a:r>
              <a:rPr lang="en-US" dirty="0"/>
              <a:t>(4);       // returns 9.656</a:t>
            </a:r>
            <a:br>
              <a:rPr lang="en-US" dirty="0"/>
            </a:br>
            <a:r>
              <a:rPr lang="en-US" dirty="0"/>
              <a:t>	</a:t>
            </a:r>
            <a:r>
              <a:rPr lang="en-US" dirty="0" err="1"/>
              <a:t>x.toPrecision</a:t>
            </a:r>
            <a:r>
              <a:rPr lang="en-US" dirty="0"/>
              <a:t>(6);       // returns 9.65600</a:t>
            </a:r>
          </a:p>
          <a:p>
            <a:r>
              <a:rPr lang="en-US" dirty="0"/>
              <a:t>.</a:t>
            </a:r>
            <a:r>
              <a:rPr lang="en-US" dirty="0" err="1"/>
              <a:t>parseInt</a:t>
            </a:r>
            <a:r>
              <a:rPr lang="en-US" dirty="0"/>
              <a:t>(); </a:t>
            </a:r>
            <a:r>
              <a:rPr lang="en-US" dirty="0" err="1"/>
              <a:t>parseInt</a:t>
            </a:r>
            <a:r>
              <a:rPr lang="en-US" dirty="0"/>
              <a:t>(value) // parse a string and returns a whole number. Spaces are allowed. Only the first number is returned. (Number() doesn’t allow spaces)</a:t>
            </a:r>
          </a:p>
          <a:p>
            <a:pPr marL="0" indent="0">
              <a:buNone/>
            </a:pPr>
            <a:r>
              <a:rPr lang="en-US" dirty="0"/>
              <a:t>	</a:t>
            </a:r>
            <a:r>
              <a:rPr lang="en-US" dirty="0" err="1"/>
              <a:t>parseInt</a:t>
            </a:r>
            <a:r>
              <a:rPr lang="en-US" dirty="0"/>
              <a:t>("10");         // returns 10</a:t>
            </a:r>
            <a:br>
              <a:rPr lang="en-US" dirty="0"/>
            </a:br>
            <a:r>
              <a:rPr lang="en-US" dirty="0"/>
              <a:t>	</a:t>
            </a:r>
            <a:r>
              <a:rPr lang="en-US" dirty="0" err="1"/>
              <a:t>parseInt</a:t>
            </a:r>
            <a:r>
              <a:rPr lang="en-US" dirty="0"/>
              <a:t>("10.33");      // returns 10</a:t>
            </a:r>
            <a:br>
              <a:rPr lang="en-US" dirty="0"/>
            </a:br>
            <a:r>
              <a:rPr lang="en-US" dirty="0"/>
              <a:t>	</a:t>
            </a:r>
            <a:r>
              <a:rPr lang="en-US" dirty="0" err="1"/>
              <a:t>parseInt</a:t>
            </a:r>
            <a:r>
              <a:rPr lang="en-US" dirty="0"/>
              <a:t>("10 20 30");   // returns 10</a:t>
            </a:r>
            <a:br>
              <a:rPr lang="en-US" dirty="0"/>
            </a:br>
            <a:r>
              <a:rPr lang="en-US" dirty="0"/>
              <a:t>	</a:t>
            </a:r>
            <a:r>
              <a:rPr lang="en-US" dirty="0" err="1"/>
              <a:t>parseInt</a:t>
            </a:r>
            <a:r>
              <a:rPr lang="en-US" dirty="0"/>
              <a:t>("10 years");   // returns 10</a:t>
            </a:r>
            <a:br>
              <a:rPr lang="en-US" dirty="0"/>
            </a:br>
            <a:r>
              <a:rPr lang="en-US" dirty="0"/>
              <a:t>	</a:t>
            </a:r>
            <a:r>
              <a:rPr lang="en-US" dirty="0" err="1"/>
              <a:t>parseInt</a:t>
            </a:r>
            <a:r>
              <a:rPr lang="en-US" dirty="0"/>
              <a:t>("years 10");   // returns </a:t>
            </a:r>
            <a:r>
              <a:rPr lang="en-US" dirty="0" err="1"/>
              <a:t>NaN</a:t>
            </a:r>
            <a:r>
              <a:rPr lang="en-US" dirty="0"/>
              <a:t> </a:t>
            </a:r>
          </a:p>
          <a:p>
            <a:endParaRPr lang="en-US" dirty="0"/>
          </a:p>
        </p:txBody>
      </p:sp>
    </p:spTree>
    <p:extLst>
      <p:ext uri="{BB962C8B-B14F-4D97-AF65-F5344CB8AC3E}">
        <p14:creationId xmlns:p14="http://schemas.microsoft.com/office/powerpoint/2010/main" val="422591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br>
              <a:rPr lang="en-US" dirty="0"/>
            </a:br>
            <a:r>
              <a:rPr lang="en-US" dirty="0"/>
              <a:t>&gt; Methods and Properties</a:t>
            </a:r>
          </a:p>
        </p:txBody>
      </p:sp>
      <p:sp>
        <p:nvSpPr>
          <p:cNvPr id="3" name="Content Placeholder 2"/>
          <p:cNvSpPr>
            <a:spLocks noGrp="1"/>
          </p:cNvSpPr>
          <p:nvPr>
            <p:ph idx="1"/>
          </p:nvPr>
        </p:nvSpPr>
        <p:spPr>
          <a:xfrm>
            <a:off x="1104900" y="1614324"/>
            <a:ext cx="8596668" cy="4528969"/>
          </a:xfrm>
        </p:spPr>
        <p:txBody>
          <a:bodyPr/>
          <a:lstStyle/>
          <a:p>
            <a:r>
              <a:rPr lang="en-US" dirty="0"/>
              <a:t>.</a:t>
            </a:r>
            <a:r>
              <a:rPr lang="en-US" dirty="0" err="1"/>
              <a:t>parseFloat</a:t>
            </a:r>
            <a:r>
              <a:rPr lang="en-US" dirty="0"/>
              <a:t>(); </a:t>
            </a:r>
            <a:r>
              <a:rPr lang="en-US" dirty="0" err="1"/>
              <a:t>parseFloat</a:t>
            </a:r>
            <a:r>
              <a:rPr lang="en-US" dirty="0"/>
              <a:t>(value); // parse a string and returns a number. Spaces are allowed. Only the first number is returned.</a:t>
            </a:r>
          </a:p>
          <a:p>
            <a:pPr marL="0" indent="0">
              <a:buNone/>
            </a:pPr>
            <a:r>
              <a:rPr lang="en-US" dirty="0"/>
              <a:t>	</a:t>
            </a:r>
            <a:r>
              <a:rPr lang="en-US" dirty="0" err="1"/>
              <a:t>parseFloat</a:t>
            </a:r>
            <a:r>
              <a:rPr lang="en-US" dirty="0"/>
              <a:t>("10");        // returns 10</a:t>
            </a:r>
            <a:br>
              <a:rPr lang="en-US" dirty="0"/>
            </a:br>
            <a:r>
              <a:rPr lang="en-US" dirty="0"/>
              <a:t>	</a:t>
            </a:r>
            <a:r>
              <a:rPr lang="en-US" dirty="0" err="1"/>
              <a:t>parseFloat</a:t>
            </a:r>
            <a:r>
              <a:rPr lang="en-US" dirty="0"/>
              <a:t>("10.33");     // returns 10.33</a:t>
            </a:r>
            <a:br>
              <a:rPr lang="en-US" dirty="0"/>
            </a:br>
            <a:r>
              <a:rPr lang="en-US" dirty="0"/>
              <a:t>	</a:t>
            </a:r>
            <a:r>
              <a:rPr lang="en-US" dirty="0" err="1"/>
              <a:t>parseFloat</a:t>
            </a:r>
            <a:r>
              <a:rPr lang="en-US" dirty="0"/>
              <a:t>("10 20 30");  // returns 10</a:t>
            </a:r>
            <a:br>
              <a:rPr lang="en-US" dirty="0"/>
            </a:br>
            <a:r>
              <a:rPr lang="en-US" dirty="0"/>
              <a:t>	</a:t>
            </a:r>
            <a:r>
              <a:rPr lang="en-US" dirty="0" err="1"/>
              <a:t>parseFloat</a:t>
            </a:r>
            <a:r>
              <a:rPr lang="en-US" dirty="0"/>
              <a:t>("10 years");  // returns 10</a:t>
            </a:r>
            <a:br>
              <a:rPr lang="en-US" dirty="0"/>
            </a:br>
            <a:r>
              <a:rPr lang="en-US" dirty="0"/>
              <a:t>	</a:t>
            </a:r>
            <a:r>
              <a:rPr lang="en-US" dirty="0" err="1"/>
              <a:t>parseFloat</a:t>
            </a:r>
            <a:r>
              <a:rPr lang="en-US" dirty="0"/>
              <a:t>("years 10");  // returns </a:t>
            </a:r>
            <a:r>
              <a:rPr lang="en-US" dirty="0" err="1"/>
              <a:t>NaN</a:t>
            </a:r>
            <a:endParaRPr lang="en-US" dirty="0"/>
          </a:p>
          <a:p>
            <a:r>
              <a:rPr lang="en-US" b="1" dirty="0"/>
              <a:t>Number Properties</a:t>
            </a:r>
          </a:p>
          <a:p>
            <a:pPr lvl="1"/>
            <a:r>
              <a:rPr lang="en-US" dirty="0"/>
              <a:t>MAX_VALUE – largest number possible in JavaScript</a:t>
            </a:r>
          </a:p>
          <a:p>
            <a:pPr lvl="1"/>
            <a:r>
              <a:rPr lang="en-US" dirty="0"/>
              <a:t>MIN_VALUE – smallest number possible in JavaScript</a:t>
            </a:r>
          </a:p>
          <a:p>
            <a:pPr lvl="1"/>
            <a:r>
              <a:rPr lang="en-US" dirty="0"/>
              <a:t>NEGATIVE_INFINITY - negative infinity (overflow)</a:t>
            </a:r>
          </a:p>
          <a:p>
            <a:pPr lvl="1"/>
            <a:r>
              <a:rPr lang="en-US" dirty="0"/>
              <a:t>POSITIVE_INFINITY – infinity (overflow)</a:t>
            </a:r>
          </a:p>
          <a:p>
            <a:pPr lvl="1"/>
            <a:r>
              <a:rPr lang="en-US" dirty="0" err="1"/>
              <a:t>NaN</a:t>
            </a:r>
            <a:r>
              <a:rPr lang="en-US" dirty="0"/>
              <a:t> – Not-a-number</a:t>
            </a:r>
          </a:p>
        </p:txBody>
      </p:sp>
    </p:spTree>
    <p:extLst>
      <p:ext uri="{BB962C8B-B14F-4D97-AF65-F5344CB8AC3E}">
        <p14:creationId xmlns:p14="http://schemas.microsoft.com/office/powerpoint/2010/main" val="329359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Math Object</a:t>
            </a:r>
          </a:p>
        </p:txBody>
      </p:sp>
      <p:sp>
        <p:nvSpPr>
          <p:cNvPr id="3" name="Content Placeholder 2"/>
          <p:cNvSpPr>
            <a:spLocks noGrp="1"/>
          </p:cNvSpPr>
          <p:nvPr>
            <p:ph idx="1"/>
          </p:nvPr>
        </p:nvSpPr>
        <p:spPr>
          <a:xfrm>
            <a:off x="1104900" y="1649950"/>
            <a:ext cx="8596668" cy="4240211"/>
          </a:xfrm>
        </p:spPr>
        <p:txBody>
          <a:bodyPr>
            <a:normAutofit/>
          </a:bodyPr>
          <a:lstStyle/>
          <a:p>
            <a:r>
              <a:rPr lang="en-US" dirty="0"/>
              <a:t>The </a:t>
            </a:r>
            <a:r>
              <a:rPr lang="en-US" b="1" dirty="0"/>
              <a:t>Math</a:t>
            </a:r>
            <a:r>
              <a:rPr lang="en-US" dirty="0"/>
              <a:t> object provides some mathematical functions.</a:t>
            </a:r>
          </a:p>
          <a:p>
            <a:r>
              <a:rPr lang="en-US" dirty="0" err="1"/>
              <a:t>var</a:t>
            </a:r>
            <a:r>
              <a:rPr lang="en-US" dirty="0"/>
              <a:t> x = 200.6;</a:t>
            </a:r>
          </a:p>
          <a:p>
            <a:r>
              <a:rPr lang="en-US" dirty="0" err="1"/>
              <a:t>var</a:t>
            </a:r>
            <a:r>
              <a:rPr lang="en-US" dirty="0"/>
              <a:t> y = </a:t>
            </a:r>
            <a:r>
              <a:rPr lang="en-US" dirty="0" err="1"/>
              <a:t>Math.</a:t>
            </a:r>
            <a:r>
              <a:rPr lang="en-US" b="1" dirty="0" err="1"/>
              <a:t>round</a:t>
            </a:r>
            <a:r>
              <a:rPr lang="en-US" dirty="0"/>
              <a:t>(x); //201 (rounds to its nearest integer)</a:t>
            </a:r>
          </a:p>
          <a:p>
            <a:r>
              <a:rPr lang="en-US" dirty="0" err="1"/>
              <a:t>var</a:t>
            </a:r>
            <a:r>
              <a:rPr lang="en-US" dirty="0"/>
              <a:t> a = 200, b = 10000, c = 4;</a:t>
            </a:r>
          </a:p>
          <a:p>
            <a:r>
              <a:rPr lang="en-US" dirty="0" err="1"/>
              <a:t>var</a:t>
            </a:r>
            <a:r>
              <a:rPr lang="en-US" dirty="0"/>
              <a:t> biggest = </a:t>
            </a:r>
            <a:r>
              <a:rPr lang="en-US" dirty="0" err="1"/>
              <a:t>Math.</a:t>
            </a:r>
            <a:r>
              <a:rPr lang="en-US" b="1" dirty="0" err="1"/>
              <a:t>max</a:t>
            </a:r>
            <a:r>
              <a:rPr lang="en-US" dirty="0"/>
              <a:t>(a, b, c);</a:t>
            </a:r>
          </a:p>
          <a:p>
            <a:r>
              <a:rPr lang="en-US" dirty="0" err="1"/>
              <a:t>var</a:t>
            </a:r>
            <a:r>
              <a:rPr lang="en-US" dirty="0"/>
              <a:t> smallest = </a:t>
            </a:r>
            <a:r>
              <a:rPr lang="en-US" dirty="0" err="1"/>
              <a:t>Math.</a:t>
            </a:r>
            <a:r>
              <a:rPr lang="en-US" b="1" dirty="0" err="1"/>
              <a:t>min</a:t>
            </a:r>
            <a:r>
              <a:rPr lang="en-US" dirty="0"/>
              <a:t>(a, b, c);</a:t>
            </a:r>
          </a:p>
          <a:p>
            <a:r>
              <a:rPr lang="en-US" b="1" dirty="0" err="1"/>
              <a:t>Math.PI</a:t>
            </a:r>
            <a:r>
              <a:rPr lang="en-US" dirty="0"/>
              <a:t>; // returns 3.141592653589793</a:t>
            </a:r>
          </a:p>
          <a:p>
            <a:r>
              <a:rPr lang="en-US" dirty="0" err="1"/>
              <a:t>Math.</a:t>
            </a:r>
            <a:r>
              <a:rPr lang="en-US" b="1" dirty="0" err="1"/>
              <a:t>pow</a:t>
            </a:r>
            <a:r>
              <a:rPr lang="en-US" dirty="0"/>
              <a:t>(x, y); // returns value of x to the power y</a:t>
            </a:r>
          </a:p>
          <a:p>
            <a:pPr lvl="1"/>
            <a:r>
              <a:rPr lang="en-US" dirty="0" err="1"/>
              <a:t>Math.pow</a:t>
            </a:r>
            <a:r>
              <a:rPr lang="en-US" dirty="0"/>
              <a:t>(8, 2); // returns 64</a:t>
            </a:r>
          </a:p>
        </p:txBody>
      </p:sp>
    </p:spTree>
    <p:extLst>
      <p:ext uri="{BB962C8B-B14F-4D97-AF65-F5344CB8AC3E}">
        <p14:creationId xmlns:p14="http://schemas.microsoft.com/office/powerpoint/2010/main" val="1258385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Math Object</a:t>
            </a:r>
          </a:p>
        </p:txBody>
      </p:sp>
      <p:sp>
        <p:nvSpPr>
          <p:cNvPr id="3" name="Content Placeholder 2"/>
          <p:cNvSpPr>
            <a:spLocks noGrp="1"/>
          </p:cNvSpPr>
          <p:nvPr>
            <p:ph idx="1"/>
          </p:nvPr>
        </p:nvSpPr>
        <p:spPr/>
        <p:txBody>
          <a:bodyPr>
            <a:normAutofit/>
          </a:bodyPr>
          <a:lstStyle/>
          <a:p>
            <a:r>
              <a:rPr lang="en-US" dirty="0" err="1"/>
              <a:t>Math.</a:t>
            </a:r>
            <a:r>
              <a:rPr lang="en-US" b="1" dirty="0" err="1"/>
              <a:t>random</a:t>
            </a:r>
            <a:r>
              <a:rPr lang="en-US" dirty="0"/>
              <a:t>(); // returns a number between 0 (inclusive), and 1 (exclusive)</a:t>
            </a:r>
          </a:p>
          <a:p>
            <a:pPr lvl="1"/>
            <a:r>
              <a:rPr lang="en-US" dirty="0" err="1"/>
              <a:t>Math.random</a:t>
            </a:r>
            <a:r>
              <a:rPr lang="en-US" dirty="0"/>
              <a:t>(); // 0.345617552233215</a:t>
            </a:r>
          </a:p>
          <a:p>
            <a:r>
              <a:rPr lang="en-US" dirty="0" err="1"/>
              <a:t>Math.</a:t>
            </a:r>
            <a:r>
              <a:rPr lang="en-US" b="1" dirty="0" err="1"/>
              <a:t>sqrt</a:t>
            </a:r>
            <a:r>
              <a:rPr lang="en-US" dirty="0"/>
              <a:t>(x); // returns the square root of x</a:t>
            </a:r>
          </a:p>
          <a:p>
            <a:pPr lvl="1"/>
            <a:r>
              <a:rPr lang="en-US" dirty="0" err="1"/>
              <a:t>Math.sqrt</a:t>
            </a:r>
            <a:r>
              <a:rPr lang="en-US" dirty="0"/>
              <a:t>(64); // returns 8</a:t>
            </a:r>
          </a:p>
          <a:p>
            <a:r>
              <a:rPr lang="en-US" dirty="0" err="1"/>
              <a:t>Math.</a:t>
            </a:r>
            <a:r>
              <a:rPr lang="en-US" b="1" dirty="0" err="1"/>
              <a:t>abs</a:t>
            </a:r>
            <a:r>
              <a:rPr lang="en-US" dirty="0"/>
              <a:t>(x); // returns the absolute value of x</a:t>
            </a:r>
          </a:p>
          <a:p>
            <a:pPr lvl="1"/>
            <a:r>
              <a:rPr lang="en-US" dirty="0" err="1"/>
              <a:t>Math.abs</a:t>
            </a:r>
            <a:r>
              <a:rPr lang="en-US" dirty="0"/>
              <a:t>(-5.8); // returns 5.8</a:t>
            </a:r>
          </a:p>
          <a:p>
            <a:r>
              <a:rPr lang="en-US" dirty="0" err="1"/>
              <a:t>Math.</a:t>
            </a:r>
            <a:r>
              <a:rPr lang="en-US" b="1" dirty="0" err="1"/>
              <a:t>ceil</a:t>
            </a:r>
            <a:r>
              <a:rPr lang="en-US" dirty="0"/>
              <a:t>(x); // returns the value of x rounded up to its nearest integer</a:t>
            </a:r>
          </a:p>
          <a:p>
            <a:pPr lvl="1"/>
            <a:r>
              <a:rPr lang="en-US" dirty="0" err="1"/>
              <a:t>Math.ceil</a:t>
            </a:r>
            <a:r>
              <a:rPr lang="en-US" dirty="0"/>
              <a:t>(5.2); // returns 6</a:t>
            </a:r>
          </a:p>
          <a:p>
            <a:r>
              <a:rPr lang="en-US" dirty="0" err="1"/>
              <a:t>Math.</a:t>
            </a:r>
            <a:r>
              <a:rPr lang="en-US" b="1" dirty="0" err="1"/>
              <a:t>floor</a:t>
            </a:r>
            <a:r>
              <a:rPr lang="en-US" dirty="0"/>
              <a:t>(x); // returns the value of x rounded down to its nearest integer</a:t>
            </a:r>
          </a:p>
          <a:p>
            <a:pPr lvl="1"/>
            <a:r>
              <a:rPr lang="en-US" dirty="0" err="1"/>
              <a:t>Math.floor</a:t>
            </a:r>
            <a:r>
              <a:rPr lang="en-US" dirty="0"/>
              <a:t>(5.8); // returns 5</a:t>
            </a:r>
          </a:p>
        </p:txBody>
      </p:sp>
    </p:spTree>
    <p:extLst>
      <p:ext uri="{BB962C8B-B14F-4D97-AF65-F5344CB8AC3E}">
        <p14:creationId xmlns:p14="http://schemas.microsoft.com/office/powerpoint/2010/main" val="415936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JavaScript engine(interpreter)</a:t>
            </a:r>
            <a:endParaRPr lang="en-US" dirty="0"/>
          </a:p>
        </p:txBody>
      </p:sp>
      <p:sp>
        <p:nvSpPr>
          <p:cNvPr id="3" name="Content Placeholder 2"/>
          <p:cNvSpPr>
            <a:spLocks noGrp="1"/>
          </p:cNvSpPr>
          <p:nvPr>
            <p:ph idx="1"/>
          </p:nvPr>
        </p:nvSpPr>
        <p:spPr/>
        <p:txBody>
          <a:bodyPr/>
          <a:lstStyle/>
          <a:p>
            <a:r>
              <a:rPr lang="en-US" dirty="0"/>
              <a:t>A </a:t>
            </a:r>
            <a:r>
              <a:rPr lang="en-US" b="1" dirty="0"/>
              <a:t>JavaScript engine</a:t>
            </a:r>
            <a:r>
              <a:rPr lang="en-US" dirty="0"/>
              <a:t> is a computer program that executes JavaScript (JS) code.</a:t>
            </a:r>
          </a:p>
          <a:p>
            <a:r>
              <a:rPr lang="en-US" dirty="0"/>
              <a:t>JS engines are developed by web browser vendors, and every major browser has one. </a:t>
            </a:r>
          </a:p>
          <a:p>
            <a:r>
              <a:rPr lang="en-US" dirty="0"/>
              <a:t>In a browser, the JS engine runs in concert with the rendering engine via the Document Object Model (DOM).</a:t>
            </a:r>
          </a:p>
          <a:p>
            <a:r>
              <a:rPr lang="en-US" dirty="0"/>
              <a:t>The first JavaScript engine was created by </a:t>
            </a:r>
            <a:r>
              <a:rPr lang="en-US" b="1" dirty="0"/>
              <a:t>Brendan </a:t>
            </a:r>
            <a:r>
              <a:rPr lang="en-US" b="1" dirty="0" err="1"/>
              <a:t>Eich</a:t>
            </a:r>
            <a:r>
              <a:rPr lang="en-US" b="1" dirty="0"/>
              <a:t> </a:t>
            </a:r>
            <a:r>
              <a:rPr lang="en-US" dirty="0"/>
              <a:t>in 1995 for the Netscape Navigator web browser.</a:t>
            </a:r>
          </a:p>
          <a:p>
            <a:r>
              <a:rPr lang="en-US" dirty="0"/>
              <a:t>The first modern JavaScript engine was V8, created by Google for its Chrome browser.</a:t>
            </a:r>
          </a:p>
        </p:txBody>
      </p:sp>
    </p:spTree>
    <p:extLst>
      <p:ext uri="{BB962C8B-B14F-4D97-AF65-F5344CB8AC3E}">
        <p14:creationId xmlns:p14="http://schemas.microsoft.com/office/powerpoint/2010/main" val="301262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74113" y="208040"/>
            <a:ext cx="6721760" cy="433965"/>
          </a:xfrm>
          <a:prstGeom prst="rect">
            <a:avLst/>
          </a:prstGeom>
          <a:noFill/>
        </p:spPr>
        <p:txBody>
          <a:bodyPr wrap="square" lIns="45720" tIns="22860" rIns="45720" bIns="22860" rtlCol="0">
            <a:spAutoFit/>
          </a:bodyPr>
          <a:lstStyle/>
          <a:p>
            <a:pPr algn="ctr">
              <a:lnSpc>
                <a:spcPct val="90000"/>
              </a:lnSpc>
              <a:spcBef>
                <a:spcPct val="0"/>
              </a:spcBef>
            </a:pPr>
            <a:r>
              <a:rPr lang="en-US" sz="2800" b="1"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Exercise</a:t>
            </a:r>
          </a:p>
        </p:txBody>
      </p:sp>
      <p:sp>
        <p:nvSpPr>
          <p:cNvPr id="2" name="Rectangle 1"/>
          <p:cNvSpPr/>
          <p:nvPr/>
        </p:nvSpPr>
        <p:spPr>
          <a:xfrm>
            <a:off x="420011" y="1489220"/>
            <a:ext cx="11855116" cy="830997"/>
          </a:xfrm>
          <a:prstGeom prst="rect">
            <a:avLst/>
          </a:prstGeom>
        </p:spPr>
        <p:txBody>
          <a:bodyPr wrap="square">
            <a:spAutoFit/>
          </a:bodyPr>
          <a:lstStyle/>
          <a:p>
            <a:pPr marL="457200" indent="-457200">
              <a:buFont typeface="Arial" panose="020B0604020202020204" pitchFamily="34" charset="0"/>
              <a:buChar char="•"/>
            </a:pPr>
            <a:r>
              <a:rPr lang="en-US" sz="2400" dirty="0">
                <a:latin typeface="Georgia" panose="02040502050405020303" pitchFamily="18" charset="0"/>
              </a:rPr>
              <a:t>Use Math methods to display a random number between 1-20 whenever the page is refreshed , round the  number </a:t>
            </a:r>
            <a:r>
              <a:rPr lang="en-US" sz="2400" b="1" dirty="0">
                <a:latin typeface="Georgia" panose="02040502050405020303" pitchFamily="18" charset="0"/>
              </a:rPr>
              <a:t>up</a:t>
            </a:r>
            <a:r>
              <a:rPr lang="en-US" sz="2400" dirty="0">
                <a:latin typeface="Georgia" panose="02040502050405020303" pitchFamily="18" charset="0"/>
              </a:rPr>
              <a:t> to the nearest integer?</a:t>
            </a:r>
            <a:endParaRPr lang="en-US" sz="2400" i="1" dirty="0">
              <a:solidFill>
                <a:srgbClr val="FF0000"/>
              </a:solidFill>
              <a:latin typeface="Georgia" panose="02040502050405020303" pitchFamily="18" charset="0"/>
            </a:endParaRPr>
          </a:p>
        </p:txBody>
      </p:sp>
    </p:spTree>
    <p:extLst>
      <p:ext uri="{BB962C8B-B14F-4D97-AF65-F5344CB8AC3E}">
        <p14:creationId xmlns:p14="http://schemas.microsoft.com/office/powerpoint/2010/main" val="3534948946"/>
      </p:ext>
    </p:extLst>
  </p:cSld>
  <p:clrMapOvr>
    <a:masterClrMapping/>
  </p:clrMapOvr>
  <p:transition spd="slow" advTm="3000">
    <p:push dir="u"/>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08322"/>
            <a:ext cx="10096500" cy="2219691"/>
          </a:xfrm>
        </p:spPr>
        <p:txBody>
          <a:bodyPr>
            <a:normAutofit/>
          </a:bodyPr>
          <a:lstStyle/>
          <a:p>
            <a:r>
              <a:rPr lang="en-US" sz="2400" dirty="0"/>
              <a:t>                   Strings</a:t>
            </a:r>
          </a:p>
        </p:txBody>
      </p:sp>
      <p:sp>
        <p:nvSpPr>
          <p:cNvPr id="4" name="Oval 3"/>
          <p:cNvSpPr/>
          <p:nvPr/>
        </p:nvSpPr>
        <p:spPr>
          <a:xfrm>
            <a:off x="6700157" y="1009403"/>
            <a:ext cx="4237017" cy="37763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err="1"/>
              <a:t>var</a:t>
            </a:r>
            <a:r>
              <a:rPr lang="en-US" dirty="0"/>
              <a:t> </a:t>
            </a:r>
            <a:r>
              <a:rPr lang="en-US" dirty="0" err="1"/>
              <a:t>myString</a:t>
            </a:r>
            <a:r>
              <a:rPr lang="en-US" dirty="0"/>
              <a:t> = “sample string”;</a:t>
            </a:r>
          </a:p>
          <a:p>
            <a:pPr lvl="1"/>
            <a:r>
              <a:rPr lang="en-US" dirty="0"/>
              <a:t>		</a:t>
            </a:r>
            <a:r>
              <a:rPr lang="en-US" dirty="0" err="1"/>
              <a:t>var</a:t>
            </a:r>
            <a:r>
              <a:rPr lang="en-US" dirty="0"/>
              <a:t> </a:t>
            </a:r>
            <a:r>
              <a:rPr lang="en-US" dirty="0" err="1"/>
              <a:t>myString</a:t>
            </a:r>
            <a:r>
              <a:rPr lang="en-US" dirty="0"/>
              <a:t> = ‘sample string’;</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6571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lstStyle/>
          <a:p>
            <a:r>
              <a:rPr lang="en-US" b="1" dirty="0"/>
              <a:t>Strings</a:t>
            </a:r>
            <a:r>
              <a:rPr lang="en-US" dirty="0"/>
              <a:t>: Series/sequence of characters from zero to infinity. Can contain any character. Can be created using single or double quotes.</a:t>
            </a:r>
          </a:p>
          <a:p>
            <a:pPr lvl="1"/>
            <a:r>
              <a:rPr lang="en-US" dirty="0"/>
              <a:t>i.e., 	</a:t>
            </a:r>
            <a:r>
              <a:rPr lang="en-US" dirty="0" err="1"/>
              <a:t>var</a:t>
            </a:r>
            <a:r>
              <a:rPr lang="en-US" dirty="0"/>
              <a:t> </a:t>
            </a:r>
            <a:r>
              <a:rPr lang="en-US" dirty="0" err="1"/>
              <a:t>myString</a:t>
            </a:r>
            <a:r>
              <a:rPr lang="en-US" dirty="0"/>
              <a:t> = “sample string”;</a:t>
            </a:r>
          </a:p>
          <a:p>
            <a:pPr marL="457200" lvl="1" indent="0">
              <a:buNone/>
            </a:pPr>
            <a:r>
              <a:rPr lang="en-US" dirty="0"/>
              <a:t>		</a:t>
            </a:r>
            <a:r>
              <a:rPr lang="en-US" dirty="0" err="1"/>
              <a:t>var</a:t>
            </a:r>
            <a:r>
              <a:rPr lang="en-US" dirty="0"/>
              <a:t> </a:t>
            </a:r>
            <a:r>
              <a:rPr lang="en-US" dirty="0" err="1"/>
              <a:t>myString</a:t>
            </a:r>
            <a:r>
              <a:rPr lang="en-US" dirty="0"/>
              <a:t> = ‘sample string’;</a:t>
            </a:r>
          </a:p>
          <a:p>
            <a:r>
              <a:rPr lang="en-US" dirty="0"/>
              <a:t>Use backslash (\) to escape special characters.</a:t>
            </a:r>
          </a:p>
          <a:p>
            <a:pPr lvl="1"/>
            <a:r>
              <a:rPr lang="en-US" dirty="0"/>
              <a:t>i.e. 	</a:t>
            </a:r>
            <a:r>
              <a:rPr lang="en-US" dirty="0" err="1"/>
              <a:t>var</a:t>
            </a:r>
            <a:r>
              <a:rPr lang="en-US" dirty="0"/>
              <a:t> sentence = “Hi this is a \“special\” word here.”;</a:t>
            </a:r>
          </a:p>
          <a:p>
            <a:pPr marL="457200" lvl="1" indent="0">
              <a:buNone/>
            </a:pPr>
            <a:r>
              <a:rPr lang="en-US" dirty="0"/>
              <a:t>		</a:t>
            </a:r>
            <a:r>
              <a:rPr lang="en-US" dirty="0" err="1"/>
              <a:t>var</a:t>
            </a:r>
            <a:r>
              <a:rPr lang="en-US" dirty="0"/>
              <a:t> </a:t>
            </a:r>
            <a:r>
              <a:rPr lang="en-US" dirty="0" err="1"/>
              <a:t>anotherSentence</a:t>
            </a:r>
            <a:r>
              <a:rPr lang="en-US" dirty="0"/>
              <a:t> = “Hi this is \</a:t>
            </a:r>
            <a:r>
              <a:rPr lang="en-US" dirty="0" err="1"/>
              <a:t>ttab</a:t>
            </a:r>
            <a:r>
              <a:rPr lang="en-US" dirty="0"/>
              <a:t>\t here.”;</a:t>
            </a:r>
          </a:p>
          <a:p>
            <a:endParaRPr lang="en-US" dirty="0"/>
          </a:p>
        </p:txBody>
      </p:sp>
    </p:spTree>
    <p:extLst>
      <p:ext uri="{BB962C8B-B14F-4D97-AF65-F5344CB8AC3E}">
        <p14:creationId xmlns:p14="http://schemas.microsoft.com/office/powerpoint/2010/main" val="429711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br>
              <a:rPr lang="en-US" dirty="0"/>
            </a:br>
            <a:r>
              <a:rPr lang="en-US" dirty="0"/>
              <a:t>&gt; Properties and Methods</a:t>
            </a:r>
          </a:p>
        </p:txBody>
      </p:sp>
      <p:sp>
        <p:nvSpPr>
          <p:cNvPr id="3" name="Content Placeholder 2"/>
          <p:cNvSpPr>
            <a:spLocks noGrp="1"/>
          </p:cNvSpPr>
          <p:nvPr>
            <p:ph idx="1"/>
          </p:nvPr>
        </p:nvSpPr>
        <p:spPr/>
        <p:txBody>
          <a:bodyPr/>
          <a:lstStyle/>
          <a:p>
            <a:r>
              <a:rPr lang="en-US" dirty="0"/>
              <a:t>Strings can be treated as objects. It means, they have information we can access.</a:t>
            </a:r>
          </a:p>
          <a:p>
            <a:r>
              <a:rPr lang="en-US" dirty="0" err="1"/>
              <a:t>var</a:t>
            </a:r>
            <a:r>
              <a:rPr lang="en-US" dirty="0"/>
              <a:t> phrase = “This is a simple phrase”;</a:t>
            </a:r>
          </a:p>
          <a:p>
            <a:r>
              <a:rPr lang="en-US" dirty="0"/>
              <a:t>console.log(</a:t>
            </a:r>
            <a:r>
              <a:rPr lang="en-US" dirty="0" err="1"/>
              <a:t>phrase.</a:t>
            </a:r>
            <a:r>
              <a:rPr lang="en-US" b="1" dirty="0" err="1"/>
              <a:t>length</a:t>
            </a:r>
            <a:r>
              <a:rPr lang="en-US" dirty="0"/>
              <a:t>); //24</a:t>
            </a:r>
          </a:p>
          <a:p>
            <a:r>
              <a:rPr lang="en-US" dirty="0"/>
              <a:t>console.log(</a:t>
            </a:r>
            <a:r>
              <a:rPr lang="en-US" dirty="0" err="1"/>
              <a:t>phrase.toUpperCase</a:t>
            </a:r>
            <a:r>
              <a:rPr lang="en-US" dirty="0"/>
              <a:t>());</a:t>
            </a:r>
          </a:p>
          <a:p>
            <a:r>
              <a:rPr lang="en-US" dirty="0" err="1"/>
              <a:t>var</a:t>
            </a:r>
            <a:r>
              <a:rPr lang="en-US" dirty="0"/>
              <a:t> words = </a:t>
            </a:r>
            <a:r>
              <a:rPr lang="en-US" dirty="0" err="1"/>
              <a:t>phrase.</a:t>
            </a:r>
            <a:r>
              <a:rPr lang="en-US" b="1" dirty="0" err="1"/>
              <a:t>split</a:t>
            </a:r>
            <a:r>
              <a:rPr lang="en-US" dirty="0"/>
              <a:t>(“ ”); //provides an array</a:t>
            </a:r>
          </a:p>
          <a:p>
            <a:endParaRPr lang="en-US" dirty="0"/>
          </a:p>
        </p:txBody>
      </p:sp>
    </p:spTree>
    <p:extLst>
      <p:ext uri="{BB962C8B-B14F-4D97-AF65-F5344CB8AC3E}">
        <p14:creationId xmlns:p14="http://schemas.microsoft.com/office/powerpoint/2010/main" val="2631050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br>
              <a:rPr lang="en-US" dirty="0"/>
            </a:br>
            <a:r>
              <a:rPr lang="en-US" dirty="0"/>
              <a:t>&gt; Properties and Methods…</a:t>
            </a:r>
          </a:p>
        </p:txBody>
      </p:sp>
      <p:sp>
        <p:nvSpPr>
          <p:cNvPr id="3" name="Content Placeholder 2"/>
          <p:cNvSpPr>
            <a:spLocks noGrp="1"/>
          </p:cNvSpPr>
          <p:nvPr>
            <p:ph idx="1"/>
          </p:nvPr>
        </p:nvSpPr>
        <p:spPr/>
        <p:txBody>
          <a:bodyPr/>
          <a:lstStyle/>
          <a:p>
            <a:r>
              <a:rPr lang="en-US" dirty="0" err="1"/>
              <a:t>var</a:t>
            </a:r>
            <a:r>
              <a:rPr lang="en-US" dirty="0"/>
              <a:t> phrase = “We want a groovy keyword.”;</a:t>
            </a:r>
          </a:p>
          <a:p>
            <a:r>
              <a:rPr lang="en-US" dirty="0" err="1"/>
              <a:t>var</a:t>
            </a:r>
            <a:r>
              <a:rPr lang="en-US" dirty="0"/>
              <a:t> position = </a:t>
            </a:r>
            <a:r>
              <a:rPr lang="en-US" dirty="0" err="1"/>
              <a:t>phrase.</a:t>
            </a:r>
            <a:r>
              <a:rPr lang="en-US" b="1" dirty="0" err="1"/>
              <a:t>indexOf</a:t>
            </a:r>
            <a:r>
              <a:rPr lang="en-US" dirty="0"/>
              <a:t>(“groovy”); //10</a:t>
            </a:r>
          </a:p>
          <a:p>
            <a:r>
              <a:rPr lang="en-US" dirty="0"/>
              <a:t>// it returns -1 if the term is not found</a:t>
            </a:r>
          </a:p>
          <a:p>
            <a:pPr marL="0" indent="0">
              <a:buNone/>
            </a:pPr>
            <a:r>
              <a:rPr lang="en-US" dirty="0"/>
              <a:t>	if (</a:t>
            </a:r>
            <a:r>
              <a:rPr lang="en-US" dirty="0" err="1"/>
              <a:t>phrase.indexOf</a:t>
            </a:r>
            <a:r>
              <a:rPr lang="en-US" dirty="0"/>
              <a:t>(“DDDD”) == -1) {</a:t>
            </a:r>
          </a:p>
          <a:p>
            <a:pPr marL="0" indent="0">
              <a:buNone/>
            </a:pPr>
            <a:r>
              <a:rPr lang="en-US" dirty="0"/>
              <a:t>		console.log(“The word does not occur.”);</a:t>
            </a:r>
          </a:p>
          <a:p>
            <a:pPr marL="0" indent="0">
              <a:buNone/>
            </a:pPr>
            <a:r>
              <a:rPr lang="en-US" dirty="0"/>
              <a:t>	}</a:t>
            </a:r>
          </a:p>
          <a:p>
            <a:r>
              <a:rPr lang="en-US" dirty="0"/>
              <a:t>It can also take a </a:t>
            </a:r>
            <a:r>
              <a:rPr lang="en-US" b="1" dirty="0"/>
              <a:t>start</a:t>
            </a:r>
            <a:r>
              <a:rPr lang="en-US" dirty="0"/>
              <a:t> index</a:t>
            </a:r>
          </a:p>
          <a:p>
            <a:r>
              <a:rPr lang="en-US" dirty="0"/>
              <a:t>//there is also .</a:t>
            </a:r>
            <a:r>
              <a:rPr lang="en-US" b="1" dirty="0" err="1"/>
              <a:t>lastIndexOf</a:t>
            </a:r>
            <a:r>
              <a:rPr lang="en-US" dirty="0"/>
              <a:t>(“text to search”)</a:t>
            </a:r>
          </a:p>
          <a:p>
            <a:r>
              <a:rPr lang="en-US" dirty="0"/>
              <a:t>.</a:t>
            </a:r>
            <a:r>
              <a:rPr lang="en-US" b="1" dirty="0"/>
              <a:t>search</a:t>
            </a:r>
            <a:r>
              <a:rPr lang="en-US" dirty="0"/>
              <a:t>(“text to search”)</a:t>
            </a:r>
          </a:p>
          <a:p>
            <a:endParaRPr lang="en-US" dirty="0"/>
          </a:p>
        </p:txBody>
      </p:sp>
    </p:spTree>
    <p:extLst>
      <p:ext uri="{BB962C8B-B14F-4D97-AF65-F5344CB8AC3E}">
        <p14:creationId xmlns:p14="http://schemas.microsoft.com/office/powerpoint/2010/main" val="35293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br>
              <a:rPr lang="en-US" dirty="0"/>
            </a:br>
            <a:r>
              <a:rPr lang="en-US" dirty="0"/>
              <a:t>&gt; Properties and Methods…</a:t>
            </a:r>
          </a:p>
        </p:txBody>
      </p:sp>
      <p:sp>
        <p:nvSpPr>
          <p:cNvPr id="3" name="Content Placeholder 2"/>
          <p:cNvSpPr>
            <a:spLocks noGrp="1"/>
          </p:cNvSpPr>
          <p:nvPr>
            <p:ph idx="1"/>
          </p:nvPr>
        </p:nvSpPr>
        <p:spPr/>
        <p:txBody>
          <a:bodyPr/>
          <a:lstStyle/>
          <a:p>
            <a:r>
              <a:rPr lang="en-US" b="1" dirty="0"/>
              <a:t>Slice</a:t>
            </a:r>
            <a:r>
              <a:rPr lang="en-US" dirty="0"/>
              <a:t> allow us to grab a particular piece of a string.</a:t>
            </a:r>
          </a:p>
          <a:p>
            <a:r>
              <a:rPr lang="en-US" dirty="0" err="1"/>
              <a:t>var</a:t>
            </a:r>
            <a:r>
              <a:rPr lang="en-US" dirty="0"/>
              <a:t> phrase = “Yet another phrase.”;</a:t>
            </a:r>
          </a:p>
          <a:p>
            <a:r>
              <a:rPr lang="en-US" dirty="0" err="1"/>
              <a:t>var</a:t>
            </a:r>
            <a:r>
              <a:rPr lang="en-US" dirty="0"/>
              <a:t> segment = </a:t>
            </a:r>
            <a:r>
              <a:rPr lang="en-US" dirty="0" err="1"/>
              <a:t>phrase.</a:t>
            </a:r>
            <a:r>
              <a:rPr lang="en-US" b="1" dirty="0" err="1"/>
              <a:t>slice</a:t>
            </a:r>
            <a:r>
              <a:rPr lang="en-US" dirty="0"/>
              <a:t>(6,11); //other – slice(start, end) end is non inclusive</a:t>
            </a:r>
          </a:p>
          <a:p>
            <a:r>
              <a:rPr lang="en-US" dirty="0"/>
              <a:t>If parameter is </a:t>
            </a:r>
            <a:r>
              <a:rPr lang="en-US" b="1" dirty="0"/>
              <a:t>negative</a:t>
            </a:r>
            <a:r>
              <a:rPr lang="en-US" dirty="0"/>
              <a:t> the count is done from the end of the string.</a:t>
            </a:r>
          </a:p>
          <a:p>
            <a:r>
              <a:rPr lang="en-US" dirty="0" err="1"/>
              <a:t>var</a:t>
            </a:r>
            <a:r>
              <a:rPr lang="en-US" dirty="0"/>
              <a:t> segment = </a:t>
            </a:r>
            <a:r>
              <a:rPr lang="en-US" dirty="0" err="1"/>
              <a:t>phrase.</a:t>
            </a:r>
            <a:r>
              <a:rPr lang="en-US" b="1" dirty="0" err="1"/>
              <a:t>slice</a:t>
            </a:r>
            <a:r>
              <a:rPr lang="en-US" dirty="0"/>
              <a:t>(-15, -8); //another</a:t>
            </a:r>
          </a:p>
          <a:p>
            <a:r>
              <a:rPr lang="en-US" dirty="0"/>
              <a:t>If no second parameter (end) is not provided, the method will slice out the rest of the string.</a:t>
            </a:r>
          </a:p>
          <a:p>
            <a:r>
              <a:rPr lang="en-US" dirty="0"/>
              <a:t>.</a:t>
            </a:r>
            <a:r>
              <a:rPr lang="en-US" b="1" dirty="0"/>
              <a:t>substring</a:t>
            </a:r>
            <a:r>
              <a:rPr lang="en-US" dirty="0"/>
              <a:t>(start, end) – only positive indexes</a:t>
            </a:r>
          </a:p>
          <a:p>
            <a:r>
              <a:rPr lang="en-US" dirty="0"/>
              <a:t>.</a:t>
            </a:r>
            <a:r>
              <a:rPr lang="en-US" b="1" dirty="0" err="1"/>
              <a:t>substr</a:t>
            </a:r>
            <a:r>
              <a:rPr lang="en-US" dirty="0"/>
              <a:t>(start, length) – takes length</a:t>
            </a:r>
          </a:p>
        </p:txBody>
      </p:sp>
    </p:spTree>
    <p:extLst>
      <p:ext uri="{BB962C8B-B14F-4D97-AF65-F5344CB8AC3E}">
        <p14:creationId xmlns:p14="http://schemas.microsoft.com/office/powerpoint/2010/main" val="3960960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br>
              <a:rPr lang="en-US" dirty="0"/>
            </a:br>
            <a:r>
              <a:rPr lang="en-US" dirty="0"/>
              <a:t>&gt; Properties and Methods…</a:t>
            </a:r>
          </a:p>
        </p:txBody>
      </p:sp>
      <p:sp>
        <p:nvSpPr>
          <p:cNvPr id="3" name="Content Placeholder 2"/>
          <p:cNvSpPr>
            <a:spLocks noGrp="1"/>
          </p:cNvSpPr>
          <p:nvPr>
            <p:ph idx="1"/>
          </p:nvPr>
        </p:nvSpPr>
        <p:spPr/>
        <p:txBody>
          <a:bodyPr/>
          <a:lstStyle/>
          <a:p>
            <a:r>
              <a:rPr lang="en-US" dirty="0"/>
              <a:t>.</a:t>
            </a:r>
            <a:r>
              <a:rPr lang="en-US" b="1" dirty="0"/>
              <a:t>replace</a:t>
            </a:r>
            <a:r>
              <a:rPr lang="en-US" dirty="0"/>
              <a:t>(“replace”, “replace with”) // replace a specified value with another value</a:t>
            </a:r>
          </a:p>
          <a:p>
            <a:r>
              <a:rPr lang="en-US" dirty="0"/>
              <a:t>.</a:t>
            </a:r>
            <a:r>
              <a:rPr lang="en-US" b="1" dirty="0" err="1"/>
              <a:t>concat</a:t>
            </a:r>
            <a:r>
              <a:rPr lang="en-US" dirty="0"/>
              <a:t>(par1, par2, par3, …) // joins two or more strings</a:t>
            </a:r>
          </a:p>
          <a:p>
            <a:r>
              <a:rPr lang="en-US" dirty="0"/>
              <a:t>.</a:t>
            </a:r>
            <a:r>
              <a:rPr lang="en-US" b="1" dirty="0" err="1"/>
              <a:t>charAt</a:t>
            </a:r>
            <a:r>
              <a:rPr lang="en-US" dirty="0"/>
              <a:t>(position) //returns the character at a specified index (position)</a:t>
            </a:r>
          </a:p>
          <a:p>
            <a:r>
              <a:rPr lang="en-US" dirty="0"/>
              <a:t>.</a:t>
            </a:r>
            <a:r>
              <a:rPr lang="en-US" b="1" dirty="0" err="1"/>
              <a:t>charCodeAt</a:t>
            </a:r>
            <a:r>
              <a:rPr lang="en-US" dirty="0"/>
              <a:t>(position) // returns the Unicode of the character at a specified index</a:t>
            </a:r>
          </a:p>
        </p:txBody>
      </p:sp>
    </p:spTree>
    <p:extLst>
      <p:ext uri="{BB962C8B-B14F-4D97-AF65-F5344CB8AC3E}">
        <p14:creationId xmlns:p14="http://schemas.microsoft.com/office/powerpoint/2010/main" val="41538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74113" y="208040"/>
            <a:ext cx="6721760" cy="433965"/>
          </a:xfrm>
          <a:prstGeom prst="rect">
            <a:avLst/>
          </a:prstGeom>
          <a:noFill/>
        </p:spPr>
        <p:txBody>
          <a:bodyPr wrap="square" lIns="45720" tIns="22860" rIns="45720" bIns="22860" rtlCol="0">
            <a:spAutoFit/>
          </a:bodyPr>
          <a:lstStyle/>
          <a:p>
            <a:pPr algn="ctr">
              <a:lnSpc>
                <a:spcPct val="90000"/>
              </a:lnSpc>
              <a:spcBef>
                <a:spcPct val="0"/>
              </a:spcBef>
            </a:pPr>
            <a:r>
              <a:rPr lang="en-US" sz="2800" b="1"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Exercise</a:t>
            </a:r>
          </a:p>
        </p:txBody>
      </p:sp>
      <p:sp>
        <p:nvSpPr>
          <p:cNvPr id="2" name="Rectangle 1"/>
          <p:cNvSpPr/>
          <p:nvPr/>
        </p:nvSpPr>
        <p:spPr>
          <a:xfrm>
            <a:off x="336884" y="1085459"/>
            <a:ext cx="11855116" cy="1569660"/>
          </a:xfrm>
          <a:prstGeom prst="rect">
            <a:avLst/>
          </a:prstGeom>
        </p:spPr>
        <p:txBody>
          <a:bodyPr wrap="square">
            <a:spAutoFit/>
          </a:bodyPr>
          <a:lstStyle/>
          <a:p>
            <a:endParaRPr lang="en-US" sz="2400" i="1" dirty="0">
              <a:latin typeface="Georgia" panose="02040502050405020303" pitchFamily="18" charset="0"/>
            </a:endParaRPr>
          </a:p>
          <a:p>
            <a:r>
              <a:rPr lang="en-US" sz="2400" dirty="0">
                <a:latin typeface="Georgia" panose="02040502050405020303" pitchFamily="18" charset="0"/>
              </a:rPr>
              <a:t>. Extract the word “template’ from the </a:t>
            </a:r>
            <a:r>
              <a:rPr lang="en-US" sz="2400" dirty="0" err="1">
                <a:latin typeface="Georgia" panose="02040502050405020303" pitchFamily="18" charset="0"/>
              </a:rPr>
              <a:t>ff</a:t>
            </a:r>
            <a:r>
              <a:rPr lang="en-US" sz="2400" dirty="0">
                <a:latin typeface="Georgia" panose="02040502050405020303" pitchFamily="18" charset="0"/>
              </a:rPr>
              <a:t> text?</a:t>
            </a:r>
          </a:p>
          <a:p>
            <a:r>
              <a:rPr lang="en-US" sz="2400" i="1" dirty="0">
                <a:latin typeface="Georgia" panose="02040502050405020303" pitchFamily="18" charset="0"/>
                <a:hlinkClick r:id="rId3"/>
              </a:rPr>
              <a:t>www.Desktop/hh/template.html</a:t>
            </a:r>
            <a:endParaRPr lang="en-US" sz="2400" i="1" dirty="0">
              <a:latin typeface="Georgia" panose="02040502050405020303" pitchFamily="18" charset="0"/>
            </a:endParaRPr>
          </a:p>
          <a:p>
            <a:endParaRPr lang="en-US" sz="2400" i="1" dirty="0">
              <a:latin typeface="Georgia" panose="02040502050405020303" pitchFamily="18" charset="0"/>
            </a:endParaRPr>
          </a:p>
        </p:txBody>
      </p:sp>
    </p:spTree>
    <p:extLst>
      <p:ext uri="{BB962C8B-B14F-4D97-AF65-F5344CB8AC3E}">
        <p14:creationId xmlns:p14="http://schemas.microsoft.com/office/powerpoint/2010/main" val="420561534"/>
      </p:ext>
    </p:extLst>
  </p:cSld>
  <p:clrMapOvr>
    <a:masterClrMapping/>
  </p:clrMapOvr>
  <p:transition spd="slow" advTm="3000">
    <p:push dir="u"/>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br>
              <a:rPr lang="en-US" dirty="0"/>
            </a:br>
            <a:r>
              <a:rPr lang="en-US" dirty="0"/>
              <a:t>&gt; Comparison</a:t>
            </a:r>
          </a:p>
        </p:txBody>
      </p:sp>
      <p:sp>
        <p:nvSpPr>
          <p:cNvPr id="3" name="Content Placeholder 2"/>
          <p:cNvSpPr>
            <a:spLocks noGrp="1"/>
          </p:cNvSpPr>
          <p:nvPr>
            <p:ph idx="1"/>
          </p:nvPr>
        </p:nvSpPr>
        <p:spPr/>
        <p:txBody>
          <a:bodyPr/>
          <a:lstStyle/>
          <a:p>
            <a:r>
              <a:rPr lang="en-US" dirty="0" err="1"/>
              <a:t>var</a:t>
            </a:r>
            <a:r>
              <a:rPr lang="en-US" dirty="0"/>
              <a:t> str1 = “Hello”;</a:t>
            </a:r>
          </a:p>
          <a:p>
            <a:r>
              <a:rPr lang="en-US" dirty="0" err="1"/>
              <a:t>var</a:t>
            </a:r>
            <a:r>
              <a:rPr lang="en-US" dirty="0"/>
              <a:t> str2 = “hello”;</a:t>
            </a:r>
          </a:p>
          <a:p>
            <a:r>
              <a:rPr lang="en-US" dirty="0"/>
              <a:t>//str1 != str2</a:t>
            </a:r>
          </a:p>
          <a:p>
            <a:endParaRPr lang="en-US" dirty="0"/>
          </a:p>
          <a:p>
            <a:r>
              <a:rPr lang="en-US" dirty="0"/>
              <a:t>If (str1.toLowerCase() == str2.toLowerCase()) {</a:t>
            </a:r>
          </a:p>
          <a:p>
            <a:pPr marL="0" indent="0">
              <a:buNone/>
            </a:pPr>
            <a:r>
              <a:rPr lang="en-US" dirty="0"/>
              <a:t>		console.log(“Yes, equal”);</a:t>
            </a:r>
          </a:p>
          <a:p>
            <a:r>
              <a:rPr lang="en-US" dirty="0"/>
              <a:t>}</a:t>
            </a:r>
          </a:p>
        </p:txBody>
      </p:sp>
    </p:spTree>
    <p:extLst>
      <p:ext uri="{BB962C8B-B14F-4D97-AF65-F5344CB8AC3E}">
        <p14:creationId xmlns:p14="http://schemas.microsoft.com/office/powerpoint/2010/main" val="3696606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br>
              <a:rPr lang="en-US" dirty="0"/>
            </a:br>
            <a:r>
              <a:rPr lang="en-US" dirty="0"/>
              <a:t>&gt; Comparison…</a:t>
            </a:r>
          </a:p>
        </p:txBody>
      </p:sp>
      <p:sp>
        <p:nvSpPr>
          <p:cNvPr id="3" name="Content Placeholder 2"/>
          <p:cNvSpPr>
            <a:spLocks noGrp="1"/>
          </p:cNvSpPr>
          <p:nvPr>
            <p:ph idx="1"/>
          </p:nvPr>
        </p:nvSpPr>
        <p:spPr/>
        <p:txBody>
          <a:bodyPr/>
          <a:lstStyle/>
          <a:p>
            <a:r>
              <a:rPr lang="en-US" dirty="0" err="1"/>
              <a:t>var</a:t>
            </a:r>
            <a:r>
              <a:rPr lang="en-US" dirty="0"/>
              <a:t> str1 = “aardvark”;</a:t>
            </a:r>
          </a:p>
          <a:p>
            <a:r>
              <a:rPr lang="en-US" dirty="0" err="1"/>
              <a:t>var</a:t>
            </a:r>
            <a:r>
              <a:rPr lang="en-US" dirty="0"/>
              <a:t> str2 = “beluga”;</a:t>
            </a:r>
          </a:p>
          <a:p>
            <a:r>
              <a:rPr lang="en-US" dirty="0"/>
              <a:t>if (str1 &lt; str2) { … // true</a:t>
            </a:r>
          </a:p>
          <a:p>
            <a:endParaRPr lang="en-US" dirty="0"/>
          </a:p>
          <a:p>
            <a:r>
              <a:rPr lang="en-US" dirty="0" err="1"/>
              <a:t>var</a:t>
            </a:r>
            <a:r>
              <a:rPr lang="en-US" dirty="0"/>
              <a:t> str1 = “aardvark”;</a:t>
            </a:r>
          </a:p>
          <a:p>
            <a:r>
              <a:rPr lang="en-US" dirty="0" err="1"/>
              <a:t>var</a:t>
            </a:r>
            <a:r>
              <a:rPr lang="en-US" dirty="0"/>
              <a:t> str2 = “Beluga”;</a:t>
            </a:r>
          </a:p>
          <a:p>
            <a:endParaRPr lang="en-US" dirty="0"/>
          </a:p>
          <a:p>
            <a:r>
              <a:rPr lang="en-US" dirty="0"/>
              <a:t>if (str1 &lt; str2) { … //false!</a:t>
            </a:r>
          </a:p>
          <a:p>
            <a:r>
              <a:rPr lang="en-US" dirty="0"/>
              <a:t>ABCD… less than </a:t>
            </a:r>
            <a:r>
              <a:rPr lang="en-US" dirty="0" err="1"/>
              <a:t>abcd</a:t>
            </a:r>
            <a:r>
              <a:rPr lang="en-US" dirty="0"/>
              <a:t>…</a:t>
            </a:r>
          </a:p>
        </p:txBody>
      </p:sp>
    </p:spTree>
    <p:extLst>
      <p:ext uri="{BB962C8B-B14F-4D97-AF65-F5344CB8AC3E}">
        <p14:creationId xmlns:p14="http://schemas.microsoft.com/office/powerpoint/2010/main" val="256660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JavaScript do?</a:t>
            </a:r>
          </a:p>
        </p:txBody>
      </p:sp>
      <p:sp>
        <p:nvSpPr>
          <p:cNvPr id="3" name="Content Placeholder 2"/>
          <p:cNvSpPr>
            <a:spLocks noGrp="1"/>
          </p:cNvSpPr>
          <p:nvPr>
            <p:ph idx="1"/>
          </p:nvPr>
        </p:nvSpPr>
        <p:spPr/>
        <p:txBody>
          <a:bodyPr/>
          <a:lstStyle/>
          <a:p>
            <a:r>
              <a:rPr lang="en-US" dirty="0"/>
              <a:t>Can handle events (react to events)</a:t>
            </a:r>
          </a:p>
          <a:p>
            <a:r>
              <a:rPr lang="en-US" dirty="0"/>
              <a:t>Can read and write HTML elements and modify the DOM tree</a:t>
            </a:r>
          </a:p>
          <a:p>
            <a:r>
              <a:rPr lang="en-US" dirty="0"/>
              <a:t>Can validate form data</a:t>
            </a:r>
          </a:p>
          <a:p>
            <a:r>
              <a:rPr lang="en-US" dirty="0"/>
              <a:t>Can access / create / modify browser cookies</a:t>
            </a:r>
          </a:p>
          <a:p>
            <a:r>
              <a:rPr lang="en-US" dirty="0"/>
              <a:t>Can detect the user’s browser and OS</a:t>
            </a:r>
          </a:p>
          <a:p>
            <a:r>
              <a:rPr lang="en-US" dirty="0"/>
              <a:t>Can be used as object-oriented language</a:t>
            </a:r>
          </a:p>
          <a:p>
            <a:r>
              <a:rPr lang="en-US" dirty="0"/>
              <a:t>Can handle exceptions</a:t>
            </a:r>
          </a:p>
          <a:p>
            <a:r>
              <a:rPr lang="en-US" dirty="0"/>
              <a:t>Can perform asynchronous server calls (AJAX)</a:t>
            </a:r>
          </a:p>
          <a:p>
            <a:endParaRPr lang="en-US" dirty="0"/>
          </a:p>
        </p:txBody>
      </p:sp>
    </p:spTree>
    <p:extLst>
      <p:ext uri="{BB962C8B-B14F-4D97-AF65-F5344CB8AC3E}">
        <p14:creationId xmlns:p14="http://schemas.microsoft.com/office/powerpoint/2010/main" val="40723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a:t>
            </a:r>
          </a:p>
        </p:txBody>
      </p:sp>
      <p:sp>
        <p:nvSpPr>
          <p:cNvPr id="3" name="Content Placeholder 2"/>
          <p:cNvSpPr>
            <a:spLocks noGrp="1"/>
          </p:cNvSpPr>
          <p:nvPr>
            <p:ph idx="1"/>
          </p:nvPr>
        </p:nvSpPr>
        <p:spPr/>
        <p:txBody>
          <a:bodyPr>
            <a:normAutofit/>
          </a:bodyPr>
          <a:lstStyle/>
          <a:p>
            <a:r>
              <a:rPr lang="en-US" dirty="0"/>
              <a:t>A JavaScript Boolean represents one of two values: </a:t>
            </a:r>
            <a:r>
              <a:rPr lang="en-US" b="1" dirty="0"/>
              <a:t>true</a:t>
            </a:r>
            <a:r>
              <a:rPr lang="en-US" dirty="0"/>
              <a:t> or </a:t>
            </a:r>
            <a:r>
              <a:rPr lang="en-US" b="1" dirty="0"/>
              <a:t>false</a:t>
            </a:r>
            <a:r>
              <a:rPr lang="en-US" dirty="0"/>
              <a:t>.</a:t>
            </a:r>
          </a:p>
          <a:p>
            <a:pPr lvl="1"/>
            <a:r>
              <a:rPr lang="en-US" b="1" dirty="0"/>
              <a:t>Case for True:</a:t>
            </a:r>
            <a:r>
              <a:rPr lang="en-US" dirty="0"/>
              <a:t> Everything with a “real” value is true</a:t>
            </a:r>
          </a:p>
          <a:p>
            <a:pPr lvl="2"/>
            <a:r>
              <a:rPr lang="en-US" dirty="0"/>
              <a:t>“&lt;1 space here&gt;”, “string”, “undefined”, 1, 2, 3, -3, -2, -1, true; all represents </a:t>
            </a:r>
            <a:r>
              <a:rPr lang="en-US" b="1" dirty="0"/>
              <a:t>true</a:t>
            </a:r>
            <a:r>
              <a:rPr lang="en-US" dirty="0"/>
              <a:t> value.</a:t>
            </a:r>
          </a:p>
          <a:p>
            <a:pPr lvl="1"/>
            <a:r>
              <a:rPr lang="en-US" b="1" dirty="0"/>
              <a:t>Cases for false: </a:t>
            </a:r>
            <a:r>
              <a:rPr lang="en-US" dirty="0"/>
              <a:t>Everting without a “real” value is false</a:t>
            </a:r>
            <a:endParaRPr lang="en-US" b="1" dirty="0"/>
          </a:p>
          <a:p>
            <a:pPr lvl="2"/>
            <a:r>
              <a:rPr lang="en-US" dirty="0"/>
              <a:t>“&lt;empty string&gt;”, undefined, null, 0, false, </a:t>
            </a:r>
            <a:r>
              <a:rPr lang="en-US" dirty="0" err="1"/>
              <a:t>NaN</a:t>
            </a:r>
            <a:r>
              <a:rPr lang="en-US" dirty="0"/>
              <a:t>; all represents </a:t>
            </a:r>
            <a:r>
              <a:rPr lang="en-US" b="1" dirty="0"/>
              <a:t>false</a:t>
            </a:r>
            <a:r>
              <a:rPr lang="en-US" dirty="0"/>
              <a:t> value.</a:t>
            </a:r>
          </a:p>
          <a:p>
            <a:r>
              <a:rPr lang="en-US" dirty="0"/>
              <a:t>Boolean and new Boolean can be used to create </a:t>
            </a:r>
            <a:r>
              <a:rPr lang="en-US" dirty="0" err="1"/>
              <a:t>boolean</a:t>
            </a:r>
            <a:r>
              <a:rPr lang="en-US" dirty="0"/>
              <a:t> values.</a:t>
            </a:r>
          </a:p>
          <a:p>
            <a:pPr lvl="1"/>
            <a:r>
              <a:rPr lang="en-US" dirty="0"/>
              <a:t>One create a </a:t>
            </a:r>
            <a:r>
              <a:rPr lang="en-US" dirty="0" err="1"/>
              <a:t>boolean</a:t>
            </a:r>
            <a:r>
              <a:rPr lang="en-US" dirty="0"/>
              <a:t> type and the other creates a </a:t>
            </a:r>
            <a:r>
              <a:rPr lang="en-US" dirty="0" err="1"/>
              <a:t>boolean</a:t>
            </a:r>
            <a:r>
              <a:rPr lang="en-US" dirty="0"/>
              <a:t> object.</a:t>
            </a:r>
          </a:p>
          <a:p>
            <a:r>
              <a:rPr lang="en-US" dirty="0"/>
              <a:t>Universal checking program:</a:t>
            </a:r>
          </a:p>
          <a:p>
            <a:pPr lvl="2"/>
            <a:r>
              <a:rPr lang="en-US" dirty="0"/>
              <a:t>&lt;any value&gt; ? “Statement when True” : “Statement when False”;</a:t>
            </a:r>
          </a:p>
          <a:p>
            <a:endParaRPr lang="en-US" dirty="0"/>
          </a:p>
        </p:txBody>
      </p:sp>
    </p:spTree>
    <p:extLst>
      <p:ext uri="{BB962C8B-B14F-4D97-AF65-F5344CB8AC3E}">
        <p14:creationId xmlns:p14="http://schemas.microsoft.com/office/powerpoint/2010/main" val="401836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08322"/>
            <a:ext cx="10096500" cy="2219691"/>
          </a:xfrm>
        </p:spPr>
        <p:txBody>
          <a:bodyPr>
            <a:normAutofit/>
          </a:bodyPr>
          <a:lstStyle/>
          <a:p>
            <a:r>
              <a:rPr lang="en-US" sz="2400" dirty="0"/>
              <a:t>                   Date</a:t>
            </a:r>
          </a:p>
        </p:txBody>
      </p:sp>
      <p:sp>
        <p:nvSpPr>
          <p:cNvPr id="4" name="Oval 3"/>
          <p:cNvSpPr/>
          <p:nvPr/>
        </p:nvSpPr>
        <p:spPr>
          <a:xfrm>
            <a:off x="6472053" y="1009403"/>
            <a:ext cx="4465122" cy="37763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a:t>new Date()</a:t>
            </a:r>
          </a:p>
          <a:p>
            <a:pPr lvl="1"/>
            <a:r>
              <a:rPr lang="en-US" dirty="0"/>
              <a:t>new Date(milliseconds)</a:t>
            </a:r>
          </a:p>
          <a:p>
            <a:pPr lvl="1"/>
            <a:r>
              <a:rPr lang="en-US" dirty="0"/>
              <a:t>new Date(</a:t>
            </a:r>
            <a:r>
              <a:rPr lang="en-US" dirty="0" err="1"/>
              <a:t>dateString</a:t>
            </a:r>
            <a:r>
              <a:rPr lang="en-US" dirty="0"/>
              <a:t>)</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41001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a:t>
            </a:r>
          </a:p>
        </p:txBody>
      </p:sp>
      <p:sp>
        <p:nvSpPr>
          <p:cNvPr id="3" name="Content Placeholder 2"/>
          <p:cNvSpPr>
            <a:spLocks noGrp="1"/>
          </p:cNvSpPr>
          <p:nvPr>
            <p:ph idx="1"/>
          </p:nvPr>
        </p:nvSpPr>
        <p:spPr/>
        <p:txBody>
          <a:bodyPr>
            <a:normAutofit/>
          </a:bodyPr>
          <a:lstStyle/>
          <a:p>
            <a:r>
              <a:rPr lang="en-US" dirty="0"/>
              <a:t>The </a:t>
            </a:r>
            <a:r>
              <a:rPr lang="en-US" b="1" dirty="0"/>
              <a:t>Date</a:t>
            </a:r>
            <a:r>
              <a:rPr lang="en-US" dirty="0"/>
              <a:t> object provides date / calendar functions</a:t>
            </a:r>
          </a:p>
          <a:p>
            <a:r>
              <a:rPr lang="en-US" dirty="0"/>
              <a:t>The Date object lets you work with dates (years, months, days, hours, minutes, seconds, and milliseconds)</a:t>
            </a:r>
          </a:p>
          <a:p>
            <a:r>
              <a:rPr lang="en-US" dirty="0"/>
              <a:t>A JavaScript date can be written as a </a:t>
            </a:r>
            <a:r>
              <a:rPr lang="en-US" b="1" dirty="0"/>
              <a:t>string</a:t>
            </a:r>
            <a:r>
              <a:rPr lang="en-US" dirty="0"/>
              <a:t>: Sun Mar 26 2017 20:15:44 GMT+0300 (E. Africa Standard Time) or as a </a:t>
            </a:r>
            <a:r>
              <a:rPr lang="en-US" b="1" dirty="0"/>
              <a:t>number</a:t>
            </a:r>
            <a:r>
              <a:rPr lang="en-US" dirty="0"/>
              <a:t>: 1490548544426</a:t>
            </a:r>
          </a:p>
        </p:txBody>
      </p:sp>
    </p:spTree>
    <p:extLst>
      <p:ext uri="{BB962C8B-B14F-4D97-AF65-F5344CB8AC3E}">
        <p14:creationId xmlns:p14="http://schemas.microsoft.com/office/powerpoint/2010/main" val="64041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a:t>
            </a:r>
            <a:br>
              <a:rPr lang="en-US" dirty="0"/>
            </a:br>
            <a:r>
              <a:rPr lang="en-US" dirty="0"/>
              <a:t>&gt; Creating Date Objects</a:t>
            </a:r>
          </a:p>
        </p:txBody>
      </p:sp>
      <p:sp>
        <p:nvSpPr>
          <p:cNvPr id="3" name="Content Placeholder 2"/>
          <p:cNvSpPr>
            <a:spLocks noGrp="1"/>
          </p:cNvSpPr>
          <p:nvPr>
            <p:ph idx="1"/>
          </p:nvPr>
        </p:nvSpPr>
        <p:spPr/>
        <p:txBody>
          <a:bodyPr>
            <a:normAutofit/>
          </a:bodyPr>
          <a:lstStyle/>
          <a:p>
            <a:r>
              <a:rPr lang="en-US" dirty="0"/>
              <a:t>Date objects are created with the new Date() constructor.</a:t>
            </a:r>
          </a:p>
          <a:p>
            <a:r>
              <a:rPr lang="en-US" dirty="0"/>
              <a:t>There are four ways of initiating a date:</a:t>
            </a:r>
          </a:p>
          <a:p>
            <a:pPr lvl="1"/>
            <a:r>
              <a:rPr lang="en-US" dirty="0"/>
              <a:t>new Date()</a:t>
            </a:r>
          </a:p>
          <a:p>
            <a:pPr lvl="1"/>
            <a:r>
              <a:rPr lang="en-US" dirty="0"/>
              <a:t>new Date(milliseconds)</a:t>
            </a:r>
          </a:p>
          <a:p>
            <a:pPr lvl="1"/>
            <a:r>
              <a:rPr lang="en-US" dirty="0"/>
              <a:t>new Date(</a:t>
            </a:r>
            <a:r>
              <a:rPr lang="en-US" dirty="0" err="1"/>
              <a:t>dateString</a:t>
            </a:r>
            <a:r>
              <a:rPr lang="en-US" dirty="0"/>
              <a:t>)</a:t>
            </a:r>
          </a:p>
          <a:p>
            <a:pPr lvl="1"/>
            <a:r>
              <a:rPr lang="en-US" dirty="0"/>
              <a:t>new Date(year, month, day, hours, minutes, seconds, milliseconds)</a:t>
            </a:r>
          </a:p>
          <a:p>
            <a:endParaRPr lang="en-US" dirty="0"/>
          </a:p>
        </p:txBody>
      </p:sp>
    </p:spTree>
    <p:extLst>
      <p:ext uri="{BB962C8B-B14F-4D97-AF65-F5344CB8AC3E}">
        <p14:creationId xmlns:p14="http://schemas.microsoft.com/office/powerpoint/2010/main" val="104581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a:t>
            </a:r>
            <a:br>
              <a:rPr lang="en-US" dirty="0"/>
            </a:br>
            <a:r>
              <a:rPr lang="en-US" dirty="0"/>
              <a:t>&gt; Create Date Objects…</a:t>
            </a:r>
          </a:p>
        </p:txBody>
      </p:sp>
      <p:sp>
        <p:nvSpPr>
          <p:cNvPr id="3" name="Content Placeholder 2"/>
          <p:cNvSpPr>
            <a:spLocks noGrp="1"/>
          </p:cNvSpPr>
          <p:nvPr>
            <p:ph idx="1"/>
          </p:nvPr>
        </p:nvSpPr>
        <p:spPr/>
        <p:txBody>
          <a:bodyPr/>
          <a:lstStyle/>
          <a:p>
            <a:r>
              <a:rPr lang="en-US" dirty="0"/>
              <a:t>Examples: </a:t>
            </a:r>
          </a:p>
          <a:p>
            <a:pPr lvl="1"/>
            <a:r>
              <a:rPr lang="en-US" dirty="0" err="1"/>
              <a:t>var</a:t>
            </a:r>
            <a:r>
              <a:rPr lang="en-US" dirty="0"/>
              <a:t> today = new Date(); // current date and time (including the millisecond)</a:t>
            </a:r>
          </a:p>
          <a:p>
            <a:pPr lvl="1"/>
            <a:r>
              <a:rPr lang="en-US" dirty="0" err="1"/>
              <a:t>var</a:t>
            </a:r>
            <a:r>
              <a:rPr lang="en-US" dirty="0"/>
              <a:t> y2k = new Date(2000, 0, 1); // year, month, day (month is zero based)</a:t>
            </a:r>
          </a:p>
          <a:p>
            <a:pPr lvl="1"/>
            <a:r>
              <a:rPr lang="en-US" dirty="0" err="1"/>
              <a:t>var</a:t>
            </a:r>
            <a:r>
              <a:rPr lang="en-US" dirty="0"/>
              <a:t> y2k = new Date(2000, 0, 1, 0, 0, 0, 0); // year, month, day, hours, minutes, seconds, milliseconds (Can omit any of the last four)</a:t>
            </a:r>
          </a:p>
          <a:p>
            <a:pPr lvl="1"/>
            <a:r>
              <a:rPr lang="en-US" dirty="0" err="1"/>
              <a:t>var</a:t>
            </a:r>
            <a:r>
              <a:rPr lang="en-US" dirty="0"/>
              <a:t> d = new Date("October 13, 2014 11:13:00");</a:t>
            </a:r>
          </a:p>
          <a:p>
            <a:pPr lvl="1"/>
            <a:r>
              <a:rPr lang="en-US" dirty="0" err="1"/>
              <a:t>var</a:t>
            </a:r>
            <a:r>
              <a:rPr lang="en-US" dirty="0"/>
              <a:t> d = new Date(86400000); // creates a new date object as</a:t>
            </a:r>
            <a:r>
              <a:rPr lang="en-US" b="1" dirty="0"/>
              <a:t> zero time plus the number</a:t>
            </a:r>
            <a:r>
              <a:rPr lang="en-US" dirty="0"/>
              <a:t>. (Zero time is 01 January 1970 00:00:00 UTC.)</a:t>
            </a:r>
          </a:p>
        </p:txBody>
      </p:sp>
    </p:spTree>
    <p:extLst>
      <p:ext uri="{BB962C8B-B14F-4D97-AF65-F5344CB8AC3E}">
        <p14:creationId xmlns:p14="http://schemas.microsoft.com/office/powerpoint/2010/main" val="1984701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a:t>
            </a:r>
            <a:br>
              <a:rPr lang="en-US" dirty="0"/>
            </a:br>
            <a:r>
              <a:rPr lang="en-US" dirty="0"/>
              <a:t>&gt; Displaying Dates</a:t>
            </a:r>
          </a:p>
        </p:txBody>
      </p:sp>
      <p:sp>
        <p:nvSpPr>
          <p:cNvPr id="3" name="Content Placeholder 2"/>
          <p:cNvSpPr>
            <a:spLocks noGrp="1"/>
          </p:cNvSpPr>
          <p:nvPr>
            <p:ph idx="1"/>
          </p:nvPr>
        </p:nvSpPr>
        <p:spPr/>
        <p:txBody>
          <a:bodyPr/>
          <a:lstStyle/>
          <a:p>
            <a:r>
              <a:rPr lang="en-US" dirty="0"/>
              <a:t>When you display a date object in HTML, it is automatically converted to a string, with the </a:t>
            </a:r>
            <a:r>
              <a:rPr lang="en-US" b="1" dirty="0" err="1"/>
              <a:t>toString</a:t>
            </a:r>
            <a:r>
              <a:rPr lang="en-US" b="1" dirty="0"/>
              <a:t>()</a:t>
            </a:r>
            <a:r>
              <a:rPr lang="en-US" dirty="0"/>
              <a:t> method.</a:t>
            </a:r>
          </a:p>
          <a:p>
            <a:r>
              <a:rPr lang="en-US" dirty="0" err="1"/>
              <a:t>var</a:t>
            </a:r>
            <a:r>
              <a:rPr lang="en-US" dirty="0"/>
              <a:t> d = new Date();</a:t>
            </a:r>
          </a:p>
          <a:p>
            <a:r>
              <a:rPr lang="en-US" dirty="0"/>
              <a:t>console.log(d); console.log(</a:t>
            </a:r>
            <a:r>
              <a:rPr lang="en-US" dirty="0" err="1"/>
              <a:t>d.toString</a:t>
            </a:r>
            <a:r>
              <a:rPr lang="en-US" dirty="0"/>
              <a:t>()); //Mon Mar 27 2017 04:44:19 GMT+0300 (E. Africa Standard Time)</a:t>
            </a:r>
          </a:p>
          <a:p>
            <a:r>
              <a:rPr lang="en-US" dirty="0"/>
              <a:t>console.log(</a:t>
            </a:r>
            <a:r>
              <a:rPr lang="en-US" dirty="0" err="1"/>
              <a:t>d.toUTCString</a:t>
            </a:r>
            <a:r>
              <a:rPr lang="en-US" dirty="0"/>
              <a:t>()); //</a:t>
            </a:r>
            <a:r>
              <a:rPr lang="fr-FR" dirty="0"/>
              <a:t>Mon, 27 Mar 2017 01:46:23 GMT</a:t>
            </a:r>
          </a:p>
          <a:p>
            <a:r>
              <a:rPr lang="fr-FR" dirty="0"/>
              <a:t>console.log(</a:t>
            </a:r>
            <a:r>
              <a:rPr lang="en-US" dirty="0" err="1"/>
              <a:t>d.toDateString</a:t>
            </a:r>
            <a:r>
              <a:rPr lang="en-US" dirty="0"/>
              <a:t>()); // Mon Mar 27 2017</a:t>
            </a:r>
          </a:p>
          <a:p>
            <a:endParaRPr lang="en-US" dirty="0"/>
          </a:p>
          <a:p>
            <a:r>
              <a:rPr lang="en-US" b="1" dirty="0"/>
              <a:t>JS Date formats:</a:t>
            </a:r>
            <a:r>
              <a:rPr lang="en-US" dirty="0"/>
              <a:t> "2015-03-25“, "03/25/2015“, </a:t>
            </a:r>
            <a:r>
              <a:rPr lang="pt-BR" dirty="0"/>
              <a:t>"Mar 25 2015" or "25 Mar 2015“, "Wednesday March 25 2015"</a:t>
            </a:r>
            <a:endParaRPr lang="en-US" dirty="0"/>
          </a:p>
        </p:txBody>
      </p:sp>
    </p:spTree>
    <p:extLst>
      <p:ext uri="{BB962C8B-B14F-4D97-AF65-F5344CB8AC3E}">
        <p14:creationId xmlns:p14="http://schemas.microsoft.com/office/powerpoint/2010/main" val="284190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a:t>
            </a:r>
            <a:br>
              <a:rPr lang="en-US" dirty="0"/>
            </a:br>
            <a:r>
              <a:rPr lang="en-US" dirty="0"/>
              <a:t>&gt; Get Methods</a:t>
            </a:r>
          </a:p>
        </p:txBody>
      </p:sp>
      <p:sp>
        <p:nvSpPr>
          <p:cNvPr id="3" name="Content Placeholder 2"/>
          <p:cNvSpPr>
            <a:spLocks noGrp="1"/>
          </p:cNvSpPr>
          <p:nvPr>
            <p:ph idx="1"/>
          </p:nvPr>
        </p:nvSpPr>
        <p:spPr/>
        <p:txBody>
          <a:bodyPr>
            <a:normAutofit/>
          </a:bodyPr>
          <a:lstStyle/>
          <a:p>
            <a:r>
              <a:rPr lang="en-US" dirty="0" err="1"/>
              <a:t>var</a:t>
            </a:r>
            <a:r>
              <a:rPr lang="en-US" dirty="0"/>
              <a:t> today = new Date();</a:t>
            </a:r>
          </a:p>
          <a:p>
            <a:r>
              <a:rPr lang="en-US" dirty="0" err="1"/>
              <a:t>today.getMonth</a:t>
            </a:r>
            <a:r>
              <a:rPr lang="en-US" dirty="0"/>
              <a:t>(); // returns 0 – 11</a:t>
            </a:r>
          </a:p>
          <a:p>
            <a:r>
              <a:rPr lang="en-US" dirty="0" err="1"/>
              <a:t>today.getFullYear</a:t>
            </a:r>
            <a:r>
              <a:rPr lang="en-US" dirty="0"/>
              <a:t>(); // YYYY (not zero-based)</a:t>
            </a:r>
          </a:p>
          <a:p>
            <a:r>
              <a:rPr lang="en-US" dirty="0" err="1"/>
              <a:t>today.getDate</a:t>
            </a:r>
            <a:r>
              <a:rPr lang="en-US" dirty="0"/>
              <a:t>(); //1-31 day of month</a:t>
            </a:r>
          </a:p>
          <a:p>
            <a:r>
              <a:rPr lang="en-US" dirty="0" err="1"/>
              <a:t>today.getDay</a:t>
            </a:r>
            <a:r>
              <a:rPr lang="en-US" dirty="0"/>
              <a:t>(); // 0-6 day of week. 0 == Sunday</a:t>
            </a:r>
          </a:p>
          <a:p>
            <a:r>
              <a:rPr lang="en-US" dirty="0" err="1"/>
              <a:t>today.getHours</a:t>
            </a:r>
            <a:r>
              <a:rPr lang="en-US" dirty="0"/>
              <a:t>(); // 0-23</a:t>
            </a:r>
          </a:p>
          <a:p>
            <a:r>
              <a:rPr lang="en-US" dirty="0" err="1"/>
              <a:t>today.getTime</a:t>
            </a:r>
            <a:r>
              <a:rPr lang="en-US" dirty="0"/>
              <a:t>(); // milliseconds since 1/1/1970 (comparison)</a:t>
            </a:r>
          </a:p>
          <a:p>
            <a:r>
              <a:rPr lang="en-US" dirty="0" err="1"/>
              <a:t>today.getSeconds</a:t>
            </a:r>
            <a:r>
              <a:rPr lang="en-US" dirty="0"/>
              <a:t>(); // seconds 0 – 59</a:t>
            </a:r>
          </a:p>
          <a:p>
            <a:r>
              <a:rPr lang="en-US" dirty="0" err="1"/>
              <a:t>today.getMilliseconds</a:t>
            </a:r>
            <a:r>
              <a:rPr lang="en-US" dirty="0"/>
              <a:t>(); // milliseconds 0 - 999</a:t>
            </a:r>
          </a:p>
          <a:p>
            <a:endParaRPr lang="en-US" dirty="0"/>
          </a:p>
        </p:txBody>
      </p:sp>
    </p:spTree>
    <p:extLst>
      <p:ext uri="{BB962C8B-B14F-4D97-AF65-F5344CB8AC3E}">
        <p14:creationId xmlns:p14="http://schemas.microsoft.com/office/powerpoint/2010/main" val="372886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a:t>
            </a:r>
            <a:br>
              <a:rPr lang="en-US" dirty="0"/>
            </a:br>
            <a:r>
              <a:rPr lang="en-US" dirty="0"/>
              <a:t>&gt; Set Methods</a:t>
            </a:r>
          </a:p>
        </p:txBody>
      </p:sp>
      <p:sp>
        <p:nvSpPr>
          <p:cNvPr id="3" name="Content Placeholder 2"/>
          <p:cNvSpPr>
            <a:spLocks noGrp="1"/>
          </p:cNvSpPr>
          <p:nvPr>
            <p:ph idx="1"/>
          </p:nvPr>
        </p:nvSpPr>
        <p:spPr/>
        <p:txBody>
          <a:bodyPr/>
          <a:lstStyle/>
          <a:p>
            <a:r>
              <a:rPr lang="en-US" dirty="0" err="1"/>
              <a:t>var</a:t>
            </a:r>
            <a:r>
              <a:rPr lang="en-US" dirty="0"/>
              <a:t> today = new Date();</a:t>
            </a:r>
          </a:p>
          <a:p>
            <a:r>
              <a:rPr lang="en-US" dirty="0" err="1"/>
              <a:t>today.setDate</a:t>
            </a:r>
            <a:r>
              <a:rPr lang="en-US" dirty="0"/>
              <a:t>(); // Set the day as a number (1-31)</a:t>
            </a:r>
          </a:p>
          <a:p>
            <a:r>
              <a:rPr lang="en-US" dirty="0" err="1"/>
              <a:t>today.setFullYear</a:t>
            </a:r>
            <a:r>
              <a:rPr lang="en-US" dirty="0"/>
              <a:t>(); //Set the year (optionally month and day)</a:t>
            </a:r>
          </a:p>
          <a:p>
            <a:r>
              <a:rPr lang="en-US" dirty="0" err="1"/>
              <a:t>today.setHours</a:t>
            </a:r>
            <a:r>
              <a:rPr lang="en-US" dirty="0"/>
              <a:t>(); //Set the hour (0-23)</a:t>
            </a:r>
          </a:p>
          <a:p>
            <a:r>
              <a:rPr lang="en-US" dirty="0" err="1"/>
              <a:t>today.setMilliseconds</a:t>
            </a:r>
            <a:r>
              <a:rPr lang="en-US" dirty="0"/>
              <a:t>(); // Set the milliseconds (0-999)</a:t>
            </a:r>
          </a:p>
          <a:p>
            <a:r>
              <a:rPr lang="en-US" dirty="0" err="1"/>
              <a:t>today.setMinutes</a:t>
            </a:r>
            <a:r>
              <a:rPr lang="en-US" dirty="0"/>
              <a:t>(); //Set the minutes (0-59)</a:t>
            </a:r>
          </a:p>
          <a:p>
            <a:r>
              <a:rPr lang="en-US" dirty="0" err="1"/>
              <a:t>today.setMonth</a:t>
            </a:r>
            <a:r>
              <a:rPr lang="en-US" dirty="0"/>
              <a:t>(); // Set the month (0-11)</a:t>
            </a:r>
          </a:p>
          <a:p>
            <a:r>
              <a:rPr lang="en-US" dirty="0" err="1"/>
              <a:t>today.setSeconds</a:t>
            </a:r>
            <a:r>
              <a:rPr lang="en-US" dirty="0"/>
              <a:t>(); // Set the seconds (0-59)</a:t>
            </a:r>
          </a:p>
          <a:p>
            <a:r>
              <a:rPr lang="en-US" dirty="0" err="1"/>
              <a:t>today.setTime</a:t>
            </a:r>
            <a:r>
              <a:rPr lang="en-US" dirty="0"/>
              <a:t>(); // Set the time (milliseconds since January 1, 1970)</a:t>
            </a:r>
          </a:p>
        </p:txBody>
      </p:sp>
    </p:spTree>
    <p:extLst>
      <p:ext uri="{BB962C8B-B14F-4D97-AF65-F5344CB8AC3E}">
        <p14:creationId xmlns:p14="http://schemas.microsoft.com/office/powerpoint/2010/main" val="77637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a:t>
            </a:r>
            <a:br>
              <a:rPr lang="en-US" dirty="0"/>
            </a:br>
            <a:r>
              <a:rPr lang="en-US" dirty="0"/>
              <a:t>&gt; Get Methods</a:t>
            </a:r>
          </a:p>
        </p:txBody>
      </p:sp>
      <p:sp>
        <p:nvSpPr>
          <p:cNvPr id="3" name="Content Placeholder 2"/>
          <p:cNvSpPr>
            <a:spLocks noGrp="1"/>
          </p:cNvSpPr>
          <p:nvPr>
            <p:ph idx="1"/>
          </p:nvPr>
        </p:nvSpPr>
        <p:spPr/>
        <p:txBody>
          <a:bodyPr/>
          <a:lstStyle/>
          <a:p>
            <a:r>
              <a:rPr lang="en-US" dirty="0"/>
              <a:t>You may also use the </a:t>
            </a:r>
            <a:r>
              <a:rPr lang="en-US" b="1" dirty="0"/>
              <a:t>parse</a:t>
            </a:r>
            <a:r>
              <a:rPr lang="en-US" dirty="0"/>
              <a:t> method on the Data object to parse a date from a date string.</a:t>
            </a:r>
          </a:p>
          <a:p>
            <a:r>
              <a:rPr lang="en-US" dirty="0" err="1"/>
              <a:t>var</a:t>
            </a:r>
            <a:r>
              <a:rPr lang="en-US" dirty="0"/>
              <a:t> date = </a:t>
            </a:r>
            <a:r>
              <a:rPr lang="en-US" dirty="0" err="1"/>
              <a:t>Date.parse</a:t>
            </a:r>
            <a:r>
              <a:rPr lang="en-US" dirty="0"/>
              <a:t>(“March 29, 2016”);</a:t>
            </a:r>
          </a:p>
        </p:txBody>
      </p:sp>
    </p:spTree>
    <p:extLst>
      <p:ext uri="{BB962C8B-B14F-4D97-AF65-F5344CB8AC3E}">
        <p14:creationId xmlns:p14="http://schemas.microsoft.com/office/powerpoint/2010/main" val="54287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a:t>
            </a:r>
            <a:br>
              <a:rPr lang="en-US" dirty="0"/>
            </a:br>
            <a:r>
              <a:rPr lang="en-US" dirty="0"/>
              <a:t>&gt; Comparison</a:t>
            </a:r>
          </a:p>
        </p:txBody>
      </p:sp>
      <p:sp>
        <p:nvSpPr>
          <p:cNvPr id="3" name="Content Placeholder 2"/>
          <p:cNvSpPr>
            <a:spLocks noGrp="1"/>
          </p:cNvSpPr>
          <p:nvPr>
            <p:ph idx="1"/>
          </p:nvPr>
        </p:nvSpPr>
        <p:spPr/>
        <p:txBody>
          <a:bodyPr/>
          <a:lstStyle/>
          <a:p>
            <a:r>
              <a:rPr lang="en-US" dirty="0" err="1"/>
              <a:t>var</a:t>
            </a:r>
            <a:r>
              <a:rPr lang="en-US" dirty="0"/>
              <a:t> date1 = new Date(2000, 0, 1);</a:t>
            </a:r>
          </a:p>
          <a:p>
            <a:r>
              <a:rPr lang="en-US" dirty="0" err="1"/>
              <a:t>var</a:t>
            </a:r>
            <a:r>
              <a:rPr lang="en-US" dirty="0"/>
              <a:t> date2 = new Date(2000, 0, 1);</a:t>
            </a:r>
          </a:p>
          <a:p>
            <a:r>
              <a:rPr lang="en-US" dirty="0"/>
              <a:t>Don’t compare dates directly (objects)</a:t>
            </a:r>
          </a:p>
          <a:p>
            <a:pPr lvl="1"/>
            <a:r>
              <a:rPr lang="en-US" dirty="0"/>
              <a:t>if (date1 == date2) { … // false! (it doesn’t matter if it is == or ===)</a:t>
            </a:r>
          </a:p>
          <a:p>
            <a:r>
              <a:rPr lang="en-US" dirty="0"/>
              <a:t>Compare dates using the </a:t>
            </a:r>
            <a:r>
              <a:rPr lang="en-US" dirty="0" err="1"/>
              <a:t>getTime</a:t>
            </a:r>
            <a:r>
              <a:rPr lang="en-US" dirty="0"/>
              <a:t>() method</a:t>
            </a:r>
          </a:p>
          <a:p>
            <a:pPr lvl="1"/>
            <a:r>
              <a:rPr lang="en-US" dirty="0"/>
              <a:t>if (date1.getTime() == date2.getTime()) { … </a:t>
            </a:r>
          </a:p>
          <a:p>
            <a:pPr marL="0" indent="0">
              <a:buNone/>
            </a:pPr>
            <a:r>
              <a:rPr lang="en-US" dirty="0"/>
              <a:t>			949388400000 == 949388400000 // true!</a:t>
            </a:r>
          </a:p>
          <a:p>
            <a:endParaRPr lang="en-US" dirty="0"/>
          </a:p>
        </p:txBody>
      </p:sp>
    </p:spTree>
    <p:extLst>
      <p:ext uri="{BB962C8B-B14F-4D97-AF65-F5344CB8AC3E}">
        <p14:creationId xmlns:p14="http://schemas.microsoft.com/office/powerpoint/2010/main" val="9923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Advantages</a:t>
            </a:r>
          </a:p>
        </p:txBody>
      </p:sp>
      <p:sp>
        <p:nvSpPr>
          <p:cNvPr id="3" name="Content Placeholder 2"/>
          <p:cNvSpPr>
            <a:spLocks noGrp="1"/>
          </p:cNvSpPr>
          <p:nvPr>
            <p:ph idx="1"/>
          </p:nvPr>
        </p:nvSpPr>
        <p:spPr/>
        <p:txBody>
          <a:bodyPr/>
          <a:lstStyle/>
          <a:p>
            <a:r>
              <a:rPr lang="en-US" dirty="0"/>
              <a:t>JavaScript allows interactivity such as:</a:t>
            </a:r>
          </a:p>
          <a:p>
            <a:pPr lvl="1"/>
            <a:r>
              <a:rPr lang="en-US" dirty="0"/>
              <a:t>Implementing form validation</a:t>
            </a:r>
          </a:p>
          <a:p>
            <a:pPr lvl="1"/>
            <a:r>
              <a:rPr lang="en-US" dirty="0"/>
              <a:t>React to user actions, e.g. handle keys</a:t>
            </a:r>
          </a:p>
          <a:p>
            <a:pPr lvl="1"/>
            <a:r>
              <a:rPr lang="en-US" dirty="0"/>
              <a:t>Changing an image on moving mouse over it</a:t>
            </a:r>
          </a:p>
          <a:p>
            <a:pPr lvl="1"/>
            <a:r>
              <a:rPr lang="en-US" dirty="0"/>
              <a:t>Sections of a page appearing and disappearing</a:t>
            </a:r>
          </a:p>
          <a:p>
            <a:pPr lvl="1"/>
            <a:r>
              <a:rPr lang="en-US" dirty="0"/>
              <a:t>Content loading and changing dynamically</a:t>
            </a:r>
          </a:p>
          <a:p>
            <a:pPr lvl="1"/>
            <a:r>
              <a:rPr lang="en-US" dirty="0"/>
              <a:t>Performing complex calculations</a:t>
            </a:r>
          </a:p>
          <a:p>
            <a:pPr lvl="1"/>
            <a:r>
              <a:rPr lang="en-US" dirty="0"/>
              <a:t>Custom HTML controls, e.g. scrollable table</a:t>
            </a:r>
          </a:p>
          <a:p>
            <a:pPr lvl="1"/>
            <a:r>
              <a:rPr lang="en-US" dirty="0"/>
              <a:t>Implementing AJAX functionality</a:t>
            </a:r>
          </a:p>
          <a:p>
            <a:endParaRPr lang="en-US" dirty="0"/>
          </a:p>
        </p:txBody>
      </p:sp>
    </p:spTree>
    <p:extLst>
      <p:ext uri="{BB962C8B-B14F-4D97-AF65-F5344CB8AC3E}">
        <p14:creationId xmlns:p14="http://schemas.microsoft.com/office/powerpoint/2010/main" val="3907577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1" y="1923959"/>
            <a:ext cx="9625860" cy="2219691"/>
          </a:xfrm>
        </p:spPr>
        <p:txBody>
          <a:bodyPr>
            <a:normAutofit/>
          </a:bodyPr>
          <a:lstStyle/>
          <a:p>
            <a:r>
              <a:rPr lang="en-US" sz="2400" b="1" dirty="0"/>
              <a:t>The Document Object Model (DOM)</a:t>
            </a:r>
          </a:p>
        </p:txBody>
      </p:sp>
      <p:sp>
        <p:nvSpPr>
          <p:cNvPr id="5" name="Subtitle 4"/>
          <p:cNvSpPr>
            <a:spLocks noGrp="1"/>
          </p:cNvSpPr>
          <p:nvPr>
            <p:ph type="subTitle" idx="1"/>
          </p:nvPr>
        </p:nvSpPr>
        <p:spPr>
          <a:xfrm>
            <a:off x="3589915" y="4927421"/>
            <a:ext cx="7750443" cy="955565"/>
          </a:xfrm>
        </p:spPr>
        <p:txBody>
          <a:bodyPr/>
          <a:lstStyle/>
          <a:p>
            <a:endParaRPr lang="en-US"/>
          </a:p>
        </p:txBody>
      </p:sp>
      <p:sp>
        <p:nvSpPr>
          <p:cNvPr id="3" name="Rectangle 2"/>
          <p:cNvSpPr/>
          <p:nvPr/>
        </p:nvSpPr>
        <p:spPr>
          <a:xfrm>
            <a:off x="7006442" y="2853065"/>
            <a:ext cx="4679513" cy="646331"/>
          </a:xfrm>
          <a:prstGeom prst="rect">
            <a:avLst/>
          </a:prstGeom>
        </p:spPr>
        <p:txBody>
          <a:bodyPr wrap="square">
            <a:spAutoFit/>
          </a:bodyPr>
          <a:lstStyle/>
          <a:p>
            <a:pPr lvl="1"/>
            <a:r>
              <a:rPr lang="en-US" dirty="0" err="1">
                <a:solidFill>
                  <a:schemeClr val="bg1"/>
                </a:solidFill>
              </a:rPr>
              <a:t>var</a:t>
            </a:r>
            <a:r>
              <a:rPr lang="en-US" dirty="0">
                <a:solidFill>
                  <a:schemeClr val="bg1"/>
                </a:solidFill>
              </a:rPr>
              <a:t> </a:t>
            </a:r>
            <a:r>
              <a:rPr lang="en-US" dirty="0" err="1">
                <a:solidFill>
                  <a:schemeClr val="bg1"/>
                </a:solidFill>
              </a:rPr>
              <a:t>todaysDate</a:t>
            </a:r>
            <a:r>
              <a:rPr lang="en-US" dirty="0">
                <a:solidFill>
                  <a:schemeClr val="bg1"/>
                </a:solidFill>
              </a:rPr>
              <a:t> = new Date();</a:t>
            </a:r>
          </a:p>
          <a:p>
            <a:pPr lvl="1"/>
            <a:r>
              <a:rPr lang="en-US" dirty="0" err="1">
                <a:solidFill>
                  <a:schemeClr val="bg1"/>
                </a:solidFill>
              </a:rPr>
              <a:t>var</a:t>
            </a:r>
            <a:r>
              <a:rPr lang="en-US" dirty="0">
                <a:solidFill>
                  <a:schemeClr val="bg1"/>
                </a:solidFill>
              </a:rPr>
              <a:t> </a:t>
            </a:r>
            <a:r>
              <a:rPr lang="en-US" dirty="0" err="1">
                <a:solidFill>
                  <a:schemeClr val="bg1"/>
                </a:solidFill>
              </a:rPr>
              <a:t>ms</a:t>
            </a:r>
            <a:r>
              <a:rPr lang="en-US" dirty="0">
                <a:solidFill>
                  <a:schemeClr val="bg1"/>
                </a:solidFill>
              </a:rPr>
              <a:t> = </a:t>
            </a:r>
            <a:r>
              <a:rPr lang="en-US" dirty="0" err="1">
                <a:solidFill>
                  <a:schemeClr val="bg1"/>
                </a:solidFill>
              </a:rPr>
              <a:t>todaysDate.getTime</a:t>
            </a:r>
            <a:r>
              <a:rPr lang="en-US" dirty="0">
                <a:solidFill>
                  <a:schemeClr val="bg1"/>
                </a:solidFill>
              </a:rPr>
              <a:t>();</a:t>
            </a:r>
          </a:p>
        </p:txBody>
      </p:sp>
      <p:pic>
        <p:nvPicPr>
          <p:cNvPr id="6" name="Picture 5"/>
          <p:cNvPicPr>
            <a:picLocks noChangeAspect="1"/>
          </p:cNvPicPr>
          <p:nvPr/>
        </p:nvPicPr>
        <p:blipFill>
          <a:blip r:embed="rId2"/>
          <a:stretch>
            <a:fillRect/>
          </a:stretch>
        </p:blipFill>
        <p:spPr>
          <a:xfrm>
            <a:off x="7465136" y="1209766"/>
            <a:ext cx="4543425" cy="3648075"/>
          </a:xfrm>
          <a:prstGeom prst="rect">
            <a:avLst/>
          </a:prstGeom>
          <a:ln>
            <a:solidFill>
              <a:schemeClr val="accent1"/>
            </a:solidFill>
          </a:ln>
        </p:spPr>
      </p:pic>
    </p:spTree>
    <p:extLst>
      <p:ext uri="{BB962C8B-B14F-4D97-AF65-F5344CB8AC3E}">
        <p14:creationId xmlns:p14="http://schemas.microsoft.com/office/powerpoint/2010/main" val="3479060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idx="12"/>
          </p:nvPr>
        </p:nvSpPr>
        <p:spPr/>
        <p:txBody>
          <a:bodyPr/>
          <a:lstStyle/>
          <a:p>
            <a:fld id="{40FD9E15-957A-4BB7-9F04-DB8BFD613D89}" type="slidenum">
              <a:rPr lang="en-US"/>
              <a:pPr/>
              <a:t>131</a:t>
            </a:fld>
            <a:endParaRPr lang="en-US"/>
          </a:p>
        </p:txBody>
      </p:sp>
      <p:sp>
        <p:nvSpPr>
          <p:cNvPr id="18433" name="Rectangle 1"/>
          <p:cNvSpPr>
            <a:spLocks noGrp="1" noChangeArrowheads="1"/>
          </p:cNvSpPr>
          <p:nvPr>
            <p:ph type="title"/>
          </p:nvPr>
        </p:nvSpPr>
        <p:spPr>
          <a:xfrm>
            <a:off x="1139687" y="273961"/>
            <a:ext cx="10439834" cy="666943"/>
          </a:xfrm>
          <a:ln/>
        </p:spPr>
        <p:txBody>
          <a:bodyPr vert="horz" lIns="0" tIns="13715" rIns="0" bIns="0" anchor="b">
            <a:normAutofit/>
          </a:bodyPr>
          <a:lstStyle/>
          <a:p>
            <a:pPr>
              <a:lnSpc>
                <a:spcPct val="98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3200" b="1" dirty="0">
                <a:latin typeface="Georgia" panose="02040502050405020303" pitchFamily="18" charset="0"/>
              </a:rPr>
              <a:t>DOM</a:t>
            </a:r>
          </a:p>
        </p:txBody>
      </p:sp>
      <p:sp>
        <p:nvSpPr>
          <p:cNvPr id="2" name="Footer Placeholder 1"/>
          <p:cNvSpPr>
            <a:spLocks noGrp="1"/>
          </p:cNvSpPr>
          <p:nvPr>
            <p:ph type="ftr" sz="quarter" idx="11"/>
          </p:nvPr>
        </p:nvSpPr>
        <p:spPr/>
        <p:txBody>
          <a:bodyPr/>
          <a:lstStyle/>
          <a:p>
            <a:r>
              <a:rPr lang="en-US"/>
              <a:t>created by zelalem Abera-HilCoe-Web - Technology</a:t>
            </a:r>
          </a:p>
        </p:txBody>
      </p:sp>
      <p:sp>
        <p:nvSpPr>
          <p:cNvPr id="4" name="Rectangle 3"/>
          <p:cNvSpPr/>
          <p:nvPr/>
        </p:nvSpPr>
        <p:spPr>
          <a:xfrm>
            <a:off x="1139687" y="1455797"/>
            <a:ext cx="10665121" cy="4154984"/>
          </a:xfrm>
          <a:prstGeom prst="rect">
            <a:avLst/>
          </a:prstGeom>
        </p:spPr>
        <p:txBody>
          <a:bodyPr wrap="square">
            <a:spAutoFit/>
          </a:bodyPr>
          <a:lstStyle/>
          <a:p>
            <a:r>
              <a:rPr lang="en-US" sz="2400" dirty="0">
                <a:latin typeface="Georgia" panose="02040502050405020303" pitchFamily="18" charset="0"/>
              </a:rPr>
              <a:t>Every web page resides inside a browser window which can be considered as an object.</a:t>
            </a:r>
            <a:br>
              <a:rPr lang="en-US" sz="2400" dirty="0">
                <a:latin typeface="Georgia" panose="02040502050405020303" pitchFamily="18" charset="0"/>
              </a:rPr>
            </a:br>
            <a:r>
              <a:rPr lang="en-US" sz="2400" dirty="0">
                <a:latin typeface="Georgia" panose="02040502050405020303" pitchFamily="18" charset="0"/>
              </a:rPr>
              <a:t>A Document object represents the HTML document that is displayed in that</a:t>
            </a:r>
            <a:br>
              <a:rPr lang="en-US" sz="2400" dirty="0">
                <a:latin typeface="Georgia" panose="02040502050405020303" pitchFamily="18" charset="0"/>
              </a:rPr>
            </a:br>
            <a:r>
              <a:rPr lang="en-US" sz="2400" dirty="0">
                <a:latin typeface="Georgia" panose="02040502050405020303" pitchFamily="18" charset="0"/>
              </a:rPr>
              <a:t>window. </a:t>
            </a:r>
          </a:p>
          <a:p>
            <a:r>
              <a:rPr lang="en-US" sz="2400" dirty="0">
                <a:latin typeface="Georgia" panose="02040502050405020303" pitchFamily="18" charset="0"/>
              </a:rPr>
              <a:t>The Document object has various properties that refer to other objects which allow access to and modification of document content.</a:t>
            </a:r>
            <a:br>
              <a:rPr lang="en-US" sz="2400" dirty="0">
                <a:latin typeface="Georgia" panose="02040502050405020303" pitchFamily="18" charset="0"/>
              </a:rPr>
            </a:br>
            <a:r>
              <a:rPr lang="en-US" sz="2400" dirty="0">
                <a:latin typeface="Georgia" panose="02040502050405020303" pitchFamily="18" charset="0"/>
              </a:rPr>
              <a:t>The way a document content is accessed and modified is called the </a:t>
            </a:r>
            <a:r>
              <a:rPr lang="en-US" sz="2400" b="1" dirty="0">
                <a:latin typeface="Georgia" panose="02040502050405020303" pitchFamily="18" charset="0"/>
              </a:rPr>
              <a:t>Document</a:t>
            </a:r>
            <a:r>
              <a:rPr lang="en-US" sz="2400" dirty="0">
                <a:latin typeface="Georgia" panose="02040502050405020303" pitchFamily="18" charset="0"/>
              </a:rPr>
              <a:t> </a:t>
            </a:r>
            <a:r>
              <a:rPr lang="en-US" sz="2400" b="1" dirty="0">
                <a:latin typeface="Georgia" panose="02040502050405020303" pitchFamily="18" charset="0"/>
              </a:rPr>
              <a:t>Object Model</a:t>
            </a:r>
            <a:r>
              <a:rPr lang="en-US" sz="2400" dirty="0">
                <a:latin typeface="Georgia" panose="02040502050405020303" pitchFamily="18" charset="0"/>
              </a:rPr>
              <a:t>, or </a:t>
            </a:r>
            <a:r>
              <a:rPr lang="en-US" sz="2400" b="1" dirty="0">
                <a:latin typeface="Georgia" panose="02040502050405020303" pitchFamily="18" charset="0"/>
              </a:rPr>
              <a:t>DOM</a:t>
            </a:r>
            <a:r>
              <a:rPr lang="en-US" sz="2400" dirty="0">
                <a:latin typeface="Georgia" panose="02040502050405020303" pitchFamily="18" charset="0"/>
              </a:rPr>
              <a:t>. The Objects are organized in a hierarchy. This hierarchical structure applies to the organization of objects in a Web document.</a:t>
            </a:r>
            <a:br>
              <a:rPr lang="en-US" sz="2400" dirty="0">
                <a:latin typeface="Georgia" panose="02040502050405020303" pitchFamily="18" charset="0"/>
              </a:rPr>
            </a:br>
            <a:endParaRPr lang="en-US" sz="2400" dirty="0">
              <a:latin typeface="Georgia" panose="02040502050405020303" pitchFamily="18" charset="0"/>
            </a:endParaRPr>
          </a:p>
        </p:txBody>
      </p:sp>
    </p:spTree>
    <p:extLst>
      <p:ext uri="{BB962C8B-B14F-4D97-AF65-F5344CB8AC3E}">
        <p14:creationId xmlns:p14="http://schemas.microsoft.com/office/powerpoint/2010/main" val="1058121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92" y="473394"/>
            <a:ext cx="11541760" cy="505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793292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idx="12"/>
          </p:nvPr>
        </p:nvSpPr>
        <p:spPr/>
        <p:txBody>
          <a:bodyPr/>
          <a:lstStyle/>
          <a:p>
            <a:fld id="{40FD9E15-957A-4BB7-9F04-DB8BFD613D89}" type="slidenum">
              <a:rPr lang="en-US"/>
              <a:pPr/>
              <a:t>133</a:t>
            </a:fld>
            <a:endParaRPr lang="en-US"/>
          </a:p>
        </p:txBody>
      </p:sp>
      <p:sp>
        <p:nvSpPr>
          <p:cNvPr id="18433" name="Rectangle 1"/>
          <p:cNvSpPr>
            <a:spLocks noGrp="1" noChangeArrowheads="1"/>
          </p:cNvSpPr>
          <p:nvPr>
            <p:ph type="title"/>
          </p:nvPr>
        </p:nvSpPr>
        <p:spPr>
          <a:xfrm>
            <a:off x="1261047" y="273961"/>
            <a:ext cx="10318473" cy="1144800"/>
          </a:xfrm>
          <a:ln/>
        </p:spPr>
        <p:txBody>
          <a:bodyPr vert="horz" lIns="0" tIns="13715" rIns="0" bIns="0" anchor="b">
            <a:normAutofit/>
          </a:bodyPr>
          <a:lstStyle/>
          <a:p>
            <a:pPr>
              <a:lnSpc>
                <a:spcPct val="98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b="1" dirty="0">
                <a:latin typeface="Georgia" panose="02040502050405020303" pitchFamily="18" charset="0"/>
              </a:rPr>
              <a:t>The Document Object</a:t>
            </a:r>
            <a:br>
              <a:rPr lang="en-US" b="1" dirty="0">
                <a:latin typeface="Georgia" panose="02040502050405020303" pitchFamily="18" charset="0"/>
              </a:rPr>
            </a:br>
            <a:endParaRPr lang="en-US" b="1" dirty="0">
              <a:latin typeface="Georgia" panose="02040502050405020303" pitchFamily="18" charset="0"/>
            </a:endParaRPr>
          </a:p>
        </p:txBody>
      </p:sp>
      <p:sp>
        <p:nvSpPr>
          <p:cNvPr id="2" name="Footer Placeholder 1"/>
          <p:cNvSpPr>
            <a:spLocks noGrp="1"/>
          </p:cNvSpPr>
          <p:nvPr>
            <p:ph type="ftr" sz="quarter" idx="11"/>
          </p:nvPr>
        </p:nvSpPr>
        <p:spPr/>
        <p:txBody>
          <a:bodyPr/>
          <a:lstStyle/>
          <a:p>
            <a:r>
              <a:rPr lang="en-US"/>
              <a:t>created by zelalem Abera-HilCoe-Web - Technology</a:t>
            </a:r>
          </a:p>
        </p:txBody>
      </p:sp>
      <p:sp>
        <p:nvSpPr>
          <p:cNvPr id="4" name="Rectangle 3"/>
          <p:cNvSpPr/>
          <p:nvPr/>
        </p:nvSpPr>
        <p:spPr>
          <a:xfrm>
            <a:off x="1261048" y="1458497"/>
            <a:ext cx="10026315" cy="5262979"/>
          </a:xfrm>
          <a:prstGeom prst="rect">
            <a:avLst/>
          </a:prstGeom>
        </p:spPr>
        <p:txBody>
          <a:bodyPr wrap="square">
            <a:spAutoFit/>
          </a:bodyPr>
          <a:lstStyle/>
          <a:p>
            <a:r>
              <a:rPr lang="en-US" sz="2400" dirty="0">
                <a:latin typeface="Georgia" panose="02040502050405020303" pitchFamily="18" charset="0"/>
              </a:rPr>
              <a:t>When an HTML document is loaded into a web browser, it becomes a </a:t>
            </a:r>
            <a:r>
              <a:rPr lang="en-US" sz="2400" b="1" dirty="0">
                <a:latin typeface="Georgia" panose="02040502050405020303" pitchFamily="18" charset="0"/>
              </a:rPr>
              <a:t>document object</a:t>
            </a:r>
            <a:r>
              <a:rPr lang="en-US" sz="2400" dirty="0">
                <a:latin typeface="Georgia" panose="02040502050405020303" pitchFamily="18" charset="0"/>
              </a:rPr>
              <a:t>.</a:t>
            </a:r>
          </a:p>
          <a:p>
            <a:r>
              <a:rPr lang="en-US" sz="2400" dirty="0">
                <a:latin typeface="Georgia" panose="02040502050405020303" pitchFamily="18" charset="0"/>
              </a:rPr>
              <a:t>The document object is the </a:t>
            </a:r>
            <a:r>
              <a:rPr lang="en-US" sz="2400" i="1" dirty="0">
                <a:solidFill>
                  <a:srgbClr val="FF0000"/>
                </a:solidFill>
                <a:latin typeface="Georgia" panose="02040502050405020303" pitchFamily="18" charset="0"/>
              </a:rPr>
              <a:t>root node of the HTML document and the "owner" of all other nodes:</a:t>
            </a:r>
            <a:br>
              <a:rPr lang="en-US" sz="2400" i="1" dirty="0">
                <a:solidFill>
                  <a:srgbClr val="FF0000"/>
                </a:solidFill>
                <a:latin typeface="Georgia" panose="02040502050405020303" pitchFamily="18" charset="0"/>
              </a:rPr>
            </a:br>
            <a:r>
              <a:rPr lang="en-US" sz="2400" dirty="0">
                <a:latin typeface="Georgia" panose="02040502050405020303" pitchFamily="18" charset="0"/>
              </a:rPr>
              <a:t>(element nodes, text nodes, attribute nodes, and comment nodes).</a:t>
            </a:r>
          </a:p>
          <a:p>
            <a:r>
              <a:rPr lang="en-US" sz="2400" dirty="0">
                <a:latin typeface="Georgia" panose="02040502050405020303" pitchFamily="18" charset="0"/>
              </a:rPr>
              <a:t>The document object provides properties and methods to access all node objects, from within JavaScript.</a:t>
            </a:r>
          </a:p>
          <a:p>
            <a:endParaRPr lang="en-US" sz="2400" dirty="0">
              <a:latin typeface="Georgia" panose="02040502050405020303" pitchFamily="18" charset="0"/>
            </a:endParaRPr>
          </a:p>
          <a:p>
            <a:pPr marL="342900" indent="-342900">
              <a:buFont typeface="Arial" panose="020B0604020202020204" pitchFamily="34" charset="0"/>
              <a:buChar char="•"/>
            </a:pPr>
            <a:r>
              <a:rPr lang="en-US" sz="2400" b="1" dirty="0">
                <a:solidFill>
                  <a:srgbClr val="FF0000"/>
                </a:solidFill>
                <a:latin typeface="Georgia" panose="02040502050405020303" pitchFamily="18" charset="0"/>
              </a:rPr>
              <a:t>If you want to access any element in an HTML page, you always start with accessing the document object.</a:t>
            </a:r>
          </a:p>
          <a:p>
            <a:endParaRPr lang="en-US" sz="2400" dirty="0">
              <a:latin typeface="Georgia" panose="02040502050405020303" pitchFamily="18" charset="0"/>
            </a:endParaRPr>
          </a:p>
          <a:p>
            <a:r>
              <a:rPr lang="en-US" sz="2400" b="1" dirty="0">
                <a:latin typeface="Georgia" panose="02040502050405020303" pitchFamily="18" charset="0"/>
              </a:rPr>
              <a:t>Tip:</a:t>
            </a:r>
            <a:r>
              <a:rPr lang="en-US" sz="2400" dirty="0">
                <a:latin typeface="Georgia" panose="02040502050405020303" pitchFamily="18" charset="0"/>
              </a:rPr>
              <a:t> The document is a part of the Window object and can be accessed as </a:t>
            </a:r>
            <a:r>
              <a:rPr lang="en-US" sz="2400" dirty="0" err="1">
                <a:latin typeface="Georgia" panose="02040502050405020303" pitchFamily="18" charset="0"/>
              </a:rPr>
              <a:t>window.document</a:t>
            </a:r>
            <a:r>
              <a:rPr lang="en-US" sz="2400" dirty="0">
                <a:latin typeface="Georgia" panose="02040502050405020303" pitchFamily="18" charset="0"/>
              </a:rPr>
              <a:t>.</a:t>
            </a:r>
          </a:p>
          <a:p>
            <a:endParaRPr lang="en-US" sz="2400" dirty="0">
              <a:latin typeface="Georgia" panose="02040502050405020303" pitchFamily="18" charset="0"/>
            </a:endParaRPr>
          </a:p>
        </p:txBody>
      </p:sp>
    </p:spTree>
    <p:extLst>
      <p:ext uri="{BB962C8B-B14F-4D97-AF65-F5344CB8AC3E}">
        <p14:creationId xmlns:p14="http://schemas.microsoft.com/office/powerpoint/2010/main" val="42559116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Document Object Model (DOM)</a:t>
            </a:r>
          </a:p>
        </p:txBody>
      </p:sp>
      <p:sp>
        <p:nvSpPr>
          <p:cNvPr id="3" name="Content Placeholder 2"/>
          <p:cNvSpPr>
            <a:spLocks noGrp="1"/>
          </p:cNvSpPr>
          <p:nvPr>
            <p:ph idx="1"/>
          </p:nvPr>
        </p:nvSpPr>
        <p:spPr/>
        <p:txBody>
          <a:bodyPr/>
          <a:lstStyle/>
          <a:p>
            <a:r>
              <a:rPr lang="en-US" dirty="0"/>
              <a:t>What is the Document?</a:t>
            </a:r>
          </a:p>
          <a:p>
            <a:pPr lvl="1"/>
            <a:r>
              <a:rPr lang="en-US" dirty="0"/>
              <a:t>It means the page (the html code – as an xml representation and a visual representation)</a:t>
            </a:r>
          </a:p>
          <a:p>
            <a:r>
              <a:rPr lang="en-US" dirty="0"/>
              <a:t>What are the Objects?</a:t>
            </a:r>
          </a:p>
          <a:p>
            <a:pPr lvl="1"/>
            <a:r>
              <a:rPr lang="en-US" dirty="0"/>
              <a:t>Is just a thing, some thing, any thing that makes sense to treat as an individual piece.</a:t>
            </a:r>
          </a:p>
          <a:p>
            <a:endParaRPr lang="en-US" dirty="0"/>
          </a:p>
        </p:txBody>
      </p:sp>
      <p:pic>
        <p:nvPicPr>
          <p:cNvPr id="4" name="Picture 3"/>
          <p:cNvPicPr>
            <a:picLocks noChangeAspect="1"/>
          </p:cNvPicPr>
          <p:nvPr/>
        </p:nvPicPr>
        <p:blipFill>
          <a:blip r:embed="rId2"/>
          <a:stretch>
            <a:fillRect/>
          </a:stretch>
        </p:blipFill>
        <p:spPr>
          <a:xfrm>
            <a:off x="2614863" y="3553053"/>
            <a:ext cx="5012907" cy="2619147"/>
          </a:xfrm>
          <a:prstGeom prst="rect">
            <a:avLst/>
          </a:prstGeom>
          <a:ln>
            <a:solidFill>
              <a:schemeClr val="accent1"/>
            </a:solidFill>
          </a:ln>
        </p:spPr>
      </p:pic>
    </p:spTree>
    <p:extLst>
      <p:ext uri="{BB962C8B-B14F-4D97-AF65-F5344CB8AC3E}">
        <p14:creationId xmlns:p14="http://schemas.microsoft.com/office/powerpoint/2010/main" val="2965456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Document Object Model (DOM)</a:t>
            </a:r>
          </a:p>
        </p:txBody>
      </p:sp>
      <p:sp>
        <p:nvSpPr>
          <p:cNvPr id="3" name="Content Placeholder 2"/>
          <p:cNvSpPr>
            <a:spLocks noGrp="1"/>
          </p:cNvSpPr>
          <p:nvPr>
            <p:ph idx="1"/>
          </p:nvPr>
        </p:nvSpPr>
        <p:spPr/>
        <p:txBody>
          <a:bodyPr/>
          <a:lstStyle/>
          <a:p>
            <a:r>
              <a:rPr lang="en-US" b="1" dirty="0"/>
              <a:t>What is the Model?</a:t>
            </a:r>
          </a:p>
          <a:p>
            <a:pPr lvl="1"/>
            <a:r>
              <a:rPr lang="en-US" dirty="0"/>
              <a:t>Making it abstract</a:t>
            </a:r>
          </a:p>
          <a:p>
            <a:pPr lvl="1"/>
            <a:r>
              <a:rPr lang="en-US" dirty="0"/>
              <a:t>Set of terms we can agree on, set of standards you can use</a:t>
            </a:r>
          </a:p>
          <a:p>
            <a:pPr lvl="1"/>
            <a:r>
              <a:rPr lang="en-US" dirty="0"/>
              <a:t>Tree structure of the document</a:t>
            </a:r>
          </a:p>
          <a:p>
            <a:pPr lvl="1"/>
            <a:r>
              <a:rPr lang="en-US" dirty="0"/>
              <a:t>DOM: </a:t>
            </a:r>
            <a:r>
              <a:rPr lang="en-US" b="1" dirty="0"/>
              <a:t>agreed-upon set of terms</a:t>
            </a:r>
            <a:r>
              <a:rPr lang="en-US" dirty="0"/>
              <a:t>, </a:t>
            </a:r>
            <a:r>
              <a:rPr lang="en-US" b="1" dirty="0"/>
              <a:t>pieces</a:t>
            </a:r>
            <a:r>
              <a:rPr lang="en-US" dirty="0"/>
              <a:t>, </a:t>
            </a:r>
            <a:r>
              <a:rPr lang="en-US" b="1" dirty="0"/>
              <a:t>web page</a:t>
            </a:r>
          </a:p>
          <a:p>
            <a:endParaRPr lang="en-US" dirty="0"/>
          </a:p>
        </p:txBody>
      </p:sp>
      <p:pic>
        <p:nvPicPr>
          <p:cNvPr id="4" name="Picture 3"/>
          <p:cNvPicPr>
            <a:picLocks noChangeAspect="1"/>
          </p:cNvPicPr>
          <p:nvPr/>
        </p:nvPicPr>
        <p:blipFill>
          <a:blip r:embed="rId2"/>
          <a:stretch>
            <a:fillRect/>
          </a:stretch>
        </p:blipFill>
        <p:spPr>
          <a:xfrm>
            <a:off x="1347843" y="4044013"/>
            <a:ext cx="5593537" cy="2730962"/>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7403341" y="2760093"/>
            <a:ext cx="4543425" cy="3648075"/>
          </a:xfrm>
          <a:prstGeom prst="rect">
            <a:avLst/>
          </a:prstGeom>
          <a:ln>
            <a:solidFill>
              <a:schemeClr val="accent1"/>
            </a:solidFill>
          </a:ln>
        </p:spPr>
      </p:pic>
    </p:spTree>
    <p:extLst>
      <p:ext uri="{BB962C8B-B14F-4D97-AF65-F5344CB8AC3E}">
        <p14:creationId xmlns:p14="http://schemas.microsoft.com/office/powerpoint/2010/main" val="3332379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Document Object Model (DOM)</a:t>
            </a:r>
          </a:p>
        </p:txBody>
      </p:sp>
      <p:sp>
        <p:nvSpPr>
          <p:cNvPr id="3" name="Content Placeholder 2"/>
          <p:cNvSpPr>
            <a:spLocks noGrp="1"/>
          </p:cNvSpPr>
          <p:nvPr>
            <p:ph idx="1"/>
          </p:nvPr>
        </p:nvSpPr>
        <p:spPr/>
        <p:txBody>
          <a:bodyPr/>
          <a:lstStyle/>
          <a:p>
            <a:r>
              <a:rPr lang="en-US" dirty="0"/>
              <a:t>Every HTML element is accessible via the JavaScript DOM API</a:t>
            </a:r>
          </a:p>
          <a:p>
            <a:r>
              <a:rPr lang="en-US" dirty="0"/>
              <a:t>Document Object Model: Mapping your HTML.</a:t>
            </a:r>
          </a:p>
          <a:p>
            <a:pPr lvl="1"/>
            <a:r>
              <a:rPr lang="en-US" dirty="0"/>
              <a:t>The browser stores its interpreted HTML code as a structure of JavaScript objects, called </a:t>
            </a:r>
            <a:r>
              <a:rPr lang="en-US" b="1" dirty="0"/>
              <a:t>DOM</a:t>
            </a:r>
            <a:r>
              <a:rPr lang="en-US" dirty="0"/>
              <a:t>.</a:t>
            </a:r>
          </a:p>
          <a:p>
            <a:r>
              <a:rPr lang="en-US" dirty="0"/>
              <a:t>Most DOM objects can be manipulated by the programmer.</a:t>
            </a:r>
          </a:p>
          <a:p>
            <a:endParaRPr lang="en-US" dirty="0"/>
          </a:p>
        </p:txBody>
      </p:sp>
    </p:spTree>
    <p:extLst>
      <p:ext uri="{BB962C8B-B14F-4D97-AF65-F5344CB8AC3E}">
        <p14:creationId xmlns:p14="http://schemas.microsoft.com/office/powerpoint/2010/main" val="3897164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Document Object Model (DOM)</a:t>
            </a:r>
            <a:br>
              <a:rPr lang="en-US" dirty="0"/>
            </a:br>
            <a:r>
              <a:rPr lang="en-US" dirty="0"/>
              <a:t>&gt; Nodes &amp; Elements</a:t>
            </a:r>
          </a:p>
        </p:txBody>
      </p:sp>
      <p:sp>
        <p:nvSpPr>
          <p:cNvPr id="3" name="Content Placeholder 2"/>
          <p:cNvSpPr>
            <a:spLocks noGrp="1"/>
          </p:cNvSpPr>
          <p:nvPr>
            <p:ph idx="1"/>
          </p:nvPr>
        </p:nvSpPr>
        <p:spPr>
          <a:xfrm>
            <a:off x="677334" y="1522916"/>
            <a:ext cx="5659298" cy="3880773"/>
          </a:xfrm>
        </p:spPr>
        <p:txBody>
          <a:bodyPr/>
          <a:lstStyle/>
          <a:p>
            <a:r>
              <a:rPr lang="en-US" dirty="0"/>
              <a:t>Even the smallest document has many nodes.</a:t>
            </a:r>
          </a:p>
          <a:p>
            <a:r>
              <a:rPr lang="en-US" dirty="0"/>
              <a:t>Node Types: There are twelve node types in the DOM.</a:t>
            </a:r>
          </a:p>
          <a:p>
            <a:pPr lvl="1"/>
            <a:r>
              <a:rPr lang="en-US" dirty="0"/>
              <a:t>The three important ones are</a:t>
            </a:r>
          </a:p>
          <a:p>
            <a:pPr lvl="2"/>
            <a:r>
              <a:rPr lang="en-US" dirty="0" err="1"/>
              <a:t>Node.ELEMENT_NODE</a:t>
            </a:r>
            <a:r>
              <a:rPr lang="en-US" dirty="0"/>
              <a:t> == 1</a:t>
            </a:r>
          </a:p>
          <a:p>
            <a:pPr lvl="2"/>
            <a:r>
              <a:rPr lang="en-US" dirty="0" err="1"/>
              <a:t>Node.ATTRIBUTE_NODE</a:t>
            </a:r>
            <a:r>
              <a:rPr lang="en-US" dirty="0"/>
              <a:t> == 2</a:t>
            </a:r>
          </a:p>
          <a:p>
            <a:pPr lvl="2"/>
            <a:r>
              <a:rPr lang="en-US" dirty="0" err="1"/>
              <a:t>Node.TEXT_NODE</a:t>
            </a:r>
            <a:r>
              <a:rPr lang="en-US" dirty="0"/>
              <a:t> == 3</a:t>
            </a:r>
          </a:p>
        </p:txBody>
      </p:sp>
      <p:pic>
        <p:nvPicPr>
          <p:cNvPr id="4" name="Picture 3"/>
          <p:cNvPicPr>
            <a:picLocks noChangeAspect="1"/>
          </p:cNvPicPr>
          <p:nvPr/>
        </p:nvPicPr>
        <p:blipFill>
          <a:blip r:embed="rId2"/>
          <a:stretch>
            <a:fillRect/>
          </a:stretch>
        </p:blipFill>
        <p:spPr>
          <a:xfrm>
            <a:off x="6529888" y="1619168"/>
            <a:ext cx="4731913" cy="3502274"/>
          </a:xfrm>
          <a:prstGeom prst="rect">
            <a:avLst/>
          </a:prstGeom>
          <a:ln>
            <a:solidFill>
              <a:schemeClr val="accent1"/>
            </a:solidFill>
          </a:ln>
        </p:spPr>
      </p:pic>
    </p:spTree>
    <p:extLst>
      <p:ext uri="{BB962C8B-B14F-4D97-AF65-F5344CB8AC3E}">
        <p14:creationId xmlns:p14="http://schemas.microsoft.com/office/powerpoint/2010/main" val="337908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Document Object Model (DOM)</a:t>
            </a:r>
            <a:br>
              <a:rPr lang="en-US" dirty="0"/>
            </a:br>
            <a:r>
              <a:rPr lang="en-US" dirty="0"/>
              <a:t>&gt; Nodes &amp; Elements</a:t>
            </a:r>
          </a:p>
        </p:txBody>
      </p:sp>
      <p:pic>
        <p:nvPicPr>
          <p:cNvPr id="4" name="Content Placeholder 3"/>
          <p:cNvPicPr>
            <a:picLocks noGrp="1" noChangeAspect="1"/>
          </p:cNvPicPr>
          <p:nvPr>
            <p:ph idx="1"/>
          </p:nvPr>
        </p:nvPicPr>
        <p:blipFill>
          <a:blip r:embed="rId2"/>
          <a:stretch>
            <a:fillRect/>
          </a:stretch>
        </p:blipFill>
        <p:spPr>
          <a:xfrm>
            <a:off x="1104900" y="1441857"/>
            <a:ext cx="9980682" cy="5453269"/>
          </a:xfrm>
          <a:prstGeom prst="rect">
            <a:avLst/>
          </a:prstGeom>
        </p:spPr>
      </p:pic>
    </p:spTree>
    <p:extLst>
      <p:ext uri="{BB962C8B-B14F-4D97-AF65-F5344CB8AC3E}">
        <p14:creationId xmlns:p14="http://schemas.microsoft.com/office/powerpoint/2010/main" val="43084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a:t>
            </a:r>
            <a:r>
              <a:rPr lang="en-US" dirty="0" err="1"/>
              <a:t>vs</a:t>
            </a:r>
            <a:r>
              <a:rPr lang="en-US" dirty="0"/>
              <a:t> text nodes</a:t>
            </a:r>
          </a:p>
        </p:txBody>
      </p:sp>
      <p:sp>
        <p:nvSpPr>
          <p:cNvPr id="3" name="Content Placeholder 2"/>
          <p:cNvSpPr>
            <a:spLocks noGrp="1"/>
          </p:cNvSpPr>
          <p:nvPr>
            <p:ph sz="quarter" idx="1"/>
          </p:nvPr>
        </p:nvSpPr>
        <p:spPr>
          <a:xfrm>
            <a:off x="2136648" y="3276600"/>
            <a:ext cx="8153400" cy="3657600"/>
          </a:xfrm>
        </p:spPr>
        <p:txBody>
          <a:bodyPr/>
          <a:lstStyle/>
          <a:p>
            <a:r>
              <a:rPr lang="en-US" dirty="0"/>
              <a:t>Q: How many children does the div above have?</a:t>
            </a:r>
          </a:p>
          <a:p>
            <a:r>
              <a:rPr lang="en-US" dirty="0"/>
              <a:t>A: 3</a:t>
            </a:r>
          </a:p>
          <a:p>
            <a:pPr lvl="1"/>
            <a:r>
              <a:rPr lang="en-US" dirty="0"/>
              <a:t>an element node representing the &lt;p&gt;</a:t>
            </a:r>
          </a:p>
          <a:p>
            <a:pPr lvl="1"/>
            <a:r>
              <a:rPr lang="en-US" dirty="0"/>
              <a:t>two text nodes representing "\n\t" (before/after the paragraph)</a:t>
            </a:r>
          </a:p>
          <a:p>
            <a:r>
              <a:rPr lang="en-US" dirty="0"/>
              <a:t>Q: How many children does the paragraph have? The a tag?</a:t>
            </a:r>
          </a:p>
        </p:txBody>
      </p:sp>
      <p:sp>
        <p:nvSpPr>
          <p:cNvPr id="5" name="Slide Number Placeholder 4"/>
          <p:cNvSpPr>
            <a:spLocks noGrp="1"/>
          </p:cNvSpPr>
          <p:nvPr>
            <p:ph type="sldNum" sz="quarter" idx="12"/>
          </p:nvPr>
        </p:nvSpPr>
        <p:spPr/>
        <p:txBody>
          <a:bodyPr>
            <a:normAutofit/>
          </a:bodyPr>
          <a:lstStyle/>
          <a:p>
            <a:fld id="{4E23B61B-AF1A-4B22-A55F-22F5B83137A3}" type="slidenum">
              <a:rPr lang="en-US" smtClean="0"/>
              <a:pPr/>
              <a:t>139</a:t>
            </a:fld>
            <a:endParaRPr lang="en-US"/>
          </a:p>
        </p:txBody>
      </p:sp>
      <p:sp>
        <p:nvSpPr>
          <p:cNvPr id="6" name="TextBox 5"/>
          <p:cNvSpPr txBox="1"/>
          <p:nvPr/>
        </p:nvSpPr>
        <p:spPr>
          <a:xfrm>
            <a:off x="2133600" y="1560493"/>
            <a:ext cx="8153400" cy="1754326"/>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&lt;div&gt;</a:t>
            </a:r>
          </a:p>
          <a:p>
            <a:r>
              <a:rPr lang="en-US" dirty="0">
                <a:latin typeface="Courier New" pitchFamily="49" charset="0"/>
                <a:cs typeface="Courier New" pitchFamily="49" charset="0"/>
              </a:rPr>
              <a:t>	&lt;p&gt;</a:t>
            </a:r>
          </a:p>
          <a:p>
            <a:r>
              <a:rPr lang="en-US" dirty="0">
                <a:latin typeface="Courier New" pitchFamily="49" charset="0"/>
                <a:cs typeface="Courier New" pitchFamily="49" charset="0"/>
              </a:rPr>
              <a:t>		This is a paragraph of text with a</a:t>
            </a:r>
          </a:p>
          <a:p>
            <a:r>
              <a:rPr lang="en-US" dirty="0">
                <a:latin typeface="Courier New" pitchFamily="49" charset="0"/>
                <a:cs typeface="Courier New" pitchFamily="49" charset="0"/>
              </a:rPr>
              <a:t>		&lt;a </a:t>
            </a:r>
            <a:r>
              <a:rPr lang="en-US" dirty="0" err="1">
                <a:latin typeface="Courier New" pitchFamily="49" charset="0"/>
                <a:cs typeface="Courier New" pitchFamily="49" charset="0"/>
              </a:rPr>
              <a:t>href</a:t>
            </a:r>
            <a:r>
              <a:rPr lang="en-US" dirty="0">
                <a:latin typeface="Courier New" pitchFamily="49" charset="0"/>
                <a:cs typeface="Courier New" pitchFamily="49" charset="0"/>
              </a:rPr>
              <a:t>="page.html"&gt;link&lt;/a&gt;.</a:t>
            </a:r>
          </a:p>
          <a:p>
            <a:r>
              <a:rPr lang="en-US" dirty="0">
                <a:latin typeface="Courier New" pitchFamily="49" charset="0"/>
                <a:cs typeface="Courier New" pitchFamily="49" charset="0"/>
              </a:rPr>
              <a:t>	&lt;/p&gt;</a:t>
            </a:r>
          </a:p>
          <a:p>
            <a:r>
              <a:rPr lang="en-US" dirty="0">
                <a:latin typeface="Courier New" pitchFamily="49" charset="0"/>
                <a:cs typeface="Courier New" pitchFamily="49" charset="0"/>
              </a:rPr>
              <a:t>&lt;/div&gt;	                           			 </a:t>
            </a:r>
            <a:r>
              <a:rPr lang="en-US" i="1" dirty="0">
                <a:solidFill>
                  <a:schemeClr val="tx1">
                    <a:lumMod val="50000"/>
                    <a:lumOff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883916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Libraries</a:t>
            </a:r>
          </a:p>
        </p:txBody>
      </p:sp>
      <p:sp>
        <p:nvSpPr>
          <p:cNvPr id="3" name="Content Placeholder 2"/>
          <p:cNvSpPr>
            <a:spLocks noGrp="1"/>
          </p:cNvSpPr>
          <p:nvPr>
            <p:ph idx="1"/>
          </p:nvPr>
        </p:nvSpPr>
        <p:spPr/>
        <p:txBody>
          <a:bodyPr/>
          <a:lstStyle/>
          <a:p>
            <a:r>
              <a:rPr lang="en-US" dirty="0"/>
              <a:t>JavaScript can be used to create reusable libraries.</a:t>
            </a:r>
          </a:p>
          <a:p>
            <a:r>
              <a:rPr lang="en-US" dirty="0"/>
              <a:t>Some are:</a:t>
            </a:r>
          </a:p>
          <a:p>
            <a:pPr lvl="1"/>
            <a:r>
              <a:rPr lang="en-US" dirty="0"/>
              <a:t>Prototype</a:t>
            </a:r>
          </a:p>
          <a:p>
            <a:pPr lvl="1"/>
            <a:r>
              <a:rPr lang="en-US" dirty="0"/>
              <a:t>Script.aculo.us</a:t>
            </a:r>
          </a:p>
          <a:p>
            <a:pPr lvl="1"/>
            <a:r>
              <a:rPr lang="en-US" dirty="0"/>
              <a:t>Yahoo! User Interface Library</a:t>
            </a:r>
          </a:p>
          <a:p>
            <a:pPr lvl="1"/>
            <a:r>
              <a:rPr lang="en-US" dirty="0"/>
              <a:t>Dojo</a:t>
            </a:r>
          </a:p>
          <a:p>
            <a:pPr lvl="1"/>
            <a:r>
              <a:rPr lang="en-US" b="1" dirty="0"/>
              <a:t>jQuery</a:t>
            </a:r>
          </a:p>
          <a:p>
            <a:pPr lvl="1"/>
            <a:r>
              <a:rPr lang="en-US" dirty="0" err="1"/>
              <a:t>MooTools</a:t>
            </a:r>
            <a:endParaRPr lang="en-US" dirty="0"/>
          </a:p>
          <a:p>
            <a:pPr lvl="1"/>
            <a:r>
              <a:rPr lang="en-US" dirty="0"/>
              <a:t>Knockout</a:t>
            </a:r>
          </a:p>
          <a:p>
            <a:pPr lvl="1"/>
            <a:r>
              <a:rPr lang="en-US" b="1" dirty="0"/>
              <a:t>Angular(ionic framework for native IOS and android mobile dev)</a:t>
            </a:r>
          </a:p>
          <a:p>
            <a:pPr lvl="1"/>
            <a:r>
              <a:rPr lang="en-US" b="1" dirty="0" err="1"/>
              <a:t>Reactjs</a:t>
            </a:r>
            <a:r>
              <a:rPr lang="en-US" b="1" dirty="0"/>
              <a:t>(React Native </a:t>
            </a:r>
            <a:r>
              <a:rPr lang="en-US" b="1" dirty="0" err="1"/>
              <a:t>native</a:t>
            </a:r>
            <a:r>
              <a:rPr lang="en-US" b="1" dirty="0"/>
              <a:t> IOS and android mobile dev) by </a:t>
            </a:r>
            <a:r>
              <a:rPr lang="en-US" b="1" dirty="0" err="1"/>
              <a:t>facebook</a:t>
            </a:r>
            <a:endParaRPr lang="en-US" b="1" dirty="0"/>
          </a:p>
          <a:p>
            <a:pPr lvl="1"/>
            <a:r>
              <a:rPr lang="en-US" b="1" dirty="0" err="1"/>
              <a:t>Vue</a:t>
            </a:r>
            <a:endParaRPr lang="en-US" b="1" dirty="0"/>
          </a:p>
          <a:p>
            <a:pPr lvl="1"/>
            <a:endParaRPr lang="en-US" b="1" dirty="0"/>
          </a:p>
          <a:p>
            <a:endParaRPr lang="en-US" dirty="0"/>
          </a:p>
        </p:txBody>
      </p:sp>
    </p:spTree>
    <p:extLst>
      <p:ext uri="{BB962C8B-B14F-4D97-AF65-F5344CB8AC3E}">
        <p14:creationId xmlns:p14="http://schemas.microsoft.com/office/powerpoint/2010/main" val="4238651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tree traversal example</a:t>
            </a:r>
          </a:p>
        </p:txBody>
      </p:sp>
      <p:sp>
        <p:nvSpPr>
          <p:cNvPr id="5" name="Slide Number Placeholder 4"/>
          <p:cNvSpPr>
            <a:spLocks noGrp="1"/>
          </p:cNvSpPr>
          <p:nvPr>
            <p:ph type="sldNum" sz="quarter" idx="12"/>
          </p:nvPr>
        </p:nvSpPr>
        <p:spPr/>
        <p:txBody>
          <a:bodyPr>
            <a:normAutofit/>
          </a:bodyPr>
          <a:lstStyle/>
          <a:p>
            <a:fld id="{B16314E3-73DD-47A1-A0F6-5E80C77B0D39}" type="slidenum">
              <a:rPr lang="en-US" smtClean="0"/>
              <a:pPr/>
              <a:t>140</a:t>
            </a:fld>
            <a:endParaRPr lang="en-US"/>
          </a:p>
        </p:txBody>
      </p:sp>
      <p:sp>
        <p:nvSpPr>
          <p:cNvPr id="8" name="TextBox 7"/>
          <p:cNvSpPr txBox="1"/>
          <p:nvPr/>
        </p:nvSpPr>
        <p:spPr>
          <a:xfrm>
            <a:off x="2133600" y="1560493"/>
            <a:ext cx="8153400" cy="923330"/>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 id="foo"&gt;This is a paragraph of text with a</a:t>
            </a:r>
          </a:p>
          <a:p>
            <a:r>
              <a:rPr lang="en-US" dirty="0">
                <a:latin typeface="Courier New" pitchFamily="49" charset="0"/>
                <a:cs typeface="Courier New" pitchFamily="49" charset="0"/>
              </a:rPr>
              <a:t>&lt;a </a:t>
            </a:r>
            <a:r>
              <a:rPr lang="en-US" dirty="0" err="1">
                <a:latin typeface="Courier New" pitchFamily="49" charset="0"/>
                <a:cs typeface="Courier New" pitchFamily="49" charset="0"/>
              </a:rPr>
              <a:t>href</a:t>
            </a:r>
            <a:r>
              <a:rPr lang="en-US" dirty="0">
                <a:latin typeface="Courier New" pitchFamily="49" charset="0"/>
                <a:cs typeface="Courier New" pitchFamily="49" charset="0"/>
              </a:rPr>
              <a:t>="/path/to/another/page.html"&gt;link&lt;/a&gt;.&lt;/p&gt;	                           								 </a:t>
            </a:r>
            <a:r>
              <a:rPr lang="en-US" i="1" dirty="0">
                <a:solidFill>
                  <a:schemeClr val="tx1">
                    <a:lumMod val="50000"/>
                    <a:lumOff val="50000"/>
                  </a:schemeClr>
                </a:solidFill>
                <a:latin typeface="Consolas" pitchFamily="49" charset="0"/>
                <a:cs typeface="Consolas" pitchFamily="49" charset="0"/>
              </a:rPr>
              <a:t>HTML</a:t>
            </a:r>
          </a:p>
        </p:txBody>
      </p:sp>
      <p:sp>
        <p:nvSpPr>
          <p:cNvPr id="3" name="Footer Placeholder 2"/>
          <p:cNvSpPr>
            <a:spLocks noGrp="1"/>
          </p:cNvSpPr>
          <p:nvPr>
            <p:ph type="ftr" sz="quarter" idx="11"/>
          </p:nvPr>
        </p:nvSpPr>
        <p:spPr/>
        <p:txBody>
          <a:bodyPr/>
          <a:lstStyle/>
          <a:p>
            <a:r>
              <a:rPr lang="en-US"/>
              <a:t>CS380</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0301" y="2496905"/>
            <a:ext cx="4256267" cy="433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948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r>
            <a:br>
              <a:rPr lang="en-US" dirty="0"/>
            </a:br>
            <a:r>
              <a:rPr lang="en-US" b="1" dirty="0"/>
              <a:t>1.Node Targeting properties</a:t>
            </a:r>
          </a:p>
        </p:txBody>
      </p:sp>
      <p:sp>
        <p:nvSpPr>
          <p:cNvPr id="3" name="Content Placeholder 2"/>
          <p:cNvSpPr>
            <a:spLocks noGrp="1"/>
          </p:cNvSpPr>
          <p:nvPr>
            <p:ph idx="1"/>
          </p:nvPr>
        </p:nvSpPr>
        <p:spPr>
          <a:xfrm>
            <a:off x="1104900" y="1335505"/>
            <a:ext cx="9982200" cy="5354053"/>
          </a:xfrm>
        </p:spPr>
        <p:txBody>
          <a:bodyPr>
            <a:normAutofit lnSpcReduction="10000"/>
          </a:bodyPr>
          <a:lstStyle/>
          <a:p>
            <a:r>
              <a:rPr lang="en-US" sz="2400" b="1" dirty="0" err="1"/>
              <a:t>childNodes</a:t>
            </a:r>
            <a:r>
              <a:rPr lang="en-US" sz="2400" b="1" dirty="0"/>
              <a:t>[]//node array</a:t>
            </a:r>
          </a:p>
          <a:p>
            <a:r>
              <a:rPr lang="en-US" sz="2400" b="1" dirty="0" err="1"/>
              <a:t>firstChild</a:t>
            </a:r>
            <a:r>
              <a:rPr lang="en-US" sz="2400" b="1" dirty="0"/>
              <a:t> // node</a:t>
            </a:r>
          </a:p>
          <a:p>
            <a:r>
              <a:rPr lang="en-US" sz="2400" b="1" dirty="0" err="1"/>
              <a:t>lastChild</a:t>
            </a:r>
            <a:r>
              <a:rPr lang="en-US" sz="2400" b="1" dirty="0"/>
              <a:t>  //node</a:t>
            </a:r>
          </a:p>
          <a:p>
            <a:r>
              <a:rPr lang="en-US" sz="2400" b="1" dirty="0" err="1"/>
              <a:t>nextSibling</a:t>
            </a:r>
            <a:r>
              <a:rPr lang="en-US" sz="2400" b="1" dirty="0"/>
              <a:t>  //node</a:t>
            </a:r>
          </a:p>
          <a:p>
            <a:r>
              <a:rPr lang="en-US" sz="2400" b="1" dirty="0" err="1"/>
              <a:t>previousSibling</a:t>
            </a:r>
            <a:r>
              <a:rPr lang="en-US" sz="2400" b="1" dirty="0"/>
              <a:t>  //node</a:t>
            </a:r>
          </a:p>
          <a:p>
            <a:r>
              <a:rPr lang="en-US" sz="2400" b="1" dirty="0" err="1"/>
              <a:t>parentNode</a:t>
            </a:r>
            <a:r>
              <a:rPr lang="en-US" sz="2400" b="1" dirty="0"/>
              <a:t>   // node</a:t>
            </a:r>
          </a:p>
          <a:p>
            <a:endParaRPr lang="en-US" sz="2400" b="1" dirty="0"/>
          </a:p>
          <a:p>
            <a:r>
              <a:rPr lang="en-US" sz="2400" b="1" dirty="0" err="1"/>
              <a:t>nodeName</a:t>
            </a:r>
            <a:r>
              <a:rPr lang="en-US" sz="2400" b="1" dirty="0"/>
              <a:t>//returns the node name</a:t>
            </a:r>
          </a:p>
          <a:p>
            <a:r>
              <a:rPr lang="en-US" sz="2400" b="1" dirty="0" err="1"/>
              <a:t>nodeType</a:t>
            </a:r>
            <a:r>
              <a:rPr lang="en-US" sz="2400" b="1" dirty="0"/>
              <a:t>//the type</a:t>
            </a:r>
          </a:p>
          <a:p>
            <a:r>
              <a:rPr lang="en-US" sz="2400" b="1" dirty="0" err="1"/>
              <a:t>nodeValue</a:t>
            </a:r>
            <a:r>
              <a:rPr lang="en-US" sz="2400" b="1" dirty="0"/>
              <a:t>//the value of the node</a:t>
            </a:r>
            <a:endParaRPr lang="en-US" sz="2400" dirty="0"/>
          </a:p>
        </p:txBody>
      </p:sp>
    </p:spTree>
    <p:extLst>
      <p:ext uri="{BB962C8B-B14F-4D97-AF65-F5344CB8AC3E}">
        <p14:creationId xmlns:p14="http://schemas.microsoft.com/office/powerpoint/2010/main" val="63038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r>
            <a:br>
              <a:rPr lang="en-US" dirty="0"/>
            </a:br>
            <a:r>
              <a:rPr lang="en-US" b="1" dirty="0"/>
              <a:t>1.Element Targeting properties</a:t>
            </a:r>
          </a:p>
        </p:txBody>
      </p:sp>
      <p:sp>
        <p:nvSpPr>
          <p:cNvPr id="3" name="Content Placeholder 2"/>
          <p:cNvSpPr>
            <a:spLocks noGrp="1"/>
          </p:cNvSpPr>
          <p:nvPr>
            <p:ph idx="1"/>
          </p:nvPr>
        </p:nvSpPr>
        <p:spPr>
          <a:xfrm>
            <a:off x="1104900" y="1335505"/>
            <a:ext cx="9982200" cy="5354053"/>
          </a:xfrm>
        </p:spPr>
        <p:txBody>
          <a:bodyPr>
            <a:normAutofit/>
          </a:bodyPr>
          <a:lstStyle/>
          <a:p>
            <a:r>
              <a:rPr lang="en-US" sz="2400" b="1" dirty="0"/>
              <a:t>children[]//</a:t>
            </a:r>
            <a:r>
              <a:rPr lang="en-US" sz="2400" b="1" dirty="0" err="1"/>
              <a:t>elem</a:t>
            </a:r>
            <a:r>
              <a:rPr lang="en-US" sz="2400" b="1" dirty="0"/>
              <a:t> array</a:t>
            </a:r>
          </a:p>
          <a:p>
            <a:r>
              <a:rPr lang="en-US" sz="2400" b="1" dirty="0" err="1"/>
              <a:t>nextElementSibling</a:t>
            </a:r>
            <a:r>
              <a:rPr lang="en-US" sz="2400" b="1" dirty="0"/>
              <a:t>//</a:t>
            </a:r>
            <a:r>
              <a:rPr lang="en-US" sz="2400" b="1" dirty="0" err="1"/>
              <a:t>elem</a:t>
            </a:r>
            <a:endParaRPr lang="en-US" sz="2400" b="1" dirty="0"/>
          </a:p>
          <a:p>
            <a:r>
              <a:rPr lang="en-US" sz="2400" b="1" dirty="0" err="1"/>
              <a:t>previousElementSibling</a:t>
            </a:r>
            <a:r>
              <a:rPr lang="en-US" sz="2400" b="1" dirty="0"/>
              <a:t>//</a:t>
            </a:r>
            <a:r>
              <a:rPr lang="en-US" sz="2400" b="1" dirty="0" err="1"/>
              <a:t>elem</a:t>
            </a:r>
            <a:endParaRPr lang="en-US" sz="2400" b="1" dirty="0"/>
          </a:p>
          <a:p>
            <a:r>
              <a:rPr lang="en-US" sz="2400" b="1" dirty="0" err="1"/>
              <a:t>firstElementChild</a:t>
            </a:r>
            <a:r>
              <a:rPr lang="en-US" sz="2400" b="1" dirty="0"/>
              <a:t>//element</a:t>
            </a:r>
          </a:p>
          <a:p>
            <a:r>
              <a:rPr lang="en-US" sz="2400" b="1" dirty="0" err="1"/>
              <a:t>lastElementChild</a:t>
            </a:r>
            <a:r>
              <a:rPr lang="en-US" sz="2400" b="1" dirty="0"/>
              <a:t>//element</a:t>
            </a:r>
          </a:p>
          <a:p>
            <a:r>
              <a:rPr lang="en-US" sz="2400" b="1" dirty="0" err="1"/>
              <a:t>parentElement</a:t>
            </a:r>
            <a:r>
              <a:rPr lang="en-US" sz="2400" b="1" dirty="0"/>
              <a:t> // element</a:t>
            </a:r>
          </a:p>
          <a:p>
            <a:endParaRPr lang="en-US" sz="2400" dirty="0"/>
          </a:p>
        </p:txBody>
      </p:sp>
    </p:spTree>
    <p:extLst>
      <p:ext uri="{BB962C8B-B14F-4D97-AF65-F5344CB8AC3E}">
        <p14:creationId xmlns:p14="http://schemas.microsoft.com/office/powerpoint/2010/main" val="118313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Document Object Model (DOM)</a:t>
            </a:r>
            <a:br>
              <a:rPr lang="en-US" dirty="0"/>
            </a:br>
            <a:r>
              <a:rPr lang="en-US" dirty="0"/>
              <a:t>&gt; Nodes &amp; Elements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356811" y="2559969"/>
            <a:ext cx="7553325" cy="2828925"/>
          </a:xfrm>
          <a:prstGeom prst="rect">
            <a:avLst/>
          </a:prstGeom>
          <a:ln>
            <a:solidFill>
              <a:schemeClr val="accent1"/>
            </a:solidFill>
          </a:ln>
        </p:spPr>
      </p:pic>
    </p:spTree>
    <p:extLst>
      <p:ext uri="{BB962C8B-B14F-4D97-AF65-F5344CB8AC3E}">
        <p14:creationId xmlns:p14="http://schemas.microsoft.com/office/powerpoint/2010/main" val="339102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Document Object Model (DOM)</a:t>
            </a:r>
            <a:br>
              <a:rPr lang="en-US" dirty="0"/>
            </a:br>
            <a:r>
              <a:rPr lang="en-US" dirty="0"/>
              <a:t>&gt; Nodes &amp; Elements</a:t>
            </a:r>
          </a:p>
        </p:txBody>
      </p:sp>
      <p:sp>
        <p:nvSpPr>
          <p:cNvPr id="3" name="Content Placeholder 2"/>
          <p:cNvSpPr>
            <a:spLocks noGrp="1"/>
          </p:cNvSpPr>
          <p:nvPr>
            <p:ph idx="1"/>
          </p:nvPr>
        </p:nvSpPr>
        <p:spPr/>
        <p:txBody>
          <a:bodyPr/>
          <a:lstStyle/>
          <a:p>
            <a:r>
              <a:rPr lang="en-US" dirty="0"/>
              <a:t>Element nodes don’t contain text</a:t>
            </a:r>
          </a:p>
          <a:p>
            <a:endParaRPr lang="en-US" dirty="0"/>
          </a:p>
        </p:txBody>
      </p:sp>
      <p:pic>
        <p:nvPicPr>
          <p:cNvPr id="4" name="Picture 3"/>
          <p:cNvPicPr>
            <a:picLocks noChangeAspect="1"/>
          </p:cNvPicPr>
          <p:nvPr/>
        </p:nvPicPr>
        <p:blipFill>
          <a:blip r:embed="rId2"/>
          <a:stretch>
            <a:fillRect/>
          </a:stretch>
        </p:blipFill>
        <p:spPr>
          <a:xfrm>
            <a:off x="2730416" y="2709360"/>
            <a:ext cx="4395194" cy="2552450"/>
          </a:xfrm>
          <a:prstGeom prst="rect">
            <a:avLst/>
          </a:prstGeom>
          <a:ln>
            <a:solidFill>
              <a:schemeClr val="accent1"/>
            </a:solidFill>
          </a:ln>
        </p:spPr>
      </p:pic>
    </p:spTree>
    <p:extLst>
      <p:ext uri="{BB962C8B-B14F-4D97-AF65-F5344CB8AC3E}">
        <p14:creationId xmlns:p14="http://schemas.microsoft.com/office/powerpoint/2010/main" val="215475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Document Object Model (DOM)…</a:t>
            </a:r>
            <a:br>
              <a:rPr lang="en-US" dirty="0"/>
            </a:br>
            <a:r>
              <a:rPr lang="en-US" dirty="0"/>
              <a:t>&gt; Grand Node</a:t>
            </a:r>
          </a:p>
        </p:txBody>
      </p:sp>
      <p:sp>
        <p:nvSpPr>
          <p:cNvPr id="3" name="Content Placeholder 2"/>
          <p:cNvSpPr>
            <a:spLocks noGrp="1"/>
          </p:cNvSpPr>
          <p:nvPr>
            <p:ph idx="1"/>
          </p:nvPr>
        </p:nvSpPr>
        <p:spPr/>
        <p:txBody>
          <a:bodyPr/>
          <a:lstStyle/>
          <a:p>
            <a:r>
              <a:rPr lang="en-US" dirty="0"/>
              <a:t>In fact there is a universal node.</a:t>
            </a:r>
          </a:p>
          <a:p>
            <a:pPr lvl="1"/>
            <a:r>
              <a:rPr lang="en-US" b="1" dirty="0"/>
              <a:t>Document</a:t>
            </a:r>
            <a:r>
              <a:rPr lang="en-US" dirty="0"/>
              <a:t> node</a:t>
            </a:r>
          </a:p>
          <a:p>
            <a:pPr lvl="1"/>
            <a:r>
              <a:rPr lang="en-US" dirty="0"/>
              <a:t>The node exists even if the document is blank.</a:t>
            </a:r>
          </a:p>
        </p:txBody>
      </p:sp>
      <p:graphicFrame>
        <p:nvGraphicFramePr>
          <p:cNvPr id="4" name="Diagram 3"/>
          <p:cNvGraphicFramePr/>
          <p:nvPr/>
        </p:nvGraphicFramePr>
        <p:xfrm>
          <a:off x="5133571" y="2386475"/>
          <a:ext cx="60960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4372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1" y="1923959"/>
            <a:ext cx="9625860" cy="2219691"/>
          </a:xfrm>
        </p:spPr>
        <p:txBody>
          <a:bodyPr>
            <a:normAutofit/>
          </a:bodyPr>
          <a:lstStyle/>
          <a:p>
            <a:r>
              <a:rPr lang="en-US" sz="2400" dirty="0"/>
              <a:t>DOM Manipulation</a:t>
            </a:r>
            <a:endParaRPr lang="en-US" sz="2400" b="1" dirty="0"/>
          </a:p>
        </p:txBody>
      </p:sp>
      <p:sp>
        <p:nvSpPr>
          <p:cNvPr id="5" name="Subtitle 4"/>
          <p:cNvSpPr>
            <a:spLocks noGrp="1"/>
          </p:cNvSpPr>
          <p:nvPr>
            <p:ph type="subTitle" idx="1"/>
          </p:nvPr>
        </p:nvSpPr>
        <p:spPr>
          <a:xfrm>
            <a:off x="3589915" y="4927421"/>
            <a:ext cx="7750443" cy="955565"/>
          </a:xfrm>
        </p:spPr>
        <p:txBody>
          <a:bodyPr/>
          <a:lstStyle/>
          <a:p>
            <a:endParaRPr lang="en-US"/>
          </a:p>
        </p:txBody>
      </p:sp>
      <p:sp>
        <p:nvSpPr>
          <p:cNvPr id="3" name="Rectangle 2"/>
          <p:cNvSpPr/>
          <p:nvPr/>
        </p:nvSpPr>
        <p:spPr>
          <a:xfrm>
            <a:off x="7006442" y="2853065"/>
            <a:ext cx="4679513" cy="646331"/>
          </a:xfrm>
          <a:prstGeom prst="rect">
            <a:avLst/>
          </a:prstGeom>
        </p:spPr>
        <p:txBody>
          <a:bodyPr wrap="square">
            <a:spAutoFit/>
          </a:bodyPr>
          <a:lstStyle/>
          <a:p>
            <a:pPr lvl="1"/>
            <a:r>
              <a:rPr lang="en-US" dirty="0" err="1">
                <a:solidFill>
                  <a:schemeClr val="bg1"/>
                </a:solidFill>
              </a:rPr>
              <a:t>var</a:t>
            </a:r>
            <a:r>
              <a:rPr lang="en-US" dirty="0">
                <a:solidFill>
                  <a:schemeClr val="bg1"/>
                </a:solidFill>
              </a:rPr>
              <a:t> </a:t>
            </a:r>
            <a:r>
              <a:rPr lang="en-US" dirty="0" err="1">
                <a:solidFill>
                  <a:schemeClr val="bg1"/>
                </a:solidFill>
              </a:rPr>
              <a:t>todaysDate</a:t>
            </a:r>
            <a:r>
              <a:rPr lang="en-US" dirty="0">
                <a:solidFill>
                  <a:schemeClr val="bg1"/>
                </a:solidFill>
              </a:rPr>
              <a:t> = new Date();</a:t>
            </a:r>
          </a:p>
          <a:p>
            <a:pPr lvl="1"/>
            <a:r>
              <a:rPr lang="en-US" dirty="0" err="1">
                <a:solidFill>
                  <a:schemeClr val="bg1"/>
                </a:solidFill>
              </a:rPr>
              <a:t>var</a:t>
            </a:r>
            <a:r>
              <a:rPr lang="en-US" dirty="0">
                <a:solidFill>
                  <a:schemeClr val="bg1"/>
                </a:solidFill>
              </a:rPr>
              <a:t> </a:t>
            </a:r>
            <a:r>
              <a:rPr lang="en-US" dirty="0" err="1">
                <a:solidFill>
                  <a:schemeClr val="bg1"/>
                </a:solidFill>
              </a:rPr>
              <a:t>ms</a:t>
            </a:r>
            <a:r>
              <a:rPr lang="en-US" dirty="0">
                <a:solidFill>
                  <a:schemeClr val="bg1"/>
                </a:solidFill>
              </a:rPr>
              <a:t> = </a:t>
            </a:r>
            <a:r>
              <a:rPr lang="en-US" dirty="0" err="1">
                <a:solidFill>
                  <a:schemeClr val="bg1"/>
                </a:solidFill>
              </a:rPr>
              <a:t>todaysDate.getTime</a:t>
            </a:r>
            <a:r>
              <a:rPr lang="en-US" dirty="0">
                <a:solidFill>
                  <a:schemeClr val="bg1"/>
                </a:solidFill>
              </a:rPr>
              <a:t>();</a:t>
            </a:r>
          </a:p>
        </p:txBody>
      </p:sp>
      <p:pic>
        <p:nvPicPr>
          <p:cNvPr id="6" name="Picture 5"/>
          <p:cNvPicPr>
            <a:picLocks noChangeAspect="1"/>
          </p:cNvPicPr>
          <p:nvPr/>
        </p:nvPicPr>
        <p:blipFill>
          <a:blip r:embed="rId3"/>
          <a:stretch>
            <a:fillRect/>
          </a:stretch>
        </p:blipFill>
        <p:spPr>
          <a:xfrm>
            <a:off x="7465136" y="1209766"/>
            <a:ext cx="4543425" cy="3648075"/>
          </a:xfrm>
          <a:prstGeom prst="rect">
            <a:avLst/>
          </a:prstGeom>
          <a:ln>
            <a:solidFill>
              <a:schemeClr val="accent1"/>
            </a:solidFill>
          </a:ln>
        </p:spPr>
      </p:pic>
    </p:spTree>
    <p:extLst>
      <p:ext uri="{BB962C8B-B14F-4D97-AF65-F5344CB8AC3E}">
        <p14:creationId xmlns:p14="http://schemas.microsoft.com/office/powerpoint/2010/main" val="359319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Manipulation</a:t>
            </a:r>
          </a:p>
        </p:txBody>
      </p:sp>
      <p:sp>
        <p:nvSpPr>
          <p:cNvPr id="3" name="Content Placeholder 2"/>
          <p:cNvSpPr>
            <a:spLocks noGrp="1"/>
          </p:cNvSpPr>
          <p:nvPr>
            <p:ph idx="1"/>
          </p:nvPr>
        </p:nvSpPr>
        <p:spPr>
          <a:xfrm>
            <a:off x="1008639" y="1564241"/>
            <a:ext cx="8596668" cy="4192085"/>
          </a:xfrm>
        </p:spPr>
        <p:txBody>
          <a:bodyPr>
            <a:normAutofit/>
          </a:bodyPr>
          <a:lstStyle/>
          <a:p>
            <a:r>
              <a:rPr lang="en-US" dirty="0"/>
              <a:t>How to get an element node?</a:t>
            </a:r>
          </a:p>
          <a:p>
            <a:pPr lvl="1"/>
            <a:r>
              <a:rPr lang="en-US" dirty="0"/>
              <a:t>Question: Is it unique in the document? (Id, class, </a:t>
            </a:r>
            <a:r>
              <a:rPr lang="en-US" dirty="0" err="1"/>
              <a:t>tagName</a:t>
            </a:r>
            <a:r>
              <a:rPr lang="en-US" dirty="0"/>
              <a:t>, attribute)</a:t>
            </a:r>
          </a:p>
          <a:p>
            <a:r>
              <a:rPr lang="en-US" b="1" dirty="0"/>
              <a:t>Retrieving an element by Id</a:t>
            </a:r>
          </a:p>
          <a:p>
            <a:pPr lvl="1"/>
            <a:r>
              <a:rPr lang="en-US" dirty="0" err="1"/>
              <a:t>document.getElementById</a:t>
            </a:r>
            <a:r>
              <a:rPr lang="en-US" dirty="0"/>
              <a:t>(“</a:t>
            </a:r>
            <a:r>
              <a:rPr lang="en-US" dirty="0" err="1"/>
              <a:t>someId</a:t>
            </a:r>
            <a:r>
              <a:rPr lang="en-US" dirty="0"/>
              <a:t>”);</a:t>
            </a:r>
          </a:p>
          <a:p>
            <a:pPr lvl="1"/>
            <a:r>
              <a:rPr lang="en-US" dirty="0"/>
              <a:t>Example:</a:t>
            </a:r>
          </a:p>
          <a:p>
            <a:pPr lvl="2"/>
            <a:r>
              <a:rPr lang="en-US" dirty="0" err="1"/>
              <a:t>var</a:t>
            </a:r>
            <a:r>
              <a:rPr lang="en-US" dirty="0"/>
              <a:t> </a:t>
            </a:r>
            <a:r>
              <a:rPr lang="en-US" dirty="0" err="1"/>
              <a:t>myElement</a:t>
            </a:r>
            <a:r>
              <a:rPr lang="en-US" dirty="0"/>
              <a:t> = </a:t>
            </a:r>
            <a:r>
              <a:rPr lang="en-US" dirty="0" err="1"/>
              <a:t>document.getElementById</a:t>
            </a:r>
            <a:r>
              <a:rPr lang="en-US" dirty="0"/>
              <a:t>(“</a:t>
            </a:r>
            <a:r>
              <a:rPr lang="en-US" dirty="0" err="1"/>
              <a:t>abc</a:t>
            </a:r>
            <a:r>
              <a:rPr lang="en-US" dirty="0"/>
              <a:t>”); // handle to the document (not detached)</a:t>
            </a:r>
          </a:p>
          <a:p>
            <a:r>
              <a:rPr lang="en-US" b="1" dirty="0"/>
              <a:t>Retrieving an element by Tag</a:t>
            </a:r>
          </a:p>
          <a:p>
            <a:pPr lvl="1"/>
            <a:r>
              <a:rPr lang="en-US" dirty="0" err="1"/>
              <a:t>document.getElementsByTagName</a:t>
            </a:r>
            <a:r>
              <a:rPr lang="en-US" dirty="0"/>
              <a:t>(“</a:t>
            </a:r>
            <a:r>
              <a:rPr lang="en-US" dirty="0" err="1"/>
              <a:t>someTagName</a:t>
            </a:r>
            <a:r>
              <a:rPr lang="en-US" dirty="0"/>
              <a:t>”);</a:t>
            </a:r>
          </a:p>
          <a:p>
            <a:pPr lvl="1"/>
            <a:r>
              <a:rPr lang="en-US" dirty="0"/>
              <a:t>Example:</a:t>
            </a:r>
          </a:p>
          <a:p>
            <a:pPr lvl="2"/>
            <a:r>
              <a:rPr lang="en-US" dirty="0" err="1"/>
              <a:t>var</a:t>
            </a:r>
            <a:r>
              <a:rPr lang="en-US" dirty="0"/>
              <a:t> </a:t>
            </a:r>
            <a:r>
              <a:rPr lang="en-US" dirty="0" err="1"/>
              <a:t>myListItems</a:t>
            </a:r>
            <a:r>
              <a:rPr lang="en-US" dirty="0"/>
              <a:t> = </a:t>
            </a:r>
            <a:r>
              <a:rPr lang="en-US" dirty="0" err="1"/>
              <a:t>document.getElementsByTagName</a:t>
            </a:r>
            <a:r>
              <a:rPr lang="en-US" dirty="0"/>
              <a:t>(“li”); // creates an array</a:t>
            </a:r>
          </a:p>
          <a:p>
            <a:pPr lvl="1"/>
            <a:endParaRPr lang="en-US" dirty="0"/>
          </a:p>
        </p:txBody>
      </p:sp>
    </p:spTree>
    <p:extLst>
      <p:ext uri="{BB962C8B-B14F-4D97-AF65-F5344CB8AC3E}">
        <p14:creationId xmlns:p14="http://schemas.microsoft.com/office/powerpoint/2010/main" val="1274717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Manipulation</a:t>
            </a:r>
          </a:p>
        </p:txBody>
      </p:sp>
      <p:sp>
        <p:nvSpPr>
          <p:cNvPr id="3" name="Content Placeholder 2"/>
          <p:cNvSpPr>
            <a:spLocks noGrp="1"/>
          </p:cNvSpPr>
          <p:nvPr>
            <p:ph idx="1"/>
          </p:nvPr>
        </p:nvSpPr>
        <p:spPr>
          <a:xfrm>
            <a:off x="1104900" y="1554947"/>
            <a:ext cx="8596668" cy="4480843"/>
          </a:xfrm>
        </p:spPr>
        <p:txBody>
          <a:bodyPr>
            <a:normAutofit/>
          </a:bodyPr>
          <a:lstStyle/>
          <a:p>
            <a:r>
              <a:rPr lang="en-US" b="1" dirty="0"/>
              <a:t>Retrieving an element by Name</a:t>
            </a:r>
          </a:p>
          <a:p>
            <a:pPr lvl="1"/>
            <a:r>
              <a:rPr lang="en-US" dirty="0" err="1"/>
              <a:t>document.getElementsByName</a:t>
            </a:r>
            <a:r>
              <a:rPr lang="en-US" dirty="0"/>
              <a:t>(“</a:t>
            </a:r>
            <a:r>
              <a:rPr lang="en-US" dirty="0" err="1"/>
              <a:t>someName</a:t>
            </a:r>
            <a:r>
              <a:rPr lang="en-US" dirty="0"/>
              <a:t>”); // creates an array</a:t>
            </a:r>
          </a:p>
          <a:p>
            <a:pPr lvl="1"/>
            <a:r>
              <a:rPr lang="en-US" dirty="0"/>
              <a:t>Example: </a:t>
            </a:r>
          </a:p>
          <a:p>
            <a:pPr lvl="2"/>
            <a:r>
              <a:rPr lang="en-US" dirty="0" err="1"/>
              <a:t>var</a:t>
            </a:r>
            <a:r>
              <a:rPr lang="en-US" dirty="0"/>
              <a:t> </a:t>
            </a:r>
            <a:r>
              <a:rPr lang="en-US" dirty="0" err="1"/>
              <a:t>myListItems</a:t>
            </a:r>
            <a:r>
              <a:rPr lang="en-US" dirty="0"/>
              <a:t> = </a:t>
            </a:r>
            <a:r>
              <a:rPr lang="en-US" dirty="0" err="1"/>
              <a:t>document.getElementsByTagName</a:t>
            </a:r>
            <a:r>
              <a:rPr lang="en-US" dirty="0"/>
              <a:t>(“</a:t>
            </a:r>
            <a:r>
              <a:rPr lang="en-US" dirty="0" err="1"/>
              <a:t>firstName</a:t>
            </a:r>
            <a:r>
              <a:rPr lang="en-US" dirty="0"/>
              <a:t>”);</a:t>
            </a:r>
          </a:p>
          <a:p>
            <a:r>
              <a:rPr lang="en-US" b="1" dirty="0"/>
              <a:t>Retrieving an element by Class Name</a:t>
            </a:r>
          </a:p>
          <a:p>
            <a:pPr lvl="1"/>
            <a:r>
              <a:rPr lang="en-US" dirty="0" err="1"/>
              <a:t>Document.getElementsByClassName</a:t>
            </a:r>
            <a:r>
              <a:rPr lang="en-US" dirty="0"/>
              <a:t>(“</a:t>
            </a:r>
            <a:r>
              <a:rPr lang="en-US" dirty="0" err="1"/>
              <a:t>classNames</a:t>
            </a:r>
            <a:r>
              <a:rPr lang="en-US" dirty="0"/>
              <a:t>”); //creates an array</a:t>
            </a:r>
          </a:p>
          <a:p>
            <a:pPr lvl="1"/>
            <a:r>
              <a:rPr lang="en-US" dirty="0"/>
              <a:t>Example:</a:t>
            </a:r>
          </a:p>
          <a:p>
            <a:pPr lvl="2"/>
            <a:r>
              <a:rPr lang="en-US" dirty="0" err="1"/>
              <a:t>var</a:t>
            </a:r>
            <a:r>
              <a:rPr lang="en-US" dirty="0"/>
              <a:t> </a:t>
            </a:r>
            <a:r>
              <a:rPr lang="en-US" dirty="0" err="1"/>
              <a:t>myListItems</a:t>
            </a:r>
            <a:r>
              <a:rPr lang="en-US" dirty="0"/>
              <a:t> = </a:t>
            </a:r>
            <a:r>
              <a:rPr lang="en-US" dirty="0" err="1"/>
              <a:t>document.getElementsByClassName</a:t>
            </a:r>
            <a:r>
              <a:rPr lang="en-US" dirty="0"/>
              <a:t>(“green”);</a:t>
            </a:r>
          </a:p>
          <a:p>
            <a:r>
              <a:rPr lang="en-US" b="1" dirty="0"/>
              <a:t>Retrieving an element (Nested)</a:t>
            </a:r>
          </a:p>
          <a:p>
            <a:pPr lvl="1"/>
            <a:r>
              <a:rPr lang="en-US" dirty="0"/>
              <a:t>Example:</a:t>
            </a:r>
          </a:p>
          <a:p>
            <a:pPr lvl="2"/>
            <a:r>
              <a:rPr lang="en-US" dirty="0" err="1"/>
              <a:t>var</a:t>
            </a:r>
            <a:r>
              <a:rPr lang="en-US" dirty="0"/>
              <a:t> </a:t>
            </a:r>
            <a:r>
              <a:rPr lang="en-US" dirty="0" err="1"/>
              <a:t>myListItems</a:t>
            </a:r>
            <a:r>
              <a:rPr lang="en-US" dirty="0"/>
              <a:t> = </a:t>
            </a:r>
            <a:r>
              <a:rPr lang="en-US" dirty="0" err="1"/>
              <a:t>document.getElementsByTagName</a:t>
            </a:r>
            <a:r>
              <a:rPr lang="en-US" dirty="0"/>
              <a:t>(“li”);</a:t>
            </a:r>
          </a:p>
          <a:p>
            <a:pPr lvl="2"/>
            <a:r>
              <a:rPr lang="en-US" dirty="0" err="1"/>
              <a:t>var</a:t>
            </a:r>
            <a:r>
              <a:rPr lang="en-US" dirty="0"/>
              <a:t> </a:t>
            </a:r>
            <a:r>
              <a:rPr lang="en-US" dirty="0" err="1"/>
              <a:t>myFirstList</a:t>
            </a:r>
            <a:r>
              <a:rPr lang="en-US" dirty="0"/>
              <a:t> = </a:t>
            </a:r>
            <a:r>
              <a:rPr lang="en-US" dirty="0" err="1"/>
              <a:t>document.getElementById</a:t>
            </a:r>
            <a:r>
              <a:rPr lang="en-US" dirty="0"/>
              <a:t>(“</a:t>
            </a:r>
            <a:r>
              <a:rPr lang="en-US" dirty="0" err="1"/>
              <a:t>abc</a:t>
            </a:r>
            <a:r>
              <a:rPr lang="en-US" dirty="0"/>
              <a:t>”);</a:t>
            </a:r>
          </a:p>
          <a:p>
            <a:pPr lvl="2"/>
            <a:r>
              <a:rPr lang="en-US" dirty="0" err="1"/>
              <a:t>var</a:t>
            </a:r>
            <a:r>
              <a:rPr lang="en-US" dirty="0"/>
              <a:t> </a:t>
            </a:r>
            <a:r>
              <a:rPr lang="en-US" dirty="0" err="1"/>
              <a:t>limitedList</a:t>
            </a:r>
            <a:r>
              <a:rPr lang="en-US" dirty="0"/>
              <a:t> = </a:t>
            </a:r>
            <a:r>
              <a:rPr lang="en-US" dirty="0" err="1"/>
              <a:t>myFirstList.getElementsByTagName</a:t>
            </a:r>
            <a:r>
              <a:rPr lang="en-US" dirty="0"/>
              <a:t>(“li”);</a:t>
            </a:r>
          </a:p>
        </p:txBody>
      </p:sp>
    </p:spTree>
    <p:extLst>
      <p:ext uri="{BB962C8B-B14F-4D97-AF65-F5344CB8AC3E}">
        <p14:creationId xmlns:p14="http://schemas.microsoft.com/office/powerpoint/2010/main" val="235889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Manipulation</a:t>
            </a:r>
            <a:br>
              <a:rPr lang="en-US" dirty="0"/>
            </a:br>
            <a:r>
              <a:rPr lang="en-US" dirty="0"/>
              <a:t>&gt; Common Element Properties</a:t>
            </a:r>
          </a:p>
        </p:txBody>
      </p:sp>
      <p:sp>
        <p:nvSpPr>
          <p:cNvPr id="3" name="Content Placeholder 2"/>
          <p:cNvSpPr>
            <a:spLocks noGrp="1"/>
          </p:cNvSpPr>
          <p:nvPr>
            <p:ph idx="1"/>
          </p:nvPr>
        </p:nvSpPr>
        <p:spPr/>
        <p:txBody>
          <a:bodyPr/>
          <a:lstStyle/>
          <a:p>
            <a:r>
              <a:rPr lang="en-US" dirty="0"/>
              <a:t>Most of the properties are derived from the HTML attributes of the tag</a:t>
            </a:r>
          </a:p>
          <a:p>
            <a:pPr lvl="1"/>
            <a:r>
              <a:rPr lang="en-US" dirty="0"/>
              <a:t>E.g. id, name, </a:t>
            </a:r>
            <a:r>
              <a:rPr lang="en-US" dirty="0" err="1"/>
              <a:t>href</a:t>
            </a:r>
            <a:r>
              <a:rPr lang="en-US" dirty="0"/>
              <a:t>, alt, title, </a:t>
            </a:r>
            <a:r>
              <a:rPr lang="en-US" dirty="0" err="1"/>
              <a:t>src</a:t>
            </a:r>
            <a:r>
              <a:rPr lang="en-US" dirty="0"/>
              <a:t>, </a:t>
            </a:r>
            <a:r>
              <a:rPr lang="en-US" dirty="0" err="1"/>
              <a:t>etc</a:t>
            </a:r>
            <a:r>
              <a:rPr lang="en-US" dirty="0"/>
              <a:t>…</a:t>
            </a:r>
          </a:p>
          <a:p>
            <a:r>
              <a:rPr lang="en-US" b="1" dirty="0"/>
              <a:t>style</a:t>
            </a:r>
            <a:r>
              <a:rPr lang="en-US" dirty="0"/>
              <a:t> property – allows modifying the CSS styles of the element</a:t>
            </a:r>
          </a:p>
          <a:p>
            <a:pPr lvl="1"/>
            <a:r>
              <a:rPr lang="en-US" dirty="0"/>
              <a:t>Corresponds to the inline style of the element</a:t>
            </a:r>
          </a:p>
          <a:p>
            <a:pPr lvl="1"/>
            <a:r>
              <a:rPr lang="en-US" dirty="0"/>
              <a:t>Not the properties derived from the embedded or external CSS rules</a:t>
            </a:r>
          </a:p>
          <a:p>
            <a:pPr lvl="1"/>
            <a:r>
              <a:rPr lang="en-US" dirty="0"/>
              <a:t>Example: </a:t>
            </a:r>
            <a:r>
              <a:rPr lang="en-US" dirty="0" err="1"/>
              <a:t>style.width</a:t>
            </a:r>
            <a:r>
              <a:rPr lang="en-US" dirty="0"/>
              <a:t>, </a:t>
            </a:r>
            <a:r>
              <a:rPr lang="en-US" dirty="0" err="1"/>
              <a:t>style.marginTop</a:t>
            </a:r>
            <a:r>
              <a:rPr lang="en-US" dirty="0"/>
              <a:t>, </a:t>
            </a:r>
            <a:r>
              <a:rPr lang="en-US" dirty="0" err="1"/>
              <a:t>style.backgroundImage</a:t>
            </a:r>
            <a:endParaRPr lang="en-US" dirty="0"/>
          </a:p>
        </p:txBody>
      </p:sp>
    </p:spTree>
    <p:extLst>
      <p:ext uri="{BB962C8B-B14F-4D97-AF65-F5344CB8AC3E}">
        <p14:creationId xmlns:p14="http://schemas.microsoft.com/office/powerpoint/2010/main" val="183026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you need to write JavaScript?</a:t>
            </a:r>
          </a:p>
        </p:txBody>
      </p:sp>
      <p:sp>
        <p:nvSpPr>
          <p:cNvPr id="3" name="Content Placeholder 2"/>
          <p:cNvSpPr>
            <a:spLocks noGrp="1"/>
          </p:cNvSpPr>
          <p:nvPr>
            <p:ph idx="1"/>
          </p:nvPr>
        </p:nvSpPr>
        <p:spPr/>
        <p:txBody>
          <a:bodyPr/>
          <a:lstStyle/>
          <a:p>
            <a:r>
              <a:rPr lang="en-US" dirty="0"/>
              <a:t>No special tools required.</a:t>
            </a:r>
          </a:p>
          <a:p>
            <a:r>
              <a:rPr lang="en-US" dirty="0"/>
              <a:t>No licensing needed.</a:t>
            </a:r>
          </a:p>
          <a:p>
            <a:r>
              <a:rPr lang="en-US" dirty="0"/>
              <a:t>You need a text editor.</a:t>
            </a:r>
          </a:p>
        </p:txBody>
      </p:sp>
    </p:spTree>
    <p:extLst>
      <p:ext uri="{BB962C8B-B14F-4D97-AF65-F5344CB8AC3E}">
        <p14:creationId xmlns:p14="http://schemas.microsoft.com/office/powerpoint/2010/main" val="11262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Manipulation</a:t>
            </a:r>
            <a:br>
              <a:rPr lang="en-US" dirty="0"/>
            </a:br>
            <a:r>
              <a:rPr lang="en-US" dirty="0"/>
              <a:t>&gt; Manipulating Style and Classes</a:t>
            </a:r>
          </a:p>
        </p:txBody>
      </p:sp>
      <p:sp>
        <p:nvSpPr>
          <p:cNvPr id="3" name="Content Placeholder 2"/>
          <p:cNvSpPr>
            <a:spLocks noGrp="1"/>
          </p:cNvSpPr>
          <p:nvPr>
            <p:ph idx="1"/>
          </p:nvPr>
        </p:nvSpPr>
        <p:spPr/>
        <p:txBody>
          <a:bodyPr/>
          <a:lstStyle/>
          <a:p>
            <a:r>
              <a:rPr lang="en-US" dirty="0"/>
              <a:t>Altering style: We can use the </a:t>
            </a:r>
            <a:r>
              <a:rPr lang="en-US" b="1" dirty="0"/>
              <a:t>style</a:t>
            </a:r>
            <a:r>
              <a:rPr lang="en-US" dirty="0"/>
              <a:t> property to alter the style of any element. i.e.,</a:t>
            </a:r>
          </a:p>
          <a:p>
            <a:pPr marL="0" indent="0">
              <a:buNone/>
            </a:pPr>
            <a:r>
              <a:rPr lang="en-US" dirty="0"/>
              <a:t>	</a:t>
            </a:r>
            <a:r>
              <a:rPr lang="en-US" dirty="0" err="1"/>
              <a:t>document.getElementsByTagName</a:t>
            </a:r>
            <a:r>
              <a:rPr lang="en-US" dirty="0"/>
              <a:t>(“body”)[0].</a:t>
            </a:r>
            <a:r>
              <a:rPr lang="en-US" dirty="0" err="1"/>
              <a:t>style.background</a:t>
            </a:r>
            <a:r>
              <a:rPr lang="en-US" dirty="0"/>
              <a:t>=“#</a:t>
            </a:r>
            <a:r>
              <a:rPr lang="en-US" dirty="0" err="1"/>
              <a:t>ddd</a:t>
            </a:r>
            <a:r>
              <a:rPr lang="en-US" dirty="0"/>
              <a:t>”;</a:t>
            </a:r>
          </a:p>
          <a:p>
            <a:pPr marL="0" indent="0">
              <a:buNone/>
            </a:pPr>
            <a:r>
              <a:rPr lang="en-US" dirty="0"/>
              <a:t>	</a:t>
            </a:r>
            <a:r>
              <a:rPr lang="en-US" dirty="0" err="1"/>
              <a:t>document.getElementsByTagName</a:t>
            </a:r>
            <a:r>
              <a:rPr lang="en-US" dirty="0"/>
              <a:t>(“label”)[0].</a:t>
            </a:r>
            <a:r>
              <a:rPr lang="en-US" dirty="0" err="1"/>
              <a:t>style.position</a:t>
            </a:r>
            <a:r>
              <a:rPr lang="en-US" dirty="0"/>
              <a:t> = “absolute”;</a:t>
            </a:r>
          </a:p>
          <a:p>
            <a:pPr marL="0" indent="0">
              <a:buNone/>
            </a:pPr>
            <a:r>
              <a:rPr lang="en-US" dirty="0"/>
              <a:t>	</a:t>
            </a:r>
            <a:r>
              <a:rPr lang="en-US" dirty="0" err="1"/>
              <a:t>document.getElementsByTagName</a:t>
            </a:r>
            <a:r>
              <a:rPr lang="en-US" dirty="0"/>
              <a:t>(“label”)[0].</a:t>
            </a:r>
            <a:r>
              <a:rPr lang="en-US" dirty="0" err="1"/>
              <a:t>style.left</a:t>
            </a:r>
            <a:r>
              <a:rPr lang="en-US" dirty="0"/>
              <a:t> = “300px”;</a:t>
            </a:r>
          </a:p>
        </p:txBody>
      </p:sp>
    </p:spTree>
    <p:extLst>
      <p:ext uri="{BB962C8B-B14F-4D97-AF65-F5344CB8AC3E}">
        <p14:creationId xmlns:p14="http://schemas.microsoft.com/office/powerpoint/2010/main" val="269726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Manipulation</a:t>
            </a:r>
            <a:br>
              <a:rPr lang="en-US" dirty="0"/>
            </a:br>
            <a:r>
              <a:rPr lang="en-US" dirty="0"/>
              <a:t>&gt; Common Element Properties…</a:t>
            </a:r>
          </a:p>
        </p:txBody>
      </p:sp>
      <p:sp>
        <p:nvSpPr>
          <p:cNvPr id="3" name="Content Placeholder 2"/>
          <p:cNvSpPr>
            <a:spLocks noGrp="1"/>
          </p:cNvSpPr>
          <p:nvPr>
            <p:ph idx="1"/>
          </p:nvPr>
        </p:nvSpPr>
        <p:spPr/>
        <p:txBody>
          <a:bodyPr/>
          <a:lstStyle/>
          <a:p>
            <a:r>
              <a:rPr lang="en-US" b="1" dirty="0" err="1"/>
              <a:t>className</a:t>
            </a:r>
            <a:r>
              <a:rPr lang="en-US" dirty="0"/>
              <a:t> – the </a:t>
            </a:r>
            <a:r>
              <a:rPr lang="en-US" b="1" dirty="0"/>
              <a:t>class</a:t>
            </a:r>
            <a:r>
              <a:rPr lang="en-US" dirty="0"/>
              <a:t> attribute of the tag</a:t>
            </a:r>
          </a:p>
          <a:p>
            <a:r>
              <a:rPr lang="en-US" b="1" dirty="0" err="1"/>
              <a:t>innerHTML</a:t>
            </a:r>
            <a:r>
              <a:rPr lang="en-US" dirty="0"/>
              <a:t> – holds all the entire HTML code inside the element</a:t>
            </a:r>
          </a:p>
          <a:p>
            <a:r>
              <a:rPr lang="en-US" dirty="0"/>
              <a:t>Read-only properties with information for the current element and its state</a:t>
            </a:r>
          </a:p>
          <a:p>
            <a:pPr lvl="1"/>
            <a:r>
              <a:rPr lang="en-US" dirty="0" err="1"/>
              <a:t>tagName</a:t>
            </a:r>
            <a:r>
              <a:rPr lang="en-US" dirty="0"/>
              <a:t>, </a:t>
            </a:r>
            <a:r>
              <a:rPr lang="en-US" dirty="0" err="1"/>
              <a:t>offsetWidth</a:t>
            </a:r>
            <a:r>
              <a:rPr lang="en-US" dirty="0"/>
              <a:t>, </a:t>
            </a:r>
            <a:r>
              <a:rPr lang="en-US" dirty="0" err="1"/>
              <a:t>offsetHeight</a:t>
            </a:r>
            <a:r>
              <a:rPr lang="en-US" dirty="0"/>
              <a:t>, </a:t>
            </a:r>
            <a:r>
              <a:rPr lang="en-US" dirty="0" err="1"/>
              <a:t>scrollHeight</a:t>
            </a:r>
            <a:r>
              <a:rPr lang="en-US" dirty="0"/>
              <a:t>, </a:t>
            </a:r>
            <a:r>
              <a:rPr lang="en-US" dirty="0" err="1"/>
              <a:t>scrollTop</a:t>
            </a:r>
            <a:r>
              <a:rPr lang="en-US" dirty="0"/>
              <a:t>, </a:t>
            </a:r>
            <a:r>
              <a:rPr lang="en-US" dirty="0" err="1"/>
              <a:t>nodeType</a:t>
            </a:r>
            <a:r>
              <a:rPr lang="en-US" dirty="0"/>
              <a:t>, </a:t>
            </a:r>
            <a:r>
              <a:rPr lang="en-US"/>
              <a:t>etc…</a:t>
            </a:r>
            <a:endParaRPr lang="en-US" dirty="0"/>
          </a:p>
        </p:txBody>
      </p:sp>
    </p:spTree>
    <p:extLst>
      <p:ext uri="{BB962C8B-B14F-4D97-AF65-F5344CB8AC3E}">
        <p14:creationId xmlns:p14="http://schemas.microsoft.com/office/powerpoint/2010/main" val="47822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idx="12"/>
          </p:nvPr>
        </p:nvSpPr>
        <p:spPr/>
        <p:txBody>
          <a:bodyPr/>
          <a:lstStyle/>
          <a:p>
            <a:fld id="{40FD9E15-957A-4BB7-9F04-DB8BFD613D89}" type="slidenum">
              <a:rPr lang="en-US"/>
              <a:pPr/>
              <a:t>152</a:t>
            </a:fld>
            <a:endParaRPr lang="en-US"/>
          </a:p>
        </p:txBody>
      </p:sp>
      <p:sp>
        <p:nvSpPr>
          <p:cNvPr id="18433" name="Rectangle 1"/>
          <p:cNvSpPr>
            <a:spLocks noGrp="1" noChangeArrowheads="1"/>
          </p:cNvSpPr>
          <p:nvPr>
            <p:ph type="title"/>
          </p:nvPr>
        </p:nvSpPr>
        <p:spPr>
          <a:xfrm>
            <a:off x="1379665" y="101682"/>
            <a:ext cx="9432669" cy="1144800"/>
          </a:xfrm>
          <a:ln/>
        </p:spPr>
        <p:txBody>
          <a:bodyPr vert="horz" lIns="0" tIns="13715" rIns="0" bIns="0" anchor="b">
            <a:normAutofit/>
          </a:bodyPr>
          <a:lstStyle/>
          <a:p>
            <a:pPr>
              <a:lnSpc>
                <a:spcPct val="98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2400" b="1" dirty="0">
                <a:latin typeface="Georgia" panose="02040502050405020303" pitchFamily="18" charset="0"/>
              </a:rPr>
              <a:t>Some of The Document Object</a:t>
            </a:r>
            <a:br>
              <a:rPr lang="en-US" sz="2400" b="1" dirty="0">
                <a:latin typeface="Georgia" panose="02040502050405020303" pitchFamily="18" charset="0"/>
              </a:rPr>
            </a:br>
            <a:r>
              <a:rPr lang="en-US" sz="2400" b="1" dirty="0">
                <a:latin typeface="Georgia" panose="02040502050405020303" pitchFamily="18" charset="0"/>
              </a:rPr>
              <a:t>Properties</a:t>
            </a:r>
            <a:br>
              <a:rPr lang="en-US" sz="2400" b="1" dirty="0">
                <a:latin typeface="Georgia" panose="02040502050405020303" pitchFamily="18" charset="0"/>
              </a:rPr>
            </a:br>
            <a:endParaRPr lang="en-US" sz="2400" b="1" dirty="0">
              <a:latin typeface="Georgia" panose="02040502050405020303" pitchFamily="18" charset="0"/>
            </a:endParaRPr>
          </a:p>
        </p:txBody>
      </p:sp>
      <p:sp>
        <p:nvSpPr>
          <p:cNvPr id="2" name="Footer Placeholder 1"/>
          <p:cNvSpPr>
            <a:spLocks noGrp="1"/>
          </p:cNvSpPr>
          <p:nvPr>
            <p:ph type="ftr" sz="quarter" idx="11"/>
          </p:nvPr>
        </p:nvSpPr>
        <p:spPr/>
        <p:txBody>
          <a:bodyPr/>
          <a:lstStyle/>
          <a:p>
            <a:r>
              <a:rPr lang="en-US"/>
              <a:t>created by zelalem Abera-HilCoe-Web - Technology</a:t>
            </a:r>
          </a:p>
        </p:txBody>
      </p:sp>
      <p:graphicFrame>
        <p:nvGraphicFramePr>
          <p:cNvPr id="3" name="Table 2"/>
          <p:cNvGraphicFramePr>
            <a:graphicFrameLocks noGrp="1"/>
          </p:cNvGraphicFramePr>
          <p:nvPr/>
        </p:nvGraphicFramePr>
        <p:xfrm>
          <a:off x="1414232" y="1706742"/>
          <a:ext cx="7010400" cy="4029114"/>
        </p:xfrm>
        <a:graphic>
          <a:graphicData uri="http://schemas.openxmlformats.org/drawingml/2006/table">
            <a:tbl>
              <a:tblPr>
                <a:tableStyleId>{638B1855-1B75-4FBE-930C-398BA8C253C6}</a:tableStyleId>
              </a:tblPr>
              <a:tblGrid>
                <a:gridCol w="3505200">
                  <a:extLst>
                    <a:ext uri="{9D8B030D-6E8A-4147-A177-3AD203B41FA5}">
                      <a16:colId xmlns:a16="http://schemas.microsoft.com/office/drawing/2014/main" xmlns="" val="20000"/>
                    </a:ext>
                  </a:extLst>
                </a:gridCol>
                <a:gridCol w="3505200">
                  <a:extLst>
                    <a:ext uri="{9D8B030D-6E8A-4147-A177-3AD203B41FA5}">
                      <a16:colId xmlns:a16="http://schemas.microsoft.com/office/drawing/2014/main" xmlns="" val="20001"/>
                    </a:ext>
                  </a:extLst>
                </a:gridCol>
              </a:tblGrid>
              <a:tr h="698141">
                <a:tc>
                  <a:txBody>
                    <a:bodyPr/>
                    <a:lstStyle/>
                    <a:p>
                      <a:pPr algn="l"/>
                      <a:r>
                        <a:rPr lang="en-US" dirty="0" err="1">
                          <a:latin typeface="Georgia" panose="02040502050405020303" pitchFamily="18" charset="0"/>
                        </a:rPr>
                        <a:t>document.title</a:t>
                      </a:r>
                      <a:endParaRPr lang="en-US" dirty="0">
                        <a:latin typeface="Georgia" panose="02040502050405020303" pitchFamily="18" charset="0"/>
                      </a:endParaRPr>
                    </a:p>
                  </a:txBody>
                  <a:tcPr anchor="ctr"/>
                </a:tc>
                <a:tc>
                  <a:txBody>
                    <a:bodyPr/>
                    <a:lstStyle/>
                    <a:p>
                      <a:pPr algn="l"/>
                      <a:r>
                        <a:rPr lang="en-US">
                          <a:latin typeface="Georgia" panose="02040502050405020303" pitchFamily="18" charset="0"/>
                        </a:rPr>
                        <a:t>Returns the &lt;title&gt; element </a:t>
                      </a:r>
                    </a:p>
                  </a:txBody>
                  <a:tcPr anchor="ctr"/>
                </a:tc>
                <a:extLst>
                  <a:ext uri="{0D108BD9-81ED-4DB2-BD59-A6C34878D82A}">
                    <a16:rowId xmlns:a16="http://schemas.microsoft.com/office/drawing/2014/main" xmlns="" val="10000"/>
                  </a:ext>
                </a:extLst>
              </a:tr>
              <a:tr h="761689">
                <a:tc>
                  <a:txBody>
                    <a:bodyPr/>
                    <a:lstStyle/>
                    <a:p>
                      <a:pPr algn="l"/>
                      <a:r>
                        <a:rPr lang="en-US" dirty="0">
                          <a:latin typeface="Georgia" panose="02040502050405020303" pitchFamily="18" charset="0"/>
                        </a:rPr>
                        <a:t>document.URL</a:t>
                      </a:r>
                    </a:p>
                  </a:txBody>
                  <a:tcPr anchor="ctr"/>
                </a:tc>
                <a:tc>
                  <a:txBody>
                    <a:bodyPr/>
                    <a:lstStyle/>
                    <a:p>
                      <a:pPr algn="l"/>
                      <a:r>
                        <a:rPr lang="en-US" dirty="0">
                          <a:latin typeface="Georgia" panose="02040502050405020303" pitchFamily="18" charset="0"/>
                        </a:rPr>
                        <a:t>Returns the complete URL of the document </a:t>
                      </a:r>
                    </a:p>
                  </a:txBody>
                  <a:tcPr anchor="ctr"/>
                </a:tc>
                <a:extLst>
                  <a:ext uri="{0D108BD9-81ED-4DB2-BD59-A6C34878D82A}">
                    <a16:rowId xmlns:a16="http://schemas.microsoft.com/office/drawing/2014/main" xmlns="" val="10001"/>
                  </a:ext>
                </a:extLst>
              </a:tr>
              <a:tr h="593558">
                <a:tc>
                  <a:txBody>
                    <a:bodyPr/>
                    <a:lstStyle/>
                    <a:p>
                      <a:pPr algn="l"/>
                      <a:r>
                        <a:rPr lang="en-US" dirty="0" err="1">
                          <a:latin typeface="Georgia" panose="02040502050405020303" pitchFamily="18" charset="0"/>
                        </a:rPr>
                        <a:t>document.body</a:t>
                      </a:r>
                      <a:endParaRPr lang="en-US" dirty="0">
                        <a:latin typeface="Georgia" panose="02040502050405020303" pitchFamily="18" charset="0"/>
                      </a:endParaRPr>
                    </a:p>
                  </a:txBody>
                  <a:tcPr anchor="ctr"/>
                </a:tc>
                <a:tc>
                  <a:txBody>
                    <a:bodyPr/>
                    <a:lstStyle/>
                    <a:p>
                      <a:pPr algn="l"/>
                      <a:r>
                        <a:rPr lang="en-US" dirty="0">
                          <a:latin typeface="Georgia" panose="02040502050405020303" pitchFamily="18" charset="0"/>
                        </a:rPr>
                        <a:t>Returns the &lt;body&gt; element </a:t>
                      </a:r>
                    </a:p>
                  </a:txBody>
                  <a:tcPr anchor="ctr"/>
                </a:tc>
                <a:extLst>
                  <a:ext uri="{0D108BD9-81ED-4DB2-BD59-A6C34878D82A}">
                    <a16:rowId xmlns:a16="http://schemas.microsoft.com/office/drawing/2014/main" xmlns="" val="10002"/>
                  </a:ext>
                </a:extLst>
              </a:tr>
              <a:tr h="753979">
                <a:tc>
                  <a:txBody>
                    <a:bodyPr/>
                    <a:lstStyle/>
                    <a:p>
                      <a:pPr algn="l"/>
                      <a:r>
                        <a:rPr lang="en-US" dirty="0" err="1">
                          <a:latin typeface="Georgia" panose="02040502050405020303" pitchFamily="18" charset="0"/>
                        </a:rPr>
                        <a:t>document.forms</a:t>
                      </a:r>
                      <a:endParaRPr lang="en-US" dirty="0">
                        <a:latin typeface="Georgia" panose="02040502050405020303" pitchFamily="18" charset="0"/>
                      </a:endParaRPr>
                    </a:p>
                  </a:txBody>
                  <a:tcPr anchor="ctr"/>
                </a:tc>
                <a:tc>
                  <a:txBody>
                    <a:bodyPr/>
                    <a:lstStyle/>
                    <a:p>
                      <a:pPr algn="l"/>
                      <a:r>
                        <a:rPr lang="en-US">
                          <a:latin typeface="Georgia" panose="02040502050405020303" pitchFamily="18" charset="0"/>
                        </a:rPr>
                        <a:t>Returns all &lt;form&gt; elements </a:t>
                      </a:r>
                    </a:p>
                  </a:txBody>
                  <a:tcPr anchor="ctr"/>
                </a:tc>
                <a:extLst>
                  <a:ext uri="{0D108BD9-81ED-4DB2-BD59-A6C34878D82A}">
                    <a16:rowId xmlns:a16="http://schemas.microsoft.com/office/drawing/2014/main" xmlns="" val="10003"/>
                  </a:ext>
                </a:extLst>
              </a:tr>
              <a:tr h="1221747">
                <a:tc>
                  <a:txBody>
                    <a:bodyPr/>
                    <a:lstStyle/>
                    <a:p>
                      <a:pPr algn="l"/>
                      <a:r>
                        <a:rPr lang="en-US">
                          <a:latin typeface="Georgia" panose="02040502050405020303" pitchFamily="18" charset="0"/>
                        </a:rPr>
                        <a:t>document.head</a:t>
                      </a:r>
                    </a:p>
                  </a:txBody>
                  <a:tcPr anchor="ctr"/>
                </a:tc>
                <a:tc>
                  <a:txBody>
                    <a:bodyPr/>
                    <a:lstStyle/>
                    <a:p>
                      <a:pPr algn="l"/>
                      <a:r>
                        <a:rPr lang="en-US" dirty="0">
                          <a:latin typeface="Georgia" panose="02040502050405020303" pitchFamily="18" charset="0"/>
                        </a:rPr>
                        <a:t>Returns the &lt;head&gt; element</a:t>
                      </a:r>
                    </a:p>
                  </a:txBody>
                  <a:tcPr anchor="ctr"/>
                </a:tc>
                <a:extLst>
                  <a:ext uri="{0D108BD9-81ED-4DB2-BD59-A6C34878D82A}">
                    <a16:rowId xmlns:a16="http://schemas.microsoft.com/office/drawing/2014/main" xmlns="" val="10004"/>
                  </a:ext>
                </a:extLst>
              </a:tr>
            </a:tbl>
          </a:graphicData>
        </a:graphic>
      </p:graphicFrame>
      <p:graphicFrame>
        <p:nvGraphicFramePr>
          <p:cNvPr id="5" name="Table 4"/>
          <p:cNvGraphicFramePr>
            <a:graphicFrameLocks noGrp="1"/>
          </p:cNvGraphicFramePr>
          <p:nvPr/>
        </p:nvGraphicFramePr>
        <p:xfrm>
          <a:off x="838200" y="4989487"/>
          <a:ext cx="10515600" cy="365760"/>
        </p:xfrm>
        <a:graphic>
          <a:graphicData uri="http://schemas.openxmlformats.org/drawingml/2006/table">
            <a:tbl>
              <a:tblPr/>
              <a:tblGrid>
                <a:gridCol w="5257800">
                  <a:extLst>
                    <a:ext uri="{9D8B030D-6E8A-4147-A177-3AD203B41FA5}">
                      <a16:colId xmlns:a16="http://schemas.microsoft.com/office/drawing/2014/main" xmlns="" val="20000"/>
                    </a:ext>
                  </a:extLst>
                </a:gridCol>
                <a:gridCol w="5257800">
                  <a:extLst>
                    <a:ext uri="{9D8B030D-6E8A-4147-A177-3AD203B41FA5}">
                      <a16:colId xmlns:a16="http://schemas.microsoft.com/office/drawing/2014/main" xmlns="" val="20001"/>
                    </a:ext>
                  </a:extLst>
                </a:gridCol>
              </a:tblGrid>
              <a:tr h="0">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3470257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69808" y="594002"/>
            <a:ext cx="6721760" cy="477054"/>
          </a:xfrm>
          <a:prstGeom prst="rect">
            <a:avLst/>
          </a:prstGeom>
          <a:noFill/>
        </p:spPr>
        <p:txBody>
          <a:bodyPr wrap="square" lIns="45720" tIns="22860" rIns="45720" bIns="22860" rtlCol="0">
            <a:spAutoFit/>
          </a:bodyPr>
          <a:lstStyle/>
          <a:p>
            <a:pPr algn="ctr"/>
            <a:r>
              <a:rPr lang="en-US" sz="2800" b="1" dirty="0">
                <a:latin typeface="Georgia" panose="02040502050405020303" pitchFamily="18" charset="0"/>
              </a:rPr>
              <a:t>Finding HTML Elements</a:t>
            </a:r>
          </a:p>
        </p:txBody>
      </p:sp>
      <p:sp>
        <p:nvSpPr>
          <p:cNvPr id="8" name="Content Placeholder 2"/>
          <p:cNvSpPr txBox="1">
            <a:spLocks/>
          </p:cNvSpPr>
          <p:nvPr/>
        </p:nvSpPr>
        <p:spPr>
          <a:xfrm>
            <a:off x="1166190" y="1457476"/>
            <a:ext cx="11025809" cy="5697999"/>
          </a:xfrm>
          <a:prstGeom prst="rect">
            <a:avLst/>
          </a:prstGeom>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None/>
            </a:pPr>
            <a:r>
              <a:rPr lang="en-US" sz="1800" b="1" dirty="0">
                <a:latin typeface="Georgia" panose="02040502050405020303" pitchFamily="18" charset="0"/>
              </a:rPr>
              <a:t>1. Finding HTML Element by Id    //Most Common One</a:t>
            </a:r>
          </a:p>
          <a:p>
            <a:pPr>
              <a:lnSpc>
                <a:spcPct val="150000"/>
              </a:lnSpc>
            </a:pPr>
            <a:r>
              <a:rPr lang="en-US" sz="1800" i="1" dirty="0" err="1">
                <a:solidFill>
                  <a:srgbClr val="FF0000"/>
                </a:solidFill>
                <a:latin typeface="Georgia" panose="02040502050405020303" pitchFamily="18" charset="0"/>
              </a:rPr>
              <a:t>Eg</a:t>
            </a:r>
            <a:r>
              <a:rPr lang="en-US" sz="1800" i="1" dirty="0">
                <a:solidFill>
                  <a:srgbClr val="FF0000"/>
                </a:solidFill>
                <a:latin typeface="Georgia" panose="02040502050405020303" pitchFamily="18" charset="0"/>
              </a:rPr>
              <a:t>:-</a:t>
            </a:r>
            <a:r>
              <a:rPr lang="en-US" sz="1800" i="1" dirty="0" err="1">
                <a:solidFill>
                  <a:srgbClr val="FF0000"/>
                </a:solidFill>
                <a:latin typeface="Georgia" panose="02040502050405020303" pitchFamily="18" charset="0"/>
              </a:rPr>
              <a:t>document.getElementById</a:t>
            </a:r>
            <a:r>
              <a:rPr lang="en-US" sz="1800" i="1" dirty="0">
                <a:solidFill>
                  <a:srgbClr val="FF0000"/>
                </a:solidFill>
                <a:latin typeface="Georgia" panose="02040502050405020303" pitchFamily="18" charset="0"/>
              </a:rPr>
              <a:t>(“div”);</a:t>
            </a:r>
          </a:p>
          <a:p>
            <a:pPr marL="0" indent="0">
              <a:lnSpc>
                <a:spcPct val="150000"/>
              </a:lnSpc>
              <a:buNone/>
            </a:pPr>
            <a:r>
              <a:rPr lang="en-US" sz="1800" b="1" dirty="0">
                <a:latin typeface="Georgia" panose="02040502050405020303" pitchFamily="18" charset="0"/>
              </a:rPr>
              <a:t>2.Finding HTML Elements by Tag Name</a:t>
            </a:r>
          </a:p>
          <a:p>
            <a:pPr marL="0" indent="0">
              <a:lnSpc>
                <a:spcPct val="150000"/>
              </a:lnSpc>
              <a:buNone/>
            </a:pPr>
            <a:r>
              <a:rPr lang="en-US" sz="1800" i="1" dirty="0" err="1">
                <a:solidFill>
                  <a:srgbClr val="FF0000"/>
                </a:solidFill>
                <a:latin typeface="Georgia" panose="02040502050405020303" pitchFamily="18" charset="0"/>
              </a:rPr>
              <a:t>Eg</a:t>
            </a:r>
            <a:r>
              <a:rPr lang="en-US" sz="1800" i="1" dirty="0">
                <a:solidFill>
                  <a:srgbClr val="FF0000"/>
                </a:solidFill>
                <a:latin typeface="Georgia" panose="02040502050405020303" pitchFamily="18" charset="0"/>
              </a:rPr>
              <a:t>:-</a:t>
            </a:r>
            <a:r>
              <a:rPr lang="en-US" sz="1800" i="1" dirty="0" err="1">
                <a:solidFill>
                  <a:srgbClr val="FF0000"/>
                </a:solidFill>
                <a:latin typeface="Georgia" panose="02040502050405020303" pitchFamily="18" charset="0"/>
              </a:rPr>
              <a:t>document.getElementsByTagName</a:t>
            </a:r>
            <a:r>
              <a:rPr lang="en-US" sz="1800" i="1" dirty="0">
                <a:solidFill>
                  <a:srgbClr val="FF0000"/>
                </a:solidFill>
                <a:latin typeface="Georgia" panose="02040502050405020303" pitchFamily="18" charset="0"/>
              </a:rPr>
              <a:t>(“p”);</a:t>
            </a:r>
          </a:p>
          <a:p>
            <a:pPr marL="0" indent="0">
              <a:lnSpc>
                <a:spcPct val="150000"/>
              </a:lnSpc>
              <a:buNone/>
            </a:pPr>
            <a:r>
              <a:rPr lang="en-US" sz="1800" b="1" dirty="0">
                <a:latin typeface="Georgia" panose="02040502050405020303" pitchFamily="18" charset="0"/>
              </a:rPr>
              <a:t>3. Finding HTML Elements by Class Name</a:t>
            </a:r>
          </a:p>
          <a:p>
            <a:pPr marL="0" indent="0">
              <a:lnSpc>
                <a:spcPct val="150000"/>
              </a:lnSpc>
              <a:buNone/>
            </a:pPr>
            <a:r>
              <a:rPr lang="en-US" sz="1800" i="1" dirty="0" err="1">
                <a:solidFill>
                  <a:srgbClr val="FF0000"/>
                </a:solidFill>
                <a:latin typeface="Georgia" panose="02040502050405020303" pitchFamily="18" charset="0"/>
              </a:rPr>
              <a:t>Eg</a:t>
            </a:r>
            <a:r>
              <a:rPr lang="en-US" sz="1800" i="1" dirty="0">
                <a:solidFill>
                  <a:srgbClr val="FF0000"/>
                </a:solidFill>
                <a:latin typeface="Georgia" panose="02040502050405020303" pitchFamily="18" charset="0"/>
              </a:rPr>
              <a:t>:-</a:t>
            </a:r>
            <a:r>
              <a:rPr lang="en-US" sz="1800" i="1" dirty="0" err="1">
                <a:solidFill>
                  <a:srgbClr val="FF0000"/>
                </a:solidFill>
                <a:latin typeface="Georgia" panose="02040502050405020303" pitchFamily="18" charset="0"/>
              </a:rPr>
              <a:t>document.getElemenstByClassName</a:t>
            </a:r>
            <a:r>
              <a:rPr lang="en-US" sz="1800" i="1" dirty="0">
                <a:solidFill>
                  <a:srgbClr val="FF0000"/>
                </a:solidFill>
                <a:latin typeface="Georgia" panose="02040502050405020303" pitchFamily="18" charset="0"/>
              </a:rPr>
              <a:t>(“par”);</a:t>
            </a:r>
          </a:p>
          <a:p>
            <a:pPr marL="0" indent="0">
              <a:lnSpc>
                <a:spcPct val="150000"/>
              </a:lnSpc>
              <a:buNone/>
            </a:pPr>
            <a:r>
              <a:rPr lang="en-US" sz="1800" b="1" dirty="0">
                <a:latin typeface="Georgia" panose="02040502050405020303" pitchFamily="18" charset="0"/>
              </a:rPr>
              <a:t>4. Finding HTML Elements by CSS Selectors</a:t>
            </a:r>
          </a:p>
          <a:p>
            <a:pPr marL="0" indent="0">
              <a:lnSpc>
                <a:spcPct val="150000"/>
              </a:lnSpc>
              <a:buNone/>
            </a:pPr>
            <a:r>
              <a:rPr lang="en-US" sz="1800" i="1" dirty="0" err="1">
                <a:solidFill>
                  <a:srgbClr val="FF0000"/>
                </a:solidFill>
                <a:latin typeface="Georgia" panose="02040502050405020303" pitchFamily="18" charset="0"/>
              </a:rPr>
              <a:t>Eg</a:t>
            </a:r>
            <a:r>
              <a:rPr lang="en-US" sz="1800" i="1" dirty="0">
                <a:solidFill>
                  <a:srgbClr val="FF0000"/>
                </a:solidFill>
                <a:latin typeface="Georgia" panose="02040502050405020303" pitchFamily="18" charset="0"/>
              </a:rPr>
              <a:t>:-document. </a:t>
            </a:r>
            <a:r>
              <a:rPr lang="en-US" sz="1800" i="1" dirty="0" err="1">
                <a:solidFill>
                  <a:srgbClr val="FF0000"/>
                </a:solidFill>
                <a:latin typeface="Georgia" panose="02040502050405020303" pitchFamily="18" charset="0"/>
              </a:rPr>
              <a:t>querySelectorAll</a:t>
            </a:r>
            <a:r>
              <a:rPr lang="en-US" sz="1800" i="1" dirty="0">
                <a:solidFill>
                  <a:srgbClr val="FF0000"/>
                </a:solidFill>
                <a:latin typeface="Georgia" panose="02040502050405020303" pitchFamily="18" charset="0"/>
              </a:rPr>
              <a:t>("</a:t>
            </a:r>
            <a:r>
              <a:rPr lang="en-US" sz="1800" i="1" dirty="0" err="1">
                <a:solidFill>
                  <a:srgbClr val="FF0000"/>
                </a:solidFill>
                <a:latin typeface="Georgia" panose="02040502050405020303" pitchFamily="18" charset="0"/>
              </a:rPr>
              <a:t>p.par</a:t>
            </a:r>
            <a:r>
              <a:rPr lang="en-US" sz="1800" i="1" dirty="0">
                <a:solidFill>
                  <a:srgbClr val="FF0000"/>
                </a:solidFill>
                <a:latin typeface="Georgia" panose="02040502050405020303" pitchFamily="18" charset="0"/>
              </a:rPr>
              <a:t>");</a:t>
            </a:r>
          </a:p>
          <a:p>
            <a:pPr marL="0" indent="0">
              <a:lnSpc>
                <a:spcPct val="150000"/>
              </a:lnSpc>
              <a:buNone/>
            </a:pPr>
            <a:endParaRPr lang="en-US" sz="1800" b="1" dirty="0">
              <a:latin typeface="Georgia" panose="02040502050405020303" pitchFamily="18" charset="0"/>
            </a:endParaRPr>
          </a:p>
          <a:p>
            <a:pPr marL="0" indent="0">
              <a:lnSpc>
                <a:spcPct val="150000"/>
              </a:lnSpc>
              <a:buNone/>
            </a:pPr>
            <a:endParaRPr lang="en-US" sz="1800" i="1" dirty="0">
              <a:solidFill>
                <a:srgbClr val="FF0000"/>
              </a:solidFill>
              <a:latin typeface="Georgia" panose="02040502050405020303" pitchFamily="18" charset="0"/>
            </a:endParaRPr>
          </a:p>
          <a:p>
            <a:pPr marL="0" indent="0">
              <a:lnSpc>
                <a:spcPct val="150000"/>
              </a:lnSpc>
              <a:buNone/>
            </a:pPr>
            <a:endParaRPr lang="en-US" sz="1800" b="1" dirty="0">
              <a:latin typeface="Georgia" panose="02040502050405020303" pitchFamily="18" charset="0"/>
            </a:endParaRPr>
          </a:p>
          <a:p>
            <a:pPr marL="0" indent="0">
              <a:lnSpc>
                <a:spcPct val="150000"/>
              </a:lnSpc>
              <a:buNone/>
            </a:pPr>
            <a:endParaRPr lang="en-US" sz="1800" i="1" dirty="0">
              <a:solidFill>
                <a:srgbClr val="FF0000"/>
              </a:solidFill>
              <a:latin typeface="Georgia" panose="02040502050405020303" pitchFamily="18" charset="0"/>
            </a:endParaRPr>
          </a:p>
          <a:p>
            <a:pPr marL="0" indent="0">
              <a:lnSpc>
                <a:spcPct val="150000"/>
              </a:lnSpc>
              <a:buNone/>
            </a:pPr>
            <a:endParaRPr lang="en-US" sz="1800" b="1" dirty="0">
              <a:latin typeface="Georgia" panose="02040502050405020303" pitchFamily="18" charset="0"/>
            </a:endParaRPr>
          </a:p>
          <a:p>
            <a:pPr>
              <a:lnSpc>
                <a:spcPct val="150000"/>
              </a:lnSpc>
            </a:pPr>
            <a:endParaRPr lang="en-US" sz="1800" dirty="0">
              <a:latin typeface="Georgia" panose="02040502050405020303" pitchFamily="18" charset="0"/>
            </a:endParaRPr>
          </a:p>
          <a:p>
            <a:pPr>
              <a:lnSpc>
                <a:spcPct val="150000"/>
              </a:lnSpc>
            </a:pPr>
            <a:endParaRPr lang="en-US" sz="1800" dirty="0">
              <a:latin typeface="Georgia" panose="02040502050405020303" pitchFamily="18" charset="0"/>
            </a:endParaRPr>
          </a:p>
          <a:p>
            <a:pPr>
              <a:lnSpc>
                <a:spcPct val="150000"/>
              </a:lnSpc>
            </a:pPr>
            <a:endParaRPr lang="en-US" sz="1800" dirty="0">
              <a:latin typeface="Georgia" panose="02040502050405020303" pitchFamily="18" charset="0"/>
            </a:endParaRPr>
          </a:p>
          <a:p>
            <a:pPr>
              <a:lnSpc>
                <a:spcPct val="150000"/>
              </a:lnSpc>
            </a:pPr>
            <a:endParaRPr lang="en-US" sz="1800" dirty="0">
              <a:latin typeface="Georgia" panose="02040502050405020303" pitchFamily="18" charset="0"/>
            </a:endParaRPr>
          </a:p>
          <a:p>
            <a:pPr>
              <a:lnSpc>
                <a:spcPct val="150000"/>
              </a:lnSpc>
            </a:pPr>
            <a:endParaRPr lang="en-US" sz="1800" dirty="0">
              <a:latin typeface="Georgia" panose="02040502050405020303" pitchFamily="18" charset="0"/>
            </a:endParaRPr>
          </a:p>
        </p:txBody>
      </p:sp>
    </p:spTree>
    <p:extLst>
      <p:ext uri="{BB962C8B-B14F-4D97-AF65-F5344CB8AC3E}">
        <p14:creationId xmlns:p14="http://schemas.microsoft.com/office/powerpoint/2010/main" val="4294087023"/>
      </p:ext>
    </p:extLst>
  </p:cSld>
  <p:clrMapOvr>
    <a:masterClrMapping/>
  </p:clrMapOvr>
  <p:transition spd="slow" advTm="3000">
    <p:push dir="u"/>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524000" y="-32338"/>
            <a:ext cx="7748337" cy="1277273"/>
          </a:xfrm>
          <a:prstGeom prst="rect">
            <a:avLst/>
          </a:prstGeom>
          <a:noFill/>
        </p:spPr>
        <p:txBody>
          <a:bodyPr wrap="square" lIns="45720" tIns="22860" rIns="45720" bIns="22860" rtlCol="0">
            <a:spAutoFit/>
          </a:bodyPr>
          <a:lstStyle/>
          <a:p>
            <a:pPr algn="ctr"/>
            <a:r>
              <a:rPr lang="en-US" sz="4000" b="1" dirty="0">
                <a:latin typeface="Georgia" panose="02040502050405020303" pitchFamily="18" charset="0"/>
              </a:rPr>
              <a:t>Changing HTML Elements</a:t>
            </a:r>
            <a:br>
              <a:rPr lang="en-US" sz="4000" b="1" dirty="0">
                <a:latin typeface="Georgia" panose="02040502050405020303" pitchFamily="18" charset="0"/>
              </a:rPr>
            </a:br>
            <a:endParaRPr lang="en-US" sz="4000" b="1" dirty="0">
              <a:latin typeface="Georgia" panose="02040502050405020303"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850232"/>
            <a:ext cx="11405184" cy="4940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6178907"/>
      </p:ext>
    </p:extLst>
  </p:cSld>
  <p:clrMapOvr>
    <a:masterClrMapping/>
  </p:clrMapOvr>
  <p:transition spd="slow" advTm="3000">
    <p:push dir="u"/>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DOM Manipulation</a:t>
            </a:r>
            <a:br>
              <a:rPr lang="en-US" dirty="0"/>
            </a:br>
            <a:r>
              <a:rPr lang="en-US" dirty="0"/>
              <a:t>&gt; Accessing Elements through the DOM Tree Structure</a:t>
            </a:r>
          </a:p>
        </p:txBody>
      </p:sp>
      <p:sp>
        <p:nvSpPr>
          <p:cNvPr id="3" name="Content Placeholder 2"/>
          <p:cNvSpPr>
            <a:spLocks noGrp="1"/>
          </p:cNvSpPr>
          <p:nvPr>
            <p:ph idx="1"/>
          </p:nvPr>
        </p:nvSpPr>
        <p:spPr/>
        <p:txBody>
          <a:bodyPr/>
          <a:lstStyle/>
          <a:p>
            <a:r>
              <a:rPr lang="en-US" dirty="0"/>
              <a:t>We can access elements in the DOM through some tree manipulation properties:</a:t>
            </a:r>
          </a:p>
          <a:p>
            <a:pPr lvl="1"/>
            <a:r>
              <a:rPr lang="en-US" dirty="0" err="1"/>
              <a:t>element.childNodes</a:t>
            </a:r>
            <a:endParaRPr lang="en-US" dirty="0"/>
          </a:p>
          <a:p>
            <a:pPr lvl="1"/>
            <a:r>
              <a:rPr lang="en-US" dirty="0" err="1"/>
              <a:t>element.parentNode</a:t>
            </a:r>
            <a:endParaRPr lang="en-US" dirty="0"/>
          </a:p>
          <a:p>
            <a:pPr lvl="1"/>
            <a:r>
              <a:rPr lang="en-US" dirty="0" err="1"/>
              <a:t>element.nextSibling</a:t>
            </a:r>
            <a:endParaRPr lang="en-US" dirty="0"/>
          </a:p>
          <a:p>
            <a:pPr lvl="1"/>
            <a:r>
              <a:rPr lang="en-US" dirty="0" err="1"/>
              <a:t>element.previousSibling</a:t>
            </a:r>
            <a:endParaRPr lang="en-US" dirty="0"/>
          </a:p>
          <a:p>
            <a:pPr lvl="1"/>
            <a:r>
              <a:rPr lang="en-US" dirty="0" err="1"/>
              <a:t>element.firstChild</a:t>
            </a:r>
            <a:endParaRPr lang="en-US" dirty="0"/>
          </a:p>
          <a:p>
            <a:pPr lvl="1"/>
            <a:r>
              <a:rPr lang="en-US" dirty="0" err="1"/>
              <a:t>element.lastChild</a:t>
            </a:r>
            <a:endParaRPr lang="en-US" dirty="0"/>
          </a:p>
        </p:txBody>
      </p:sp>
    </p:spTree>
    <p:extLst>
      <p:ext uri="{BB962C8B-B14F-4D97-AF65-F5344CB8AC3E}">
        <p14:creationId xmlns:p14="http://schemas.microsoft.com/office/powerpoint/2010/main" val="3360163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DOM Manipulation </a:t>
            </a:r>
            <a:br>
              <a:rPr lang="en-US" dirty="0"/>
            </a:br>
            <a:r>
              <a:rPr lang="en-US" dirty="0"/>
              <a:t>&gt; Element </a:t>
            </a:r>
            <a:r>
              <a:rPr lang="en-US" dirty="0" err="1"/>
              <a:t>vs</a:t>
            </a:r>
            <a:r>
              <a:rPr lang="en-US" dirty="0"/>
              <a:t> Node Targeting</a:t>
            </a:r>
            <a:br>
              <a:rPr lang="en-US" dirty="0"/>
            </a:br>
            <a:r>
              <a:rPr lang="en-US" b="1" dirty="0">
                <a:solidFill>
                  <a:srgbClr val="FF0000"/>
                </a:solidFill>
              </a:rPr>
              <a:t>1.Element Targeting</a:t>
            </a:r>
          </a:p>
        </p:txBody>
      </p:sp>
      <p:sp>
        <p:nvSpPr>
          <p:cNvPr id="3" name="Content Placeholder 2"/>
          <p:cNvSpPr>
            <a:spLocks noGrp="1"/>
          </p:cNvSpPr>
          <p:nvPr>
            <p:ph idx="1"/>
          </p:nvPr>
        </p:nvSpPr>
        <p:spPr>
          <a:xfrm>
            <a:off x="1104900" y="1335505"/>
            <a:ext cx="9982200" cy="5354053"/>
          </a:xfrm>
        </p:spPr>
        <p:txBody>
          <a:bodyPr>
            <a:normAutofit lnSpcReduction="10000"/>
          </a:bodyPr>
          <a:lstStyle/>
          <a:p>
            <a:r>
              <a:rPr lang="en-US" b="1" dirty="0" err="1">
                <a:solidFill>
                  <a:srgbClr val="00B0F0"/>
                </a:solidFill>
              </a:rPr>
              <a:t>document.getElementById</a:t>
            </a:r>
            <a:r>
              <a:rPr lang="en-US" b="1" dirty="0">
                <a:solidFill>
                  <a:srgbClr val="00B0F0"/>
                </a:solidFill>
              </a:rPr>
              <a:t>();//</a:t>
            </a:r>
            <a:r>
              <a:rPr lang="en-US" b="1" dirty="0" err="1">
                <a:solidFill>
                  <a:srgbClr val="00B0F0"/>
                </a:solidFill>
              </a:rPr>
              <a:t>elem</a:t>
            </a:r>
            <a:endParaRPr lang="en-US" b="1" dirty="0">
              <a:solidFill>
                <a:srgbClr val="00B0F0"/>
              </a:solidFill>
            </a:endParaRPr>
          </a:p>
          <a:p>
            <a:r>
              <a:rPr lang="en-US" b="1" dirty="0" err="1">
                <a:solidFill>
                  <a:srgbClr val="00B0F0"/>
                </a:solidFill>
              </a:rPr>
              <a:t>document.getElementsByTagName</a:t>
            </a:r>
            <a:r>
              <a:rPr lang="en-US" b="1" dirty="0">
                <a:solidFill>
                  <a:srgbClr val="00B0F0"/>
                </a:solidFill>
              </a:rPr>
              <a:t>();//</a:t>
            </a:r>
            <a:r>
              <a:rPr lang="en-US" b="1" dirty="0" err="1">
                <a:solidFill>
                  <a:srgbClr val="00B0F0"/>
                </a:solidFill>
              </a:rPr>
              <a:t>elem</a:t>
            </a:r>
            <a:r>
              <a:rPr lang="en-US" b="1" dirty="0">
                <a:solidFill>
                  <a:srgbClr val="00B0F0"/>
                </a:solidFill>
              </a:rPr>
              <a:t> </a:t>
            </a:r>
            <a:r>
              <a:rPr lang="en-US" b="1" dirty="0" err="1">
                <a:solidFill>
                  <a:srgbClr val="00B0F0"/>
                </a:solidFill>
              </a:rPr>
              <a:t>araay</a:t>
            </a:r>
            <a:endParaRPr lang="en-US" b="1" dirty="0">
              <a:solidFill>
                <a:srgbClr val="00B0F0"/>
              </a:solidFill>
            </a:endParaRPr>
          </a:p>
          <a:p>
            <a:r>
              <a:rPr lang="en-US" b="1" dirty="0" err="1">
                <a:solidFill>
                  <a:srgbClr val="00B0F0"/>
                </a:solidFill>
              </a:rPr>
              <a:t>document.getElementsByClassName</a:t>
            </a:r>
            <a:r>
              <a:rPr lang="en-US" b="1" dirty="0">
                <a:solidFill>
                  <a:srgbClr val="00B0F0"/>
                </a:solidFill>
              </a:rPr>
              <a:t>();// </a:t>
            </a:r>
            <a:r>
              <a:rPr lang="en-US" b="1" dirty="0" err="1">
                <a:solidFill>
                  <a:srgbClr val="00B0F0"/>
                </a:solidFill>
              </a:rPr>
              <a:t>elem</a:t>
            </a:r>
            <a:r>
              <a:rPr lang="en-US" b="1" dirty="0">
                <a:solidFill>
                  <a:srgbClr val="00B0F0"/>
                </a:solidFill>
              </a:rPr>
              <a:t> array</a:t>
            </a:r>
          </a:p>
          <a:p>
            <a:r>
              <a:rPr lang="en-US" b="1" dirty="0" err="1">
                <a:solidFill>
                  <a:srgbClr val="00B0F0"/>
                </a:solidFill>
              </a:rPr>
              <a:t>document.querySelector</a:t>
            </a:r>
            <a:r>
              <a:rPr lang="en-US" b="1" dirty="0">
                <a:solidFill>
                  <a:srgbClr val="00B0F0"/>
                </a:solidFill>
              </a:rPr>
              <a:t>();//</a:t>
            </a:r>
            <a:r>
              <a:rPr lang="en-US" b="1" dirty="0" err="1">
                <a:solidFill>
                  <a:srgbClr val="00B0F0"/>
                </a:solidFill>
              </a:rPr>
              <a:t>elem</a:t>
            </a:r>
            <a:r>
              <a:rPr lang="en-US" b="1" dirty="0">
                <a:solidFill>
                  <a:srgbClr val="00B0F0"/>
                </a:solidFill>
              </a:rPr>
              <a:t> </a:t>
            </a:r>
          </a:p>
          <a:p>
            <a:r>
              <a:rPr lang="en-US" b="1" dirty="0" err="1">
                <a:solidFill>
                  <a:srgbClr val="00B0F0"/>
                </a:solidFill>
              </a:rPr>
              <a:t>document.querySelectorAll</a:t>
            </a:r>
            <a:r>
              <a:rPr lang="en-US" b="1" dirty="0">
                <a:solidFill>
                  <a:srgbClr val="00B0F0"/>
                </a:solidFill>
              </a:rPr>
              <a:t>();//</a:t>
            </a:r>
            <a:r>
              <a:rPr lang="en-US" b="1" dirty="0" err="1">
                <a:solidFill>
                  <a:srgbClr val="00B0F0"/>
                </a:solidFill>
              </a:rPr>
              <a:t>elem</a:t>
            </a:r>
            <a:r>
              <a:rPr lang="en-US" b="1" dirty="0">
                <a:solidFill>
                  <a:srgbClr val="00B0F0"/>
                </a:solidFill>
              </a:rPr>
              <a:t> array</a:t>
            </a:r>
          </a:p>
          <a:p>
            <a:r>
              <a:rPr lang="en-US" b="1" dirty="0">
                <a:solidFill>
                  <a:srgbClr val="C00000"/>
                </a:solidFill>
              </a:rPr>
              <a:t>children[]//</a:t>
            </a:r>
            <a:r>
              <a:rPr lang="en-US" b="1" dirty="0" err="1">
                <a:solidFill>
                  <a:srgbClr val="C00000"/>
                </a:solidFill>
              </a:rPr>
              <a:t>elem</a:t>
            </a:r>
            <a:r>
              <a:rPr lang="en-US" b="1" dirty="0">
                <a:solidFill>
                  <a:srgbClr val="C00000"/>
                </a:solidFill>
              </a:rPr>
              <a:t> array</a:t>
            </a:r>
          </a:p>
          <a:p>
            <a:r>
              <a:rPr lang="en-US" b="1" dirty="0" err="1">
                <a:solidFill>
                  <a:srgbClr val="C00000"/>
                </a:solidFill>
              </a:rPr>
              <a:t>nextElementSibling</a:t>
            </a:r>
            <a:r>
              <a:rPr lang="en-US" b="1" dirty="0">
                <a:solidFill>
                  <a:srgbClr val="C00000"/>
                </a:solidFill>
              </a:rPr>
              <a:t>//</a:t>
            </a:r>
            <a:r>
              <a:rPr lang="en-US" b="1" dirty="0" err="1">
                <a:solidFill>
                  <a:srgbClr val="C00000"/>
                </a:solidFill>
              </a:rPr>
              <a:t>elem</a:t>
            </a:r>
            <a:endParaRPr lang="en-US" b="1" dirty="0">
              <a:solidFill>
                <a:srgbClr val="C00000"/>
              </a:solidFill>
            </a:endParaRPr>
          </a:p>
          <a:p>
            <a:r>
              <a:rPr lang="en-US" b="1" dirty="0" err="1">
                <a:solidFill>
                  <a:srgbClr val="C00000"/>
                </a:solidFill>
              </a:rPr>
              <a:t>previousElementSibling</a:t>
            </a:r>
            <a:r>
              <a:rPr lang="en-US" b="1" dirty="0">
                <a:solidFill>
                  <a:srgbClr val="C00000"/>
                </a:solidFill>
              </a:rPr>
              <a:t>//</a:t>
            </a:r>
            <a:r>
              <a:rPr lang="en-US" b="1" dirty="0" err="1">
                <a:solidFill>
                  <a:srgbClr val="C00000"/>
                </a:solidFill>
              </a:rPr>
              <a:t>elem</a:t>
            </a:r>
            <a:endParaRPr lang="en-US" b="1" dirty="0">
              <a:solidFill>
                <a:srgbClr val="C00000"/>
              </a:solidFill>
            </a:endParaRPr>
          </a:p>
          <a:p>
            <a:r>
              <a:rPr lang="en-US" b="1" dirty="0" err="1">
                <a:solidFill>
                  <a:srgbClr val="C00000"/>
                </a:solidFill>
              </a:rPr>
              <a:t>firstElementChild</a:t>
            </a:r>
            <a:r>
              <a:rPr lang="en-US" b="1" dirty="0">
                <a:solidFill>
                  <a:srgbClr val="C00000"/>
                </a:solidFill>
              </a:rPr>
              <a:t>//element</a:t>
            </a:r>
          </a:p>
          <a:p>
            <a:r>
              <a:rPr lang="en-US" b="1" dirty="0" err="1">
                <a:solidFill>
                  <a:srgbClr val="C00000"/>
                </a:solidFill>
              </a:rPr>
              <a:t>lastElementChild</a:t>
            </a:r>
            <a:r>
              <a:rPr lang="en-US" b="1" dirty="0">
                <a:solidFill>
                  <a:srgbClr val="C00000"/>
                </a:solidFill>
              </a:rPr>
              <a:t>//element</a:t>
            </a:r>
          </a:p>
          <a:p>
            <a:r>
              <a:rPr lang="en-US" b="1" dirty="0" err="1">
                <a:solidFill>
                  <a:srgbClr val="C00000"/>
                </a:solidFill>
              </a:rPr>
              <a:t>parentElement</a:t>
            </a:r>
            <a:r>
              <a:rPr lang="en-US" b="1" dirty="0">
                <a:solidFill>
                  <a:srgbClr val="C00000"/>
                </a:solidFill>
              </a:rPr>
              <a:t> // element</a:t>
            </a:r>
          </a:p>
          <a:p>
            <a:endParaRPr lang="en-US" dirty="0"/>
          </a:p>
        </p:txBody>
      </p:sp>
    </p:spTree>
    <p:extLst>
      <p:ext uri="{BB962C8B-B14F-4D97-AF65-F5344CB8AC3E}">
        <p14:creationId xmlns:p14="http://schemas.microsoft.com/office/powerpoint/2010/main" val="3792362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DOM Manipulation </a:t>
            </a:r>
            <a:br>
              <a:rPr lang="en-US" dirty="0"/>
            </a:br>
            <a:r>
              <a:rPr lang="en-US" dirty="0"/>
              <a:t>&gt; Element </a:t>
            </a:r>
            <a:r>
              <a:rPr lang="en-US" dirty="0" err="1"/>
              <a:t>vs</a:t>
            </a:r>
            <a:r>
              <a:rPr lang="en-US" dirty="0"/>
              <a:t> Node Targeting</a:t>
            </a:r>
            <a:br>
              <a:rPr lang="en-US" dirty="0"/>
            </a:br>
            <a:r>
              <a:rPr lang="en-US" b="1" dirty="0">
                <a:solidFill>
                  <a:srgbClr val="FF0000"/>
                </a:solidFill>
              </a:rPr>
              <a:t>1.Node Targeting</a:t>
            </a:r>
          </a:p>
        </p:txBody>
      </p:sp>
      <p:sp>
        <p:nvSpPr>
          <p:cNvPr id="3" name="Content Placeholder 2"/>
          <p:cNvSpPr>
            <a:spLocks noGrp="1"/>
          </p:cNvSpPr>
          <p:nvPr>
            <p:ph idx="1"/>
          </p:nvPr>
        </p:nvSpPr>
        <p:spPr>
          <a:xfrm>
            <a:off x="1104900" y="1335505"/>
            <a:ext cx="9982200" cy="5354053"/>
          </a:xfrm>
        </p:spPr>
        <p:txBody>
          <a:bodyPr>
            <a:normAutofit/>
          </a:bodyPr>
          <a:lstStyle/>
          <a:p>
            <a:r>
              <a:rPr lang="en-US" sz="2400" b="1" dirty="0" err="1">
                <a:solidFill>
                  <a:srgbClr val="C00000"/>
                </a:solidFill>
              </a:rPr>
              <a:t>childNodes</a:t>
            </a:r>
            <a:r>
              <a:rPr lang="en-US" sz="2400" b="1" dirty="0">
                <a:solidFill>
                  <a:srgbClr val="C00000"/>
                </a:solidFill>
              </a:rPr>
              <a:t>[]//node array</a:t>
            </a:r>
          </a:p>
          <a:p>
            <a:r>
              <a:rPr lang="en-US" sz="2400" b="1" dirty="0" err="1">
                <a:solidFill>
                  <a:srgbClr val="C00000"/>
                </a:solidFill>
              </a:rPr>
              <a:t>firstChild</a:t>
            </a:r>
            <a:r>
              <a:rPr lang="en-US" sz="2400" b="1" dirty="0">
                <a:solidFill>
                  <a:srgbClr val="C00000"/>
                </a:solidFill>
              </a:rPr>
              <a:t> // node</a:t>
            </a:r>
          </a:p>
          <a:p>
            <a:r>
              <a:rPr lang="en-US" sz="2400" b="1" dirty="0" err="1">
                <a:solidFill>
                  <a:srgbClr val="C00000"/>
                </a:solidFill>
              </a:rPr>
              <a:t>lastChild</a:t>
            </a:r>
            <a:r>
              <a:rPr lang="en-US" sz="2400" b="1" dirty="0">
                <a:solidFill>
                  <a:srgbClr val="C00000"/>
                </a:solidFill>
              </a:rPr>
              <a:t>  //node</a:t>
            </a:r>
          </a:p>
          <a:p>
            <a:r>
              <a:rPr lang="en-US" sz="2400" b="1" dirty="0" err="1">
                <a:solidFill>
                  <a:srgbClr val="C00000"/>
                </a:solidFill>
              </a:rPr>
              <a:t>nextSibling</a:t>
            </a:r>
            <a:r>
              <a:rPr lang="en-US" sz="2400" b="1" dirty="0">
                <a:solidFill>
                  <a:srgbClr val="C00000"/>
                </a:solidFill>
              </a:rPr>
              <a:t>  //node</a:t>
            </a:r>
          </a:p>
          <a:p>
            <a:r>
              <a:rPr lang="en-US" sz="2400" b="1" dirty="0" err="1">
                <a:solidFill>
                  <a:srgbClr val="C00000"/>
                </a:solidFill>
              </a:rPr>
              <a:t>previousSibling</a:t>
            </a:r>
            <a:r>
              <a:rPr lang="en-US" sz="2400" b="1" dirty="0">
                <a:solidFill>
                  <a:srgbClr val="C00000"/>
                </a:solidFill>
              </a:rPr>
              <a:t>  //node</a:t>
            </a:r>
          </a:p>
          <a:p>
            <a:r>
              <a:rPr lang="en-US" sz="2400" b="1" dirty="0" err="1">
                <a:solidFill>
                  <a:srgbClr val="C00000"/>
                </a:solidFill>
              </a:rPr>
              <a:t>parentNode</a:t>
            </a:r>
            <a:r>
              <a:rPr lang="en-US" sz="2400" b="1" dirty="0">
                <a:solidFill>
                  <a:srgbClr val="C00000"/>
                </a:solidFill>
              </a:rPr>
              <a:t>   // node</a:t>
            </a:r>
            <a:endParaRPr lang="en-US" sz="2400" dirty="0">
              <a:solidFill>
                <a:srgbClr val="C00000"/>
              </a:solidFill>
            </a:endParaRPr>
          </a:p>
        </p:txBody>
      </p:sp>
    </p:spTree>
    <p:extLst>
      <p:ext uri="{BB962C8B-B14F-4D97-AF65-F5344CB8AC3E}">
        <p14:creationId xmlns:p14="http://schemas.microsoft.com/office/powerpoint/2010/main" val="1283724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DOM Manipulation </a:t>
            </a:r>
            <a:br>
              <a:rPr lang="en-US" dirty="0"/>
            </a:br>
            <a:r>
              <a:rPr lang="en-US" dirty="0"/>
              <a:t>&gt; Element </a:t>
            </a:r>
            <a:r>
              <a:rPr lang="en-US" dirty="0" err="1"/>
              <a:t>vs</a:t>
            </a:r>
            <a:r>
              <a:rPr lang="en-US" dirty="0"/>
              <a:t> Node Targeting</a:t>
            </a:r>
            <a:br>
              <a:rPr lang="en-US" dirty="0"/>
            </a:br>
            <a:r>
              <a:rPr lang="en-US" b="1" dirty="0">
                <a:solidFill>
                  <a:srgbClr val="FF0000"/>
                </a:solidFill>
              </a:rPr>
              <a:t>1.Node Testing</a:t>
            </a:r>
          </a:p>
        </p:txBody>
      </p:sp>
      <p:sp>
        <p:nvSpPr>
          <p:cNvPr id="3" name="Content Placeholder 2"/>
          <p:cNvSpPr>
            <a:spLocks noGrp="1"/>
          </p:cNvSpPr>
          <p:nvPr>
            <p:ph idx="1"/>
          </p:nvPr>
        </p:nvSpPr>
        <p:spPr>
          <a:xfrm>
            <a:off x="1104900" y="1335505"/>
            <a:ext cx="9982200" cy="5354053"/>
          </a:xfrm>
        </p:spPr>
        <p:txBody>
          <a:bodyPr>
            <a:normAutofit/>
          </a:bodyPr>
          <a:lstStyle/>
          <a:p>
            <a:r>
              <a:rPr lang="en-US" sz="2400" b="1" dirty="0" err="1">
                <a:solidFill>
                  <a:srgbClr val="C00000"/>
                </a:solidFill>
              </a:rPr>
              <a:t>nodeName</a:t>
            </a:r>
            <a:r>
              <a:rPr lang="en-US" sz="2400" b="1" dirty="0">
                <a:solidFill>
                  <a:srgbClr val="C00000"/>
                </a:solidFill>
              </a:rPr>
              <a:t>  //name of the </a:t>
            </a:r>
            <a:r>
              <a:rPr lang="en-US" sz="2400" b="1" dirty="0" err="1">
                <a:solidFill>
                  <a:srgbClr val="C00000"/>
                </a:solidFill>
              </a:rPr>
              <a:t>node,text,element</a:t>
            </a:r>
            <a:r>
              <a:rPr lang="en-US" sz="2400" b="1" dirty="0">
                <a:solidFill>
                  <a:srgbClr val="C00000"/>
                </a:solidFill>
              </a:rPr>
              <a:t>.....</a:t>
            </a:r>
          </a:p>
          <a:p>
            <a:r>
              <a:rPr lang="en-US" sz="2400" b="1" dirty="0" err="1">
                <a:solidFill>
                  <a:srgbClr val="C00000"/>
                </a:solidFill>
              </a:rPr>
              <a:t>nodeType</a:t>
            </a:r>
            <a:r>
              <a:rPr lang="en-US" sz="2400" b="1" dirty="0">
                <a:solidFill>
                  <a:srgbClr val="C00000"/>
                </a:solidFill>
              </a:rPr>
              <a:t>  //1 for element node,3 for text node…</a:t>
            </a:r>
          </a:p>
          <a:p>
            <a:r>
              <a:rPr lang="en-US" sz="2400" b="1" dirty="0" err="1">
                <a:solidFill>
                  <a:srgbClr val="C00000"/>
                </a:solidFill>
              </a:rPr>
              <a:t>nodeValue</a:t>
            </a:r>
            <a:r>
              <a:rPr lang="en-US" sz="2400" b="1" dirty="0">
                <a:solidFill>
                  <a:srgbClr val="C00000"/>
                </a:solidFill>
              </a:rPr>
              <a:t> // returns the text node </a:t>
            </a:r>
            <a:r>
              <a:rPr lang="en-US" sz="2400" b="1" dirty="0" err="1">
                <a:solidFill>
                  <a:srgbClr val="C00000"/>
                </a:solidFill>
              </a:rPr>
              <a:t>value,use</a:t>
            </a:r>
            <a:r>
              <a:rPr lang="en-US" sz="2400" b="1" dirty="0">
                <a:solidFill>
                  <a:srgbClr val="C00000"/>
                </a:solidFill>
              </a:rPr>
              <a:t> it only for text nodes</a:t>
            </a:r>
          </a:p>
          <a:p>
            <a:endParaRPr lang="en-US" sz="2400" dirty="0">
              <a:solidFill>
                <a:srgbClr val="C00000"/>
              </a:solidFill>
            </a:endParaRPr>
          </a:p>
          <a:p>
            <a:endParaRPr lang="en-US" sz="2400" dirty="0">
              <a:solidFill>
                <a:srgbClr val="C00000"/>
              </a:solidFill>
            </a:endParaRPr>
          </a:p>
        </p:txBody>
      </p:sp>
    </p:spTree>
    <p:extLst>
      <p:ext uri="{BB962C8B-B14F-4D97-AF65-F5344CB8AC3E}">
        <p14:creationId xmlns:p14="http://schemas.microsoft.com/office/powerpoint/2010/main" val="40590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Manipulation</a:t>
            </a:r>
            <a:br>
              <a:rPr lang="en-US" dirty="0"/>
            </a:br>
            <a:r>
              <a:rPr lang="en-US" dirty="0"/>
              <a:t>&gt; Changing DOM Content</a:t>
            </a:r>
          </a:p>
        </p:txBody>
      </p:sp>
      <p:sp>
        <p:nvSpPr>
          <p:cNvPr id="3" name="Content Placeholder 2"/>
          <p:cNvSpPr>
            <a:spLocks noGrp="1"/>
          </p:cNvSpPr>
          <p:nvPr>
            <p:ph idx="1"/>
          </p:nvPr>
        </p:nvSpPr>
        <p:spPr/>
        <p:txBody>
          <a:bodyPr/>
          <a:lstStyle/>
          <a:p>
            <a:r>
              <a:rPr lang="en-US" dirty="0"/>
              <a:t>Setting and Getting Attributes</a:t>
            </a:r>
          </a:p>
          <a:p>
            <a:pPr lvl="1"/>
            <a:r>
              <a:rPr lang="en-US" dirty="0" err="1"/>
              <a:t>myElement.getAttribute</a:t>
            </a:r>
            <a:r>
              <a:rPr lang="en-US" dirty="0"/>
              <a:t>(“</a:t>
            </a:r>
            <a:r>
              <a:rPr lang="en-US" dirty="0" err="1"/>
              <a:t>attributeName</a:t>
            </a:r>
            <a:r>
              <a:rPr lang="en-US" dirty="0"/>
              <a:t>”); // name – in quotes</a:t>
            </a:r>
          </a:p>
          <a:p>
            <a:pPr lvl="1"/>
            <a:r>
              <a:rPr lang="en-US" dirty="0" err="1"/>
              <a:t>myElement.setAttribute</a:t>
            </a:r>
            <a:r>
              <a:rPr lang="en-US" dirty="0"/>
              <a:t>(“align”, “left”); // name, value</a:t>
            </a:r>
          </a:p>
          <a:p>
            <a:r>
              <a:rPr lang="en-US" dirty="0"/>
              <a:t>Setting and Getting the content of an element</a:t>
            </a:r>
          </a:p>
          <a:p>
            <a:pPr lvl="1"/>
            <a:r>
              <a:rPr lang="en-US" b="1" dirty="0" err="1"/>
              <a:t>innerHTML</a:t>
            </a:r>
            <a:endParaRPr lang="en-US" b="1" dirty="0"/>
          </a:p>
          <a:p>
            <a:pPr lvl="1"/>
            <a:r>
              <a:rPr lang="en-US" dirty="0" err="1"/>
              <a:t>myElement.innerHTML</a:t>
            </a:r>
            <a:r>
              <a:rPr lang="en-US" dirty="0"/>
              <a:t>; // getting the inner html (simple tag)/ Entire content</a:t>
            </a:r>
          </a:p>
          <a:p>
            <a:pPr lvl="1"/>
            <a:r>
              <a:rPr lang="en-US" dirty="0" err="1"/>
              <a:t>myElement.innerHTML</a:t>
            </a:r>
            <a:r>
              <a:rPr lang="en-US" dirty="0"/>
              <a:t> = “Some content”; // content to be added inside the element</a:t>
            </a:r>
          </a:p>
        </p:txBody>
      </p:sp>
    </p:spTree>
    <p:extLst>
      <p:ext uri="{BB962C8B-B14F-4D97-AF65-F5344CB8AC3E}">
        <p14:creationId xmlns:p14="http://schemas.microsoft.com/office/powerpoint/2010/main" val="4029588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is Executed?</a:t>
            </a:r>
          </a:p>
        </p:txBody>
      </p:sp>
      <p:sp>
        <p:nvSpPr>
          <p:cNvPr id="3" name="Content Placeholder 2"/>
          <p:cNvSpPr>
            <a:spLocks noGrp="1"/>
          </p:cNvSpPr>
          <p:nvPr>
            <p:ph idx="1"/>
          </p:nvPr>
        </p:nvSpPr>
        <p:spPr/>
        <p:txBody>
          <a:bodyPr/>
          <a:lstStyle/>
          <a:p>
            <a:r>
              <a:rPr lang="en-US" dirty="0"/>
              <a:t>JavaScript code is executed </a:t>
            </a:r>
            <a:r>
              <a:rPr lang="en-US" b="1" dirty="0"/>
              <a:t>during the page loading or when the browser fires an event.</a:t>
            </a:r>
          </a:p>
          <a:p>
            <a:pPr lvl="1"/>
            <a:r>
              <a:rPr lang="en-US" dirty="0"/>
              <a:t>All Statements are executed at page loading or</a:t>
            </a:r>
          </a:p>
          <a:p>
            <a:pPr lvl="1"/>
            <a:r>
              <a:rPr lang="en-US" dirty="0"/>
              <a:t>Some statements just define functions that can be called later</a:t>
            </a:r>
          </a:p>
          <a:p>
            <a:pPr lvl="1"/>
            <a:r>
              <a:rPr lang="en-US" dirty="0"/>
              <a:t>Code is executed sequentially (As soon as the browser gets to it)</a:t>
            </a:r>
          </a:p>
          <a:p>
            <a:r>
              <a:rPr lang="en-US" dirty="0"/>
              <a:t>Function calls or code can be attached as “event handlers” via tag attributes</a:t>
            </a:r>
          </a:p>
          <a:p>
            <a:pPr lvl="1"/>
            <a:r>
              <a:rPr lang="en-US" dirty="0"/>
              <a:t>Executed when the event is fired by the browser</a:t>
            </a:r>
          </a:p>
          <a:p>
            <a:pPr marL="457200" lvl="1" indent="0">
              <a:buNone/>
            </a:pPr>
            <a:r>
              <a:rPr lang="en-US" dirty="0"/>
              <a:t>&lt;</a:t>
            </a:r>
            <a:r>
              <a:rPr lang="en-US" dirty="0" err="1"/>
              <a:t>img</a:t>
            </a:r>
            <a:r>
              <a:rPr lang="en-US" dirty="0"/>
              <a:t> </a:t>
            </a:r>
            <a:r>
              <a:rPr lang="en-US" dirty="0" err="1"/>
              <a:t>src</a:t>
            </a:r>
            <a:r>
              <a:rPr lang="en-US" dirty="0"/>
              <a:t>=“logo.gif” </a:t>
            </a:r>
            <a:r>
              <a:rPr lang="en-US" dirty="0" err="1"/>
              <a:t>onclick</a:t>
            </a:r>
            <a:r>
              <a:rPr lang="en-US" dirty="0"/>
              <a:t>=“alert(‘clicked!’)” /&gt;</a:t>
            </a:r>
          </a:p>
          <a:p>
            <a:endParaRPr lang="en-US" dirty="0"/>
          </a:p>
        </p:txBody>
      </p:sp>
    </p:spTree>
    <p:extLst>
      <p:ext uri="{BB962C8B-B14F-4D97-AF65-F5344CB8AC3E}">
        <p14:creationId xmlns:p14="http://schemas.microsoft.com/office/powerpoint/2010/main" val="26513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Manipulation</a:t>
            </a:r>
            <a:br>
              <a:rPr lang="en-US" dirty="0"/>
            </a:br>
            <a:r>
              <a:rPr lang="en-US" dirty="0"/>
              <a:t>&gt; Changing DOM Content</a:t>
            </a:r>
          </a:p>
        </p:txBody>
      </p:sp>
      <p:sp>
        <p:nvSpPr>
          <p:cNvPr id="3" name="Content Placeholder 2"/>
          <p:cNvSpPr>
            <a:spLocks noGrp="1"/>
          </p:cNvSpPr>
          <p:nvPr>
            <p:ph idx="1"/>
          </p:nvPr>
        </p:nvSpPr>
        <p:spPr/>
        <p:txBody>
          <a:bodyPr/>
          <a:lstStyle/>
          <a:p>
            <a:r>
              <a:rPr lang="en-US" dirty="0"/>
              <a:t>Steps to insert individual DOM elements</a:t>
            </a:r>
          </a:p>
          <a:p>
            <a:pPr lvl="1"/>
            <a:r>
              <a:rPr lang="en-US" b="1" dirty="0"/>
              <a:t>Create the element</a:t>
            </a:r>
          </a:p>
          <a:p>
            <a:pPr lvl="1"/>
            <a:r>
              <a:rPr lang="en-US" b="1" dirty="0"/>
              <a:t>Add it to the document (DOM)</a:t>
            </a:r>
          </a:p>
          <a:p>
            <a:r>
              <a:rPr lang="en-US" dirty="0"/>
              <a:t>Example:</a:t>
            </a:r>
          </a:p>
          <a:p>
            <a:pPr lvl="1"/>
            <a:r>
              <a:rPr lang="en-US" dirty="0" err="1"/>
              <a:t>var</a:t>
            </a:r>
            <a:r>
              <a:rPr lang="en-US" dirty="0"/>
              <a:t> </a:t>
            </a:r>
            <a:r>
              <a:rPr lang="en-US" dirty="0" err="1"/>
              <a:t>myNewElement</a:t>
            </a:r>
            <a:r>
              <a:rPr lang="en-US" dirty="0"/>
              <a:t> = </a:t>
            </a:r>
            <a:r>
              <a:rPr lang="en-US" dirty="0" err="1"/>
              <a:t>document.createElement</a:t>
            </a:r>
            <a:r>
              <a:rPr lang="en-US" dirty="0"/>
              <a:t>(“li”);</a:t>
            </a:r>
          </a:p>
          <a:p>
            <a:pPr lvl="1"/>
            <a:r>
              <a:rPr lang="en-US" dirty="0" err="1"/>
              <a:t>myElement.appendChild</a:t>
            </a:r>
            <a:r>
              <a:rPr lang="en-US" dirty="0"/>
              <a:t>(</a:t>
            </a:r>
            <a:r>
              <a:rPr lang="en-US" dirty="0" err="1"/>
              <a:t>myNewElement</a:t>
            </a:r>
            <a:r>
              <a:rPr lang="en-US" dirty="0"/>
              <a:t>);</a:t>
            </a:r>
          </a:p>
          <a:p>
            <a:pPr lvl="1"/>
            <a:r>
              <a:rPr lang="en-US" dirty="0" err="1"/>
              <a:t>myNewElement.innerHTML</a:t>
            </a:r>
            <a:r>
              <a:rPr lang="en-US" dirty="0"/>
              <a:t> = “New item text”;</a:t>
            </a:r>
          </a:p>
          <a:p>
            <a:pPr lvl="1"/>
            <a:r>
              <a:rPr lang="en-US" b="1" dirty="0"/>
              <a:t>// alternatively the text can be set using a text node</a:t>
            </a:r>
          </a:p>
          <a:p>
            <a:pPr lvl="1"/>
            <a:r>
              <a:rPr lang="en-US" dirty="0" err="1"/>
              <a:t>var</a:t>
            </a:r>
            <a:r>
              <a:rPr lang="en-US" dirty="0"/>
              <a:t> </a:t>
            </a:r>
            <a:r>
              <a:rPr lang="en-US" dirty="0" err="1"/>
              <a:t>myText</a:t>
            </a:r>
            <a:r>
              <a:rPr lang="en-US" dirty="0"/>
              <a:t> = </a:t>
            </a:r>
            <a:r>
              <a:rPr lang="en-US" dirty="0" err="1"/>
              <a:t>document.createTextNode</a:t>
            </a:r>
            <a:r>
              <a:rPr lang="en-US" dirty="0"/>
              <a:t>(“New list item text”);</a:t>
            </a:r>
          </a:p>
          <a:p>
            <a:pPr lvl="1"/>
            <a:r>
              <a:rPr lang="en-US" dirty="0" err="1"/>
              <a:t>myNewElement.appendChild</a:t>
            </a:r>
            <a:r>
              <a:rPr lang="en-US" dirty="0"/>
              <a:t>(</a:t>
            </a:r>
            <a:r>
              <a:rPr lang="en-US" dirty="0" err="1"/>
              <a:t>myText</a:t>
            </a:r>
            <a:r>
              <a:rPr lang="en-US" dirty="0"/>
              <a:t>);</a:t>
            </a:r>
          </a:p>
        </p:txBody>
      </p:sp>
    </p:spTree>
    <p:extLst>
      <p:ext uri="{BB962C8B-B14F-4D97-AF65-F5344CB8AC3E}">
        <p14:creationId xmlns:p14="http://schemas.microsoft.com/office/powerpoint/2010/main" val="389434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Manipulation</a:t>
            </a:r>
            <a:br>
              <a:rPr lang="en-US" dirty="0"/>
            </a:br>
            <a:r>
              <a:rPr lang="en-US" dirty="0"/>
              <a:t>&gt; Changing DOM Content</a:t>
            </a:r>
          </a:p>
        </p:txBody>
      </p:sp>
      <p:sp>
        <p:nvSpPr>
          <p:cNvPr id="3" name="Content Placeholder 2"/>
          <p:cNvSpPr>
            <a:spLocks noGrp="1"/>
          </p:cNvSpPr>
          <p:nvPr>
            <p:ph idx="1"/>
          </p:nvPr>
        </p:nvSpPr>
        <p:spPr/>
        <p:txBody>
          <a:bodyPr/>
          <a:lstStyle/>
          <a:p>
            <a:r>
              <a:rPr lang="en-US" dirty="0" err="1"/>
              <a:t>parent.insertBefore</a:t>
            </a:r>
            <a:r>
              <a:rPr lang="en-US" dirty="0"/>
              <a:t>(</a:t>
            </a:r>
            <a:r>
              <a:rPr lang="en-US" dirty="0" err="1"/>
              <a:t>newElement</a:t>
            </a:r>
            <a:r>
              <a:rPr lang="en-US" dirty="0"/>
              <a:t>, </a:t>
            </a:r>
            <a:r>
              <a:rPr lang="en-US" dirty="0" err="1"/>
              <a:t>existingElement</a:t>
            </a:r>
            <a:r>
              <a:rPr lang="en-US" dirty="0"/>
              <a:t>);</a:t>
            </a:r>
          </a:p>
          <a:p>
            <a:r>
              <a:rPr lang="en-US" dirty="0"/>
              <a:t>Example:</a:t>
            </a:r>
          </a:p>
          <a:p>
            <a:pPr lvl="1"/>
            <a:r>
              <a:rPr lang="en-US" dirty="0" err="1"/>
              <a:t>var</a:t>
            </a:r>
            <a:r>
              <a:rPr lang="en-US" dirty="0"/>
              <a:t> </a:t>
            </a:r>
            <a:r>
              <a:rPr lang="en-US" dirty="0" err="1"/>
              <a:t>myNewElement</a:t>
            </a:r>
            <a:r>
              <a:rPr lang="en-US" dirty="0"/>
              <a:t> = </a:t>
            </a:r>
            <a:r>
              <a:rPr lang="en-US" dirty="0" err="1"/>
              <a:t>document.createElement</a:t>
            </a:r>
            <a:r>
              <a:rPr lang="en-US" dirty="0"/>
              <a:t>(“li”);</a:t>
            </a:r>
          </a:p>
          <a:p>
            <a:pPr lvl="1"/>
            <a:r>
              <a:rPr lang="en-US" dirty="0" err="1"/>
              <a:t>var</a:t>
            </a:r>
            <a:r>
              <a:rPr lang="en-US" dirty="0"/>
              <a:t> </a:t>
            </a:r>
            <a:r>
              <a:rPr lang="en-US" dirty="0" err="1"/>
              <a:t>secondItem</a:t>
            </a:r>
            <a:r>
              <a:rPr lang="en-US" dirty="0"/>
              <a:t> = </a:t>
            </a:r>
            <a:r>
              <a:rPr lang="en-US" dirty="0" err="1"/>
              <a:t>myElement.getElementsByTagName</a:t>
            </a:r>
            <a:r>
              <a:rPr lang="en-US" dirty="0"/>
              <a:t>(“li”)[1];</a:t>
            </a:r>
          </a:p>
          <a:p>
            <a:pPr lvl="1"/>
            <a:r>
              <a:rPr lang="en-US" dirty="0" err="1"/>
              <a:t>myElement.insertBefore</a:t>
            </a:r>
            <a:r>
              <a:rPr lang="en-US" dirty="0"/>
              <a:t>(</a:t>
            </a:r>
            <a:r>
              <a:rPr lang="en-US" dirty="0" err="1"/>
              <a:t>myNewElement</a:t>
            </a:r>
            <a:r>
              <a:rPr lang="en-US" dirty="0"/>
              <a:t>, </a:t>
            </a:r>
            <a:r>
              <a:rPr lang="en-US" dirty="0" err="1"/>
              <a:t>secondItem</a:t>
            </a:r>
            <a:r>
              <a:rPr lang="en-US" dirty="0"/>
              <a:t>); // add the list item as the second list item of its parent.</a:t>
            </a:r>
          </a:p>
        </p:txBody>
      </p:sp>
    </p:spTree>
    <p:extLst>
      <p:ext uri="{BB962C8B-B14F-4D97-AF65-F5344CB8AC3E}">
        <p14:creationId xmlns:p14="http://schemas.microsoft.com/office/powerpoint/2010/main" val="30518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16305" y="485020"/>
            <a:ext cx="10603832" cy="477054"/>
          </a:xfrm>
          <a:prstGeom prst="rect">
            <a:avLst/>
          </a:prstGeom>
          <a:noFill/>
        </p:spPr>
        <p:txBody>
          <a:bodyPr wrap="square" lIns="45720" tIns="22860" rIns="45720" bIns="22860" rtlCol="0">
            <a:spAutoFit/>
          </a:bodyPr>
          <a:lstStyle/>
          <a:p>
            <a:pPr algn="ctr"/>
            <a:r>
              <a:rPr lang="en-US" sz="2800" b="1" dirty="0">
                <a:latin typeface="Georgia" panose="02040502050405020303" pitchFamily="18" charset="0"/>
              </a:rPr>
              <a:t>Adding and Removing a node(HTML Element)</a:t>
            </a:r>
          </a:p>
        </p:txBody>
      </p:sp>
      <p:sp>
        <p:nvSpPr>
          <p:cNvPr id="8" name="Content Placeholder 2"/>
          <p:cNvSpPr txBox="1">
            <a:spLocks/>
          </p:cNvSpPr>
          <p:nvPr/>
        </p:nvSpPr>
        <p:spPr>
          <a:xfrm>
            <a:off x="240632" y="1341188"/>
            <a:ext cx="11951368" cy="5697999"/>
          </a:xfrm>
          <a:prstGeom prst="rect">
            <a:avLst/>
          </a:prstGeom>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pPr>
            <a:endParaRPr lang="en-US" sz="2400" dirty="0">
              <a:latin typeface="Georgia" panose="02040502050405020303" pitchFamily="18" charset="0"/>
            </a:endParaRPr>
          </a:p>
        </p:txBody>
      </p:sp>
      <p:sp>
        <p:nvSpPr>
          <p:cNvPr id="2" name="Rectangle 1"/>
          <p:cNvSpPr/>
          <p:nvPr/>
        </p:nvSpPr>
        <p:spPr>
          <a:xfrm>
            <a:off x="1094874" y="864134"/>
            <a:ext cx="10551694" cy="5447645"/>
          </a:xfrm>
          <a:prstGeom prst="rect">
            <a:avLst/>
          </a:prstGeom>
        </p:spPr>
        <p:txBody>
          <a:bodyPr wrap="square">
            <a:spAutoFit/>
          </a:bodyPr>
          <a:lstStyle/>
          <a:p>
            <a:endParaRPr lang="en-US" sz="2400" dirty="0">
              <a:latin typeface="Georgia" panose="02040502050405020303" pitchFamily="18" charset="0"/>
            </a:endParaRPr>
          </a:p>
          <a:p>
            <a:r>
              <a:rPr lang="en-US" sz="2400" b="1" dirty="0" err="1">
                <a:solidFill>
                  <a:srgbClr val="C00000"/>
                </a:solidFill>
                <a:latin typeface="Georgia" panose="02040502050405020303" pitchFamily="18" charset="0"/>
              </a:rPr>
              <a:t>createElement</a:t>
            </a:r>
            <a:r>
              <a:rPr lang="en-US" sz="2400" b="1" dirty="0">
                <a:solidFill>
                  <a:srgbClr val="C00000"/>
                </a:solidFill>
                <a:latin typeface="Georgia" panose="02040502050405020303" pitchFamily="18" charset="0"/>
              </a:rPr>
              <a:t>();//</a:t>
            </a:r>
            <a:r>
              <a:rPr lang="en-US" sz="2400" dirty="0">
                <a:latin typeface="Georgia" panose="02040502050405020303" pitchFamily="18" charset="0"/>
              </a:rPr>
              <a:t>use this to create a new node</a:t>
            </a:r>
          </a:p>
          <a:p>
            <a:r>
              <a:rPr lang="en-US" sz="2400" b="1" dirty="0" err="1">
                <a:solidFill>
                  <a:srgbClr val="C00000"/>
                </a:solidFill>
                <a:latin typeface="Georgia" panose="02040502050405020303" pitchFamily="18" charset="0"/>
              </a:rPr>
              <a:t>createTextNode</a:t>
            </a:r>
            <a:r>
              <a:rPr lang="en-US" sz="2400" b="1" dirty="0">
                <a:solidFill>
                  <a:srgbClr val="C00000"/>
                </a:solidFill>
                <a:latin typeface="Georgia" panose="02040502050405020303" pitchFamily="18" charset="0"/>
              </a:rPr>
              <a:t>("This is new.")</a:t>
            </a:r>
            <a:r>
              <a:rPr lang="en-US" sz="2400" dirty="0">
                <a:solidFill>
                  <a:srgbClr val="C00000"/>
                </a:solidFill>
                <a:latin typeface="Georgia" panose="02040502050405020303" pitchFamily="18" charset="0"/>
              </a:rPr>
              <a:t>//</a:t>
            </a:r>
            <a:r>
              <a:rPr lang="en-US" sz="2400" dirty="0">
                <a:latin typeface="Georgia" panose="02040502050405020303" pitchFamily="18" charset="0"/>
              </a:rPr>
              <a:t>you can use this property to create a text node </a:t>
            </a:r>
          </a:p>
          <a:p>
            <a:r>
              <a:rPr lang="en-US" sz="2400" b="1" dirty="0" err="1">
                <a:solidFill>
                  <a:srgbClr val="C00000"/>
                </a:solidFill>
                <a:latin typeface="Georgia" panose="02040502050405020303" pitchFamily="18" charset="0"/>
              </a:rPr>
              <a:t>myDiv.textContent</a:t>
            </a:r>
            <a:r>
              <a:rPr lang="en-US" sz="2400" b="1" dirty="0">
                <a:solidFill>
                  <a:srgbClr val="C00000"/>
                </a:solidFill>
                <a:latin typeface="Georgia" panose="02040502050405020303" pitchFamily="18" charset="0"/>
              </a:rPr>
              <a:t>='text content';//add text content to an element</a:t>
            </a:r>
          </a:p>
          <a:p>
            <a:r>
              <a:rPr lang="en-US" sz="2400" b="1" dirty="0" err="1">
                <a:solidFill>
                  <a:srgbClr val="C00000"/>
                </a:solidFill>
                <a:latin typeface="Georgia" panose="02040502050405020303" pitchFamily="18" charset="0"/>
              </a:rPr>
              <a:t>appendChild</a:t>
            </a:r>
            <a:r>
              <a:rPr lang="en-US" sz="2400" b="1" dirty="0">
                <a:solidFill>
                  <a:srgbClr val="C00000"/>
                </a:solidFill>
                <a:latin typeface="Georgia" panose="02040502050405020303" pitchFamily="18" charset="0"/>
              </a:rPr>
              <a:t>(node)//</a:t>
            </a:r>
            <a:r>
              <a:rPr lang="en-US" sz="2400" dirty="0">
                <a:latin typeface="Georgia" panose="02040502050405020303" pitchFamily="18" charset="0"/>
              </a:rPr>
              <a:t>you can use this property to append a newly created node to your page</a:t>
            </a:r>
          </a:p>
          <a:p>
            <a:r>
              <a:rPr lang="en-US" sz="2400" b="1" dirty="0" err="1">
                <a:solidFill>
                  <a:srgbClr val="C00000"/>
                </a:solidFill>
                <a:latin typeface="Georgia" panose="02040502050405020303" pitchFamily="18" charset="0"/>
              </a:rPr>
              <a:t>removeChild</a:t>
            </a:r>
            <a:r>
              <a:rPr lang="en-US" sz="2400" b="1" dirty="0">
                <a:solidFill>
                  <a:srgbClr val="C00000"/>
                </a:solidFill>
                <a:latin typeface="Georgia" panose="02040502050405020303" pitchFamily="18" charset="0"/>
              </a:rPr>
              <a:t>(child) </a:t>
            </a:r>
            <a:r>
              <a:rPr lang="en-US" sz="2400" dirty="0">
                <a:latin typeface="Georgia" panose="02040502050405020303" pitchFamily="18" charset="0"/>
              </a:rPr>
              <a:t>// you can use this method to remove a node (element).</a:t>
            </a:r>
          </a:p>
          <a:p>
            <a:r>
              <a:rPr lang="en-US" sz="2400" b="1" dirty="0" err="1">
                <a:solidFill>
                  <a:srgbClr val="C00000"/>
                </a:solidFill>
              </a:rPr>
              <a:t>myElement.insertBefore</a:t>
            </a:r>
            <a:r>
              <a:rPr lang="en-US" sz="2400" b="1" dirty="0">
                <a:solidFill>
                  <a:srgbClr val="C00000"/>
                </a:solidFill>
              </a:rPr>
              <a:t>(</a:t>
            </a:r>
            <a:r>
              <a:rPr lang="en-US" sz="2400" b="1" dirty="0" err="1">
                <a:solidFill>
                  <a:srgbClr val="C00000"/>
                </a:solidFill>
              </a:rPr>
              <a:t>myNewElement</a:t>
            </a:r>
            <a:r>
              <a:rPr lang="en-US" sz="2400" b="1" dirty="0">
                <a:solidFill>
                  <a:srgbClr val="C00000"/>
                </a:solidFill>
              </a:rPr>
              <a:t>, </a:t>
            </a:r>
            <a:r>
              <a:rPr lang="en-US" sz="2400" b="1" dirty="0" err="1">
                <a:solidFill>
                  <a:srgbClr val="C00000"/>
                </a:solidFill>
              </a:rPr>
              <a:t>secondItem</a:t>
            </a:r>
            <a:r>
              <a:rPr lang="en-US" sz="2400" b="1" dirty="0">
                <a:solidFill>
                  <a:srgbClr val="C00000"/>
                </a:solidFill>
              </a:rPr>
              <a:t>)// </a:t>
            </a:r>
            <a:r>
              <a:rPr lang="en-US" sz="2400" b="1" dirty="0"/>
              <a:t>insert before some element.</a:t>
            </a:r>
            <a:endParaRPr lang="en-US" sz="2400" b="1" dirty="0">
              <a:solidFill>
                <a:srgbClr val="C00000"/>
              </a:solidFill>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r>
              <a:rPr lang="en-US" i="1" dirty="0">
                <a:latin typeface="Georgia" panose="02040502050405020303" pitchFamily="18" charset="0"/>
              </a:rPr>
              <a:t>Note:-Every Time you want to remove an element you must first refer  his parent node.</a:t>
            </a:r>
          </a:p>
          <a:p>
            <a:r>
              <a:rPr lang="en-US" b="1" i="1" dirty="0" err="1">
                <a:latin typeface="Georgia" panose="02040502050405020303" pitchFamily="18" charset="0"/>
              </a:rPr>
              <a:t>parentNode.removeChild</a:t>
            </a:r>
            <a:r>
              <a:rPr lang="en-US" b="1" i="1" dirty="0">
                <a:latin typeface="Georgia" panose="02040502050405020303" pitchFamily="18" charset="0"/>
              </a:rPr>
              <a:t>(child);</a:t>
            </a:r>
          </a:p>
        </p:txBody>
      </p:sp>
    </p:spTree>
    <p:extLst>
      <p:ext uri="{BB962C8B-B14F-4D97-AF65-F5344CB8AC3E}">
        <p14:creationId xmlns:p14="http://schemas.microsoft.com/office/powerpoint/2010/main" val="551707733"/>
      </p:ext>
    </p:extLst>
  </p:cSld>
  <p:clrMapOvr>
    <a:masterClrMapping/>
  </p:clrMapOvr>
  <p:transition spd="slow" advTm="3000">
    <p:push dir="u"/>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1" y="1923959"/>
            <a:ext cx="9625860" cy="2219691"/>
          </a:xfrm>
        </p:spPr>
        <p:txBody>
          <a:bodyPr>
            <a:normAutofit/>
          </a:bodyPr>
          <a:lstStyle/>
          <a:p>
            <a:r>
              <a:rPr lang="en-US" sz="2400" dirty="0"/>
              <a:t>Events</a:t>
            </a:r>
            <a:endParaRPr lang="en-US" sz="2400" b="1" dirty="0"/>
          </a:p>
        </p:txBody>
      </p:sp>
      <p:sp>
        <p:nvSpPr>
          <p:cNvPr id="5" name="Subtitle 4"/>
          <p:cNvSpPr>
            <a:spLocks noGrp="1"/>
          </p:cNvSpPr>
          <p:nvPr>
            <p:ph type="subTitle" idx="1"/>
          </p:nvPr>
        </p:nvSpPr>
        <p:spPr>
          <a:xfrm>
            <a:off x="3589915" y="4927421"/>
            <a:ext cx="7750443" cy="955565"/>
          </a:xfrm>
        </p:spPr>
        <p:txBody>
          <a:bodyPr/>
          <a:lstStyle/>
          <a:p>
            <a:endParaRPr lang="en-US"/>
          </a:p>
        </p:txBody>
      </p:sp>
      <p:sp>
        <p:nvSpPr>
          <p:cNvPr id="3" name="Rectangle 2"/>
          <p:cNvSpPr/>
          <p:nvPr/>
        </p:nvSpPr>
        <p:spPr>
          <a:xfrm>
            <a:off x="7006442" y="2853065"/>
            <a:ext cx="4679513" cy="646331"/>
          </a:xfrm>
          <a:prstGeom prst="rect">
            <a:avLst/>
          </a:prstGeom>
        </p:spPr>
        <p:txBody>
          <a:bodyPr wrap="square">
            <a:spAutoFit/>
          </a:bodyPr>
          <a:lstStyle/>
          <a:p>
            <a:pPr lvl="1"/>
            <a:r>
              <a:rPr lang="en-US" dirty="0" err="1">
                <a:solidFill>
                  <a:schemeClr val="bg1"/>
                </a:solidFill>
              </a:rPr>
              <a:t>var</a:t>
            </a:r>
            <a:r>
              <a:rPr lang="en-US" dirty="0">
                <a:solidFill>
                  <a:schemeClr val="bg1"/>
                </a:solidFill>
              </a:rPr>
              <a:t> </a:t>
            </a:r>
            <a:r>
              <a:rPr lang="en-US" dirty="0" err="1">
                <a:solidFill>
                  <a:schemeClr val="bg1"/>
                </a:solidFill>
              </a:rPr>
              <a:t>todaysDate</a:t>
            </a:r>
            <a:r>
              <a:rPr lang="en-US" dirty="0">
                <a:solidFill>
                  <a:schemeClr val="bg1"/>
                </a:solidFill>
              </a:rPr>
              <a:t> = new Date();</a:t>
            </a:r>
          </a:p>
          <a:p>
            <a:pPr lvl="1"/>
            <a:r>
              <a:rPr lang="en-US" dirty="0" err="1">
                <a:solidFill>
                  <a:schemeClr val="bg1"/>
                </a:solidFill>
              </a:rPr>
              <a:t>var</a:t>
            </a:r>
            <a:r>
              <a:rPr lang="en-US" dirty="0">
                <a:solidFill>
                  <a:schemeClr val="bg1"/>
                </a:solidFill>
              </a:rPr>
              <a:t> </a:t>
            </a:r>
            <a:r>
              <a:rPr lang="en-US" dirty="0" err="1">
                <a:solidFill>
                  <a:schemeClr val="bg1"/>
                </a:solidFill>
              </a:rPr>
              <a:t>ms</a:t>
            </a:r>
            <a:r>
              <a:rPr lang="en-US" dirty="0">
                <a:solidFill>
                  <a:schemeClr val="bg1"/>
                </a:solidFill>
              </a:rPr>
              <a:t> = </a:t>
            </a:r>
            <a:r>
              <a:rPr lang="en-US" dirty="0" err="1">
                <a:solidFill>
                  <a:schemeClr val="bg1"/>
                </a:solidFill>
              </a:rPr>
              <a:t>todaysDate.getTime</a:t>
            </a:r>
            <a:r>
              <a:rPr lang="en-US" dirty="0">
                <a:solidFill>
                  <a:schemeClr val="bg1"/>
                </a:solidFill>
              </a:rPr>
              <a:t>();</a:t>
            </a:r>
          </a:p>
        </p:txBody>
      </p:sp>
      <p:pic>
        <p:nvPicPr>
          <p:cNvPr id="6" name="Picture 5"/>
          <p:cNvPicPr>
            <a:picLocks noChangeAspect="1"/>
          </p:cNvPicPr>
          <p:nvPr/>
        </p:nvPicPr>
        <p:blipFill>
          <a:blip r:embed="rId2"/>
          <a:stretch>
            <a:fillRect/>
          </a:stretch>
        </p:blipFill>
        <p:spPr>
          <a:xfrm>
            <a:off x="7465136" y="1209766"/>
            <a:ext cx="4543425" cy="3648075"/>
          </a:xfrm>
          <a:prstGeom prst="rect">
            <a:avLst/>
          </a:prstGeom>
          <a:ln>
            <a:solidFill>
              <a:schemeClr val="accent1"/>
            </a:solidFill>
          </a:ln>
        </p:spPr>
      </p:pic>
    </p:spTree>
    <p:extLst>
      <p:ext uri="{BB962C8B-B14F-4D97-AF65-F5344CB8AC3E}">
        <p14:creationId xmlns:p14="http://schemas.microsoft.com/office/powerpoint/2010/main" val="42022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HTML DOM Event Model</a:t>
            </a:r>
          </a:p>
        </p:txBody>
      </p:sp>
      <p:sp>
        <p:nvSpPr>
          <p:cNvPr id="3" name="Content Placeholder 2"/>
          <p:cNvSpPr>
            <a:spLocks noGrp="1"/>
          </p:cNvSpPr>
          <p:nvPr>
            <p:ph idx="1"/>
          </p:nvPr>
        </p:nvSpPr>
        <p:spPr/>
        <p:txBody>
          <a:bodyPr/>
          <a:lstStyle/>
          <a:p>
            <a:r>
              <a:rPr lang="en-US" dirty="0"/>
              <a:t>JS enables us to write scripts that are triggered by </a:t>
            </a:r>
            <a:r>
              <a:rPr lang="en-US" b="1" dirty="0"/>
              <a:t>events</a:t>
            </a:r>
            <a:r>
              <a:rPr lang="en-US" dirty="0"/>
              <a:t> that occur during the user’s interaction with the page, like clicking a hyperlink, scrolling the browser’s viewport, typing a value into a form field or submitting a form.</a:t>
            </a:r>
          </a:p>
          <a:p>
            <a:r>
              <a:rPr lang="en-US" dirty="0"/>
              <a:t>JavaScript can register event handlers.</a:t>
            </a:r>
          </a:p>
          <a:p>
            <a:r>
              <a:rPr lang="en-US" dirty="0"/>
              <a:t>Events are fired by the browser and are sent to the specified JavaScript event handler function.</a:t>
            </a:r>
          </a:p>
          <a:p>
            <a:pPr lvl="1"/>
            <a:r>
              <a:rPr lang="en-US" dirty="0"/>
              <a:t>Can be set with HTML attributes:</a:t>
            </a:r>
          </a:p>
          <a:p>
            <a:pPr lvl="1"/>
            <a:endParaRPr lang="en-US" dirty="0"/>
          </a:p>
          <a:p>
            <a:pPr lvl="1"/>
            <a:endParaRPr lang="en-US" dirty="0"/>
          </a:p>
          <a:p>
            <a:pPr lvl="1"/>
            <a:r>
              <a:rPr lang="en-US" dirty="0"/>
              <a:t>Can be accessed through the DOM:</a:t>
            </a:r>
          </a:p>
          <a:p>
            <a:pPr lvl="1"/>
            <a:endParaRPr lang="en-US" dirty="0"/>
          </a:p>
        </p:txBody>
      </p:sp>
      <p:sp>
        <p:nvSpPr>
          <p:cNvPr id="4" name="Rectangle 3"/>
          <p:cNvSpPr>
            <a:spLocks noChangeArrowheads="1"/>
          </p:cNvSpPr>
          <p:nvPr/>
        </p:nvSpPr>
        <p:spPr bwMode="auto">
          <a:xfrm>
            <a:off x="1544320" y="4547543"/>
            <a:ext cx="7480300" cy="4001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bg-BG" sz="2000" noProof="1">
                <a:solidFill>
                  <a:schemeClr val="lt1"/>
                </a:solidFill>
                <a:sym typeface="Wingdings" pitchFamily="2" charset="2"/>
              </a:rPr>
              <a:t>&lt;</a:t>
            </a:r>
            <a:r>
              <a:rPr lang="en-US" sz="2000" noProof="1">
                <a:solidFill>
                  <a:schemeClr val="lt1"/>
                </a:solidFill>
                <a:sym typeface="Wingdings" pitchFamily="2" charset="2"/>
              </a:rPr>
              <a:t>img src="test.gif" onclick="imageClicked()" /&gt;</a:t>
            </a:r>
          </a:p>
        </p:txBody>
      </p:sp>
      <p:sp>
        <p:nvSpPr>
          <p:cNvPr id="5" name="Rectangle 4"/>
          <p:cNvSpPr>
            <a:spLocks noChangeArrowheads="1"/>
          </p:cNvSpPr>
          <p:nvPr/>
        </p:nvSpPr>
        <p:spPr bwMode="auto">
          <a:xfrm>
            <a:off x="1544320" y="5718488"/>
            <a:ext cx="7480300" cy="7078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000" noProof="1">
                <a:solidFill>
                  <a:schemeClr val="lt1"/>
                </a:solidFill>
                <a:sym typeface="Wingdings" pitchFamily="2" charset="2"/>
              </a:rPr>
              <a:t>var img = document.getElementById("myImage");</a:t>
            </a:r>
          </a:p>
          <a:p>
            <a:r>
              <a:rPr lang="en-US" sz="2000" noProof="1">
                <a:solidFill>
                  <a:schemeClr val="lt1"/>
                </a:solidFill>
                <a:sym typeface="Wingdings" pitchFamily="2" charset="2"/>
              </a:rPr>
              <a:t>img.onclick = imageClicked;</a:t>
            </a:r>
          </a:p>
        </p:txBody>
      </p:sp>
    </p:spTree>
    <p:extLst>
      <p:ext uri="{BB962C8B-B14F-4D97-AF65-F5344CB8AC3E}">
        <p14:creationId xmlns:p14="http://schemas.microsoft.com/office/powerpoint/2010/main" val="247565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Handlers</a:t>
            </a:r>
          </a:p>
        </p:txBody>
      </p:sp>
      <p:sp>
        <p:nvSpPr>
          <p:cNvPr id="3" name="Content Placeholder 2"/>
          <p:cNvSpPr>
            <a:spLocks noGrp="1"/>
          </p:cNvSpPr>
          <p:nvPr>
            <p:ph idx="1"/>
          </p:nvPr>
        </p:nvSpPr>
        <p:spPr/>
        <p:txBody>
          <a:bodyPr/>
          <a:lstStyle/>
          <a:p>
            <a:r>
              <a:rPr lang="en-US" dirty="0"/>
              <a:t>Simplest way to run JS code in response to an event is to use an event handler (function).</a:t>
            </a:r>
          </a:p>
          <a:p>
            <a:endParaRPr lang="en-US" dirty="0"/>
          </a:p>
          <a:p>
            <a:endParaRPr lang="en-US" dirty="0"/>
          </a:p>
          <a:p>
            <a:endParaRPr lang="en-US" dirty="0"/>
          </a:p>
          <a:p>
            <a:endParaRPr lang="en-US" dirty="0"/>
          </a:p>
          <a:p>
            <a:endParaRPr lang="en-US" dirty="0"/>
          </a:p>
          <a:p>
            <a:r>
              <a:rPr lang="en-US" dirty="0"/>
              <a:t>How to attach?: </a:t>
            </a:r>
            <a:r>
              <a:rPr lang="en-US" dirty="0" err="1"/>
              <a:t>element.onevent</a:t>
            </a:r>
            <a:r>
              <a:rPr lang="en-US" dirty="0"/>
              <a:t> = </a:t>
            </a:r>
            <a:r>
              <a:rPr lang="en-US" dirty="0" err="1"/>
              <a:t>eventHandler</a:t>
            </a:r>
            <a:r>
              <a:rPr lang="en-US" dirty="0"/>
              <a:t>;</a:t>
            </a:r>
          </a:p>
        </p:txBody>
      </p:sp>
      <p:sp>
        <p:nvSpPr>
          <p:cNvPr id="4" name="Folded Corner 3"/>
          <p:cNvSpPr/>
          <p:nvPr/>
        </p:nvSpPr>
        <p:spPr>
          <a:xfrm>
            <a:off x="3589242" y="5424286"/>
            <a:ext cx="4000500" cy="914400"/>
          </a:xfrm>
          <a:prstGeom prst="foldedCorne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dirty="0"/>
              <a:t>Note: I didn’t provide parentheses to </a:t>
            </a:r>
            <a:r>
              <a:rPr lang="en-US" sz="2000" dirty="0" err="1"/>
              <a:t>eventHandler</a:t>
            </a:r>
            <a:endParaRPr lang="en-US" sz="2000" dirty="0"/>
          </a:p>
        </p:txBody>
      </p:sp>
      <p:grpSp>
        <p:nvGrpSpPr>
          <p:cNvPr id="5" name="Group 13"/>
          <p:cNvGrpSpPr>
            <a:grpSpLocks/>
          </p:cNvGrpSpPr>
          <p:nvPr/>
        </p:nvGrpSpPr>
        <p:grpSpPr bwMode="auto">
          <a:xfrm>
            <a:off x="1760365" y="2886076"/>
            <a:ext cx="7513637" cy="1646237"/>
            <a:chOff x="30480" y="2926080"/>
            <a:chExt cx="7513320" cy="1645920"/>
          </a:xfrm>
        </p:grpSpPr>
        <p:sp>
          <p:nvSpPr>
            <p:cNvPr id="6" name="Cube 5"/>
            <p:cNvSpPr/>
            <p:nvPr/>
          </p:nvSpPr>
          <p:spPr>
            <a:xfrm>
              <a:off x="30480" y="2926080"/>
              <a:ext cx="3657600" cy="1371600"/>
            </a:xfrm>
            <a:prstGeom prst="cube">
              <a:avLst>
                <a:gd name="adj" fmla="val 45556"/>
              </a:avLst>
            </a:prstGeom>
            <a:solidFill>
              <a:schemeClr val="tx1"/>
            </a:solidFill>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Element</a:t>
              </a:r>
              <a:endParaRPr lang="en-US" sz="2000" dirty="0"/>
            </a:p>
          </p:txBody>
        </p:sp>
        <p:sp>
          <p:nvSpPr>
            <p:cNvPr id="7" name="TextBox 6"/>
            <p:cNvSpPr txBox="1"/>
            <p:nvPr/>
          </p:nvSpPr>
          <p:spPr>
            <a:xfrm rot="20716372">
              <a:off x="2562388" y="3396183"/>
              <a:ext cx="1615853" cy="584775"/>
            </a:xfrm>
            <a:prstGeom prst="rect">
              <a:avLst/>
            </a:prstGeom>
            <a:noFill/>
            <a:scene3d>
              <a:camera prst="isometricOffAxis2Right"/>
              <a:lightRig rig="threePt" dir="t"/>
            </a:scene3d>
          </p:spPr>
          <p:txBody>
            <a:bodyPr>
              <a:spAutoFit/>
            </a:bodyPr>
            <a:lstStyle/>
            <a:p>
              <a:pPr>
                <a:defRPr/>
              </a:pPr>
              <a:r>
                <a:rPr lang="en-US" sz="3200" dirty="0" err="1">
                  <a:solidFill>
                    <a:schemeClr val="bg1"/>
                  </a:solidFill>
                  <a:cs typeface="Arial" charset="0"/>
                </a:rPr>
                <a:t>onclick</a:t>
              </a:r>
              <a:endParaRPr lang="en-US" sz="3200" dirty="0">
                <a:solidFill>
                  <a:schemeClr val="bg1"/>
                </a:solidFill>
                <a:cs typeface="Arial" charset="0"/>
              </a:endParaRPr>
            </a:p>
          </p:txBody>
        </p:sp>
        <p:sp>
          <p:nvSpPr>
            <p:cNvPr id="8" name="Cloud 7"/>
            <p:cNvSpPr/>
            <p:nvPr/>
          </p:nvSpPr>
          <p:spPr>
            <a:xfrm>
              <a:off x="5029306" y="3048293"/>
              <a:ext cx="2514494" cy="1523707"/>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Event handler</a:t>
              </a:r>
            </a:p>
          </p:txBody>
        </p:sp>
        <p:sp>
          <p:nvSpPr>
            <p:cNvPr id="9" name="Left Arrow 8"/>
            <p:cNvSpPr/>
            <p:nvPr/>
          </p:nvSpPr>
          <p:spPr>
            <a:xfrm>
              <a:off x="3687926" y="3687933"/>
              <a:ext cx="1188987" cy="19839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val="66421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Handlers…</a:t>
            </a:r>
          </a:p>
        </p:txBody>
      </p:sp>
      <p:sp>
        <p:nvSpPr>
          <p:cNvPr id="3" name="Content Placeholder 2"/>
          <p:cNvSpPr>
            <a:spLocks noGrp="1"/>
          </p:cNvSpPr>
          <p:nvPr>
            <p:ph idx="1"/>
          </p:nvPr>
        </p:nvSpPr>
        <p:spPr/>
        <p:txBody>
          <a:bodyPr/>
          <a:lstStyle/>
          <a:p>
            <a:r>
              <a:rPr lang="en-US" dirty="0"/>
              <a:t>All event handlers receive one parameter</a:t>
            </a:r>
          </a:p>
          <a:p>
            <a:pPr lvl="1"/>
            <a:r>
              <a:rPr lang="en-US" dirty="0"/>
              <a:t>It brings information about the event</a:t>
            </a:r>
          </a:p>
          <a:p>
            <a:pPr lvl="1"/>
            <a:r>
              <a:rPr lang="en-US" dirty="0"/>
              <a:t>Contains the type of the event (mouse click, key press, etc.)</a:t>
            </a:r>
          </a:p>
          <a:p>
            <a:pPr lvl="1"/>
            <a:r>
              <a:rPr lang="en-US" dirty="0"/>
              <a:t>Data about the location where the event has been fired (e.g. mouse coordinates)</a:t>
            </a:r>
          </a:p>
          <a:p>
            <a:pPr lvl="1"/>
            <a:r>
              <a:rPr lang="en-US" dirty="0"/>
              <a:t>Holds a reference to the event sender</a:t>
            </a:r>
          </a:p>
          <a:p>
            <a:pPr lvl="2"/>
            <a:r>
              <a:rPr lang="en-US" dirty="0"/>
              <a:t>E.g. the button that was clicked</a:t>
            </a:r>
          </a:p>
          <a:p>
            <a:pPr lvl="1"/>
            <a:r>
              <a:rPr lang="en-US" dirty="0"/>
              <a:t>Holds information about the state of [Alt], [Ctrl] and [Shift] keys</a:t>
            </a:r>
          </a:p>
          <a:p>
            <a:r>
              <a:rPr lang="en-US" dirty="0"/>
              <a:t>Some browsers do not send this object, but place it in the </a:t>
            </a:r>
            <a:r>
              <a:rPr lang="en-US" dirty="0" err="1"/>
              <a:t>document.event</a:t>
            </a:r>
            <a:endParaRPr lang="en-US" dirty="0"/>
          </a:p>
          <a:p>
            <a:r>
              <a:rPr lang="en-US" dirty="0"/>
              <a:t>Some of the names of the event’s object properties are browser specific</a:t>
            </a:r>
          </a:p>
        </p:txBody>
      </p:sp>
    </p:spTree>
    <p:extLst>
      <p:ext uri="{BB962C8B-B14F-4D97-AF65-F5344CB8AC3E}">
        <p14:creationId xmlns:p14="http://schemas.microsoft.com/office/powerpoint/2010/main" val="661145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Actions and this</a:t>
            </a:r>
          </a:p>
        </p:txBody>
      </p:sp>
      <p:sp>
        <p:nvSpPr>
          <p:cNvPr id="3" name="Content Placeholder 2"/>
          <p:cNvSpPr>
            <a:spLocks noGrp="1"/>
          </p:cNvSpPr>
          <p:nvPr>
            <p:ph idx="1"/>
          </p:nvPr>
        </p:nvSpPr>
        <p:spPr/>
        <p:txBody>
          <a:bodyPr/>
          <a:lstStyle/>
          <a:p>
            <a:r>
              <a:rPr lang="en-US" b="1" dirty="0"/>
              <a:t>Default</a:t>
            </a:r>
            <a:r>
              <a:rPr lang="en-US" dirty="0"/>
              <a:t> </a:t>
            </a:r>
            <a:r>
              <a:rPr lang="en-US" b="1" dirty="0"/>
              <a:t>actions</a:t>
            </a:r>
            <a:r>
              <a:rPr lang="en-US" dirty="0"/>
              <a:t>: Things that the browser normally does in response to events.</a:t>
            </a:r>
          </a:p>
          <a:p>
            <a:r>
              <a:rPr lang="en-US" b="1" dirty="0"/>
              <a:t>How to prevent?:</a:t>
            </a:r>
            <a:r>
              <a:rPr lang="en-US" dirty="0"/>
              <a:t> return false or true to cancel or let the default action follow.</a:t>
            </a:r>
          </a:p>
          <a:p>
            <a:r>
              <a:rPr lang="en-US" b="1" dirty="0"/>
              <a:t>this</a:t>
            </a:r>
            <a:r>
              <a:rPr lang="en-US" dirty="0"/>
              <a:t> keyword: </a:t>
            </a:r>
            <a:r>
              <a:rPr lang="en-US" b="1" dirty="0"/>
              <a:t>this</a:t>
            </a:r>
            <a:r>
              <a:rPr lang="en-US" dirty="0"/>
              <a:t> is an object reference that you get when executing a method on an object. When browser invokes the event handler on some event for an element, then within the event handler </a:t>
            </a:r>
            <a:r>
              <a:rPr lang="en-US" b="1" dirty="0"/>
              <a:t>this</a:t>
            </a:r>
            <a:r>
              <a:rPr lang="en-US" dirty="0"/>
              <a:t> points to the element on which event is fired.</a:t>
            </a:r>
          </a:p>
        </p:txBody>
      </p:sp>
      <p:sp>
        <p:nvSpPr>
          <p:cNvPr id="4" name="Folded Corner 3"/>
          <p:cNvSpPr/>
          <p:nvPr/>
        </p:nvSpPr>
        <p:spPr>
          <a:xfrm>
            <a:off x="1920240" y="4998720"/>
            <a:ext cx="5029200" cy="762000"/>
          </a:xfrm>
          <a:prstGeom prst="foldedCorne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000" dirty="0"/>
              <a:t>We can’t set the value of this object.</a:t>
            </a:r>
          </a:p>
        </p:txBody>
      </p:sp>
    </p:spTree>
    <p:extLst>
      <p:ext uri="{BB962C8B-B14F-4D97-AF65-F5344CB8AC3E}">
        <p14:creationId xmlns:p14="http://schemas.microsoft.com/office/powerpoint/2010/main" val="382567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DOM Events</a:t>
            </a:r>
          </a:p>
        </p:txBody>
      </p:sp>
      <p:sp>
        <p:nvSpPr>
          <p:cNvPr id="3" name="Content Placeholder 2"/>
          <p:cNvSpPr>
            <a:spLocks noGrp="1"/>
          </p:cNvSpPr>
          <p:nvPr>
            <p:ph idx="1"/>
          </p:nvPr>
        </p:nvSpPr>
        <p:spPr/>
        <p:txBody>
          <a:bodyPr/>
          <a:lstStyle/>
          <a:p>
            <a:r>
              <a:rPr lang="en-US" b="1" dirty="0"/>
              <a:t>Mouse events:</a:t>
            </a:r>
          </a:p>
          <a:p>
            <a:pPr lvl="1"/>
            <a:r>
              <a:rPr lang="en-US" dirty="0" err="1"/>
              <a:t>onclick</a:t>
            </a:r>
            <a:r>
              <a:rPr lang="en-US" dirty="0"/>
              <a:t>, </a:t>
            </a:r>
            <a:r>
              <a:rPr lang="en-US" dirty="0" err="1"/>
              <a:t>onmousedown</a:t>
            </a:r>
            <a:r>
              <a:rPr lang="en-US" dirty="0"/>
              <a:t>, </a:t>
            </a:r>
            <a:r>
              <a:rPr lang="en-US" dirty="0" err="1"/>
              <a:t>onmouseup</a:t>
            </a:r>
            <a:endParaRPr lang="en-US" dirty="0"/>
          </a:p>
          <a:p>
            <a:pPr lvl="1"/>
            <a:r>
              <a:rPr lang="en-US" dirty="0" err="1"/>
              <a:t>onmouseover</a:t>
            </a:r>
            <a:r>
              <a:rPr lang="en-US" dirty="0"/>
              <a:t>, </a:t>
            </a:r>
            <a:r>
              <a:rPr lang="en-US" dirty="0" err="1"/>
              <a:t>onmouseout</a:t>
            </a:r>
            <a:r>
              <a:rPr lang="en-US" dirty="0"/>
              <a:t>, </a:t>
            </a:r>
            <a:r>
              <a:rPr lang="en-US" dirty="0" err="1"/>
              <a:t>onmousemove</a:t>
            </a:r>
            <a:endParaRPr lang="en-US" dirty="0"/>
          </a:p>
          <a:p>
            <a:r>
              <a:rPr lang="en-US" b="1" dirty="0"/>
              <a:t>Key events:</a:t>
            </a:r>
          </a:p>
          <a:p>
            <a:pPr lvl="1"/>
            <a:r>
              <a:rPr lang="en-US" dirty="0" err="1"/>
              <a:t>onkeypress</a:t>
            </a:r>
            <a:r>
              <a:rPr lang="en-US" dirty="0"/>
              <a:t>, </a:t>
            </a:r>
            <a:r>
              <a:rPr lang="en-US" dirty="0" err="1"/>
              <a:t>onkeydown</a:t>
            </a:r>
            <a:r>
              <a:rPr lang="en-US" dirty="0"/>
              <a:t>, </a:t>
            </a:r>
            <a:r>
              <a:rPr lang="en-US" dirty="0" err="1"/>
              <a:t>onkeyup</a:t>
            </a:r>
            <a:endParaRPr lang="en-US" dirty="0"/>
          </a:p>
          <a:p>
            <a:pPr lvl="1"/>
            <a:r>
              <a:rPr lang="en-US" dirty="0"/>
              <a:t>Only for input fields</a:t>
            </a:r>
          </a:p>
          <a:p>
            <a:r>
              <a:rPr lang="en-US" b="1" dirty="0"/>
              <a:t>Interface events:</a:t>
            </a:r>
          </a:p>
          <a:p>
            <a:pPr lvl="1"/>
            <a:r>
              <a:rPr lang="en-US" dirty="0" err="1"/>
              <a:t>onblur</a:t>
            </a:r>
            <a:r>
              <a:rPr lang="en-US" dirty="0"/>
              <a:t>, </a:t>
            </a:r>
            <a:r>
              <a:rPr lang="en-US" dirty="0" err="1"/>
              <a:t>onfocus</a:t>
            </a:r>
            <a:endParaRPr lang="en-US" dirty="0"/>
          </a:p>
          <a:p>
            <a:pPr lvl="1"/>
            <a:r>
              <a:rPr lang="en-US" dirty="0" err="1"/>
              <a:t>onscroll</a:t>
            </a:r>
            <a:endParaRPr lang="en-US" dirty="0"/>
          </a:p>
        </p:txBody>
      </p:sp>
    </p:spTree>
    <p:extLst>
      <p:ext uri="{BB962C8B-B14F-4D97-AF65-F5344CB8AC3E}">
        <p14:creationId xmlns:p14="http://schemas.microsoft.com/office/powerpoint/2010/main" val="366331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DOM Events…</a:t>
            </a:r>
            <a:br>
              <a:rPr lang="en-US" dirty="0"/>
            </a:br>
            <a:r>
              <a:rPr lang="en-US" dirty="0"/>
              <a:t>&gt; Forms</a:t>
            </a:r>
          </a:p>
        </p:txBody>
      </p:sp>
      <p:sp>
        <p:nvSpPr>
          <p:cNvPr id="3" name="Content Placeholder 2"/>
          <p:cNvSpPr>
            <a:spLocks noGrp="1"/>
          </p:cNvSpPr>
          <p:nvPr>
            <p:ph idx="1"/>
          </p:nvPr>
        </p:nvSpPr>
        <p:spPr/>
        <p:txBody>
          <a:bodyPr/>
          <a:lstStyle/>
          <a:p>
            <a:r>
              <a:rPr lang="en-US" dirty="0"/>
              <a:t>Things that you consider when working with forms</a:t>
            </a:r>
          </a:p>
          <a:p>
            <a:pPr lvl="1"/>
            <a:r>
              <a:rPr lang="en-US" b="1" dirty="0"/>
              <a:t>Field values</a:t>
            </a:r>
          </a:p>
          <a:p>
            <a:pPr lvl="1"/>
            <a:r>
              <a:rPr lang="en-US" b="1" dirty="0"/>
              <a:t>Field events</a:t>
            </a:r>
          </a:p>
          <a:p>
            <a:pPr lvl="1"/>
            <a:r>
              <a:rPr lang="en-US" b="1" dirty="0"/>
              <a:t>Form events</a:t>
            </a:r>
          </a:p>
        </p:txBody>
      </p:sp>
      <p:pic>
        <p:nvPicPr>
          <p:cNvPr id="4" name="Picture 3"/>
          <p:cNvPicPr>
            <a:picLocks noChangeAspect="1"/>
          </p:cNvPicPr>
          <p:nvPr/>
        </p:nvPicPr>
        <p:blipFill>
          <a:blip r:embed="rId2"/>
          <a:stretch>
            <a:fillRect/>
          </a:stretch>
        </p:blipFill>
        <p:spPr>
          <a:xfrm>
            <a:off x="4210901" y="2729669"/>
            <a:ext cx="5063101" cy="3767383"/>
          </a:xfrm>
          <a:prstGeom prst="rect">
            <a:avLst/>
          </a:prstGeom>
          <a:ln>
            <a:solidFill>
              <a:schemeClr val="accent1"/>
            </a:solidFill>
          </a:ln>
        </p:spPr>
      </p:pic>
    </p:spTree>
    <p:extLst>
      <p:ext uri="{BB962C8B-B14F-4D97-AF65-F5344CB8AC3E}">
        <p14:creationId xmlns:p14="http://schemas.microsoft.com/office/powerpoint/2010/main" val="2843753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70240" y="1508474"/>
            <a:ext cx="6721760" cy="5747086"/>
          </a:xfrm>
          <a:prstGeom prst="rect">
            <a:avLst/>
          </a:prstGeom>
        </p:spPr>
        <p:txBody>
          <a:bodyPr wrap="square">
            <a:spAutoFit/>
          </a:bodyPr>
          <a:lstStyle/>
          <a:p>
            <a:pPr marL="391686" indent="-293764">
              <a:lnSpc>
                <a:spcPct val="98000"/>
              </a:lnSpc>
              <a:buClr>
                <a:srgbClr val="99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sz="2000" b="1" dirty="0">
                <a:latin typeface="Georgia" panose="02040502050405020303" pitchFamily="18" charset="0"/>
              </a:rPr>
              <a:t>Place the JavaScript in the </a:t>
            </a:r>
            <a:r>
              <a:rPr lang="en-US" altLang="en-US" sz="2000" b="1" dirty="0">
                <a:solidFill>
                  <a:srgbClr val="FF950E"/>
                </a:solidFill>
                <a:latin typeface="Georgia" panose="02040502050405020303" pitchFamily="18" charset="0"/>
              </a:rPr>
              <a:t>body</a:t>
            </a:r>
            <a:r>
              <a:rPr lang="en-US" altLang="en-US" sz="2000" b="1" dirty="0">
                <a:latin typeface="Georgia" panose="02040502050405020303" pitchFamily="18" charset="0"/>
              </a:rPr>
              <a:t> </a:t>
            </a:r>
          </a:p>
          <a:p>
            <a:pPr marL="391686" indent="-293764">
              <a:lnSpc>
                <a:spcPct val="98000"/>
              </a:lnSpc>
              <a:buClr>
                <a:srgbClr val="99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altLang="en-US" sz="2000" b="1" dirty="0">
              <a:latin typeface="Georgia" panose="02040502050405020303" pitchFamily="18" charset="0"/>
            </a:endParaRPr>
          </a:p>
          <a:p>
            <a:pPr marL="1566743" lvl="1" indent="-519848">
              <a:lnSpc>
                <a:spcPct val="97000"/>
              </a:lnSpc>
              <a:buClr>
                <a:srgbClr val="996633"/>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sz="2000" dirty="0">
                <a:latin typeface="Georgia" panose="02040502050405020303" pitchFamily="18" charset="0"/>
              </a:rPr>
              <a:t>when the JavaScript dynamically creates web page content as the page is being loaded.</a:t>
            </a:r>
          </a:p>
          <a:p>
            <a:pPr marL="391686" indent="-293764">
              <a:lnSpc>
                <a:spcPct val="97000"/>
              </a:lnSpc>
              <a:buClr>
                <a:srgbClr val="99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sz="2000" b="1" dirty="0">
                <a:latin typeface="Georgia" panose="02040502050405020303" pitchFamily="18" charset="0"/>
              </a:rPr>
              <a:t>Place the JavaScript in the</a:t>
            </a:r>
            <a:r>
              <a:rPr lang="en-US" altLang="en-US" sz="2000" b="1" dirty="0">
                <a:solidFill>
                  <a:srgbClr val="FF950E"/>
                </a:solidFill>
                <a:latin typeface="Georgia" panose="02040502050405020303" pitchFamily="18" charset="0"/>
              </a:rPr>
              <a:t> head tag </a:t>
            </a:r>
            <a:r>
              <a:rPr lang="en-US" altLang="en-US" sz="2000" b="1" dirty="0">
                <a:latin typeface="Georgia" panose="02040502050405020303" pitchFamily="18" charset="0"/>
              </a:rPr>
              <a:t>  </a:t>
            </a:r>
          </a:p>
          <a:p>
            <a:pPr marL="391686" indent="-293764">
              <a:lnSpc>
                <a:spcPct val="97000"/>
              </a:lnSpc>
              <a:buClr>
                <a:srgbClr val="99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altLang="en-US" sz="2000" b="1" dirty="0">
              <a:latin typeface="Georgia" panose="02040502050405020303" pitchFamily="18" charset="0"/>
            </a:endParaRPr>
          </a:p>
          <a:p>
            <a:pPr marL="1566743" lvl="1" indent="-519848">
              <a:lnSpc>
                <a:spcPct val="97000"/>
              </a:lnSpc>
              <a:buClr>
                <a:srgbClr val="996633"/>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sz="2000" dirty="0">
                <a:latin typeface="Georgia" panose="02040502050405020303" pitchFamily="18" charset="0"/>
              </a:rPr>
              <a:t>When the JavaScript defined in functions and used for </a:t>
            </a:r>
            <a:r>
              <a:rPr lang="en-US" altLang="en-US" sz="2000" dirty="0">
                <a:latin typeface="Georgia" panose="02040502050405020303" pitchFamily="18" charset="0"/>
                <a:cs typeface="Courier New" pitchFamily="49" charset="0"/>
              </a:rPr>
              <a:t>page</a:t>
            </a:r>
            <a:r>
              <a:rPr lang="en-US" altLang="en-US" sz="2000" dirty="0">
                <a:latin typeface="Georgia" panose="02040502050405020303" pitchFamily="18" charset="0"/>
              </a:rPr>
              <a:t> events, as this is loaded before the body.</a:t>
            </a:r>
          </a:p>
          <a:p>
            <a:pPr marL="391686" indent="-293764">
              <a:lnSpc>
                <a:spcPct val="97000"/>
              </a:lnSpc>
              <a:buClr>
                <a:srgbClr val="99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sz="2000" b="1" dirty="0">
                <a:latin typeface="Georgia" panose="02040502050405020303" pitchFamily="18" charset="0"/>
              </a:rPr>
              <a:t>Place the JavaScript in the</a:t>
            </a:r>
            <a:r>
              <a:rPr lang="en-US" altLang="en-US" sz="2000" b="1" dirty="0">
                <a:solidFill>
                  <a:srgbClr val="FF950E"/>
                </a:solidFill>
                <a:latin typeface="Georgia" panose="02040502050405020303" pitchFamily="18" charset="0"/>
              </a:rPr>
              <a:t> External File</a:t>
            </a:r>
            <a:r>
              <a:rPr lang="en-US" altLang="en-US" sz="2000" b="1" dirty="0">
                <a:latin typeface="Georgia" panose="02040502050405020303" pitchFamily="18" charset="0"/>
              </a:rPr>
              <a:t>  </a:t>
            </a:r>
          </a:p>
          <a:p>
            <a:pPr marL="391686" indent="-293764">
              <a:lnSpc>
                <a:spcPct val="97000"/>
              </a:lnSpc>
              <a:buClr>
                <a:srgbClr val="99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altLang="en-US" sz="2000" b="1" dirty="0">
              <a:latin typeface="Georgia" panose="02040502050405020303" pitchFamily="18" charset="0"/>
            </a:endParaRPr>
          </a:p>
          <a:p>
            <a:pPr marL="391686" indent="-293764">
              <a:lnSpc>
                <a:spcPct val="98000"/>
              </a:lnSpc>
              <a:buClr>
                <a:srgbClr val="99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sz="2000" dirty="0">
                <a:latin typeface="Georgia" panose="02040502050405020303" pitchFamily="18" charset="0"/>
              </a:rPr>
              <a:t>To include a JavaScript library or script file in your web page, use this syntax: </a:t>
            </a:r>
          </a:p>
          <a:p>
            <a:pPr marL="391686" indent="-293764">
              <a:lnSpc>
                <a:spcPct val="97000"/>
              </a:lnSpc>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dirty="0">
                <a:solidFill>
                  <a:srgbClr val="FF950E"/>
                </a:solidFill>
                <a:latin typeface="Georgia" panose="02040502050405020303" pitchFamily="18" charset="0"/>
              </a:rPr>
              <a:t> &lt;script  </a:t>
            </a:r>
            <a:r>
              <a:rPr lang="en-US" altLang="en-US" dirty="0" err="1">
                <a:solidFill>
                  <a:srgbClr val="FF950E"/>
                </a:solidFill>
                <a:latin typeface="Georgia" panose="02040502050405020303" pitchFamily="18" charset="0"/>
              </a:rPr>
              <a:t>src</a:t>
            </a:r>
            <a:r>
              <a:rPr lang="en-US" altLang="en-US" dirty="0">
                <a:solidFill>
                  <a:srgbClr val="FF950E"/>
                </a:solidFill>
                <a:latin typeface="Georgia" panose="02040502050405020303" pitchFamily="18" charset="0"/>
              </a:rPr>
              <a:t>="somejavascript.js"&gt;</a:t>
            </a:r>
            <a:r>
              <a:rPr lang="en-US" altLang="en-US" dirty="0">
                <a:solidFill>
                  <a:srgbClr val="0000FF"/>
                </a:solidFill>
                <a:latin typeface="Georgia" panose="02040502050405020303" pitchFamily="18" charset="0"/>
              </a:rPr>
              <a:t>&lt;/script&gt;</a:t>
            </a:r>
          </a:p>
          <a:p>
            <a:pPr marL="391686" indent="-293764">
              <a:lnSpc>
                <a:spcPct val="97000"/>
              </a:lnSpc>
              <a:buClr>
                <a:srgbClr val="99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sz="2000" dirty="0">
                <a:latin typeface="Georgia" panose="02040502050405020303" pitchFamily="18" charset="0"/>
              </a:rPr>
              <a:t>The </a:t>
            </a:r>
            <a:r>
              <a:rPr lang="en-US" altLang="en-US" sz="2000" dirty="0">
                <a:solidFill>
                  <a:srgbClr val="FF950E"/>
                </a:solidFill>
                <a:latin typeface="Georgia" panose="02040502050405020303" pitchFamily="18" charset="0"/>
                <a:cs typeface="Courier New" pitchFamily="49" charset="0"/>
              </a:rPr>
              <a:t>script</a:t>
            </a:r>
            <a:r>
              <a:rPr lang="en-US" altLang="en-US" sz="2000" dirty="0">
                <a:latin typeface="Georgia" panose="02040502050405020303" pitchFamily="18" charset="0"/>
              </a:rPr>
              <a:t> element contains no content, but the closing tag is still required</a:t>
            </a:r>
          </a:p>
          <a:p>
            <a:pPr marL="1566743" lvl="1" indent="-519848">
              <a:lnSpc>
                <a:spcPct val="97000"/>
              </a:lnSpc>
              <a:buClr>
                <a:srgbClr val="996633"/>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altLang="en-US" sz="2000" dirty="0">
              <a:latin typeface="Georgia" panose="02040502050405020303" pitchFamily="18" charset="0"/>
            </a:endParaRPr>
          </a:p>
          <a:p>
            <a:pPr marL="1046895" lvl="1">
              <a:lnSpc>
                <a:spcPct val="97000"/>
              </a:lnSpc>
              <a:buClr>
                <a:srgbClr val="996633"/>
              </a:buClr>
              <a:buSzPct val="75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altLang="en-US" sz="2000" dirty="0">
              <a:latin typeface="Georgia" panose="02040502050405020303" pitchFamily="18" charset="0"/>
            </a:endParaRPr>
          </a:p>
        </p:txBody>
      </p:sp>
      <p:sp>
        <p:nvSpPr>
          <p:cNvPr id="4" name="TextBox 3"/>
          <p:cNvSpPr txBox="1"/>
          <p:nvPr/>
        </p:nvSpPr>
        <p:spPr>
          <a:xfrm>
            <a:off x="2513284" y="553723"/>
            <a:ext cx="6721760" cy="378565"/>
          </a:xfrm>
          <a:prstGeom prst="rect">
            <a:avLst/>
          </a:prstGeom>
          <a:noFill/>
        </p:spPr>
        <p:txBody>
          <a:bodyPr wrap="square" lIns="45720" tIns="22860" rIns="45720" bIns="22860" rtlCol="0">
            <a:spAutoFit/>
          </a:bodyPr>
          <a:lstStyle/>
          <a:p>
            <a:pPr algn="ctr">
              <a:lnSpc>
                <a:spcPct val="90000"/>
              </a:lnSpc>
              <a:spcBef>
                <a:spcPct val="0"/>
              </a:spcBef>
            </a:pPr>
            <a:r>
              <a:rPr lang="en-US" altLang="en-US" sz="2400" b="1" dirty="0">
                <a:latin typeface="Georgia" panose="02040502050405020303" pitchFamily="18" charset="0"/>
              </a:rPr>
              <a:t>JavaScript Code Location</a:t>
            </a:r>
            <a:endParaRPr lang="en-US" sz="2400" b="1" dirty="0">
              <a:solidFill>
                <a:schemeClr val="tx1">
                  <a:lumMod val="75000"/>
                  <a:lumOff val="25000"/>
                </a:schemeClr>
              </a:solidFill>
              <a:latin typeface="Georgia" panose="02040502050405020303" pitchFamily="18" charset="0"/>
              <a:ea typeface="Fira Sans Heavy Italic" panose="00000A00000000000000" pitchFamily="50" charset="0"/>
              <a:cs typeface="Clear Sans Light" panose="020B0303030202020304" pitchFamily="34" charset="0"/>
            </a:endParaRPr>
          </a:p>
        </p:txBody>
      </p:sp>
      <p:sp>
        <p:nvSpPr>
          <p:cNvPr id="2" name="Picture Placeholder 1"/>
          <p:cNvSpPr>
            <a:spLocks noGrp="1"/>
          </p:cNvSpPr>
          <p:nvPr>
            <p:ph type="pic" sz="quarter" idx="12"/>
          </p:nvPr>
        </p:nvSpPr>
        <p:spPr>
          <a:xfrm>
            <a:off x="0" y="39653"/>
            <a:ext cx="5470240" cy="6858000"/>
          </a:xfrm>
        </p:spPr>
      </p:sp>
      <p:sp>
        <p:nvSpPr>
          <p:cNvPr id="5" name="Rectangle 4"/>
          <p:cNvSpPr/>
          <p:nvPr/>
        </p:nvSpPr>
        <p:spPr>
          <a:xfrm>
            <a:off x="0" y="813461"/>
            <a:ext cx="5470240" cy="6446637"/>
          </a:xfrm>
          <a:prstGeom prst="rect">
            <a:avLst/>
          </a:prstGeom>
        </p:spPr>
        <p:txBody>
          <a:bodyPr wrap="square">
            <a:spAutoFit/>
          </a:bodyPr>
          <a:lstStyle/>
          <a:p>
            <a:pPr marL="97922">
              <a:lnSpc>
                <a:spcPct val="97000"/>
              </a:lnSpc>
              <a:buClr>
                <a:srgbClr val="996633"/>
              </a:buClr>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altLang="en-US" dirty="0">
              <a:latin typeface="Georgia" panose="02040502050405020303" pitchFamily="18" charset="0"/>
            </a:endParaRPr>
          </a:p>
          <a:p>
            <a:pPr marL="391686" indent="-293764">
              <a:lnSpc>
                <a:spcPct val="97000"/>
              </a:lnSpc>
              <a:buClr>
                <a:srgbClr val="99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altLang="en-US" dirty="0">
              <a:latin typeface="Georgia" panose="02040502050405020303" pitchFamily="18" charset="0"/>
            </a:endParaRPr>
          </a:p>
          <a:p>
            <a:pPr marL="391686" indent="-293764">
              <a:lnSpc>
                <a:spcPct val="97000"/>
              </a:lnSpc>
              <a:buClr>
                <a:srgbClr val="99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dirty="0">
                <a:latin typeface="Georgia" panose="02040502050405020303" pitchFamily="18" charset="0"/>
              </a:rPr>
              <a:t>A script file is treated as if the code is actually included in the page; the behavior is the same between script files and embedded in JavaScript blocks.</a:t>
            </a:r>
          </a:p>
          <a:p>
            <a:pPr marL="391686" indent="-293764">
              <a:lnSpc>
                <a:spcPct val="97000"/>
              </a:lnSpc>
              <a:buClr>
                <a:srgbClr val="99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altLang="en-US" dirty="0">
              <a:latin typeface="Georgia" panose="02040502050405020303" pitchFamily="18" charset="0"/>
            </a:endParaRPr>
          </a:p>
          <a:p>
            <a:pPr marL="391686" indent="-293764">
              <a:lnSpc>
                <a:spcPct val="97000"/>
              </a:lnSpc>
              <a:buClr>
                <a:srgbClr val="99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800" b="1" dirty="0">
                <a:latin typeface="Georgia" panose="02040502050405020303" pitchFamily="18" charset="0"/>
              </a:rPr>
              <a:t>Placing JavaScript in external files has some advantages:</a:t>
            </a:r>
          </a:p>
          <a:p>
            <a:pPr marL="391686" indent="-293764">
              <a:lnSpc>
                <a:spcPct val="97000"/>
              </a:lnSpc>
              <a:buClr>
                <a:srgbClr val="99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altLang="en-US" dirty="0">
              <a:latin typeface="Georgia" panose="02040502050405020303" pitchFamily="18" charset="0"/>
            </a:endParaRPr>
          </a:p>
          <a:p>
            <a:pPr marL="285750" indent="-285750">
              <a:buFont typeface="Arial" panose="020B0604020202020204" pitchFamily="34" charset="0"/>
              <a:buChar char="•"/>
            </a:pPr>
            <a:r>
              <a:rPr lang="en-US" sz="2000" i="1" dirty="0">
                <a:solidFill>
                  <a:srgbClr val="FF0000"/>
                </a:solidFill>
                <a:effectLst>
                  <a:outerShdw blurRad="38100" dist="38100" dir="2700000" algn="tl">
                    <a:srgbClr val="000000">
                      <a:alpha val="43137"/>
                    </a:srgbClr>
                  </a:outerShdw>
                </a:effectLst>
                <a:latin typeface="Georgia" panose="02040502050405020303" pitchFamily="18" charset="0"/>
              </a:rPr>
              <a:t>It separates HTML and code.</a:t>
            </a:r>
          </a:p>
          <a:p>
            <a:pPr marL="285750" indent="-285750">
              <a:buFont typeface="Arial" panose="020B0604020202020204" pitchFamily="34" charset="0"/>
              <a:buChar char="•"/>
            </a:pPr>
            <a:r>
              <a:rPr lang="en-US" sz="2000" i="1" dirty="0">
                <a:solidFill>
                  <a:srgbClr val="FF0000"/>
                </a:solidFill>
                <a:effectLst>
                  <a:outerShdw blurRad="38100" dist="38100" dir="2700000" algn="tl">
                    <a:srgbClr val="000000">
                      <a:alpha val="43137"/>
                    </a:srgbClr>
                  </a:outerShdw>
                </a:effectLst>
                <a:latin typeface="Georgia" panose="02040502050405020303" pitchFamily="18" charset="0"/>
              </a:rPr>
              <a:t>It makes HTML and JavaScript easier to read and maintain</a:t>
            </a:r>
            <a:br>
              <a:rPr lang="en-US" sz="2000" i="1" dirty="0">
                <a:solidFill>
                  <a:srgbClr val="FF0000"/>
                </a:solidFill>
                <a:effectLst>
                  <a:outerShdw blurRad="38100" dist="38100" dir="2700000" algn="tl">
                    <a:srgbClr val="000000">
                      <a:alpha val="43137"/>
                    </a:srgbClr>
                  </a:outerShdw>
                </a:effectLst>
                <a:latin typeface="Georgia" panose="02040502050405020303" pitchFamily="18" charset="0"/>
              </a:rPr>
            </a:br>
            <a:endParaRPr lang="en-US" sz="2000" i="1" dirty="0">
              <a:solidFill>
                <a:srgbClr val="FF0000"/>
              </a:solidFill>
              <a:effectLst>
                <a:outerShdw blurRad="38100" dist="38100" dir="2700000" algn="tl">
                  <a:srgbClr val="000000">
                    <a:alpha val="43137"/>
                  </a:srgbClr>
                </a:outerShdw>
              </a:effectLst>
              <a:latin typeface="Georgia" panose="02040502050405020303" pitchFamily="18" charset="0"/>
            </a:endParaRPr>
          </a:p>
          <a:p>
            <a:pPr marL="285750" indent="-285750">
              <a:buFont typeface="Arial" panose="020B0604020202020204" pitchFamily="34" charset="0"/>
              <a:buChar char="•"/>
            </a:pPr>
            <a:r>
              <a:rPr lang="en-US" sz="2000" i="1" dirty="0">
                <a:solidFill>
                  <a:srgbClr val="FF0000"/>
                </a:solidFill>
                <a:effectLst>
                  <a:outerShdw blurRad="38100" dist="38100" dir="2700000" algn="tl">
                    <a:srgbClr val="000000">
                      <a:alpha val="43137"/>
                    </a:srgbClr>
                  </a:outerShdw>
                </a:effectLst>
                <a:latin typeface="Georgia" panose="02040502050405020303" pitchFamily="18" charset="0"/>
              </a:rPr>
              <a:t>Cached JavaScript files can speed up page loads.</a:t>
            </a:r>
          </a:p>
          <a:p>
            <a:pPr marL="391686" indent="-293764">
              <a:lnSpc>
                <a:spcPct val="97000"/>
              </a:lnSpc>
              <a:buClr>
                <a:srgbClr val="99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altLang="en-US" sz="2000" dirty="0">
              <a:effectLst>
                <a:outerShdw blurRad="38100" dist="38100" dir="2700000" algn="tl">
                  <a:srgbClr val="000000">
                    <a:alpha val="43137"/>
                  </a:srgbClr>
                </a:outerShdw>
              </a:effectLst>
              <a:latin typeface="Georgia" panose="02040502050405020303" pitchFamily="18" charset="0"/>
            </a:endParaRPr>
          </a:p>
          <a:p>
            <a:pPr marL="391686" indent="-293764">
              <a:lnSpc>
                <a:spcPct val="97000"/>
              </a:lnSpc>
              <a:buClr>
                <a:srgbClr val="99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altLang="en-US" dirty="0">
              <a:latin typeface="Georgia" panose="02040502050405020303" pitchFamily="18" charset="0"/>
            </a:endParaRPr>
          </a:p>
          <a:p>
            <a:pPr marL="391686" indent="-293764">
              <a:lnSpc>
                <a:spcPct val="97000"/>
              </a:lnSpc>
              <a:buClr>
                <a:srgbClr val="99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altLang="en-US" dirty="0">
              <a:latin typeface="Georgia" panose="02040502050405020303" pitchFamily="18" charset="0"/>
            </a:endParaRPr>
          </a:p>
          <a:p>
            <a:pPr marL="391686" indent="-293764">
              <a:lnSpc>
                <a:spcPct val="97000"/>
              </a:lnSpc>
              <a:buClr>
                <a:srgbClr val="99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altLang="en-US" dirty="0">
              <a:latin typeface="Georgia" panose="02040502050405020303" pitchFamily="18" charset="0"/>
            </a:endParaRPr>
          </a:p>
        </p:txBody>
      </p:sp>
    </p:spTree>
    <p:extLst>
      <p:ext uri="{BB962C8B-B14F-4D97-AF65-F5344CB8AC3E}">
        <p14:creationId xmlns:p14="http://schemas.microsoft.com/office/powerpoint/2010/main" val="1852023170"/>
      </p:ext>
    </p:extLst>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B9B76F"/>
                                      </p:to>
                                    </p:animClr>
                                  </p:sub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B9B76F"/>
                                      </p:to>
                                    </p:animClr>
                                  </p:sub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B9B76F"/>
                                      </p:to>
                                    </p:animClr>
                                  </p:sub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rgbClr val="B9B76F"/>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6" end="6"/>
                                            </p:txEl>
                                          </p:spTgt>
                                        </p:tgtEl>
                                        <p:attrNameLst>
                                          <p:attrName>ppt_c</p:attrName>
                                        </p:attrNameLst>
                                      </p:cBhvr>
                                      <p:to>
                                        <a:srgbClr val="B9B76F"/>
                                      </p:to>
                                    </p:animClr>
                                  </p:sub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DOM Events…</a:t>
            </a:r>
            <a:br>
              <a:rPr lang="en-US" dirty="0"/>
            </a:br>
            <a:r>
              <a:rPr lang="en-US" dirty="0"/>
              <a:t>&gt; Forms</a:t>
            </a:r>
          </a:p>
        </p:txBody>
      </p:sp>
      <p:sp>
        <p:nvSpPr>
          <p:cNvPr id="3" name="Content Placeholder 2"/>
          <p:cNvSpPr>
            <a:spLocks noGrp="1"/>
          </p:cNvSpPr>
          <p:nvPr>
            <p:ph idx="1"/>
          </p:nvPr>
        </p:nvSpPr>
        <p:spPr>
          <a:xfrm>
            <a:off x="1104900" y="1577493"/>
            <a:ext cx="8867719" cy="3880773"/>
          </a:xfrm>
        </p:spPr>
        <p:txBody>
          <a:bodyPr>
            <a:normAutofit fontScale="92500" lnSpcReduction="10000"/>
          </a:bodyPr>
          <a:lstStyle/>
          <a:p>
            <a:r>
              <a:rPr lang="en-US" b="1" dirty="0"/>
              <a:t>Getting form and form Elements</a:t>
            </a:r>
          </a:p>
          <a:p>
            <a:pPr marL="0" indent="0">
              <a:buNone/>
            </a:pPr>
            <a:r>
              <a:rPr lang="en-US" dirty="0"/>
              <a:t>	&lt;form id=“</a:t>
            </a:r>
            <a:r>
              <a:rPr lang="en-US" dirty="0" err="1"/>
              <a:t>frmContact</a:t>
            </a:r>
            <a:r>
              <a:rPr lang="en-US" dirty="0"/>
              <a:t>” name=“</a:t>
            </a:r>
            <a:r>
              <a:rPr lang="en-US" dirty="0" err="1"/>
              <a:t>frmContact</a:t>
            </a:r>
            <a:r>
              <a:rPr lang="en-US" dirty="0"/>
              <a:t>” …</a:t>
            </a:r>
          </a:p>
          <a:p>
            <a:pPr marL="0" indent="0">
              <a:buNone/>
            </a:pPr>
            <a:r>
              <a:rPr lang="en-US" dirty="0"/>
              <a:t>		…</a:t>
            </a:r>
          </a:p>
          <a:p>
            <a:pPr marL="0" indent="0">
              <a:buNone/>
            </a:pPr>
            <a:r>
              <a:rPr lang="en-US" dirty="0"/>
              <a:t>		&lt;input name=“email” …</a:t>
            </a:r>
          </a:p>
          <a:p>
            <a:pPr marL="0" indent="0">
              <a:buNone/>
            </a:pPr>
            <a:r>
              <a:rPr lang="en-US" dirty="0"/>
              <a:t>		…</a:t>
            </a:r>
          </a:p>
          <a:p>
            <a:pPr marL="0" indent="0">
              <a:buNone/>
            </a:pPr>
            <a:r>
              <a:rPr lang="en-US" dirty="0"/>
              <a:t>	&lt;/form&gt;</a:t>
            </a:r>
          </a:p>
          <a:p>
            <a:pPr lvl="1"/>
            <a:r>
              <a:rPr lang="en-US" dirty="0"/>
              <a:t>You can access elements by using </a:t>
            </a:r>
            <a:r>
              <a:rPr lang="en-US" dirty="0" err="1"/>
              <a:t>getElementById</a:t>
            </a:r>
            <a:r>
              <a:rPr lang="en-US" dirty="0"/>
              <a:t> or </a:t>
            </a:r>
            <a:r>
              <a:rPr lang="en-US" dirty="0" err="1"/>
              <a:t>getElementsByName</a:t>
            </a:r>
            <a:endParaRPr lang="en-US" dirty="0"/>
          </a:p>
          <a:p>
            <a:r>
              <a:rPr lang="en-US" dirty="0"/>
              <a:t>Alternatively,</a:t>
            </a:r>
          </a:p>
          <a:p>
            <a:pPr lvl="1"/>
            <a:r>
              <a:rPr lang="en-US" b="1" dirty="0" err="1"/>
              <a:t>document.forms.nameOfTheForm</a:t>
            </a:r>
            <a:r>
              <a:rPr lang="en-US" dirty="0"/>
              <a:t> // </a:t>
            </a:r>
            <a:r>
              <a:rPr lang="en-US" dirty="0" err="1"/>
              <a:t>document.forms.frmContact</a:t>
            </a:r>
            <a:endParaRPr lang="en-US" dirty="0"/>
          </a:p>
          <a:p>
            <a:pPr lvl="1"/>
            <a:r>
              <a:rPr lang="en-US" b="1" dirty="0" err="1"/>
              <a:t>document.forms.frmContact.nameOfElement</a:t>
            </a:r>
            <a:r>
              <a:rPr lang="en-US" dirty="0"/>
              <a:t> // </a:t>
            </a:r>
            <a:r>
              <a:rPr lang="en-US" dirty="0" err="1"/>
              <a:t>document.forms.frmContact.email</a:t>
            </a:r>
            <a:endParaRPr lang="en-US" b="1" dirty="0"/>
          </a:p>
          <a:p>
            <a:pPr lvl="1"/>
            <a:endParaRPr lang="en-US" dirty="0"/>
          </a:p>
          <a:p>
            <a:pPr lvl="1"/>
            <a:endParaRPr lang="en-US" dirty="0"/>
          </a:p>
        </p:txBody>
      </p:sp>
    </p:spTree>
    <p:extLst>
      <p:ext uri="{BB962C8B-B14F-4D97-AF65-F5344CB8AC3E}">
        <p14:creationId xmlns:p14="http://schemas.microsoft.com/office/powerpoint/2010/main" val="17900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DOM Events…</a:t>
            </a:r>
            <a:br>
              <a:rPr lang="en-US" dirty="0"/>
            </a:br>
            <a:r>
              <a:rPr lang="en-US" dirty="0"/>
              <a:t>&gt; Forms…</a:t>
            </a:r>
          </a:p>
        </p:txBody>
      </p:sp>
      <p:sp>
        <p:nvSpPr>
          <p:cNvPr id="3" name="Content Placeholder 2"/>
          <p:cNvSpPr>
            <a:spLocks noGrp="1"/>
          </p:cNvSpPr>
          <p:nvPr>
            <p:ph idx="1"/>
          </p:nvPr>
        </p:nvSpPr>
        <p:spPr/>
        <p:txBody>
          <a:bodyPr/>
          <a:lstStyle/>
          <a:p>
            <a:r>
              <a:rPr lang="en-US" b="1" dirty="0"/>
              <a:t>Text Fields</a:t>
            </a:r>
          </a:p>
          <a:p>
            <a:pPr lvl="1"/>
            <a:r>
              <a:rPr lang="en-US" dirty="0"/>
              <a:t>Main Property</a:t>
            </a:r>
          </a:p>
          <a:p>
            <a:pPr lvl="2"/>
            <a:r>
              <a:rPr lang="en-US" dirty="0" err="1"/>
              <a:t>myTextField.</a:t>
            </a:r>
            <a:r>
              <a:rPr lang="en-US" b="1" dirty="0" err="1"/>
              <a:t>value</a:t>
            </a:r>
            <a:endParaRPr lang="en-US" b="1" dirty="0"/>
          </a:p>
          <a:p>
            <a:pPr lvl="1"/>
            <a:r>
              <a:rPr lang="en-US" dirty="0"/>
              <a:t>Main Events</a:t>
            </a:r>
          </a:p>
          <a:p>
            <a:pPr lvl="2"/>
            <a:r>
              <a:rPr lang="en-US" b="1" dirty="0" err="1"/>
              <a:t>onfocus</a:t>
            </a:r>
            <a:r>
              <a:rPr lang="en-US" dirty="0"/>
              <a:t> – when you go into it</a:t>
            </a:r>
          </a:p>
          <a:p>
            <a:pPr lvl="2"/>
            <a:r>
              <a:rPr lang="en-US" b="1" dirty="0" err="1"/>
              <a:t>onblur</a:t>
            </a:r>
            <a:r>
              <a:rPr lang="en-US" dirty="0"/>
              <a:t> – when you leave it (always)</a:t>
            </a:r>
          </a:p>
          <a:p>
            <a:pPr lvl="2"/>
            <a:r>
              <a:rPr lang="en-US" b="1" dirty="0" err="1"/>
              <a:t>onchange</a:t>
            </a:r>
            <a:r>
              <a:rPr lang="en-US" dirty="0"/>
              <a:t> – when value is changed</a:t>
            </a:r>
          </a:p>
          <a:p>
            <a:pPr lvl="2"/>
            <a:r>
              <a:rPr lang="en-US" b="1" dirty="0" err="1"/>
              <a:t>onkeypress</a:t>
            </a:r>
            <a:r>
              <a:rPr lang="en-US" dirty="0"/>
              <a:t> – entire press a key and release it</a:t>
            </a:r>
          </a:p>
          <a:p>
            <a:pPr lvl="2"/>
            <a:r>
              <a:rPr lang="en-US" b="1" dirty="0" err="1"/>
              <a:t>onkeydown</a:t>
            </a:r>
            <a:r>
              <a:rPr lang="en-US" dirty="0"/>
              <a:t> – press a key</a:t>
            </a:r>
          </a:p>
          <a:p>
            <a:pPr lvl="2"/>
            <a:r>
              <a:rPr lang="en-US" b="1" dirty="0" err="1"/>
              <a:t>onkeyup</a:t>
            </a:r>
            <a:r>
              <a:rPr lang="en-US" dirty="0"/>
              <a:t> – release it</a:t>
            </a:r>
          </a:p>
        </p:txBody>
      </p:sp>
    </p:spTree>
    <p:extLst>
      <p:ext uri="{BB962C8B-B14F-4D97-AF65-F5344CB8AC3E}">
        <p14:creationId xmlns:p14="http://schemas.microsoft.com/office/powerpoint/2010/main" val="226664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DOM Events…</a:t>
            </a:r>
            <a:br>
              <a:rPr lang="en-US" dirty="0"/>
            </a:br>
            <a:r>
              <a:rPr lang="en-US" dirty="0"/>
              <a:t>&gt; Forms…</a:t>
            </a:r>
          </a:p>
        </p:txBody>
      </p:sp>
      <p:sp>
        <p:nvSpPr>
          <p:cNvPr id="3" name="Content Placeholder 2"/>
          <p:cNvSpPr>
            <a:spLocks noGrp="1"/>
          </p:cNvSpPr>
          <p:nvPr>
            <p:ph idx="1"/>
          </p:nvPr>
        </p:nvSpPr>
        <p:spPr/>
        <p:txBody>
          <a:bodyPr/>
          <a:lstStyle/>
          <a:p>
            <a:r>
              <a:rPr lang="en-US" b="1" dirty="0"/>
              <a:t>Checkboxes and Radio Buttons</a:t>
            </a:r>
          </a:p>
          <a:p>
            <a:pPr lvl="1"/>
            <a:r>
              <a:rPr lang="en-US" dirty="0"/>
              <a:t>Main property</a:t>
            </a:r>
          </a:p>
          <a:p>
            <a:pPr lvl="2"/>
            <a:r>
              <a:rPr lang="en-US" dirty="0" err="1"/>
              <a:t>myCheckbox.</a:t>
            </a:r>
            <a:r>
              <a:rPr lang="en-US" b="1" dirty="0" err="1"/>
              <a:t>checked</a:t>
            </a:r>
            <a:r>
              <a:rPr lang="en-US" dirty="0"/>
              <a:t> // true or false</a:t>
            </a:r>
          </a:p>
          <a:p>
            <a:pPr lvl="1"/>
            <a:r>
              <a:rPr lang="en-US" dirty="0"/>
              <a:t>Main Events</a:t>
            </a:r>
          </a:p>
          <a:p>
            <a:pPr lvl="2"/>
            <a:r>
              <a:rPr lang="en-US" b="1" dirty="0" err="1"/>
              <a:t>onclick</a:t>
            </a:r>
            <a:r>
              <a:rPr lang="en-US" dirty="0"/>
              <a:t> </a:t>
            </a:r>
          </a:p>
          <a:p>
            <a:pPr lvl="2"/>
            <a:r>
              <a:rPr lang="en-US" b="1" dirty="0" err="1"/>
              <a:t>onchange</a:t>
            </a:r>
            <a:endParaRPr lang="en-US" b="1" dirty="0"/>
          </a:p>
          <a:p>
            <a:r>
              <a:rPr lang="en-US" b="1" dirty="0"/>
              <a:t>Select Lists</a:t>
            </a:r>
          </a:p>
          <a:p>
            <a:pPr lvl="1"/>
            <a:r>
              <a:rPr lang="en-US" dirty="0"/>
              <a:t>Main property</a:t>
            </a:r>
          </a:p>
          <a:p>
            <a:pPr lvl="2"/>
            <a:r>
              <a:rPr lang="en-US" dirty="0" err="1"/>
              <a:t>mySelect.</a:t>
            </a:r>
            <a:r>
              <a:rPr lang="en-US" b="1" dirty="0" err="1"/>
              <a:t>type</a:t>
            </a:r>
            <a:r>
              <a:rPr lang="en-US" dirty="0"/>
              <a:t> // select-one or select-multiple</a:t>
            </a:r>
          </a:p>
        </p:txBody>
      </p:sp>
    </p:spTree>
    <p:extLst>
      <p:ext uri="{BB962C8B-B14F-4D97-AF65-F5344CB8AC3E}">
        <p14:creationId xmlns:p14="http://schemas.microsoft.com/office/powerpoint/2010/main" val="4422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DOM Events…</a:t>
            </a:r>
            <a:br>
              <a:rPr lang="en-US" dirty="0"/>
            </a:br>
            <a:r>
              <a:rPr lang="en-US" dirty="0"/>
              <a:t>&gt; Forms…</a:t>
            </a:r>
          </a:p>
        </p:txBody>
      </p:sp>
      <p:sp>
        <p:nvSpPr>
          <p:cNvPr id="3" name="Content Placeholder 2"/>
          <p:cNvSpPr>
            <a:spLocks noGrp="1"/>
          </p:cNvSpPr>
          <p:nvPr>
            <p:ph idx="1"/>
          </p:nvPr>
        </p:nvSpPr>
        <p:spPr/>
        <p:txBody>
          <a:bodyPr/>
          <a:lstStyle/>
          <a:p>
            <a:r>
              <a:rPr lang="en-US" b="1" dirty="0"/>
              <a:t>Select Lists</a:t>
            </a:r>
          </a:p>
          <a:p>
            <a:pPr lvl="1"/>
            <a:r>
              <a:rPr lang="en-US" dirty="0"/>
              <a:t>Main event</a:t>
            </a:r>
          </a:p>
          <a:p>
            <a:pPr lvl="2"/>
            <a:r>
              <a:rPr lang="en-US" b="1" dirty="0" err="1"/>
              <a:t>onchange</a:t>
            </a:r>
            <a:endParaRPr lang="en-US" b="1" dirty="0"/>
          </a:p>
          <a:p>
            <a:pPr lvl="1"/>
            <a:r>
              <a:rPr lang="en-US" dirty="0"/>
              <a:t>Main property</a:t>
            </a:r>
          </a:p>
          <a:p>
            <a:pPr lvl="2"/>
            <a:r>
              <a:rPr lang="en-US" dirty="0" err="1"/>
              <a:t>mySelect.</a:t>
            </a:r>
            <a:r>
              <a:rPr lang="en-US" b="1" dirty="0" err="1"/>
              <a:t>selectedIndex</a:t>
            </a:r>
            <a:r>
              <a:rPr lang="en-US" dirty="0"/>
              <a:t> // select-one</a:t>
            </a:r>
          </a:p>
          <a:p>
            <a:pPr lvl="2"/>
            <a:r>
              <a:rPr lang="en-US" dirty="0" err="1"/>
              <a:t>mySelect.</a:t>
            </a:r>
            <a:r>
              <a:rPr lang="en-US" b="1" dirty="0" err="1"/>
              <a:t>options</a:t>
            </a:r>
            <a:r>
              <a:rPr lang="en-US" b="1" dirty="0"/>
              <a:t>[x].selected</a:t>
            </a:r>
            <a:r>
              <a:rPr lang="en-US" dirty="0"/>
              <a:t> // true or false (through iteration)</a:t>
            </a:r>
          </a:p>
          <a:p>
            <a:pPr lvl="1"/>
            <a:endParaRPr lang="en-US" dirty="0"/>
          </a:p>
        </p:txBody>
      </p:sp>
    </p:spTree>
    <p:extLst>
      <p:ext uri="{BB962C8B-B14F-4D97-AF65-F5344CB8AC3E}">
        <p14:creationId xmlns:p14="http://schemas.microsoft.com/office/powerpoint/2010/main" val="40783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DOM Events…</a:t>
            </a:r>
            <a:br>
              <a:rPr lang="en-US" dirty="0"/>
            </a:br>
            <a:r>
              <a:rPr lang="en-US" dirty="0"/>
              <a:t>&gt; Forms…</a:t>
            </a:r>
          </a:p>
        </p:txBody>
      </p:sp>
      <p:sp>
        <p:nvSpPr>
          <p:cNvPr id="3" name="Content Placeholder 2"/>
          <p:cNvSpPr>
            <a:spLocks noGrp="1"/>
          </p:cNvSpPr>
          <p:nvPr>
            <p:ph idx="1"/>
          </p:nvPr>
        </p:nvSpPr>
        <p:spPr/>
        <p:txBody>
          <a:bodyPr/>
          <a:lstStyle/>
          <a:p>
            <a:r>
              <a:rPr lang="en-US" b="1" dirty="0"/>
              <a:t>Form</a:t>
            </a:r>
          </a:p>
          <a:p>
            <a:pPr lvl="1"/>
            <a:r>
              <a:rPr lang="en-US" dirty="0"/>
              <a:t>Main events</a:t>
            </a:r>
          </a:p>
          <a:p>
            <a:pPr lvl="2"/>
            <a:r>
              <a:rPr lang="en-US" b="1" dirty="0" err="1"/>
              <a:t>onsubmit</a:t>
            </a:r>
            <a:r>
              <a:rPr lang="en-US" dirty="0"/>
              <a:t> // called when the user clicks the submit button (can be used to interrupt form submission before it is sent to the server);</a:t>
            </a:r>
          </a:p>
          <a:p>
            <a:pPr lvl="2"/>
            <a:r>
              <a:rPr lang="en-US" dirty="0"/>
              <a:t>You can return false on the event handler of the </a:t>
            </a:r>
            <a:r>
              <a:rPr lang="en-US" dirty="0" err="1"/>
              <a:t>onsubmit</a:t>
            </a:r>
            <a:r>
              <a:rPr lang="en-US" dirty="0"/>
              <a:t> event to stop the form from being submitted to the server.</a:t>
            </a:r>
          </a:p>
          <a:p>
            <a:pPr lvl="2"/>
            <a:r>
              <a:rPr lang="en-US" dirty="0"/>
              <a:t>A way to validate before data is sent to the server (avoid round trip to the server), but you should always have a server side validation</a:t>
            </a:r>
          </a:p>
          <a:p>
            <a:pPr lvl="1"/>
            <a:endParaRPr lang="en-US" dirty="0"/>
          </a:p>
        </p:txBody>
      </p:sp>
    </p:spTree>
    <p:extLst>
      <p:ext uri="{BB962C8B-B14F-4D97-AF65-F5344CB8AC3E}">
        <p14:creationId xmlns:p14="http://schemas.microsoft.com/office/powerpoint/2010/main" val="82574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Validation</a:t>
            </a:r>
            <a:br>
              <a:rPr lang="en-US" dirty="0"/>
            </a:br>
            <a:r>
              <a:rPr lang="en-US" dirty="0"/>
              <a:t>&gt; Example</a:t>
            </a:r>
          </a:p>
        </p:txBody>
      </p:sp>
      <p:sp>
        <p:nvSpPr>
          <p:cNvPr id="3" name="Content Placeholder 2"/>
          <p:cNvSpPr>
            <a:spLocks noGrp="1"/>
          </p:cNvSpPr>
          <p:nvPr>
            <p:ph idx="1"/>
          </p:nvPr>
        </p:nvSpPr>
        <p:spPr>
          <a:xfrm>
            <a:off x="677334" y="2160589"/>
            <a:ext cx="8596668" cy="4697411"/>
          </a:xfrm>
        </p:spPr>
        <p:txBody>
          <a:bodyPr>
            <a:normAutofit fontScale="55000" lnSpcReduction="20000"/>
          </a:bodyPr>
          <a:lstStyle/>
          <a:p>
            <a:pPr marL="0" indent="0">
              <a:buNone/>
            </a:pPr>
            <a:r>
              <a:rPr lang="en-US" dirty="0"/>
              <a:t>	&lt;form name="</a:t>
            </a:r>
            <a:r>
              <a:rPr lang="en-US" dirty="0" err="1"/>
              <a:t>myForm</a:t>
            </a:r>
            <a:r>
              <a:rPr lang="en-US" dirty="0"/>
              <a:t>" action="/</a:t>
            </a:r>
            <a:r>
              <a:rPr lang="en-US" dirty="0" err="1"/>
              <a:t>action_page_post.php</a:t>
            </a:r>
            <a:r>
              <a:rPr lang="en-US" dirty="0"/>
              <a:t>" </a:t>
            </a:r>
            <a:r>
              <a:rPr lang="en-US" dirty="0" err="1"/>
              <a:t>onsubmit</a:t>
            </a:r>
            <a:r>
              <a:rPr lang="en-US" dirty="0"/>
              <a:t>="return 				</a:t>
            </a:r>
            <a:r>
              <a:rPr lang="en-US" dirty="0" err="1"/>
              <a:t>validateForm</a:t>
            </a:r>
            <a:r>
              <a:rPr lang="en-US" dirty="0"/>
              <a:t>()" method="post"&gt;</a:t>
            </a:r>
          </a:p>
          <a:p>
            <a:pPr marL="0" indent="0">
              <a:buNone/>
            </a:pPr>
            <a:r>
              <a:rPr lang="en-US" dirty="0"/>
              <a:t>		Name: &lt;input type="text" name="</a:t>
            </a:r>
            <a:r>
              <a:rPr lang="en-US" dirty="0" err="1"/>
              <a:t>fname</a:t>
            </a:r>
            <a:r>
              <a:rPr lang="en-US" dirty="0"/>
              <a:t>"&gt;</a:t>
            </a:r>
          </a:p>
          <a:p>
            <a:pPr marL="0" indent="0">
              <a:buNone/>
            </a:pPr>
            <a:r>
              <a:rPr lang="en-US" dirty="0"/>
              <a:t>		&lt;input type="submit" value="Submit"&gt;</a:t>
            </a:r>
          </a:p>
          <a:p>
            <a:pPr marL="0" indent="0">
              <a:buNone/>
            </a:pPr>
            <a:r>
              <a:rPr lang="en-US" dirty="0"/>
              <a:t>	&lt;/form&gt;</a:t>
            </a:r>
          </a:p>
          <a:p>
            <a:pPr marL="0" indent="0">
              <a:buNone/>
            </a:pPr>
            <a:endParaRPr lang="en-US" dirty="0"/>
          </a:p>
          <a:p>
            <a:pPr marL="0" indent="0">
              <a:buNone/>
            </a:pPr>
            <a:r>
              <a:rPr lang="en-US" dirty="0"/>
              <a:t>	function </a:t>
            </a:r>
            <a:r>
              <a:rPr lang="en-US" dirty="0" err="1"/>
              <a:t>validateForm</a:t>
            </a:r>
            <a:r>
              <a:rPr lang="en-US" dirty="0"/>
              <a:t>() {</a:t>
            </a:r>
          </a:p>
          <a:p>
            <a:pPr marL="0" indent="0">
              <a:buNone/>
            </a:pPr>
            <a:r>
              <a:rPr lang="en-US" dirty="0"/>
              <a:t>		</a:t>
            </a:r>
            <a:r>
              <a:rPr lang="en-US" dirty="0" err="1"/>
              <a:t>var</a:t>
            </a:r>
            <a:r>
              <a:rPr lang="en-US" dirty="0"/>
              <a:t> x = </a:t>
            </a:r>
            <a:r>
              <a:rPr lang="en-US" dirty="0" err="1"/>
              <a:t>document.forms</a:t>
            </a:r>
            <a:r>
              <a:rPr lang="en-US" dirty="0"/>
              <a:t>["</a:t>
            </a:r>
            <a:r>
              <a:rPr lang="en-US" dirty="0" err="1"/>
              <a:t>myForm</a:t>
            </a:r>
            <a:r>
              <a:rPr lang="en-US" dirty="0"/>
              <a:t>"]["</a:t>
            </a:r>
            <a:r>
              <a:rPr lang="en-US" dirty="0" err="1"/>
              <a:t>fname</a:t>
            </a:r>
            <a:r>
              <a:rPr lang="en-US" dirty="0"/>
              <a:t>"].value;</a:t>
            </a:r>
          </a:p>
          <a:p>
            <a:pPr marL="0" indent="0">
              <a:buNone/>
            </a:pPr>
            <a:r>
              <a:rPr lang="en-US" dirty="0"/>
              <a:t>		if (x == "") {</a:t>
            </a:r>
          </a:p>
          <a:p>
            <a:pPr marL="0" indent="0">
              <a:buNone/>
            </a:pPr>
            <a:r>
              <a:rPr lang="en-US" dirty="0"/>
              <a:t>			alert("Name must be filled out");</a:t>
            </a:r>
          </a:p>
          <a:p>
            <a:pPr marL="0" indent="0">
              <a:buNone/>
            </a:pPr>
            <a:r>
              <a:rPr lang="en-US" dirty="0"/>
              <a:t>			return false;</a:t>
            </a:r>
          </a:p>
          <a:p>
            <a:pPr marL="0" indent="0">
              <a:buNone/>
            </a:pPr>
            <a:r>
              <a:rPr lang="en-US" dirty="0"/>
              <a:t>		}</a:t>
            </a:r>
          </a:p>
          <a:p>
            <a:pPr marL="0" indent="0">
              <a:buNone/>
            </a:pPr>
            <a:r>
              <a:rPr lang="en-US" dirty="0"/>
              <a:t>		return true;</a:t>
            </a:r>
          </a:p>
          <a:p>
            <a:pPr marL="0" indent="0">
              <a:buNone/>
            </a:pPr>
            <a:r>
              <a:rPr lang="en-US" dirty="0"/>
              <a:t>	}</a:t>
            </a:r>
          </a:p>
        </p:txBody>
      </p:sp>
    </p:spTree>
    <p:extLst>
      <p:ext uri="{BB962C8B-B14F-4D97-AF65-F5344CB8AC3E}">
        <p14:creationId xmlns:p14="http://schemas.microsoft.com/office/powerpoint/2010/main" val="156012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DOM Events…</a:t>
            </a:r>
          </a:p>
        </p:txBody>
      </p:sp>
      <p:sp>
        <p:nvSpPr>
          <p:cNvPr id="3" name="Content Placeholder 2"/>
          <p:cNvSpPr>
            <a:spLocks noGrp="1"/>
          </p:cNvSpPr>
          <p:nvPr>
            <p:ph idx="1"/>
          </p:nvPr>
        </p:nvSpPr>
        <p:spPr/>
        <p:txBody>
          <a:bodyPr>
            <a:normAutofit/>
          </a:bodyPr>
          <a:lstStyle/>
          <a:p>
            <a:r>
              <a:rPr lang="en-US" dirty="0"/>
              <a:t>Miscellaneous events</a:t>
            </a:r>
          </a:p>
          <a:p>
            <a:pPr lvl="1"/>
            <a:r>
              <a:rPr lang="en-US" dirty="0" err="1"/>
              <a:t>onload</a:t>
            </a:r>
            <a:r>
              <a:rPr lang="en-US" dirty="0"/>
              <a:t>, </a:t>
            </a:r>
            <a:r>
              <a:rPr lang="en-US" dirty="0" err="1"/>
              <a:t>onunload</a:t>
            </a:r>
            <a:endParaRPr lang="en-US" dirty="0"/>
          </a:p>
          <a:p>
            <a:pPr lvl="2"/>
            <a:r>
              <a:rPr lang="en-US" dirty="0"/>
              <a:t>Allowed only for the &lt;body&gt; element</a:t>
            </a:r>
          </a:p>
          <a:p>
            <a:pPr lvl="2"/>
            <a:r>
              <a:rPr lang="en-US" dirty="0"/>
              <a:t>Fires when all content on the page was loaded / unloaded</a:t>
            </a:r>
          </a:p>
          <a:p>
            <a:pPr lvl="2"/>
            <a:r>
              <a:rPr lang="en-US" dirty="0"/>
              <a:t>Usually used for setting up our events</a:t>
            </a:r>
          </a:p>
        </p:txBody>
      </p:sp>
    </p:spTree>
    <p:extLst>
      <p:ext uri="{BB962C8B-B14F-4D97-AF65-F5344CB8AC3E}">
        <p14:creationId xmlns:p14="http://schemas.microsoft.com/office/powerpoint/2010/main" val="11437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DOM Events…</a:t>
            </a:r>
            <a:br>
              <a:rPr lang="en-US" dirty="0"/>
            </a:br>
            <a:r>
              <a:rPr lang="en-US" dirty="0"/>
              <a:t>&gt; </a:t>
            </a:r>
            <a:r>
              <a:rPr lang="en-US" dirty="0" err="1"/>
              <a:t>onload</a:t>
            </a:r>
            <a:r>
              <a:rPr lang="en-US" dirty="0"/>
              <a:t> Event</a:t>
            </a:r>
          </a:p>
        </p:txBody>
      </p:sp>
      <p:sp>
        <p:nvSpPr>
          <p:cNvPr id="3" name="Content Placeholder 2"/>
          <p:cNvSpPr>
            <a:spLocks noGrp="1"/>
          </p:cNvSpPr>
          <p:nvPr>
            <p:ph idx="1"/>
          </p:nvPr>
        </p:nvSpPr>
        <p:spPr/>
        <p:txBody>
          <a:bodyPr>
            <a:normAutofit fontScale="92500" lnSpcReduction="10000"/>
          </a:bodyPr>
          <a:lstStyle/>
          <a:p>
            <a:pPr marL="0" indent="0" eaLnBrk="0" hangingPunct="0">
              <a:buClr>
                <a:schemeClr val="accent5">
                  <a:lumMod val="40000"/>
                  <a:lumOff val="60000"/>
                </a:schemeClr>
              </a:buClr>
              <a:buSzPct val="70000"/>
              <a:buNone/>
              <a:defRPr/>
            </a:pPr>
            <a:r>
              <a:rPr lang="en-US" sz="1900" noProof="1">
                <a:sym typeface="Wingdings" pitchFamily="2" charset="2"/>
              </a:rPr>
              <a:t>&lt;html&gt;</a:t>
            </a:r>
          </a:p>
          <a:p>
            <a:pPr marL="0" indent="0" eaLnBrk="0" hangingPunct="0">
              <a:spcBef>
                <a:spcPts val="1200"/>
              </a:spcBef>
              <a:buClr>
                <a:schemeClr val="accent5">
                  <a:lumMod val="40000"/>
                  <a:lumOff val="60000"/>
                </a:schemeClr>
              </a:buClr>
              <a:buSzPct val="70000"/>
              <a:buNone/>
              <a:defRPr/>
            </a:pPr>
            <a:r>
              <a:rPr lang="en-US" sz="1900" noProof="1">
                <a:sym typeface="Wingdings" pitchFamily="2" charset="2"/>
              </a:rPr>
              <a:t>	&lt;head&gt;</a:t>
            </a:r>
          </a:p>
          <a:p>
            <a:pPr marL="0" indent="0" eaLnBrk="0" hangingPunct="0">
              <a:spcBef>
                <a:spcPts val="1200"/>
              </a:spcBef>
              <a:buClr>
                <a:schemeClr val="accent5">
                  <a:lumMod val="40000"/>
                  <a:lumOff val="60000"/>
                </a:schemeClr>
              </a:buClr>
              <a:buSzPct val="70000"/>
              <a:buNone/>
              <a:defRPr/>
            </a:pPr>
            <a:r>
              <a:rPr lang="en-US" sz="1900" noProof="1">
                <a:sym typeface="Wingdings" pitchFamily="2" charset="2"/>
              </a:rPr>
              <a:t>		&lt;script type="text/javascript"&gt;</a:t>
            </a:r>
          </a:p>
          <a:p>
            <a:pPr marL="0" indent="0" eaLnBrk="0" hangingPunct="0">
              <a:buClr>
                <a:schemeClr val="accent5">
                  <a:lumMod val="40000"/>
                  <a:lumOff val="60000"/>
                </a:schemeClr>
              </a:buClr>
              <a:buSzPct val="70000"/>
              <a:buNone/>
              <a:defRPr/>
            </a:pPr>
            <a:r>
              <a:rPr lang="en-US" sz="1900" noProof="1">
                <a:sym typeface="Wingdings" pitchFamily="2" charset="2"/>
              </a:rPr>
              <a:t>			function greet() {</a:t>
            </a:r>
          </a:p>
          <a:p>
            <a:pPr marL="0" indent="0" eaLnBrk="0" hangingPunct="0">
              <a:buClr>
                <a:schemeClr val="accent5">
                  <a:lumMod val="40000"/>
                  <a:lumOff val="60000"/>
                </a:schemeClr>
              </a:buClr>
              <a:buSzPct val="70000"/>
              <a:buNone/>
              <a:defRPr/>
            </a:pPr>
            <a:r>
              <a:rPr lang="en-US" sz="1900" noProof="1">
                <a:sym typeface="Wingdings" pitchFamily="2" charset="2"/>
              </a:rPr>
              <a:t>			alert("Loaded.");</a:t>
            </a:r>
          </a:p>
          <a:p>
            <a:pPr marL="0" indent="0" eaLnBrk="0" hangingPunct="0">
              <a:buClr>
                <a:schemeClr val="accent5">
                  <a:lumMod val="40000"/>
                  <a:lumOff val="60000"/>
                </a:schemeClr>
              </a:buClr>
              <a:buSzPct val="70000"/>
              <a:buNone/>
              <a:defRPr/>
            </a:pPr>
            <a:r>
              <a:rPr lang="en-US" sz="1900" noProof="1">
                <a:sym typeface="Wingdings" pitchFamily="2" charset="2"/>
              </a:rPr>
              <a:t>			}</a:t>
            </a:r>
          </a:p>
          <a:p>
            <a:pPr marL="0" indent="0" eaLnBrk="0" hangingPunct="0">
              <a:buClr>
                <a:schemeClr val="accent5">
                  <a:lumMod val="40000"/>
                  <a:lumOff val="60000"/>
                </a:schemeClr>
              </a:buClr>
              <a:buSzPct val="70000"/>
              <a:buNone/>
              <a:defRPr/>
            </a:pPr>
            <a:r>
              <a:rPr lang="en-US" sz="1900" noProof="1">
                <a:sym typeface="Wingdings" pitchFamily="2" charset="2"/>
              </a:rPr>
              <a:t>		&lt;/script&gt;</a:t>
            </a:r>
          </a:p>
          <a:p>
            <a:pPr marL="0" indent="0" eaLnBrk="0" hangingPunct="0">
              <a:buClr>
                <a:schemeClr val="accent5">
                  <a:lumMod val="40000"/>
                  <a:lumOff val="60000"/>
                </a:schemeClr>
              </a:buClr>
              <a:buSzPct val="70000"/>
              <a:buNone/>
              <a:defRPr/>
            </a:pPr>
            <a:r>
              <a:rPr lang="en-US" sz="1900" noProof="1">
                <a:sym typeface="Wingdings" pitchFamily="2" charset="2"/>
              </a:rPr>
              <a:t>	&lt;/head&gt; </a:t>
            </a:r>
          </a:p>
          <a:p>
            <a:pPr marL="0" indent="0" eaLnBrk="0" hangingPunct="0">
              <a:spcBef>
                <a:spcPts val="1200"/>
              </a:spcBef>
              <a:buClr>
                <a:schemeClr val="accent5">
                  <a:lumMod val="40000"/>
                  <a:lumOff val="60000"/>
                </a:schemeClr>
              </a:buClr>
              <a:buSzPct val="70000"/>
              <a:buNone/>
              <a:defRPr/>
            </a:pPr>
            <a:r>
              <a:rPr lang="en-US" sz="1900" noProof="1">
                <a:sym typeface="Wingdings" pitchFamily="2" charset="2"/>
              </a:rPr>
              <a:t>	&lt;body onload="greet()" &gt;</a:t>
            </a:r>
          </a:p>
          <a:p>
            <a:pPr marL="0" indent="0" eaLnBrk="0" hangingPunct="0">
              <a:buClr>
                <a:schemeClr val="accent5">
                  <a:lumMod val="40000"/>
                  <a:lumOff val="60000"/>
                </a:schemeClr>
              </a:buClr>
              <a:buSzPct val="70000"/>
              <a:buNone/>
              <a:defRPr/>
            </a:pPr>
            <a:r>
              <a:rPr lang="en-US" sz="1900" noProof="1">
                <a:sym typeface="Wingdings" pitchFamily="2" charset="2"/>
              </a:rPr>
              <a:t>	&lt;/body&gt;</a:t>
            </a:r>
          </a:p>
          <a:p>
            <a:pPr marL="0" indent="0" eaLnBrk="0" hangingPunct="0">
              <a:spcBef>
                <a:spcPts val="1200"/>
              </a:spcBef>
              <a:buClr>
                <a:schemeClr val="accent5">
                  <a:lumMod val="40000"/>
                  <a:lumOff val="60000"/>
                </a:schemeClr>
              </a:buClr>
              <a:buSzPct val="70000"/>
              <a:buNone/>
              <a:defRPr/>
            </a:pPr>
            <a:r>
              <a:rPr lang="en-US" sz="1900" noProof="1">
                <a:sym typeface="Wingdings" pitchFamily="2" charset="2"/>
              </a:rPr>
              <a:t>&lt;/html&gt;</a:t>
            </a:r>
          </a:p>
          <a:p>
            <a:pPr marL="0" indent="0">
              <a:buNone/>
            </a:pPr>
            <a:endParaRPr lang="en-US" sz="19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760" y="2902041"/>
            <a:ext cx="2590800" cy="2397868"/>
          </a:xfrm>
          <a:prstGeom prst="roundRect">
            <a:avLst>
              <a:gd name="adj" fmla="val 3956"/>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0182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Listeners</a:t>
            </a:r>
          </a:p>
        </p:txBody>
      </p:sp>
      <p:sp>
        <p:nvSpPr>
          <p:cNvPr id="3" name="Content Placeholder 2"/>
          <p:cNvSpPr>
            <a:spLocks noGrp="1"/>
          </p:cNvSpPr>
          <p:nvPr>
            <p:ph idx="1"/>
          </p:nvPr>
        </p:nvSpPr>
        <p:spPr/>
        <p:txBody>
          <a:bodyPr/>
          <a:lstStyle/>
          <a:p>
            <a:r>
              <a:rPr lang="en-US" b="1" dirty="0"/>
              <a:t>What’s wrong with event handlers?</a:t>
            </a:r>
            <a:r>
              <a:rPr lang="en-US" dirty="0"/>
              <a:t> You can’t assign multiple event handlers to an event. i.e.,</a:t>
            </a:r>
          </a:p>
          <a:p>
            <a:pPr lvl="1"/>
            <a:r>
              <a:rPr lang="en-US" dirty="0" err="1"/>
              <a:t>element.onclick</a:t>
            </a:r>
            <a:r>
              <a:rPr lang="en-US" dirty="0"/>
              <a:t> = </a:t>
            </a:r>
            <a:r>
              <a:rPr lang="en-US" dirty="0" err="1"/>
              <a:t>firstHandler</a:t>
            </a:r>
            <a:r>
              <a:rPr lang="en-US" dirty="0"/>
              <a:t>;</a:t>
            </a:r>
          </a:p>
          <a:p>
            <a:pPr lvl="1"/>
            <a:r>
              <a:rPr lang="en-US" dirty="0" err="1"/>
              <a:t>element.onclick</a:t>
            </a:r>
            <a:r>
              <a:rPr lang="en-US" dirty="0"/>
              <a:t> = </a:t>
            </a:r>
            <a:r>
              <a:rPr lang="en-US" dirty="0" err="1"/>
              <a:t>secondHandler</a:t>
            </a:r>
            <a:r>
              <a:rPr lang="en-US" dirty="0"/>
              <a:t>;</a:t>
            </a:r>
          </a:p>
          <a:p>
            <a:r>
              <a:rPr lang="en-US" dirty="0"/>
              <a:t>Now only </a:t>
            </a:r>
            <a:r>
              <a:rPr lang="en-US" dirty="0" err="1"/>
              <a:t>secondHandler</a:t>
            </a:r>
            <a:r>
              <a:rPr lang="en-US" dirty="0"/>
              <a:t> will be called, as it has replaced the </a:t>
            </a:r>
            <a:r>
              <a:rPr lang="en-US" dirty="0" err="1"/>
              <a:t>firstHandler</a:t>
            </a:r>
            <a:r>
              <a:rPr lang="en-US" dirty="0"/>
              <a:t>.</a:t>
            </a:r>
          </a:p>
          <a:p>
            <a:r>
              <a:rPr lang="en-US" dirty="0"/>
              <a:t>However we can assign as many event listeners as we want to an event of an element, and all of them will be called.</a:t>
            </a:r>
          </a:p>
        </p:txBody>
      </p:sp>
    </p:spTree>
    <p:extLst>
      <p:ext uri="{BB962C8B-B14F-4D97-AF65-F5344CB8AC3E}">
        <p14:creationId xmlns:p14="http://schemas.microsoft.com/office/powerpoint/2010/main" val="230260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It’s like Hub</a:t>
            </a:r>
          </a:p>
        </p:txBody>
      </p:sp>
      <p:sp>
        <p:nvSpPr>
          <p:cNvPr id="3" name="Content Placeholder 2"/>
          <p:cNvSpPr>
            <a:spLocks noGrp="1"/>
          </p:cNvSpPr>
          <p:nvPr>
            <p:ph idx="1"/>
          </p:nvPr>
        </p:nvSpPr>
        <p:spPr/>
        <p:txBody>
          <a:bodyPr/>
          <a:lstStyle/>
          <a:p>
            <a:r>
              <a:rPr lang="en-US" dirty="0"/>
              <a:t>As we can see we can plugin many event listeners at once.</a:t>
            </a:r>
          </a:p>
        </p:txBody>
      </p:sp>
      <p:grpSp>
        <p:nvGrpSpPr>
          <p:cNvPr id="4" name="Group 19"/>
          <p:cNvGrpSpPr>
            <a:grpSpLocks/>
          </p:cNvGrpSpPr>
          <p:nvPr/>
        </p:nvGrpSpPr>
        <p:grpSpPr bwMode="auto">
          <a:xfrm>
            <a:off x="1333149" y="2621280"/>
            <a:ext cx="7399371" cy="3977640"/>
            <a:chOff x="30480" y="2134090"/>
            <a:chExt cx="8046720" cy="4571510"/>
          </a:xfrm>
        </p:grpSpPr>
        <p:sp>
          <p:nvSpPr>
            <p:cNvPr id="5" name="Cube 4"/>
            <p:cNvSpPr/>
            <p:nvPr/>
          </p:nvSpPr>
          <p:spPr>
            <a:xfrm>
              <a:off x="30480" y="2926080"/>
              <a:ext cx="3657600" cy="1371600"/>
            </a:xfrm>
            <a:prstGeom prst="cube">
              <a:avLst>
                <a:gd name="adj" fmla="val 45556"/>
              </a:avLst>
            </a:prstGeom>
            <a:solidFill>
              <a:schemeClr val="tx1"/>
            </a:solidFill>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Element</a:t>
              </a:r>
              <a:endParaRPr lang="en-US" sz="2000" dirty="0"/>
            </a:p>
          </p:txBody>
        </p:sp>
        <p:sp>
          <p:nvSpPr>
            <p:cNvPr id="6" name="TextBox 5"/>
            <p:cNvSpPr txBox="1"/>
            <p:nvPr/>
          </p:nvSpPr>
          <p:spPr>
            <a:xfrm rot="20716372">
              <a:off x="2562388" y="3396183"/>
              <a:ext cx="1615853" cy="584775"/>
            </a:xfrm>
            <a:prstGeom prst="rect">
              <a:avLst/>
            </a:prstGeom>
            <a:noFill/>
            <a:scene3d>
              <a:camera prst="isometricOffAxis2Right"/>
              <a:lightRig rig="threePt" dir="t"/>
            </a:scene3d>
          </p:spPr>
          <p:txBody>
            <a:bodyPr>
              <a:spAutoFit/>
            </a:bodyPr>
            <a:lstStyle/>
            <a:p>
              <a:pPr>
                <a:defRPr/>
              </a:pPr>
              <a:r>
                <a:rPr lang="en-US" sz="3200" dirty="0">
                  <a:solidFill>
                    <a:schemeClr val="bg1"/>
                  </a:solidFill>
                  <a:cs typeface="Arial" charset="0"/>
                </a:rPr>
                <a:t>click</a:t>
              </a:r>
            </a:p>
          </p:txBody>
        </p:sp>
        <p:sp>
          <p:nvSpPr>
            <p:cNvPr id="7" name="Cloud 6"/>
            <p:cNvSpPr/>
            <p:nvPr/>
          </p:nvSpPr>
          <p:spPr>
            <a:xfrm>
              <a:off x="5334108" y="2134090"/>
              <a:ext cx="2514501" cy="1523837"/>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Event listener</a:t>
              </a:r>
            </a:p>
          </p:txBody>
        </p:sp>
        <p:sp>
          <p:nvSpPr>
            <p:cNvPr id="8" name="Left Arrow 7"/>
            <p:cNvSpPr/>
            <p:nvPr/>
          </p:nvSpPr>
          <p:spPr>
            <a:xfrm rot="20429568">
              <a:off x="3962562" y="3102361"/>
              <a:ext cx="1188991" cy="1968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Cloud 8"/>
            <p:cNvSpPr/>
            <p:nvPr/>
          </p:nvSpPr>
          <p:spPr>
            <a:xfrm>
              <a:off x="5562699" y="3810310"/>
              <a:ext cx="2514501" cy="1523837"/>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Event listener</a:t>
              </a:r>
            </a:p>
          </p:txBody>
        </p:sp>
        <p:sp>
          <p:nvSpPr>
            <p:cNvPr id="10" name="Left Arrow 9"/>
            <p:cNvSpPr/>
            <p:nvPr/>
          </p:nvSpPr>
          <p:spPr>
            <a:xfrm rot="1087660">
              <a:off x="3943513" y="4018251"/>
              <a:ext cx="1188991" cy="198416"/>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Cloud 10"/>
            <p:cNvSpPr/>
            <p:nvPr/>
          </p:nvSpPr>
          <p:spPr>
            <a:xfrm>
              <a:off x="3532367" y="5181763"/>
              <a:ext cx="2514501" cy="1523837"/>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Event listener</a:t>
              </a:r>
            </a:p>
          </p:txBody>
        </p:sp>
        <p:sp>
          <p:nvSpPr>
            <p:cNvPr id="12" name="Left Arrow 11"/>
            <p:cNvSpPr/>
            <p:nvPr/>
          </p:nvSpPr>
          <p:spPr>
            <a:xfrm rot="2309088">
              <a:off x="3368860" y="4635722"/>
              <a:ext cx="1188991" cy="1968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val="252061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idx="1"/>
          </p:nvPr>
        </p:nvSpPr>
        <p:spPr/>
        <p:txBody>
          <a:bodyPr/>
          <a:lstStyle/>
          <a:p>
            <a:r>
              <a:rPr lang="en-US" dirty="0"/>
              <a:t>2 types</a:t>
            </a:r>
          </a:p>
          <a:p>
            <a:pPr lvl="1"/>
            <a:r>
              <a:rPr lang="en-US" b="1" dirty="0"/>
              <a:t>Single line:</a:t>
            </a:r>
            <a:r>
              <a:rPr lang="en-US" dirty="0"/>
              <a:t> // Author: </a:t>
            </a:r>
            <a:r>
              <a:rPr lang="en-US" dirty="0" err="1"/>
              <a:t>Tadios</a:t>
            </a:r>
            <a:r>
              <a:rPr lang="en-US" dirty="0"/>
              <a:t> N.</a:t>
            </a:r>
          </a:p>
          <a:p>
            <a:pPr lvl="1"/>
            <a:r>
              <a:rPr lang="en-US" b="1" dirty="0"/>
              <a:t>Multiline:</a:t>
            </a:r>
            <a:r>
              <a:rPr lang="en-US" dirty="0"/>
              <a:t> /* Perhaps some lengthy</a:t>
            </a:r>
          </a:p>
          <a:p>
            <a:pPr marL="457200" lvl="1" indent="0">
              <a:buNone/>
            </a:pPr>
            <a:r>
              <a:rPr lang="en-US" dirty="0"/>
              <a:t>				license. */</a:t>
            </a:r>
          </a:p>
          <a:p>
            <a:endParaRPr lang="en-US" dirty="0"/>
          </a:p>
        </p:txBody>
      </p:sp>
    </p:spTree>
    <p:extLst>
      <p:ext uri="{BB962C8B-B14F-4D97-AF65-F5344CB8AC3E}">
        <p14:creationId xmlns:p14="http://schemas.microsoft.com/office/powerpoint/2010/main" val="160538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Attaching Event Listeners</a:t>
            </a:r>
          </a:p>
        </p:txBody>
      </p:sp>
      <p:sp>
        <p:nvSpPr>
          <p:cNvPr id="3" name="Content Placeholder 2"/>
          <p:cNvSpPr>
            <a:spLocks noGrp="1"/>
          </p:cNvSpPr>
          <p:nvPr>
            <p:ph idx="1"/>
          </p:nvPr>
        </p:nvSpPr>
        <p:spPr/>
        <p:txBody>
          <a:bodyPr/>
          <a:lstStyle/>
          <a:p>
            <a:r>
              <a:rPr lang="en-US" dirty="0"/>
              <a:t>How to attach event listener?: </a:t>
            </a:r>
          </a:p>
          <a:p>
            <a:r>
              <a:rPr lang="en-US" dirty="0"/>
              <a:t>Syntax: </a:t>
            </a:r>
            <a:r>
              <a:rPr lang="en-US" dirty="0" err="1"/>
              <a:t>element.addEventListener</a:t>
            </a:r>
            <a:r>
              <a:rPr lang="en-US" dirty="0"/>
              <a:t>(event, function, </a:t>
            </a:r>
            <a:r>
              <a:rPr lang="en-US" dirty="0" err="1"/>
              <a:t>useCapture</a:t>
            </a:r>
            <a:r>
              <a:rPr lang="en-US" dirty="0"/>
              <a:t>);</a:t>
            </a:r>
          </a:p>
          <a:p>
            <a:r>
              <a:rPr lang="en-US" dirty="0"/>
              <a:t>Example:</a:t>
            </a:r>
          </a:p>
          <a:p>
            <a:pPr marL="0" indent="0">
              <a:buNone/>
            </a:pPr>
            <a:r>
              <a:rPr lang="en-US" dirty="0"/>
              <a:t>	</a:t>
            </a:r>
            <a:r>
              <a:rPr lang="en-US" dirty="0" err="1"/>
              <a:t>element.addEventListener</a:t>
            </a:r>
            <a:r>
              <a:rPr lang="en-US" dirty="0"/>
              <a:t>(“event”, </a:t>
            </a:r>
            <a:r>
              <a:rPr lang="en-US" dirty="0" err="1"/>
              <a:t>eventListener</a:t>
            </a:r>
            <a:r>
              <a:rPr lang="en-US" dirty="0"/>
              <a:t>, false);</a:t>
            </a:r>
          </a:p>
        </p:txBody>
      </p:sp>
      <p:sp>
        <p:nvSpPr>
          <p:cNvPr id="4" name="Folded Corner 3"/>
          <p:cNvSpPr/>
          <p:nvPr/>
        </p:nvSpPr>
        <p:spPr>
          <a:xfrm>
            <a:off x="1889568" y="4229735"/>
            <a:ext cx="6172200" cy="1143000"/>
          </a:xfrm>
          <a:prstGeom prst="foldedCorne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dirty="0"/>
              <a:t>Object detection: </a:t>
            </a:r>
          </a:p>
          <a:p>
            <a:pPr algn="ctr"/>
            <a:r>
              <a:rPr lang="en-US" sz="2000" dirty="0" err="1"/>
              <a:t>typeof</a:t>
            </a:r>
            <a:r>
              <a:rPr lang="en-US" sz="2000" dirty="0"/>
              <a:t> </a:t>
            </a:r>
            <a:r>
              <a:rPr lang="en-US" sz="2000" dirty="0" err="1"/>
              <a:t>element.property</a:t>
            </a:r>
            <a:r>
              <a:rPr lang="en-US" sz="2000" dirty="0"/>
              <a:t> != “undefined”</a:t>
            </a:r>
          </a:p>
        </p:txBody>
      </p:sp>
    </p:spTree>
    <p:extLst>
      <p:ext uri="{BB962C8B-B14F-4D97-AF65-F5344CB8AC3E}">
        <p14:creationId xmlns:p14="http://schemas.microsoft.com/office/powerpoint/2010/main" val="216663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Parameter</a:t>
            </a:r>
          </a:p>
        </p:txBody>
      </p:sp>
      <p:sp>
        <p:nvSpPr>
          <p:cNvPr id="3" name="Content Placeholder 2"/>
          <p:cNvSpPr>
            <a:spLocks noGrp="1"/>
          </p:cNvSpPr>
          <p:nvPr>
            <p:ph idx="1"/>
          </p:nvPr>
        </p:nvSpPr>
        <p:spPr/>
        <p:txBody>
          <a:bodyPr/>
          <a:lstStyle/>
          <a:p>
            <a:r>
              <a:rPr lang="en-US" dirty="0"/>
              <a:t>Event parameter of the listener: Browser automatically passes the </a:t>
            </a:r>
            <a:r>
              <a:rPr lang="en-US" b="1" dirty="0"/>
              <a:t>event</a:t>
            </a:r>
            <a:r>
              <a:rPr lang="en-US" dirty="0"/>
              <a:t> parameter to the event listener function. </a:t>
            </a:r>
            <a:r>
              <a:rPr lang="en-US" dirty="0" err="1"/>
              <a:t>i.e</a:t>
            </a:r>
            <a:r>
              <a:rPr lang="en-US" dirty="0"/>
              <a:t>,</a:t>
            </a:r>
          </a:p>
          <a:p>
            <a:pPr marL="0" indent="0">
              <a:buNone/>
            </a:pPr>
            <a:r>
              <a:rPr lang="en-US" dirty="0"/>
              <a:t>		function </a:t>
            </a:r>
            <a:r>
              <a:rPr lang="en-US" dirty="0" err="1"/>
              <a:t>someClickEventListener</a:t>
            </a:r>
            <a:r>
              <a:rPr lang="en-US" dirty="0"/>
              <a:t>(event) {</a:t>
            </a:r>
          </a:p>
          <a:p>
            <a:pPr marL="0" indent="0">
              <a:buNone/>
            </a:pPr>
            <a:r>
              <a:rPr lang="en-US" dirty="0"/>
              <a:t>			//Use event argument’s methods</a:t>
            </a:r>
          </a:p>
          <a:p>
            <a:pPr marL="0" indent="0">
              <a:buNone/>
            </a:pPr>
            <a:r>
              <a:rPr lang="en-US" dirty="0"/>
              <a:t>		}</a:t>
            </a:r>
          </a:p>
          <a:p>
            <a:r>
              <a:rPr lang="en-US" b="1" dirty="0"/>
              <a:t>event</a:t>
            </a:r>
            <a:r>
              <a:rPr lang="en-US" dirty="0"/>
              <a:t> parameter has some important methods.</a:t>
            </a:r>
          </a:p>
          <a:p>
            <a:pPr lvl="1"/>
            <a:r>
              <a:rPr lang="en-US" dirty="0"/>
              <a:t>Some of them are: </a:t>
            </a:r>
            <a:r>
              <a:rPr lang="en-US" b="1" dirty="0" err="1"/>
              <a:t>preventDefault</a:t>
            </a:r>
            <a:r>
              <a:rPr lang="en-US" b="1" dirty="0"/>
              <a:t>()</a:t>
            </a:r>
            <a:r>
              <a:rPr lang="en-US" dirty="0"/>
              <a:t> and </a:t>
            </a:r>
            <a:r>
              <a:rPr lang="en-US" b="1" dirty="0" err="1"/>
              <a:t>stopPropagation</a:t>
            </a:r>
            <a:r>
              <a:rPr lang="en-US" b="1" dirty="0"/>
              <a:t>()</a:t>
            </a:r>
            <a:r>
              <a:rPr lang="en-US" dirty="0"/>
              <a:t>.</a:t>
            </a:r>
          </a:p>
        </p:txBody>
      </p:sp>
    </p:spTree>
    <p:extLst>
      <p:ext uri="{BB962C8B-B14F-4D97-AF65-F5344CB8AC3E}">
        <p14:creationId xmlns:p14="http://schemas.microsoft.com/office/powerpoint/2010/main" val="1466423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Detaching Event Listeners</a:t>
            </a:r>
          </a:p>
        </p:txBody>
      </p:sp>
      <p:sp>
        <p:nvSpPr>
          <p:cNvPr id="3" name="Content Placeholder 2"/>
          <p:cNvSpPr>
            <a:spLocks noGrp="1"/>
          </p:cNvSpPr>
          <p:nvPr>
            <p:ph idx="1"/>
          </p:nvPr>
        </p:nvSpPr>
        <p:spPr/>
        <p:txBody>
          <a:bodyPr/>
          <a:lstStyle/>
          <a:p>
            <a:r>
              <a:rPr lang="en-US" dirty="0"/>
              <a:t>How to detach event listener: i.e.,</a:t>
            </a:r>
          </a:p>
          <a:p>
            <a:pPr marL="0" indent="0">
              <a:buNone/>
            </a:pPr>
            <a:r>
              <a:rPr lang="en-US" dirty="0"/>
              <a:t>	</a:t>
            </a:r>
            <a:r>
              <a:rPr lang="en-US" dirty="0" err="1"/>
              <a:t>element.removeEventListener</a:t>
            </a:r>
            <a:r>
              <a:rPr lang="en-US" dirty="0"/>
              <a:t>(“event”, </a:t>
            </a:r>
            <a:r>
              <a:rPr lang="en-US" dirty="0" err="1"/>
              <a:t>eventListener</a:t>
            </a:r>
            <a:r>
              <a:rPr lang="en-US" dirty="0"/>
              <a:t>, false);</a:t>
            </a:r>
          </a:p>
        </p:txBody>
      </p:sp>
    </p:spTree>
    <p:extLst>
      <p:ext uri="{BB962C8B-B14F-4D97-AF65-F5344CB8AC3E}">
        <p14:creationId xmlns:p14="http://schemas.microsoft.com/office/powerpoint/2010/main" val="2040261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order</a:t>
            </a:r>
          </a:p>
        </p:txBody>
      </p:sp>
      <p:sp>
        <p:nvSpPr>
          <p:cNvPr id="3" name="Content Placeholder 2"/>
          <p:cNvSpPr>
            <a:spLocks noGrp="1"/>
          </p:cNvSpPr>
          <p:nvPr>
            <p:ph idx="1"/>
          </p:nvPr>
        </p:nvSpPr>
        <p:spPr/>
        <p:txBody>
          <a:bodyPr/>
          <a:lstStyle/>
          <a:p>
            <a:r>
              <a:rPr lang="en-US" dirty="0"/>
              <a:t>If an element and one of its ancestors have an event handler for the same event, which one should fire first?</a:t>
            </a:r>
          </a:p>
          <a:p>
            <a:pPr lvl="1"/>
            <a:r>
              <a:rPr lang="en-US" dirty="0"/>
              <a:t>This depends on the browser</a:t>
            </a:r>
          </a:p>
          <a:p>
            <a:r>
              <a:rPr lang="en-US" dirty="0"/>
              <a:t>Two Models</a:t>
            </a:r>
          </a:p>
          <a:p>
            <a:pPr lvl="1"/>
            <a:r>
              <a:rPr lang="en-US" dirty="0"/>
              <a:t>Event Capturing</a:t>
            </a:r>
          </a:p>
          <a:p>
            <a:pPr lvl="1"/>
            <a:r>
              <a:rPr lang="en-US" dirty="0"/>
              <a:t>Event Bubbling</a:t>
            </a:r>
          </a:p>
        </p:txBody>
      </p:sp>
    </p:spTree>
    <p:extLst>
      <p:ext uri="{BB962C8B-B14F-4D97-AF65-F5344CB8AC3E}">
        <p14:creationId xmlns:p14="http://schemas.microsoft.com/office/powerpoint/2010/main" val="31871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bubbling</a:t>
            </a:r>
          </a:p>
        </p:txBody>
      </p:sp>
      <p:sp>
        <p:nvSpPr>
          <p:cNvPr id="3" name="Content Placeholder 2"/>
          <p:cNvSpPr>
            <a:spLocks noGrp="1"/>
          </p:cNvSpPr>
          <p:nvPr>
            <p:ph idx="1"/>
          </p:nvPr>
        </p:nvSpPr>
        <p:spPr/>
        <p:txBody>
          <a:bodyPr/>
          <a:lstStyle/>
          <a:p>
            <a:r>
              <a:rPr lang="en-US" dirty="0"/>
              <a:t>The concept of </a:t>
            </a:r>
            <a:r>
              <a:rPr lang="en-US" b="1" dirty="0"/>
              <a:t>event bubbling</a:t>
            </a:r>
            <a:r>
              <a:rPr lang="en-US" dirty="0"/>
              <a:t> was introduced to deal with situations where a single event such as a mouse click, may be handled by two or more event handlers defined at different levels of the Document Object Model hierarchy.</a:t>
            </a:r>
          </a:p>
          <a:p>
            <a:pPr lvl="1"/>
            <a:r>
              <a:rPr lang="en-US" dirty="0"/>
              <a:t>If this is the case, the event bubbling process starts by executing the event handler defined for individual elements at the lowest level.</a:t>
            </a:r>
          </a:p>
          <a:p>
            <a:pPr lvl="1"/>
            <a:r>
              <a:rPr lang="en-US" dirty="0"/>
              <a:t>From there, the event bubbles up to the containing elements, then up to even higher-level elements.</a:t>
            </a:r>
          </a:p>
          <a:p>
            <a:pPr lvl="1"/>
            <a:r>
              <a:rPr lang="en-US" dirty="0"/>
              <a:t>Finally, the event ends up being handled at the highest level in the DOM hierarchy, the document element itself.</a:t>
            </a:r>
          </a:p>
        </p:txBody>
      </p:sp>
      <p:pic>
        <p:nvPicPr>
          <p:cNvPr id="5" name="Picture 4"/>
          <p:cNvPicPr>
            <a:picLocks noChangeAspect="1"/>
          </p:cNvPicPr>
          <p:nvPr/>
        </p:nvPicPr>
        <p:blipFill>
          <a:blip r:embed="rId2"/>
          <a:stretch>
            <a:fillRect/>
          </a:stretch>
        </p:blipFill>
        <p:spPr>
          <a:xfrm>
            <a:off x="6852285" y="4709451"/>
            <a:ext cx="4585318" cy="2148549"/>
          </a:xfrm>
          <a:prstGeom prst="rect">
            <a:avLst/>
          </a:prstGeom>
        </p:spPr>
      </p:pic>
    </p:spTree>
    <p:extLst>
      <p:ext uri="{BB962C8B-B14F-4D97-AF65-F5344CB8AC3E}">
        <p14:creationId xmlns:p14="http://schemas.microsoft.com/office/powerpoint/2010/main" val="247092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Capturing</a:t>
            </a:r>
          </a:p>
        </p:txBody>
      </p:sp>
      <p:sp>
        <p:nvSpPr>
          <p:cNvPr id="3" name="Content Placeholder 2"/>
          <p:cNvSpPr>
            <a:spLocks noGrp="1"/>
          </p:cNvSpPr>
          <p:nvPr>
            <p:ph idx="1"/>
          </p:nvPr>
        </p:nvSpPr>
        <p:spPr/>
        <p:txBody>
          <a:bodyPr/>
          <a:lstStyle/>
          <a:p>
            <a:r>
              <a:rPr lang="en-US" b="1" dirty="0"/>
              <a:t>Event</a:t>
            </a:r>
            <a:r>
              <a:rPr lang="en-US" dirty="0"/>
              <a:t> </a:t>
            </a:r>
            <a:r>
              <a:rPr lang="en-US" b="1" dirty="0"/>
              <a:t>capturing</a:t>
            </a:r>
            <a:r>
              <a:rPr lang="en-US" dirty="0"/>
              <a:t> is the opposite of bubbling (events are handled at higher levels first, then </a:t>
            </a:r>
            <a:r>
              <a:rPr lang="en-US" b="1" dirty="0"/>
              <a:t>sink</a:t>
            </a:r>
            <a:r>
              <a:rPr lang="en-US" dirty="0"/>
              <a:t> down to individual elements at lower levels). Event capturing is supported in fewer browsers and rarely used; notably, Internet Explorer prior to version 9.0 does not support event capturing.</a:t>
            </a:r>
          </a:p>
        </p:txBody>
      </p:sp>
      <p:pic>
        <p:nvPicPr>
          <p:cNvPr id="4" name="Picture 3"/>
          <p:cNvPicPr>
            <a:picLocks noChangeAspect="1"/>
          </p:cNvPicPr>
          <p:nvPr/>
        </p:nvPicPr>
        <p:blipFill>
          <a:blip r:embed="rId2"/>
          <a:stretch>
            <a:fillRect/>
          </a:stretch>
        </p:blipFill>
        <p:spPr>
          <a:xfrm>
            <a:off x="2404110" y="3834566"/>
            <a:ext cx="5083282" cy="2436985"/>
          </a:xfrm>
          <a:prstGeom prst="rect">
            <a:avLst/>
          </a:prstGeom>
        </p:spPr>
      </p:pic>
    </p:spTree>
    <p:extLst>
      <p:ext uri="{BB962C8B-B14F-4D97-AF65-F5344CB8AC3E}">
        <p14:creationId xmlns:p14="http://schemas.microsoft.com/office/powerpoint/2010/main" val="53420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Propagation</a:t>
            </a:r>
          </a:p>
        </p:txBody>
      </p:sp>
      <p:sp>
        <p:nvSpPr>
          <p:cNvPr id="3" name="Content Placeholder 2"/>
          <p:cNvSpPr>
            <a:spLocks noGrp="1"/>
          </p:cNvSpPr>
          <p:nvPr>
            <p:ph idx="1"/>
          </p:nvPr>
        </p:nvSpPr>
        <p:spPr/>
        <p:txBody>
          <a:bodyPr/>
          <a:lstStyle/>
          <a:p>
            <a:r>
              <a:rPr lang="en-US" dirty="0"/>
              <a:t>Often used as a synonym of </a:t>
            </a:r>
            <a:r>
              <a:rPr lang="en-US" b="1" dirty="0"/>
              <a:t>event bubbling</a:t>
            </a:r>
            <a:r>
              <a:rPr lang="en-US" dirty="0"/>
              <a:t>. However, strictly speaking, event propagation is a wider term: it includes not only event bubbling but also event capturing.</a:t>
            </a:r>
          </a:p>
        </p:txBody>
      </p:sp>
      <p:pic>
        <p:nvPicPr>
          <p:cNvPr id="4" name="Picture 3"/>
          <p:cNvPicPr>
            <a:picLocks noChangeAspect="1"/>
          </p:cNvPicPr>
          <p:nvPr/>
        </p:nvPicPr>
        <p:blipFill>
          <a:blip r:embed="rId2"/>
          <a:stretch>
            <a:fillRect/>
          </a:stretch>
        </p:blipFill>
        <p:spPr>
          <a:xfrm>
            <a:off x="2406967" y="3310400"/>
            <a:ext cx="6531277" cy="2730962"/>
          </a:xfrm>
          <a:prstGeom prst="rect">
            <a:avLst/>
          </a:prstGeom>
        </p:spPr>
      </p:pic>
    </p:spTree>
    <p:extLst>
      <p:ext uri="{BB962C8B-B14F-4D97-AF65-F5344CB8AC3E}">
        <p14:creationId xmlns:p14="http://schemas.microsoft.com/office/powerpoint/2010/main" val="274012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Propagation</a:t>
            </a:r>
          </a:p>
        </p:txBody>
      </p:sp>
      <p:sp>
        <p:nvSpPr>
          <p:cNvPr id="3" name="Content Placeholder 2"/>
          <p:cNvSpPr>
            <a:spLocks noGrp="1"/>
          </p:cNvSpPr>
          <p:nvPr>
            <p:ph idx="1"/>
          </p:nvPr>
        </p:nvSpPr>
        <p:spPr/>
        <p:txBody>
          <a:bodyPr/>
          <a:lstStyle/>
          <a:p>
            <a:r>
              <a:rPr lang="en-US" dirty="0"/>
              <a:t>Event propagation runs in three phases:</a:t>
            </a:r>
          </a:p>
          <a:p>
            <a:pPr lvl="1"/>
            <a:r>
              <a:rPr lang="en-US" dirty="0"/>
              <a:t>Capture phase: Document to element.</a:t>
            </a:r>
          </a:p>
          <a:p>
            <a:pPr lvl="1"/>
            <a:r>
              <a:rPr lang="en-US" dirty="0"/>
              <a:t>Target phase: Element which triggered the event.</a:t>
            </a:r>
          </a:p>
          <a:p>
            <a:pPr lvl="1"/>
            <a:r>
              <a:rPr lang="en-US" dirty="0"/>
              <a:t>Bubbling phase: Element to document.</a:t>
            </a:r>
          </a:p>
        </p:txBody>
      </p:sp>
      <p:pic>
        <p:nvPicPr>
          <p:cNvPr id="4" name="Picture 3"/>
          <p:cNvPicPr>
            <a:picLocks noChangeAspect="1"/>
          </p:cNvPicPr>
          <p:nvPr/>
        </p:nvPicPr>
        <p:blipFill>
          <a:blip r:embed="rId2"/>
          <a:stretch>
            <a:fillRect/>
          </a:stretch>
        </p:blipFill>
        <p:spPr>
          <a:xfrm>
            <a:off x="4523422" y="3725227"/>
            <a:ext cx="5975865" cy="2797493"/>
          </a:xfrm>
          <a:prstGeom prst="rect">
            <a:avLst/>
          </a:prstGeom>
        </p:spPr>
      </p:pic>
    </p:spTree>
    <p:extLst>
      <p:ext uri="{BB962C8B-B14F-4D97-AF65-F5344CB8AC3E}">
        <p14:creationId xmlns:p14="http://schemas.microsoft.com/office/powerpoint/2010/main" val="390216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Listeners</a:t>
            </a:r>
            <a:br>
              <a:rPr lang="en-US" dirty="0"/>
            </a:br>
            <a:r>
              <a:rPr lang="en-US" dirty="0"/>
              <a:t>&gt; Browser Support</a:t>
            </a:r>
          </a:p>
        </p:txBody>
      </p:sp>
      <p:sp>
        <p:nvSpPr>
          <p:cNvPr id="3" name="Content Placeholder 2"/>
          <p:cNvSpPr>
            <a:spLocks noGrp="1"/>
          </p:cNvSpPr>
          <p:nvPr>
            <p:ph idx="1"/>
          </p:nvPr>
        </p:nvSpPr>
        <p:spPr/>
        <p:txBody>
          <a:bodyPr/>
          <a:lstStyle/>
          <a:p>
            <a:r>
              <a:rPr lang="en-US" dirty="0"/>
              <a:t>Not all browsers support the </a:t>
            </a:r>
            <a:r>
              <a:rPr lang="en-US" dirty="0" err="1"/>
              <a:t>addEventListener</a:t>
            </a:r>
            <a:r>
              <a:rPr lang="en-US" dirty="0"/>
              <a:t> and </a:t>
            </a:r>
            <a:r>
              <a:rPr lang="en-US" dirty="0" err="1"/>
              <a:t>removeEventListener</a:t>
            </a:r>
            <a:r>
              <a:rPr lang="en-US" dirty="0"/>
              <a:t> methods.</a:t>
            </a:r>
          </a:p>
          <a:p>
            <a:pPr lvl="1"/>
            <a:r>
              <a:rPr lang="en-US" dirty="0"/>
              <a:t>IE8 and earlier versions</a:t>
            </a:r>
          </a:p>
          <a:p>
            <a:pPr lvl="1"/>
            <a:r>
              <a:rPr lang="en-US" dirty="0"/>
              <a:t>Opera 6.0 and earlier versions</a:t>
            </a:r>
          </a:p>
          <a:p>
            <a:r>
              <a:rPr lang="en-US" dirty="0"/>
              <a:t>On such scenarios you should use</a:t>
            </a:r>
          </a:p>
          <a:p>
            <a:pPr lvl="1"/>
            <a:r>
              <a:rPr lang="en-US" dirty="0" err="1"/>
              <a:t>element.attachEvent</a:t>
            </a:r>
            <a:r>
              <a:rPr lang="en-US" dirty="0"/>
              <a:t>(event, function);</a:t>
            </a:r>
          </a:p>
          <a:p>
            <a:pPr lvl="1"/>
            <a:r>
              <a:rPr lang="en-US" dirty="0" err="1"/>
              <a:t>element.detachEvent</a:t>
            </a:r>
            <a:r>
              <a:rPr lang="en-US" dirty="0"/>
              <a:t>(event, function);</a:t>
            </a:r>
          </a:p>
          <a:p>
            <a:r>
              <a:rPr lang="en-US" dirty="0"/>
              <a:t>If you are developing a website which you feel might be accessed from older versions of browsers you might create a generic solution for attaching and detaching event listeners.</a:t>
            </a:r>
          </a:p>
        </p:txBody>
      </p:sp>
    </p:spTree>
    <p:extLst>
      <p:ext uri="{BB962C8B-B14F-4D97-AF65-F5344CB8AC3E}">
        <p14:creationId xmlns:p14="http://schemas.microsoft.com/office/powerpoint/2010/main" val="670223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Event Listeners</a:t>
            </a:r>
            <a:br>
              <a:rPr lang="en-US" dirty="0"/>
            </a:br>
            <a:r>
              <a:rPr lang="en-US" dirty="0"/>
              <a:t>&gt; Browser Support…</a:t>
            </a:r>
            <a:br>
              <a:rPr lang="en-US" dirty="0"/>
            </a:br>
            <a:endParaRPr lang="en-US" dirty="0"/>
          </a:p>
        </p:txBody>
      </p:sp>
      <p:sp>
        <p:nvSpPr>
          <p:cNvPr id="3" name="Content Placeholder 2"/>
          <p:cNvSpPr>
            <a:spLocks noGrp="1"/>
          </p:cNvSpPr>
          <p:nvPr>
            <p:ph idx="1"/>
          </p:nvPr>
        </p:nvSpPr>
        <p:spPr/>
        <p:txBody>
          <a:bodyPr/>
          <a:lstStyle/>
          <a:p>
            <a:r>
              <a:rPr lang="en-US" dirty="0"/>
              <a:t>Example:</a:t>
            </a:r>
          </a:p>
          <a:p>
            <a:pPr marL="457200" lvl="1" indent="0">
              <a:buNone/>
            </a:pPr>
            <a:r>
              <a:rPr lang="en-US" dirty="0" err="1"/>
              <a:t>var</a:t>
            </a:r>
            <a:r>
              <a:rPr lang="en-US" dirty="0"/>
              <a:t> x = </a:t>
            </a:r>
            <a:r>
              <a:rPr lang="en-US" dirty="0" err="1"/>
              <a:t>document.getElementById</a:t>
            </a:r>
            <a:r>
              <a:rPr lang="en-US" dirty="0"/>
              <a:t>("</a:t>
            </a:r>
            <a:r>
              <a:rPr lang="en-US" dirty="0" err="1"/>
              <a:t>myBtn</a:t>
            </a:r>
            <a:r>
              <a:rPr lang="en-US" dirty="0"/>
              <a:t>");</a:t>
            </a:r>
          </a:p>
          <a:p>
            <a:pPr marL="457200" lvl="1" indent="0">
              <a:buNone/>
            </a:pPr>
            <a:r>
              <a:rPr lang="en-US" dirty="0"/>
              <a:t>if (</a:t>
            </a:r>
            <a:r>
              <a:rPr lang="en-US" dirty="0" err="1"/>
              <a:t>x.addEventListener</a:t>
            </a:r>
            <a:r>
              <a:rPr lang="en-US" dirty="0"/>
              <a:t>) {  // For all major browsers, the latest ones</a:t>
            </a:r>
          </a:p>
          <a:p>
            <a:pPr marL="457200" lvl="1" indent="0">
              <a:buNone/>
            </a:pPr>
            <a:r>
              <a:rPr lang="en-US" dirty="0"/>
              <a:t>	</a:t>
            </a:r>
            <a:r>
              <a:rPr lang="en-US" dirty="0" err="1"/>
              <a:t>x.addEventListener</a:t>
            </a:r>
            <a:r>
              <a:rPr lang="en-US" dirty="0"/>
              <a:t>("click", </a:t>
            </a:r>
            <a:r>
              <a:rPr lang="en-US" dirty="0" err="1"/>
              <a:t>myFunction</a:t>
            </a:r>
            <a:r>
              <a:rPr lang="en-US" dirty="0"/>
              <a:t>);</a:t>
            </a:r>
          </a:p>
          <a:p>
            <a:pPr marL="457200" lvl="1" indent="0">
              <a:buNone/>
            </a:pPr>
            <a:r>
              <a:rPr lang="en-US" dirty="0"/>
              <a:t>} else if (</a:t>
            </a:r>
            <a:r>
              <a:rPr lang="en-US" dirty="0" err="1"/>
              <a:t>x.attachEvent</a:t>
            </a:r>
            <a:r>
              <a:rPr lang="en-US" dirty="0"/>
              <a:t>) {  // For earlier versions</a:t>
            </a:r>
          </a:p>
          <a:p>
            <a:pPr marL="457200" lvl="1" indent="0">
              <a:buNone/>
            </a:pPr>
            <a:r>
              <a:rPr lang="en-US" dirty="0"/>
              <a:t>	</a:t>
            </a:r>
            <a:r>
              <a:rPr lang="en-US" dirty="0" err="1"/>
              <a:t>x.attachEvent</a:t>
            </a:r>
            <a:r>
              <a:rPr lang="en-US" dirty="0"/>
              <a:t>("</a:t>
            </a:r>
            <a:r>
              <a:rPr lang="en-US" dirty="0" err="1"/>
              <a:t>onclick</a:t>
            </a:r>
            <a:r>
              <a:rPr lang="en-US" dirty="0"/>
              <a:t>", </a:t>
            </a:r>
            <a:r>
              <a:rPr lang="en-US" dirty="0" err="1"/>
              <a:t>myFunction</a:t>
            </a:r>
            <a:r>
              <a:rPr lang="en-US" dirty="0"/>
              <a:t>);</a:t>
            </a:r>
          </a:p>
          <a:p>
            <a:pPr marL="457200" lvl="1" indent="0">
              <a:buNone/>
            </a:pPr>
            <a:r>
              <a:rPr lang="en-US" dirty="0"/>
              <a:t>}</a:t>
            </a:r>
          </a:p>
        </p:txBody>
      </p:sp>
    </p:spTree>
    <p:extLst>
      <p:ext uri="{BB962C8B-B14F-4D97-AF65-F5344CB8AC3E}">
        <p14:creationId xmlns:p14="http://schemas.microsoft.com/office/powerpoint/2010/main" val="386441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939" y="500062"/>
            <a:ext cx="10515600" cy="675595"/>
          </a:xfrm>
        </p:spPr>
        <p:txBody>
          <a:bodyPr>
            <a:normAutofit/>
          </a:bodyPr>
          <a:lstStyle/>
          <a:p>
            <a:pPr algn="ctr"/>
            <a:r>
              <a:rPr lang="en-US" sz="2400" b="1" dirty="0">
                <a:latin typeface="Georgia" panose="02040502050405020303" pitchFamily="18" charset="0"/>
              </a:rPr>
              <a:t>No Script</a:t>
            </a:r>
            <a:endParaRPr lang="en-US" sz="2400" b="1" dirty="0">
              <a:solidFill>
                <a:schemeClr val="tx1">
                  <a:lumMod val="75000"/>
                  <a:lumOff val="25000"/>
                </a:schemeClr>
              </a:solidFill>
              <a:latin typeface="Georgia" panose="02040502050405020303" pitchFamily="18" charset="0"/>
              <a:ea typeface="Fira Sans Heavy Italic" panose="00000A00000000000000" pitchFamily="50" charset="0"/>
              <a:cs typeface="Clear Sans Light" panose="020B0303030202020304" pitchFamily="34" charset="0"/>
            </a:endParaRPr>
          </a:p>
        </p:txBody>
      </p:sp>
      <p:sp>
        <p:nvSpPr>
          <p:cNvPr id="3" name="Content Placeholder 2"/>
          <p:cNvSpPr>
            <a:spLocks noGrp="1"/>
          </p:cNvSpPr>
          <p:nvPr>
            <p:ph idx="1"/>
          </p:nvPr>
        </p:nvSpPr>
        <p:spPr/>
        <p:txBody>
          <a:bodyPr>
            <a:normAutofit/>
          </a:bodyPr>
          <a:lstStyle/>
          <a:p>
            <a:r>
              <a:rPr lang="en-US" dirty="0"/>
              <a:t>&lt;</a:t>
            </a:r>
            <a:r>
              <a:rPr lang="en-US" dirty="0" err="1"/>
              <a:t>noscript</a:t>
            </a:r>
            <a:r>
              <a:rPr lang="en-US" dirty="0"/>
              <a:t>&gt; ….any </a:t>
            </a:r>
            <a:r>
              <a:rPr lang="en-US" dirty="0" err="1"/>
              <a:t>wordtext</a:t>
            </a:r>
            <a:r>
              <a:rPr lang="en-US" dirty="0"/>
              <a:t>…&lt;/</a:t>
            </a:r>
            <a:r>
              <a:rPr lang="en-US" dirty="0" err="1"/>
              <a:t>noscript</a:t>
            </a:r>
            <a:r>
              <a:rPr lang="en-US" dirty="0"/>
              <a:t>&gt;</a:t>
            </a:r>
          </a:p>
          <a:p>
            <a:endParaRPr lang="en-US" dirty="0"/>
          </a:p>
          <a:p>
            <a:pPr marL="0" indent="0">
              <a:buNone/>
            </a:pPr>
            <a:r>
              <a:rPr lang="en-US" dirty="0"/>
              <a:t>&lt;</a:t>
            </a:r>
            <a:r>
              <a:rPr lang="en-US" dirty="0" err="1"/>
              <a:t>noscript</a:t>
            </a:r>
            <a:r>
              <a:rPr lang="en-US" dirty="0"/>
              <a:t>&gt; is an html tag used to let users with old browsers ,that java script is not working on their browsers. </a:t>
            </a:r>
          </a:p>
        </p:txBody>
      </p:sp>
      <p:sp>
        <p:nvSpPr>
          <p:cNvPr id="4" name="Footer Placeholder 3"/>
          <p:cNvSpPr>
            <a:spLocks noGrp="1"/>
          </p:cNvSpPr>
          <p:nvPr>
            <p:ph type="ftr" sz="quarter" idx="11"/>
          </p:nvPr>
        </p:nvSpPr>
        <p:spPr/>
        <p:txBody>
          <a:bodyPr/>
          <a:lstStyle/>
          <a:p>
            <a:r>
              <a:rPr lang="en-US"/>
              <a:t>created by zelalem Abera-HilCoe-Web - Technology</a:t>
            </a:r>
          </a:p>
        </p:txBody>
      </p:sp>
      <p:sp>
        <p:nvSpPr>
          <p:cNvPr id="5" name="Slide Number Placeholder 4"/>
          <p:cNvSpPr>
            <a:spLocks noGrp="1"/>
          </p:cNvSpPr>
          <p:nvPr>
            <p:ph type="sldNum" sz="quarter" idx="12"/>
          </p:nvPr>
        </p:nvSpPr>
        <p:spPr/>
        <p:txBody>
          <a:bodyPr/>
          <a:lstStyle/>
          <a:p>
            <a:fld id="{3CB167F1-9D13-41DB-9AF9-FEA7BC3EF216}" type="slidenum">
              <a:rPr lang="en-US" smtClean="0"/>
              <a:pPr/>
              <a:t>19</a:t>
            </a:fld>
            <a:endParaRPr lang="en-US"/>
          </a:p>
        </p:txBody>
      </p:sp>
    </p:spTree>
    <p:extLst>
      <p:ext uri="{BB962C8B-B14F-4D97-AF65-F5344CB8AC3E}">
        <p14:creationId xmlns:p14="http://schemas.microsoft.com/office/powerpoint/2010/main" val="113275809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1" y="1923959"/>
            <a:ext cx="9625860" cy="2219691"/>
          </a:xfrm>
        </p:spPr>
        <p:txBody>
          <a:bodyPr>
            <a:normAutofit/>
          </a:bodyPr>
          <a:lstStyle/>
          <a:p>
            <a:r>
              <a:rPr lang="en-US" sz="2400" dirty="0"/>
              <a:t>Timers</a:t>
            </a:r>
            <a:endParaRPr lang="en-US" sz="2400" b="1" dirty="0"/>
          </a:p>
        </p:txBody>
      </p:sp>
      <p:sp>
        <p:nvSpPr>
          <p:cNvPr id="5" name="Subtitle 4"/>
          <p:cNvSpPr>
            <a:spLocks noGrp="1"/>
          </p:cNvSpPr>
          <p:nvPr>
            <p:ph type="subTitle" idx="1"/>
          </p:nvPr>
        </p:nvSpPr>
        <p:spPr>
          <a:xfrm>
            <a:off x="3589915" y="4927421"/>
            <a:ext cx="7750443" cy="955565"/>
          </a:xfrm>
        </p:spPr>
        <p:txBody>
          <a:bodyPr/>
          <a:lstStyle/>
          <a:p>
            <a:endParaRPr lang="en-US"/>
          </a:p>
        </p:txBody>
      </p:sp>
      <p:sp>
        <p:nvSpPr>
          <p:cNvPr id="3" name="Rectangle 2"/>
          <p:cNvSpPr/>
          <p:nvPr/>
        </p:nvSpPr>
        <p:spPr>
          <a:xfrm>
            <a:off x="7006442" y="2853065"/>
            <a:ext cx="4679513" cy="646331"/>
          </a:xfrm>
          <a:prstGeom prst="rect">
            <a:avLst/>
          </a:prstGeom>
        </p:spPr>
        <p:txBody>
          <a:bodyPr wrap="square">
            <a:spAutoFit/>
          </a:bodyPr>
          <a:lstStyle/>
          <a:p>
            <a:pPr lvl="1"/>
            <a:r>
              <a:rPr lang="en-US" dirty="0" err="1">
                <a:solidFill>
                  <a:schemeClr val="bg1"/>
                </a:solidFill>
              </a:rPr>
              <a:t>var</a:t>
            </a:r>
            <a:r>
              <a:rPr lang="en-US" dirty="0">
                <a:solidFill>
                  <a:schemeClr val="bg1"/>
                </a:solidFill>
              </a:rPr>
              <a:t> </a:t>
            </a:r>
            <a:r>
              <a:rPr lang="en-US" dirty="0" err="1">
                <a:solidFill>
                  <a:schemeClr val="bg1"/>
                </a:solidFill>
              </a:rPr>
              <a:t>todaysDate</a:t>
            </a:r>
            <a:r>
              <a:rPr lang="en-US" dirty="0">
                <a:solidFill>
                  <a:schemeClr val="bg1"/>
                </a:solidFill>
              </a:rPr>
              <a:t> = new Date();</a:t>
            </a:r>
          </a:p>
          <a:p>
            <a:pPr lvl="1"/>
            <a:r>
              <a:rPr lang="en-US" dirty="0" err="1">
                <a:solidFill>
                  <a:schemeClr val="bg1"/>
                </a:solidFill>
              </a:rPr>
              <a:t>var</a:t>
            </a:r>
            <a:r>
              <a:rPr lang="en-US" dirty="0">
                <a:solidFill>
                  <a:schemeClr val="bg1"/>
                </a:solidFill>
              </a:rPr>
              <a:t> </a:t>
            </a:r>
            <a:r>
              <a:rPr lang="en-US" dirty="0" err="1">
                <a:solidFill>
                  <a:schemeClr val="bg1"/>
                </a:solidFill>
              </a:rPr>
              <a:t>ms</a:t>
            </a:r>
            <a:r>
              <a:rPr lang="en-US" dirty="0">
                <a:solidFill>
                  <a:schemeClr val="bg1"/>
                </a:solidFill>
              </a:rPr>
              <a:t> = </a:t>
            </a:r>
            <a:r>
              <a:rPr lang="en-US" dirty="0" err="1">
                <a:solidFill>
                  <a:schemeClr val="bg1"/>
                </a:solidFill>
              </a:rPr>
              <a:t>todaysDate.getTime</a:t>
            </a:r>
            <a:r>
              <a:rPr lang="en-US" dirty="0">
                <a:solidFill>
                  <a:schemeClr val="bg1"/>
                </a:solidFill>
              </a:rPr>
              <a:t>();</a:t>
            </a:r>
          </a:p>
        </p:txBody>
      </p:sp>
      <p:pic>
        <p:nvPicPr>
          <p:cNvPr id="6" name="Picture 5"/>
          <p:cNvPicPr>
            <a:picLocks noChangeAspect="1"/>
          </p:cNvPicPr>
          <p:nvPr/>
        </p:nvPicPr>
        <p:blipFill>
          <a:blip r:embed="rId2"/>
          <a:stretch>
            <a:fillRect/>
          </a:stretch>
        </p:blipFill>
        <p:spPr>
          <a:xfrm>
            <a:off x="7465136" y="1209766"/>
            <a:ext cx="4543425" cy="3648075"/>
          </a:xfrm>
          <a:prstGeom prst="rect">
            <a:avLst/>
          </a:prstGeom>
          <a:ln>
            <a:solidFill>
              <a:schemeClr val="accent1"/>
            </a:solidFill>
          </a:ln>
        </p:spPr>
      </p:pic>
    </p:spTree>
    <p:extLst>
      <p:ext uri="{BB962C8B-B14F-4D97-AF65-F5344CB8AC3E}">
        <p14:creationId xmlns:p14="http://schemas.microsoft.com/office/powerpoint/2010/main" val="1985103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Timers: </a:t>
            </a:r>
            <a:r>
              <a:rPr lang="en-US" dirty="0" err="1"/>
              <a:t>setTimeout</a:t>
            </a:r>
            <a:r>
              <a:rPr lang="en-US" dirty="0"/>
              <a:t>()</a:t>
            </a:r>
          </a:p>
        </p:txBody>
      </p:sp>
      <p:sp>
        <p:nvSpPr>
          <p:cNvPr id="3" name="Content Placeholder 2"/>
          <p:cNvSpPr>
            <a:spLocks noGrp="1"/>
          </p:cNvSpPr>
          <p:nvPr>
            <p:ph idx="1"/>
          </p:nvPr>
        </p:nvSpPr>
        <p:spPr/>
        <p:txBody>
          <a:bodyPr/>
          <a:lstStyle/>
          <a:p>
            <a:r>
              <a:rPr lang="en-US" dirty="0"/>
              <a:t>Make something happen (once) after a fixed delay</a:t>
            </a:r>
          </a:p>
        </p:txBody>
      </p:sp>
      <p:sp>
        <p:nvSpPr>
          <p:cNvPr id="4" name="Text Box 3"/>
          <p:cNvSpPr txBox="1">
            <a:spLocks noChangeArrowheads="1"/>
          </p:cNvSpPr>
          <p:nvPr/>
        </p:nvSpPr>
        <p:spPr bwMode="auto">
          <a:xfrm>
            <a:off x="1250635" y="2786345"/>
            <a:ext cx="7957256" cy="4001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noProof="1">
                <a:sym typeface="Wingdings" pitchFamily="2" charset="2"/>
              </a:rPr>
              <a:t>var timer = setTimeout(bang, 5000);</a:t>
            </a:r>
          </a:p>
        </p:txBody>
      </p:sp>
      <p:sp>
        <p:nvSpPr>
          <p:cNvPr id="5" name="Text Box 6"/>
          <p:cNvSpPr txBox="1">
            <a:spLocks noChangeArrowheads="1"/>
          </p:cNvSpPr>
          <p:nvPr/>
        </p:nvSpPr>
        <p:spPr bwMode="auto">
          <a:xfrm>
            <a:off x="1250633" y="5056673"/>
            <a:ext cx="7957257" cy="4001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noProof="1">
                <a:sym typeface="Wingdings" pitchFamily="2" charset="2"/>
              </a:rPr>
              <a:t>clearTimeout(timer);</a:t>
            </a:r>
          </a:p>
        </p:txBody>
      </p:sp>
      <p:sp>
        <p:nvSpPr>
          <p:cNvPr id="6" name="AutoShape 7"/>
          <p:cNvSpPr>
            <a:spLocks noChangeArrowheads="1"/>
          </p:cNvSpPr>
          <p:nvPr/>
        </p:nvSpPr>
        <p:spPr bwMode="auto">
          <a:xfrm>
            <a:off x="2784643" y="3577390"/>
            <a:ext cx="5220368" cy="1351516"/>
          </a:xfrm>
          <a:prstGeom prst="wedgeRoundRectCallout">
            <a:avLst>
              <a:gd name="adj1" fmla="val -2019"/>
              <a:gd name="adj2" fmla="val -83294"/>
              <a:gd name="adj3" fmla="val 16667"/>
            </a:avLst>
          </a:prstGeom>
          <a:solidFill>
            <a:schemeClr val="tx2"/>
          </a:solidFill>
          <a:ln w="6350">
            <a:solidFill>
              <a:schemeClr val="tx1">
                <a:lumMod val="20000"/>
                <a:lumOff val="80000"/>
              </a:schemeClr>
            </a:solidFill>
          </a:ln>
        </p:spPr>
        <p:txBody>
          <a:bodyPr wrap="square">
            <a:spAutoFit/>
          </a:bodyPr>
          <a:lstStyle/>
          <a:p>
            <a:pPr algn="ctr">
              <a:spcBef>
                <a:spcPct val="20000"/>
              </a:spcBef>
            </a:pPr>
            <a:r>
              <a:rPr lang="en-GB" sz="2400" b="1" dirty="0">
                <a:solidFill>
                  <a:schemeClr val="bg1"/>
                </a:solidFill>
                <a:effectLst>
                  <a:outerShdw blurRad="38100" dist="38100" dir="2700000" algn="tl">
                    <a:srgbClr val="000000">
                      <a:alpha val="43137"/>
                    </a:srgbClr>
                  </a:outerShdw>
                </a:effectLst>
              </a:rPr>
              <a:t>5 seconds (5000 milliseconds) after this statement executes, this function is called</a:t>
            </a:r>
          </a:p>
        </p:txBody>
      </p:sp>
      <p:sp>
        <p:nvSpPr>
          <p:cNvPr id="7" name="AutoShape 7"/>
          <p:cNvSpPr>
            <a:spLocks noChangeArrowheads="1"/>
          </p:cNvSpPr>
          <p:nvPr/>
        </p:nvSpPr>
        <p:spPr bwMode="auto">
          <a:xfrm>
            <a:off x="2311873" y="5999136"/>
            <a:ext cx="3205007" cy="510778"/>
          </a:xfrm>
          <a:prstGeom prst="wedgeRoundRectCallout">
            <a:avLst>
              <a:gd name="adj1" fmla="val -51127"/>
              <a:gd name="adj2" fmla="val -142523"/>
              <a:gd name="adj3" fmla="val 16667"/>
            </a:avLst>
          </a:prstGeom>
          <a:solidFill>
            <a:schemeClr val="tx2"/>
          </a:solidFill>
          <a:ln w="6350">
            <a:solidFill>
              <a:schemeClr val="tx1">
                <a:lumMod val="20000"/>
                <a:lumOff val="80000"/>
              </a:schemeClr>
            </a:solidFill>
          </a:ln>
        </p:spPr>
        <p:txBody>
          <a:bodyPr wrap="square">
            <a:spAutoFit/>
          </a:bodyPr>
          <a:lstStyle/>
          <a:p>
            <a:pPr algn="ctr">
              <a:spcBef>
                <a:spcPct val="20000"/>
              </a:spcBef>
            </a:pPr>
            <a:r>
              <a:rPr lang="en-GB" sz="2400" b="1" dirty="0">
                <a:solidFill>
                  <a:schemeClr val="bg1"/>
                </a:solidFill>
                <a:effectLst>
                  <a:outerShdw blurRad="38100" dist="38100" dir="2700000" algn="tl">
                    <a:srgbClr val="000000">
                      <a:alpha val="43137"/>
                    </a:srgbClr>
                  </a:outerShdw>
                </a:effectLst>
              </a:rPr>
              <a:t>Cancels the timer</a:t>
            </a:r>
          </a:p>
        </p:txBody>
      </p:sp>
    </p:spTree>
    <p:extLst>
      <p:ext uri="{BB962C8B-B14F-4D97-AF65-F5344CB8AC3E}">
        <p14:creationId xmlns:p14="http://schemas.microsoft.com/office/powerpoint/2010/main" val="242723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Timers: </a:t>
            </a:r>
            <a:r>
              <a:rPr lang="en-US" dirty="0" err="1"/>
              <a:t>setInterval</a:t>
            </a:r>
            <a:r>
              <a:rPr lang="en-US" dirty="0"/>
              <a:t>()</a:t>
            </a:r>
          </a:p>
        </p:txBody>
      </p:sp>
      <p:sp>
        <p:nvSpPr>
          <p:cNvPr id="3" name="Content Placeholder 2"/>
          <p:cNvSpPr>
            <a:spLocks noGrp="1"/>
          </p:cNvSpPr>
          <p:nvPr>
            <p:ph idx="1"/>
          </p:nvPr>
        </p:nvSpPr>
        <p:spPr/>
        <p:txBody>
          <a:bodyPr/>
          <a:lstStyle/>
          <a:p>
            <a:r>
              <a:rPr lang="en-US" dirty="0"/>
              <a:t>Make something happen repeatedly at fixed intervals</a:t>
            </a:r>
          </a:p>
        </p:txBody>
      </p:sp>
      <p:sp>
        <p:nvSpPr>
          <p:cNvPr id="4" name="Text Box 4"/>
          <p:cNvSpPr txBox="1">
            <a:spLocks noChangeArrowheads="1"/>
          </p:cNvSpPr>
          <p:nvPr/>
        </p:nvSpPr>
        <p:spPr bwMode="auto">
          <a:xfrm>
            <a:off x="1086167" y="2889574"/>
            <a:ext cx="8431329" cy="4001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noProof="1">
                <a:sym typeface="Wingdings" pitchFamily="2" charset="2"/>
              </a:rPr>
              <a:t>var timer = setInterval(clock, 1000);</a:t>
            </a:r>
          </a:p>
        </p:txBody>
      </p:sp>
      <p:sp>
        <p:nvSpPr>
          <p:cNvPr id="5" name="Text Box 6"/>
          <p:cNvSpPr txBox="1">
            <a:spLocks noChangeArrowheads="1"/>
          </p:cNvSpPr>
          <p:nvPr/>
        </p:nvSpPr>
        <p:spPr bwMode="auto">
          <a:xfrm>
            <a:off x="1086167" y="5100962"/>
            <a:ext cx="8431329" cy="4001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noProof="1">
                <a:sym typeface="Wingdings" pitchFamily="2" charset="2"/>
              </a:rPr>
              <a:t>clearInterval(timer);</a:t>
            </a:r>
          </a:p>
        </p:txBody>
      </p:sp>
      <p:sp>
        <p:nvSpPr>
          <p:cNvPr id="6" name="AutoShape 7"/>
          <p:cNvSpPr>
            <a:spLocks noChangeArrowheads="1"/>
          </p:cNvSpPr>
          <p:nvPr/>
        </p:nvSpPr>
        <p:spPr bwMode="auto">
          <a:xfrm>
            <a:off x="3014981" y="3755106"/>
            <a:ext cx="4573699" cy="919401"/>
          </a:xfrm>
          <a:prstGeom prst="wedgeRoundRectCallout">
            <a:avLst>
              <a:gd name="adj1" fmla="val -2883"/>
              <a:gd name="adj2" fmla="val -108002"/>
              <a:gd name="adj3" fmla="val 16667"/>
            </a:avLst>
          </a:prstGeom>
          <a:solidFill>
            <a:schemeClr val="tx2"/>
          </a:solidFill>
          <a:ln w="6350">
            <a:solidFill>
              <a:schemeClr val="tx1">
                <a:lumMod val="20000"/>
                <a:lumOff val="80000"/>
              </a:schemeClr>
            </a:solidFill>
          </a:ln>
        </p:spPr>
        <p:txBody>
          <a:bodyPr wrap="square">
            <a:spAutoFit/>
          </a:bodyPr>
          <a:lstStyle/>
          <a:p>
            <a:pPr algn="ctr">
              <a:spcBef>
                <a:spcPct val="20000"/>
              </a:spcBef>
            </a:pPr>
            <a:r>
              <a:rPr lang="en-GB" sz="2400" b="1" dirty="0">
                <a:solidFill>
                  <a:schemeClr val="bg1"/>
                </a:solidFill>
                <a:effectLst>
                  <a:outerShdw blurRad="38100" dist="38100" dir="2700000" algn="tl">
                    <a:srgbClr val="000000">
                      <a:alpha val="43137"/>
                    </a:srgbClr>
                  </a:outerShdw>
                </a:effectLst>
              </a:rPr>
              <a:t>This function is called continuously per 1 second.</a:t>
            </a:r>
          </a:p>
        </p:txBody>
      </p:sp>
      <p:sp>
        <p:nvSpPr>
          <p:cNvPr id="7" name="AutoShape 7"/>
          <p:cNvSpPr>
            <a:spLocks noChangeArrowheads="1"/>
          </p:cNvSpPr>
          <p:nvPr/>
        </p:nvSpPr>
        <p:spPr bwMode="auto">
          <a:xfrm>
            <a:off x="2197381" y="5948123"/>
            <a:ext cx="2778287" cy="510778"/>
          </a:xfrm>
          <a:prstGeom prst="wedgeRoundRectCallout">
            <a:avLst>
              <a:gd name="adj1" fmla="val -44662"/>
              <a:gd name="adj2" fmla="val -147707"/>
              <a:gd name="adj3" fmla="val 16667"/>
            </a:avLst>
          </a:prstGeom>
          <a:solidFill>
            <a:schemeClr val="tx2"/>
          </a:solidFill>
          <a:ln w="6350">
            <a:solidFill>
              <a:schemeClr val="tx1">
                <a:lumMod val="20000"/>
                <a:lumOff val="80000"/>
              </a:schemeClr>
            </a:solidFill>
          </a:ln>
        </p:spPr>
        <p:txBody>
          <a:bodyPr wrap="square">
            <a:spAutoFit/>
          </a:bodyPr>
          <a:lstStyle/>
          <a:p>
            <a:pPr algn="ctr">
              <a:spcBef>
                <a:spcPct val="20000"/>
              </a:spcBef>
            </a:pPr>
            <a:r>
              <a:rPr lang="en-GB" sz="2400" b="1" dirty="0">
                <a:solidFill>
                  <a:schemeClr val="bg1"/>
                </a:solidFill>
                <a:effectLst>
                  <a:outerShdw blurRad="38100" dist="38100" dir="2700000" algn="tl">
                    <a:srgbClr val="000000">
                      <a:alpha val="43137"/>
                    </a:srgbClr>
                  </a:outerShdw>
                </a:effectLst>
              </a:rPr>
              <a:t>Stop the timer.</a:t>
            </a:r>
          </a:p>
        </p:txBody>
      </p:sp>
    </p:spTree>
    <p:extLst>
      <p:ext uri="{BB962C8B-B14F-4D97-AF65-F5344CB8AC3E}">
        <p14:creationId xmlns:p14="http://schemas.microsoft.com/office/powerpoint/2010/main" val="1384816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Timers: </a:t>
            </a:r>
            <a:r>
              <a:rPr lang="en-US" dirty="0" err="1"/>
              <a:t>setInterval</a:t>
            </a:r>
            <a:r>
              <a:rPr lang="en-US" dirty="0"/>
              <a:t>()</a:t>
            </a:r>
            <a:br>
              <a:rPr lang="en-US" dirty="0"/>
            </a:br>
            <a:r>
              <a:rPr lang="en-US" dirty="0"/>
              <a:t>&gt; Example</a:t>
            </a:r>
          </a:p>
        </p:txBody>
      </p:sp>
      <p:sp>
        <p:nvSpPr>
          <p:cNvPr id="3" name="Content Placeholder 2"/>
          <p:cNvSpPr>
            <a:spLocks noGrp="1"/>
          </p:cNvSpPr>
          <p:nvPr>
            <p:ph idx="1"/>
          </p:nvPr>
        </p:nvSpPr>
        <p:spPr>
          <a:xfrm>
            <a:off x="677334" y="2160589"/>
            <a:ext cx="8596668" cy="4697411"/>
          </a:xfrm>
        </p:spPr>
        <p:txBody>
          <a:bodyPr>
            <a:normAutofit fontScale="85000" lnSpcReduction="20000"/>
          </a:bodyPr>
          <a:lstStyle/>
          <a:p>
            <a:pPr marL="0" indent="0">
              <a:buNone/>
            </a:pPr>
            <a:r>
              <a:rPr lang="en-US" dirty="0"/>
              <a:t>&lt;script type=“text/</a:t>
            </a:r>
            <a:r>
              <a:rPr lang="en-US" dirty="0" err="1"/>
              <a:t>javascript</a:t>
            </a:r>
            <a:r>
              <a:rPr lang="en-US" dirty="0"/>
              <a:t>”&gt;</a:t>
            </a:r>
          </a:p>
          <a:p>
            <a:pPr marL="0" indent="0">
              <a:buNone/>
            </a:pPr>
            <a:r>
              <a:rPr lang="en-US" dirty="0"/>
              <a:t>	function </a:t>
            </a:r>
            <a:r>
              <a:rPr lang="en-US" dirty="0" err="1"/>
              <a:t>timerFunc</a:t>
            </a:r>
            <a:r>
              <a:rPr lang="en-US" dirty="0"/>
              <a:t>() {</a:t>
            </a:r>
          </a:p>
          <a:p>
            <a:pPr marL="0" indent="0">
              <a:buNone/>
            </a:pPr>
            <a:r>
              <a:rPr lang="en-US" dirty="0"/>
              <a:t>		</a:t>
            </a:r>
            <a:r>
              <a:rPr lang="en-US" dirty="0" err="1"/>
              <a:t>var</a:t>
            </a:r>
            <a:r>
              <a:rPr lang="en-US" dirty="0"/>
              <a:t> now = new Date();</a:t>
            </a:r>
          </a:p>
          <a:p>
            <a:pPr marL="0" indent="0">
              <a:buNone/>
            </a:pPr>
            <a:r>
              <a:rPr lang="en-US" dirty="0"/>
              <a:t>		</a:t>
            </a:r>
            <a:r>
              <a:rPr lang="en-US" dirty="0" err="1"/>
              <a:t>var</a:t>
            </a:r>
            <a:r>
              <a:rPr lang="en-US" dirty="0"/>
              <a:t> hour = </a:t>
            </a:r>
            <a:r>
              <a:rPr lang="en-US" dirty="0" err="1"/>
              <a:t>now.getHours</a:t>
            </a:r>
            <a:r>
              <a:rPr lang="en-US" dirty="0"/>
              <a:t>();</a:t>
            </a:r>
          </a:p>
          <a:p>
            <a:pPr marL="0" indent="0">
              <a:buNone/>
            </a:pPr>
            <a:r>
              <a:rPr lang="en-US" dirty="0"/>
              <a:t>		</a:t>
            </a:r>
            <a:r>
              <a:rPr lang="en-US" dirty="0" err="1"/>
              <a:t>var</a:t>
            </a:r>
            <a:r>
              <a:rPr lang="en-US" dirty="0"/>
              <a:t> min = </a:t>
            </a:r>
            <a:r>
              <a:rPr lang="en-US" dirty="0" err="1"/>
              <a:t>now.getMinutes</a:t>
            </a:r>
            <a:r>
              <a:rPr lang="en-US" dirty="0"/>
              <a:t>();</a:t>
            </a:r>
          </a:p>
          <a:p>
            <a:pPr marL="0" indent="0">
              <a:buNone/>
            </a:pPr>
            <a:r>
              <a:rPr lang="en-US" dirty="0"/>
              <a:t>		</a:t>
            </a:r>
            <a:r>
              <a:rPr lang="en-US" dirty="0" err="1"/>
              <a:t>var</a:t>
            </a:r>
            <a:r>
              <a:rPr lang="en-US" dirty="0"/>
              <a:t> sec = </a:t>
            </a:r>
            <a:r>
              <a:rPr lang="en-US" dirty="0" err="1"/>
              <a:t>now.getSeconds</a:t>
            </a:r>
            <a:r>
              <a:rPr lang="en-US" dirty="0"/>
              <a:t>();</a:t>
            </a:r>
          </a:p>
          <a:p>
            <a:pPr marL="0" indent="0">
              <a:buNone/>
            </a:pPr>
            <a:r>
              <a:rPr lang="en-US" dirty="0"/>
              <a:t>		</a:t>
            </a:r>
            <a:r>
              <a:rPr lang="en-US" dirty="0" err="1"/>
              <a:t>document.getElementById</a:t>
            </a:r>
            <a:r>
              <a:rPr lang="en-US" dirty="0"/>
              <a:t>(“clock”).value = “ ” + hour + “:” + min + “:” 		+ sec;</a:t>
            </a:r>
          </a:p>
          <a:p>
            <a:pPr marL="0" indent="0">
              <a:buNone/>
            </a:pPr>
            <a:r>
              <a:rPr lang="en-US" dirty="0"/>
              <a:t>	}</a:t>
            </a:r>
          </a:p>
          <a:p>
            <a:pPr marL="0" indent="0">
              <a:buNone/>
            </a:pPr>
            <a:r>
              <a:rPr lang="en-US" dirty="0"/>
              <a:t>	</a:t>
            </a:r>
            <a:r>
              <a:rPr lang="en-US" dirty="0" err="1"/>
              <a:t>setInterval</a:t>
            </a:r>
            <a:r>
              <a:rPr lang="en-US" dirty="0"/>
              <a:t>(</a:t>
            </a:r>
            <a:r>
              <a:rPr lang="en-US" dirty="0" err="1"/>
              <a:t>timerFunc</a:t>
            </a:r>
            <a:r>
              <a:rPr lang="en-US" dirty="0"/>
              <a:t>, 1000);</a:t>
            </a:r>
          </a:p>
          <a:p>
            <a:pPr marL="0" indent="0">
              <a:buNone/>
            </a:pPr>
            <a:r>
              <a:rPr lang="en-US" dirty="0"/>
              <a:t>&lt;/script&gt;</a:t>
            </a:r>
          </a:p>
          <a:p>
            <a:pPr marL="0" indent="0">
              <a:buNone/>
            </a:pPr>
            <a:r>
              <a:rPr lang="en-US" dirty="0"/>
              <a:t>&lt;input type=“text” id=“clock” /&gt;</a:t>
            </a:r>
          </a:p>
        </p:txBody>
      </p:sp>
    </p:spTree>
    <p:extLst>
      <p:ext uri="{BB962C8B-B14F-4D97-AF65-F5344CB8AC3E}">
        <p14:creationId xmlns:p14="http://schemas.microsoft.com/office/powerpoint/2010/main" val="331699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Access</a:t>
            </a:r>
          </a:p>
        </p:txBody>
      </p:sp>
      <p:sp>
        <p:nvSpPr>
          <p:cNvPr id="3" name="Content Placeholder 2"/>
          <p:cNvSpPr>
            <a:spLocks noGrp="1"/>
          </p:cNvSpPr>
          <p:nvPr>
            <p:ph idx="1"/>
          </p:nvPr>
        </p:nvSpPr>
        <p:spPr/>
        <p:txBody>
          <a:bodyPr/>
          <a:lstStyle/>
          <a:p>
            <a:r>
              <a:rPr lang="en-US" dirty="0"/>
              <a:t>Browser Object Model: It targets the browser environment rather than the document. It offers some objects that allow us to handle the browser by our script.</a:t>
            </a:r>
          </a:p>
          <a:p>
            <a:pPr lvl="1"/>
            <a:r>
              <a:rPr lang="en-US" dirty="0"/>
              <a:t>window</a:t>
            </a:r>
          </a:p>
          <a:p>
            <a:pPr lvl="1"/>
            <a:r>
              <a:rPr lang="en-US" dirty="0"/>
              <a:t>location</a:t>
            </a:r>
          </a:p>
          <a:p>
            <a:pPr lvl="1"/>
            <a:r>
              <a:rPr lang="en-US" dirty="0"/>
              <a:t>navigator</a:t>
            </a:r>
          </a:p>
          <a:p>
            <a:pPr lvl="1"/>
            <a:r>
              <a:rPr lang="en-US" dirty="0"/>
              <a:t>screen</a:t>
            </a:r>
          </a:p>
          <a:p>
            <a:pPr lvl="1"/>
            <a:r>
              <a:rPr lang="en-US" dirty="0"/>
              <a:t>history</a:t>
            </a:r>
          </a:p>
          <a:p>
            <a:pPr lvl="1"/>
            <a:r>
              <a:rPr lang="en-US" dirty="0"/>
              <a:t>cookies</a:t>
            </a:r>
          </a:p>
        </p:txBody>
      </p:sp>
    </p:spTree>
    <p:extLst>
      <p:ext uri="{BB962C8B-B14F-4D97-AF65-F5344CB8AC3E}">
        <p14:creationId xmlns:p14="http://schemas.microsoft.com/office/powerpoint/2010/main" val="223906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Window Object</a:t>
            </a:r>
          </a:p>
        </p:txBody>
      </p:sp>
      <p:sp>
        <p:nvSpPr>
          <p:cNvPr id="3" name="Content Placeholder 2"/>
          <p:cNvSpPr>
            <a:spLocks noGrp="1"/>
          </p:cNvSpPr>
          <p:nvPr>
            <p:ph idx="1"/>
          </p:nvPr>
        </p:nvSpPr>
        <p:spPr/>
        <p:txBody>
          <a:bodyPr/>
          <a:lstStyle/>
          <a:p>
            <a:r>
              <a:rPr lang="en-US" dirty="0"/>
              <a:t>Supported by all browsers and represents the browser window.</a:t>
            </a:r>
          </a:p>
          <a:p>
            <a:r>
              <a:rPr lang="en-US" dirty="0"/>
              <a:t>All global JavaScript objects, functions, and variables automatically become members of the window object.</a:t>
            </a:r>
          </a:p>
          <a:p>
            <a:r>
              <a:rPr lang="en-US" dirty="0"/>
              <a:t>Even the document object (of the HTML DOM) is a property of the window object:</a:t>
            </a:r>
          </a:p>
          <a:p>
            <a:pPr lvl="1"/>
            <a:r>
              <a:rPr lang="en-US" dirty="0" err="1"/>
              <a:t>window.document.getElementById</a:t>
            </a:r>
            <a:r>
              <a:rPr lang="en-US" dirty="0"/>
              <a:t>(“header”);</a:t>
            </a:r>
          </a:p>
          <a:p>
            <a:pPr lvl="1"/>
            <a:r>
              <a:rPr lang="en-US" dirty="0"/>
              <a:t>Is the same as: </a:t>
            </a:r>
            <a:r>
              <a:rPr lang="en-US" dirty="0" err="1"/>
              <a:t>document.getElementById</a:t>
            </a:r>
            <a:r>
              <a:rPr lang="en-US" dirty="0"/>
              <a:t>(“header”);</a:t>
            </a:r>
          </a:p>
          <a:p>
            <a:r>
              <a:rPr lang="en-US" dirty="0"/>
              <a:t>Window Size can be determined by the following two properties</a:t>
            </a:r>
          </a:p>
          <a:p>
            <a:pPr lvl="1"/>
            <a:r>
              <a:rPr lang="en-US" dirty="0" err="1"/>
              <a:t>window.</a:t>
            </a:r>
            <a:r>
              <a:rPr lang="en-US" b="1" dirty="0" err="1"/>
              <a:t>innerHeight</a:t>
            </a:r>
            <a:endParaRPr lang="en-US" b="1" dirty="0"/>
          </a:p>
          <a:p>
            <a:pPr lvl="1"/>
            <a:r>
              <a:rPr lang="en-US" dirty="0" err="1"/>
              <a:t>window.</a:t>
            </a:r>
            <a:r>
              <a:rPr lang="en-US" b="1" dirty="0" err="1"/>
              <a:t>innerWidth</a:t>
            </a:r>
            <a:endParaRPr lang="en-US" b="1" dirty="0"/>
          </a:p>
        </p:txBody>
      </p:sp>
    </p:spTree>
    <p:extLst>
      <p:ext uri="{BB962C8B-B14F-4D97-AF65-F5344CB8AC3E}">
        <p14:creationId xmlns:p14="http://schemas.microsoft.com/office/powerpoint/2010/main" val="42749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Screen Object</a:t>
            </a:r>
          </a:p>
        </p:txBody>
      </p:sp>
      <p:sp>
        <p:nvSpPr>
          <p:cNvPr id="3" name="Content Placeholder 2"/>
          <p:cNvSpPr>
            <a:spLocks noGrp="1"/>
          </p:cNvSpPr>
          <p:nvPr>
            <p:ph idx="1"/>
          </p:nvPr>
        </p:nvSpPr>
        <p:spPr/>
        <p:txBody>
          <a:bodyPr/>
          <a:lstStyle/>
          <a:p>
            <a:r>
              <a:rPr lang="en-US" dirty="0"/>
              <a:t>The </a:t>
            </a:r>
            <a:r>
              <a:rPr lang="en-US" b="1" dirty="0"/>
              <a:t>screen</a:t>
            </a:r>
            <a:r>
              <a:rPr lang="en-US" dirty="0"/>
              <a:t> object contains information about the display</a:t>
            </a:r>
          </a:p>
        </p:txBody>
      </p:sp>
      <p:sp>
        <p:nvSpPr>
          <p:cNvPr id="4" name="Rectangle 3"/>
          <p:cNvSpPr>
            <a:spLocks noChangeArrowheads="1"/>
          </p:cNvSpPr>
          <p:nvPr/>
        </p:nvSpPr>
        <p:spPr bwMode="auto">
          <a:xfrm>
            <a:off x="1591118" y="2773740"/>
            <a:ext cx="6769100" cy="13234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000" noProof="1">
                <a:sym typeface="Wingdings" pitchFamily="2" charset="2"/>
              </a:rPr>
              <a:t>window.moveTo(0, 0);</a:t>
            </a:r>
          </a:p>
          <a:p>
            <a:r>
              <a:rPr lang="en-US" sz="2000" noProof="1">
                <a:sym typeface="Wingdings" pitchFamily="2" charset="2"/>
              </a:rPr>
              <a:t>x = screen.availWidth;</a:t>
            </a:r>
          </a:p>
          <a:p>
            <a:r>
              <a:rPr lang="en-US" sz="2000" noProof="1">
                <a:sym typeface="Wingdings" pitchFamily="2" charset="2"/>
              </a:rPr>
              <a:t>y = screen.availHeight;</a:t>
            </a:r>
          </a:p>
          <a:p>
            <a:r>
              <a:rPr lang="en-US" sz="2000" noProof="1">
                <a:sym typeface="Wingdings" pitchFamily="2" charset="2"/>
              </a:rPr>
              <a:t>window.resizeTo(x, y);</a:t>
            </a:r>
          </a:p>
        </p:txBody>
      </p:sp>
      <p:pic>
        <p:nvPicPr>
          <p:cNvPr id="5" name="Picture 2" descr="http://350designs.com/files/images/resources/icons/moni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655" y="4634567"/>
            <a:ext cx="4564026" cy="1875626"/>
          </a:xfrm>
          <a:prstGeom prst="roundRect">
            <a:avLst>
              <a:gd name="adj" fmla="val 1928"/>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3818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Location</a:t>
            </a:r>
          </a:p>
        </p:txBody>
      </p:sp>
      <p:sp>
        <p:nvSpPr>
          <p:cNvPr id="3" name="Content Placeholder 2"/>
          <p:cNvSpPr>
            <a:spLocks noGrp="1"/>
          </p:cNvSpPr>
          <p:nvPr>
            <p:ph idx="1"/>
          </p:nvPr>
        </p:nvSpPr>
        <p:spPr/>
        <p:txBody>
          <a:bodyPr/>
          <a:lstStyle/>
          <a:p>
            <a:r>
              <a:rPr lang="en-US" dirty="0"/>
              <a:t>The </a:t>
            </a:r>
            <a:r>
              <a:rPr lang="en-US" dirty="0" err="1"/>
              <a:t>window.location</a:t>
            </a:r>
            <a:r>
              <a:rPr lang="en-US" dirty="0"/>
              <a:t> object can be used to get the current page address (URL) and to redirect the browser to a new page.</a:t>
            </a:r>
          </a:p>
          <a:p>
            <a:r>
              <a:rPr lang="en-US" dirty="0"/>
              <a:t>Can be written without the window prefix</a:t>
            </a:r>
          </a:p>
          <a:p>
            <a:pPr lvl="1"/>
            <a:r>
              <a:rPr lang="en-US" dirty="0" err="1"/>
              <a:t>window.location.href</a:t>
            </a:r>
            <a:r>
              <a:rPr lang="en-US" dirty="0"/>
              <a:t> – returns URL of the current page</a:t>
            </a:r>
          </a:p>
          <a:p>
            <a:pPr lvl="1"/>
            <a:r>
              <a:rPr lang="en-US" dirty="0" err="1"/>
              <a:t>window.location.hostname</a:t>
            </a:r>
            <a:r>
              <a:rPr lang="en-US" dirty="0"/>
              <a:t> – returns the domain name of the web host</a:t>
            </a:r>
          </a:p>
          <a:p>
            <a:pPr lvl="1"/>
            <a:r>
              <a:rPr lang="en-US" dirty="0" err="1"/>
              <a:t>window.location.pathname</a:t>
            </a:r>
            <a:r>
              <a:rPr lang="en-US" dirty="0"/>
              <a:t> – returns the path and filename of the current page</a:t>
            </a:r>
          </a:p>
          <a:p>
            <a:pPr lvl="1"/>
            <a:r>
              <a:rPr lang="en-US" dirty="0" err="1"/>
              <a:t>window.location.protocol</a:t>
            </a:r>
            <a:r>
              <a:rPr lang="en-US" dirty="0"/>
              <a:t> – returns the web protocol (http: or https:</a:t>
            </a:r>
          </a:p>
          <a:p>
            <a:pPr lvl="1"/>
            <a:r>
              <a:rPr lang="en-US" dirty="0" err="1"/>
              <a:t>window.location.assign</a:t>
            </a:r>
            <a:r>
              <a:rPr lang="en-US" dirty="0"/>
              <a:t> – loads a new document</a:t>
            </a:r>
          </a:p>
          <a:p>
            <a:endParaRPr lang="en-US" dirty="0"/>
          </a:p>
        </p:txBody>
      </p:sp>
    </p:spTree>
    <p:extLst>
      <p:ext uri="{BB962C8B-B14F-4D97-AF65-F5344CB8AC3E}">
        <p14:creationId xmlns:p14="http://schemas.microsoft.com/office/powerpoint/2010/main" val="413128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a:t>
            </a:r>
            <a:br>
              <a:rPr lang="en-US" dirty="0"/>
            </a:br>
            <a:r>
              <a:rPr lang="en-US" dirty="0"/>
              <a:t>&gt; Opening New Window</a:t>
            </a:r>
          </a:p>
        </p:txBody>
      </p:sp>
      <p:sp>
        <p:nvSpPr>
          <p:cNvPr id="3" name="Content Placeholder 2"/>
          <p:cNvSpPr>
            <a:spLocks noGrp="1"/>
          </p:cNvSpPr>
          <p:nvPr>
            <p:ph idx="1"/>
          </p:nvPr>
        </p:nvSpPr>
        <p:spPr>
          <a:xfrm>
            <a:off x="1104900" y="1590574"/>
            <a:ext cx="8596668" cy="4407851"/>
          </a:xfrm>
        </p:spPr>
        <p:txBody>
          <a:bodyPr>
            <a:normAutofit fontScale="85000" lnSpcReduction="20000"/>
          </a:bodyPr>
          <a:lstStyle/>
          <a:p>
            <a:r>
              <a:rPr lang="en-US" b="1" dirty="0" err="1"/>
              <a:t>window.open</a:t>
            </a:r>
            <a:r>
              <a:rPr lang="en-US" b="1" dirty="0"/>
              <a:t>(URL, name, specs, replace) // </a:t>
            </a:r>
            <a:r>
              <a:rPr lang="en-US" dirty="0"/>
              <a:t>opens a new browser window</a:t>
            </a:r>
          </a:p>
          <a:p>
            <a:endParaRPr lang="en-US" dirty="0"/>
          </a:p>
          <a:p>
            <a:pPr marL="0" indent="0">
              <a:buNone/>
            </a:pPr>
            <a:r>
              <a:rPr lang="en-US" dirty="0"/>
              <a:t>//</a:t>
            </a:r>
            <a:r>
              <a:rPr lang="en-US" dirty="0" err="1"/>
              <a:t>window.open</a:t>
            </a:r>
            <a:r>
              <a:rPr lang="en-US" dirty="0"/>
              <a:t>("</a:t>
            </a:r>
            <a:r>
              <a:rPr lang="en-US" dirty="0" err="1"/>
              <a:t>url</a:t>
            </a:r>
            <a:r>
              <a:rPr lang="en-US" dirty="0"/>
              <a:t>", "</a:t>
            </a:r>
            <a:r>
              <a:rPr lang="en-US" dirty="0" err="1"/>
              <a:t>sampleWindow</a:t>
            </a:r>
            <a:r>
              <a:rPr lang="en-US" dirty="0"/>
              <a:t>", "features")</a:t>
            </a:r>
          </a:p>
          <a:p>
            <a:pPr marL="0" indent="0">
              <a:buNone/>
              <a:defRPr/>
            </a:pPr>
            <a:r>
              <a:rPr lang="en-US" noProof="1">
                <a:sym typeface="Wingdings" pitchFamily="2" charset="2"/>
              </a:rPr>
              <a:t>var newWindow = window.open("", "sampleWindow", "width=300, height=100, menubar=yes, status=yes, resizable=yes");</a:t>
            </a:r>
          </a:p>
          <a:p>
            <a:pPr>
              <a:defRPr/>
            </a:pPr>
            <a:endParaRPr lang="bg-BG" noProof="1">
              <a:sym typeface="Wingdings" pitchFamily="2" charset="2"/>
            </a:endParaRPr>
          </a:p>
          <a:p>
            <a:pPr marL="0" indent="0">
              <a:buNone/>
              <a:defRPr/>
            </a:pPr>
            <a:r>
              <a:rPr lang="en-US" noProof="1">
                <a:sym typeface="Wingdings" pitchFamily="2" charset="2"/>
              </a:rPr>
              <a:t>newWindow.document.write("&lt;html&gt;&lt;head&gt;&lt;title&gt;</a:t>
            </a:r>
          </a:p>
          <a:p>
            <a:pPr marL="0" indent="0">
              <a:buNone/>
              <a:defRPr/>
            </a:pPr>
            <a:r>
              <a:rPr lang="en-US" noProof="1">
                <a:sym typeface="Wingdings" pitchFamily="2" charset="2"/>
              </a:rPr>
              <a:t>Sample Title&lt;/title&gt;</a:t>
            </a:r>
          </a:p>
          <a:p>
            <a:pPr marL="0" indent="0">
              <a:buNone/>
              <a:defRPr/>
            </a:pPr>
            <a:r>
              <a:rPr lang="en-US" noProof="1">
                <a:sym typeface="Wingdings" pitchFamily="2" charset="2"/>
              </a:rPr>
              <a:t>&lt;/head&gt;&lt;body&gt;&lt;h1&gt;Sample</a:t>
            </a:r>
          </a:p>
          <a:p>
            <a:pPr marL="0" indent="0">
              <a:buNone/>
              <a:defRPr/>
            </a:pPr>
            <a:r>
              <a:rPr lang="en-US" noProof="1">
                <a:sym typeface="Wingdings" pitchFamily="2" charset="2"/>
              </a:rPr>
              <a:t>Text&lt;/h1&gt;&lt;/body&gt;");</a:t>
            </a:r>
          </a:p>
          <a:p>
            <a:pPr marL="0" indent="0">
              <a:buNone/>
              <a:defRPr/>
            </a:pPr>
            <a:r>
              <a:rPr lang="en-US" noProof="1">
                <a:sym typeface="Wingdings" pitchFamily="2" charset="2"/>
              </a:rPr>
              <a:t>newWindow.status = "Hello folks";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4765" y="3519211"/>
            <a:ext cx="4364355" cy="3338789"/>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928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Navigator Object</a:t>
            </a:r>
          </a:p>
        </p:txBody>
      </p:sp>
      <p:sp>
        <p:nvSpPr>
          <p:cNvPr id="3" name="Content Placeholder 2"/>
          <p:cNvSpPr>
            <a:spLocks noGrp="1"/>
          </p:cNvSpPr>
          <p:nvPr>
            <p:ph idx="1"/>
          </p:nvPr>
        </p:nvSpPr>
        <p:spPr>
          <a:xfrm>
            <a:off x="677334" y="2160589"/>
            <a:ext cx="4953445" cy="3880773"/>
          </a:xfrm>
        </p:spPr>
        <p:txBody>
          <a:bodyPr/>
          <a:lstStyle/>
          <a:p>
            <a:r>
              <a:rPr lang="en-US" dirty="0"/>
              <a:t>The </a:t>
            </a:r>
            <a:r>
              <a:rPr lang="en-US" dirty="0" err="1"/>
              <a:t>window.navigator</a:t>
            </a:r>
            <a:r>
              <a:rPr lang="en-US" dirty="0"/>
              <a:t> object contains information about the visitor's browser.</a:t>
            </a:r>
          </a:p>
          <a:p>
            <a:r>
              <a:rPr lang="en-US" dirty="0"/>
              <a:t>The </a:t>
            </a:r>
            <a:r>
              <a:rPr lang="en-US" dirty="0" err="1"/>
              <a:t>window.navigator</a:t>
            </a:r>
            <a:r>
              <a:rPr lang="en-US" dirty="0"/>
              <a:t> object can be written without the window prefix.</a:t>
            </a:r>
          </a:p>
        </p:txBody>
      </p:sp>
      <p:sp>
        <p:nvSpPr>
          <p:cNvPr id="4" name="Rectangle 3"/>
          <p:cNvSpPr txBox="1">
            <a:spLocks noChangeArrowheads="1"/>
          </p:cNvSpPr>
          <p:nvPr/>
        </p:nvSpPr>
        <p:spPr>
          <a:xfrm>
            <a:off x="2971799" y="3801161"/>
            <a:ext cx="5968999" cy="4001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noProof="1">
                <a:sym typeface="Wingdings" pitchFamily="2" charset="2"/>
              </a:rPr>
              <a:t>alert(window.navigator.userAgent);</a:t>
            </a:r>
          </a:p>
        </p:txBody>
      </p:sp>
      <p:sp>
        <p:nvSpPr>
          <p:cNvPr id="5" name="AutoShape 7"/>
          <p:cNvSpPr>
            <a:spLocks noChangeArrowheads="1"/>
          </p:cNvSpPr>
          <p:nvPr/>
        </p:nvSpPr>
        <p:spPr bwMode="auto">
          <a:xfrm>
            <a:off x="4165599" y="5098450"/>
            <a:ext cx="3435352" cy="919401"/>
          </a:xfrm>
          <a:prstGeom prst="wedgeRoundRectCallout">
            <a:avLst>
              <a:gd name="adj1" fmla="val -15018"/>
              <a:gd name="adj2" fmla="val -146101"/>
              <a:gd name="adj3" fmla="val 16667"/>
            </a:avLst>
          </a:prstGeom>
          <a:solidFill>
            <a:schemeClr val="tx2"/>
          </a:solidFill>
          <a:ln w="6350">
            <a:solidFill>
              <a:schemeClr val="tx1">
                <a:lumMod val="20000"/>
                <a:lumOff val="80000"/>
              </a:schemeClr>
            </a:solidFill>
          </a:ln>
        </p:spPr>
        <p:txBody>
          <a:bodyPr wrap="square">
            <a:spAutoFit/>
          </a:bodyPr>
          <a:lstStyle/>
          <a:p>
            <a:pPr algn="ctr">
              <a:spcBef>
                <a:spcPct val="20000"/>
              </a:spcBef>
            </a:pPr>
            <a:r>
              <a:rPr lang="en-GB" sz="2400" b="1" dirty="0">
                <a:solidFill>
                  <a:schemeClr val="bg1"/>
                </a:solidFill>
                <a:effectLst>
                  <a:outerShdw blurRad="38100" dist="38100" dir="2700000" algn="tl">
                    <a:srgbClr val="000000">
                      <a:alpha val="43137"/>
                    </a:srgbClr>
                  </a:outerShdw>
                </a:effectLst>
              </a:rPr>
              <a:t>The navigator in the browser window</a:t>
            </a:r>
          </a:p>
        </p:txBody>
      </p:sp>
      <p:sp>
        <p:nvSpPr>
          <p:cNvPr id="6" name="AutoShape 7"/>
          <p:cNvSpPr>
            <a:spLocks noChangeArrowheads="1"/>
          </p:cNvSpPr>
          <p:nvPr/>
        </p:nvSpPr>
        <p:spPr bwMode="auto">
          <a:xfrm>
            <a:off x="7838017" y="5121961"/>
            <a:ext cx="2587451" cy="919401"/>
          </a:xfrm>
          <a:prstGeom prst="wedgeRoundRectCallout">
            <a:avLst>
              <a:gd name="adj1" fmla="val -99780"/>
              <a:gd name="adj2" fmla="val -148799"/>
              <a:gd name="adj3" fmla="val 16667"/>
            </a:avLst>
          </a:prstGeom>
          <a:solidFill>
            <a:schemeClr val="tx2"/>
          </a:solidFill>
          <a:ln w="6350">
            <a:solidFill>
              <a:schemeClr val="tx1">
                <a:lumMod val="20000"/>
                <a:lumOff val="80000"/>
              </a:schemeClr>
            </a:solidFill>
          </a:ln>
        </p:spPr>
        <p:txBody>
          <a:bodyPr wrap="square">
            <a:spAutoFit/>
          </a:bodyPr>
          <a:lstStyle/>
          <a:p>
            <a:pPr algn="ctr">
              <a:spcBef>
                <a:spcPct val="20000"/>
              </a:spcBef>
            </a:pPr>
            <a:r>
              <a:rPr lang="en-GB" sz="2400" b="1" dirty="0">
                <a:solidFill>
                  <a:schemeClr val="bg1"/>
                </a:solidFill>
                <a:effectLst>
                  <a:outerShdw blurRad="38100" dist="38100" dir="2700000" algn="tl">
                    <a:srgbClr val="000000">
                      <a:alpha val="43137"/>
                    </a:srgbClr>
                  </a:outerShdw>
                </a:effectLst>
              </a:rPr>
              <a:t>The </a:t>
            </a:r>
            <a:r>
              <a:rPr lang="en-GB" sz="2400" b="1" noProof="1">
                <a:solidFill>
                  <a:schemeClr val="bg1"/>
                </a:solidFill>
                <a:effectLst>
                  <a:outerShdw blurRad="38100" dist="38100" dir="2700000" algn="tl">
                    <a:srgbClr val="000000">
                      <a:alpha val="43137"/>
                    </a:srgbClr>
                  </a:outerShdw>
                </a:effectLst>
              </a:rPr>
              <a:t>userAgent</a:t>
            </a:r>
            <a:r>
              <a:rPr lang="en-GB" sz="2400" b="1" dirty="0">
                <a:solidFill>
                  <a:schemeClr val="bg1"/>
                </a:solidFill>
                <a:effectLst>
                  <a:outerShdw blurRad="38100" dist="38100" dir="2700000" algn="tl">
                    <a:srgbClr val="000000">
                      <a:alpha val="43137"/>
                    </a:srgbClr>
                  </a:outerShdw>
                </a:effectLst>
              </a:rPr>
              <a:t> (browser ID)</a:t>
            </a:r>
          </a:p>
        </p:txBody>
      </p:sp>
      <p:sp>
        <p:nvSpPr>
          <p:cNvPr id="7" name="AutoShape 7"/>
          <p:cNvSpPr>
            <a:spLocks noChangeArrowheads="1"/>
          </p:cNvSpPr>
          <p:nvPr/>
        </p:nvSpPr>
        <p:spPr bwMode="auto">
          <a:xfrm>
            <a:off x="1591734" y="5098450"/>
            <a:ext cx="2294466" cy="919401"/>
          </a:xfrm>
          <a:prstGeom prst="wedgeRoundRectCallout">
            <a:avLst>
              <a:gd name="adj1" fmla="val 68016"/>
              <a:gd name="adj2" fmla="val -146316"/>
              <a:gd name="adj3" fmla="val 16667"/>
            </a:avLst>
          </a:prstGeom>
          <a:solidFill>
            <a:schemeClr val="tx2"/>
          </a:solidFill>
          <a:ln w="6350">
            <a:solidFill>
              <a:schemeClr val="tx1">
                <a:lumMod val="20000"/>
                <a:lumOff val="80000"/>
              </a:schemeClr>
            </a:solidFill>
          </a:ln>
        </p:spPr>
        <p:txBody>
          <a:bodyPr wrap="square">
            <a:spAutoFit/>
          </a:bodyPr>
          <a:lstStyle/>
          <a:p>
            <a:pPr algn="ctr">
              <a:spcBef>
                <a:spcPct val="20000"/>
              </a:spcBef>
            </a:pPr>
            <a:r>
              <a:rPr lang="en-GB" sz="2400" b="1" dirty="0">
                <a:solidFill>
                  <a:schemeClr val="bg1"/>
                </a:solidFill>
                <a:effectLst>
                  <a:outerShdw blurRad="38100" dist="38100" dir="2700000" algn="tl">
                    <a:srgbClr val="000000">
                      <a:alpha val="43137"/>
                    </a:srgbClr>
                  </a:outerShdw>
                </a:effectLst>
              </a:rPr>
              <a:t>The browser window</a:t>
            </a:r>
          </a:p>
        </p:txBody>
      </p:sp>
      <p:pic>
        <p:nvPicPr>
          <p:cNvPr id="8" name="Picture 2"/>
          <p:cNvPicPr>
            <a:picLocks noChangeAspect="1" noChangeArrowheads="1"/>
          </p:cNvPicPr>
          <p:nvPr/>
        </p:nvPicPr>
        <p:blipFill rotWithShape="1">
          <a:blip r:embed="rId2" cstate="screen">
            <a:extLst>
              <a:ext uri="{28A0092B-C50C-407E-A947-70E740481C1C}">
                <a14:useLocalDpi xmlns:a14="http://schemas.microsoft.com/office/drawing/2010/main" val="0"/>
              </a:ext>
            </a:extLst>
          </a:blip>
          <a:srcRect/>
          <a:stretch/>
        </p:blipFill>
        <p:spPr bwMode="auto">
          <a:xfrm>
            <a:off x="5838072" y="1261494"/>
            <a:ext cx="5824538" cy="2216576"/>
          </a:xfrm>
          <a:prstGeom prst="roundRect">
            <a:avLst>
              <a:gd name="adj" fmla="val 5073"/>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521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le 1"/>
          <p:cNvSpPr txBox="1">
            <a:spLocks/>
          </p:cNvSpPr>
          <p:nvPr/>
        </p:nvSpPr>
        <p:spPr>
          <a:xfrm>
            <a:off x="340659" y="193071"/>
            <a:ext cx="10322860" cy="629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Introduction</a:t>
            </a:r>
          </a:p>
        </p:txBody>
      </p:sp>
      <p:sp>
        <p:nvSpPr>
          <p:cNvPr id="88" name="TextBox 87"/>
          <p:cNvSpPr txBox="1"/>
          <p:nvPr/>
        </p:nvSpPr>
        <p:spPr>
          <a:xfrm>
            <a:off x="985694" y="1544425"/>
            <a:ext cx="4016611" cy="386257"/>
          </a:xfrm>
          <a:prstGeom prst="rect">
            <a:avLst/>
          </a:prstGeom>
          <a:noFill/>
        </p:spPr>
        <p:txBody>
          <a:bodyPr wrap="square" rtlCol="0">
            <a:spAutoFit/>
          </a:bodyPr>
          <a:lstStyle/>
          <a:p>
            <a:endParaRPr lang="en-US"/>
          </a:p>
        </p:txBody>
      </p:sp>
      <p:sp>
        <p:nvSpPr>
          <p:cNvPr id="90" name="TextBox 89"/>
          <p:cNvSpPr txBox="1"/>
          <p:nvPr/>
        </p:nvSpPr>
        <p:spPr>
          <a:xfrm>
            <a:off x="829224" y="1652013"/>
            <a:ext cx="4016611" cy="386257"/>
          </a:xfrm>
          <a:prstGeom prst="rect">
            <a:avLst/>
          </a:prstGeom>
          <a:noFill/>
        </p:spPr>
        <p:txBody>
          <a:bodyPr wrap="square" rtlCol="0">
            <a:spAutoFit/>
          </a:bodyPr>
          <a:lstStyle/>
          <a:p>
            <a:endParaRPr lang="en-US"/>
          </a:p>
        </p:txBody>
      </p:sp>
      <p:sp>
        <p:nvSpPr>
          <p:cNvPr id="100" name="TextBox 99"/>
          <p:cNvSpPr txBox="1"/>
          <p:nvPr/>
        </p:nvSpPr>
        <p:spPr>
          <a:xfrm>
            <a:off x="985695" y="1617318"/>
            <a:ext cx="4016611" cy="386257"/>
          </a:xfrm>
          <a:prstGeom prst="rect">
            <a:avLst/>
          </a:prstGeom>
          <a:noFill/>
        </p:spPr>
        <p:txBody>
          <a:bodyPr wrap="square" rtlCol="0">
            <a:spAutoFit/>
          </a:bodyPr>
          <a:lstStyle/>
          <a:p>
            <a:endParaRPr lang="en-US"/>
          </a:p>
        </p:txBody>
      </p:sp>
      <p:sp>
        <p:nvSpPr>
          <p:cNvPr id="101" name="TextBox 100"/>
          <p:cNvSpPr txBox="1"/>
          <p:nvPr/>
        </p:nvSpPr>
        <p:spPr>
          <a:xfrm>
            <a:off x="985695" y="1668887"/>
            <a:ext cx="4016611" cy="386257"/>
          </a:xfrm>
          <a:prstGeom prst="rect">
            <a:avLst/>
          </a:prstGeom>
          <a:noFill/>
        </p:spPr>
        <p:txBody>
          <a:bodyPr wrap="square" rtlCol="0">
            <a:spAutoFit/>
          </a:bodyPr>
          <a:lstStyle/>
          <a:p>
            <a:endParaRPr lang="en-US"/>
          </a:p>
        </p:txBody>
      </p:sp>
      <p:sp>
        <p:nvSpPr>
          <p:cNvPr id="108" name="TextBox 107"/>
          <p:cNvSpPr txBox="1"/>
          <p:nvPr/>
        </p:nvSpPr>
        <p:spPr>
          <a:xfrm>
            <a:off x="1014423" y="1694296"/>
            <a:ext cx="4016611" cy="386257"/>
          </a:xfrm>
          <a:prstGeom prst="rect">
            <a:avLst/>
          </a:prstGeom>
          <a:noFill/>
        </p:spPr>
        <p:txBody>
          <a:bodyPr wrap="square" rtlCol="0">
            <a:spAutoFit/>
          </a:bodyPr>
          <a:lstStyle/>
          <a:p>
            <a:endParaRPr lang="en-US"/>
          </a:p>
        </p:txBody>
      </p:sp>
      <p:sp>
        <p:nvSpPr>
          <p:cNvPr id="110" name="TextBox 109"/>
          <p:cNvSpPr txBox="1"/>
          <p:nvPr/>
        </p:nvSpPr>
        <p:spPr>
          <a:xfrm>
            <a:off x="5954376" y="2070348"/>
            <a:ext cx="4016611" cy="386257"/>
          </a:xfrm>
          <a:prstGeom prst="rect">
            <a:avLst/>
          </a:prstGeom>
          <a:noFill/>
        </p:spPr>
        <p:txBody>
          <a:bodyPr wrap="square" rtlCol="0">
            <a:spAutoFit/>
          </a:bodyPr>
          <a:lstStyle/>
          <a:p>
            <a:endParaRPr lang="en-US"/>
          </a:p>
        </p:txBody>
      </p:sp>
      <p:sp>
        <p:nvSpPr>
          <p:cNvPr id="111" name="TextBox 110"/>
          <p:cNvSpPr txBox="1"/>
          <p:nvPr/>
        </p:nvSpPr>
        <p:spPr>
          <a:xfrm>
            <a:off x="1323695" y="1512743"/>
            <a:ext cx="4016611" cy="386257"/>
          </a:xfrm>
          <a:prstGeom prst="rect">
            <a:avLst/>
          </a:prstGeom>
          <a:noFill/>
        </p:spPr>
        <p:txBody>
          <a:bodyPr wrap="square" rtlCol="0">
            <a:spAutoFit/>
          </a:bodyPr>
          <a:lstStyle/>
          <a:p>
            <a:endParaRPr lang="en-US"/>
          </a:p>
        </p:txBody>
      </p:sp>
      <p:sp>
        <p:nvSpPr>
          <p:cNvPr id="3" name="Content Placeholder 2"/>
          <p:cNvSpPr>
            <a:spLocks noGrp="1"/>
          </p:cNvSpPr>
          <p:nvPr>
            <p:ph idx="1"/>
          </p:nvPr>
        </p:nvSpPr>
        <p:spPr>
          <a:xfrm>
            <a:off x="703671" y="1512743"/>
            <a:ext cx="11241741" cy="5198395"/>
          </a:xfrm>
        </p:spPr>
        <p:txBody>
          <a:bodyPr>
            <a:noAutofit/>
          </a:bodyPr>
          <a:lstStyle/>
          <a:p>
            <a:r>
              <a:rPr lang="en-US" dirty="0">
                <a:latin typeface="Georgia" panose="02040502050405020303" pitchFamily="18" charset="0"/>
              </a:rPr>
              <a:t>JavaScript is </a:t>
            </a:r>
            <a:r>
              <a:rPr lang="en-US" dirty="0">
                <a:solidFill>
                  <a:srgbClr val="FF0000"/>
                </a:solidFill>
                <a:latin typeface="Georgia" panose="02040502050405020303" pitchFamily="18" charset="0"/>
              </a:rPr>
              <a:t>the programming language of the Web</a:t>
            </a:r>
            <a:r>
              <a:rPr lang="en-US" dirty="0">
                <a:latin typeface="Georgia" panose="02040502050405020303" pitchFamily="18" charset="0"/>
              </a:rPr>
              <a:t>.</a:t>
            </a:r>
          </a:p>
          <a:p>
            <a:r>
              <a:rPr lang="en-US" dirty="0">
                <a:latin typeface="Georgia" panose="02040502050405020303" pitchFamily="18" charset="0"/>
              </a:rPr>
              <a:t>A programing language that adds </a:t>
            </a:r>
            <a:r>
              <a:rPr lang="en-US" i="1" dirty="0">
                <a:solidFill>
                  <a:srgbClr val="FF0000"/>
                </a:solidFill>
                <a:latin typeface="Georgia" panose="02040502050405020303" pitchFamily="18" charset="0"/>
              </a:rPr>
              <a:t>interactivity</a:t>
            </a:r>
            <a:r>
              <a:rPr lang="en-US" dirty="0">
                <a:latin typeface="Georgia" panose="02040502050405020303" pitchFamily="18" charset="0"/>
              </a:rPr>
              <a:t> to your page!</a:t>
            </a:r>
          </a:p>
          <a:p>
            <a:r>
              <a:rPr lang="en-US" dirty="0">
                <a:latin typeface="Georgia" panose="02040502050405020303" pitchFamily="18" charset="0"/>
              </a:rPr>
              <a:t>All modern HTML pages are using JavaScript.</a:t>
            </a:r>
          </a:p>
          <a:p>
            <a:r>
              <a:rPr lang="en-US" dirty="0">
                <a:latin typeface="Georgia" panose="02040502050405020303" pitchFamily="18" charset="0"/>
              </a:rPr>
              <a:t>JavaScript is easy to learn.</a:t>
            </a:r>
          </a:p>
          <a:p>
            <a:r>
              <a:rPr lang="en-US" i="1" dirty="0">
                <a:solidFill>
                  <a:srgbClr val="FF0000"/>
                </a:solidFill>
                <a:latin typeface="Georgia" panose="02040502050405020303" pitchFamily="18" charset="0"/>
              </a:rPr>
              <a:t>JavaScript and Java are completely different languages</a:t>
            </a:r>
            <a:r>
              <a:rPr lang="en-US" dirty="0">
                <a:latin typeface="Georgia" panose="02040502050405020303" pitchFamily="18" charset="0"/>
              </a:rPr>
              <a:t>, both in concept and design.</a:t>
            </a:r>
          </a:p>
          <a:p>
            <a:r>
              <a:rPr lang="en-US" dirty="0">
                <a:latin typeface="Georgia" panose="02040502050405020303" pitchFamily="18" charset="0"/>
              </a:rPr>
              <a:t>JavaScript was invented by </a:t>
            </a:r>
            <a:r>
              <a:rPr lang="en-US" b="1" dirty="0">
                <a:latin typeface="Georgia" panose="02040502050405020303" pitchFamily="18" charset="0"/>
              </a:rPr>
              <a:t>Brendan </a:t>
            </a:r>
            <a:r>
              <a:rPr lang="en-US" b="1" dirty="0" err="1">
                <a:latin typeface="Georgia" panose="02040502050405020303" pitchFamily="18" charset="0"/>
              </a:rPr>
              <a:t>Eich</a:t>
            </a:r>
            <a:r>
              <a:rPr lang="en-US" b="1" dirty="0">
                <a:latin typeface="Georgia" panose="02040502050405020303" pitchFamily="18" charset="0"/>
              </a:rPr>
              <a:t> </a:t>
            </a:r>
            <a:r>
              <a:rPr lang="en-US" dirty="0">
                <a:latin typeface="Georgia" panose="02040502050405020303" pitchFamily="18" charset="0"/>
              </a:rPr>
              <a:t>in 1995, and became an ECMA standard in 1997.</a:t>
            </a:r>
          </a:p>
          <a:p>
            <a:r>
              <a:rPr lang="en-US" dirty="0">
                <a:latin typeface="Georgia" panose="02040502050405020303" pitchFamily="18" charset="0"/>
              </a:rPr>
              <a:t>ECMA-262 is the official name. </a:t>
            </a:r>
          </a:p>
        </p:txBody>
      </p:sp>
      <p:sp>
        <p:nvSpPr>
          <p:cNvPr id="5" name="Slide Number Placeholder 4"/>
          <p:cNvSpPr>
            <a:spLocks noGrp="1"/>
          </p:cNvSpPr>
          <p:nvPr>
            <p:ph type="sldNum" sz="quarter" idx="12"/>
          </p:nvPr>
        </p:nvSpPr>
        <p:spPr/>
        <p:txBody>
          <a:bodyPr/>
          <a:lstStyle/>
          <a:p>
            <a:fld id="{48A8FE49-EB16-924C-97FC-839000BFB3E6}" type="slidenum">
              <a:rPr lang="en-US" smtClean="0"/>
              <a:pPr/>
              <a:t>2</a:t>
            </a:fld>
            <a:endParaRPr lang="en-US"/>
          </a:p>
        </p:txBody>
      </p:sp>
      <p:sp>
        <p:nvSpPr>
          <p:cNvPr id="2" name="Footer Placeholder 1"/>
          <p:cNvSpPr>
            <a:spLocks noGrp="1"/>
          </p:cNvSpPr>
          <p:nvPr>
            <p:ph type="ftr" sz="quarter" idx="11"/>
          </p:nvPr>
        </p:nvSpPr>
        <p:spPr/>
        <p:txBody>
          <a:bodyPr/>
          <a:lstStyle/>
          <a:p>
            <a:r>
              <a:rPr lang="en-US"/>
              <a:t>created by zelalem Abera-HilCoe-Web - Technology</a:t>
            </a:r>
          </a:p>
        </p:txBody>
      </p:sp>
    </p:spTree>
    <p:custDataLst>
      <p:tags r:id="rId1"/>
    </p:custDataLst>
    <p:extLst>
      <p:ext uri="{BB962C8B-B14F-4D97-AF65-F5344CB8AC3E}">
        <p14:creationId xmlns:p14="http://schemas.microsoft.com/office/powerpoint/2010/main" val="396907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199"/>
            <a:ext cx="9980682" cy="1339849"/>
          </a:xfrm>
        </p:spPr>
        <p:txBody>
          <a:bodyPr>
            <a:normAutofit fontScale="90000"/>
          </a:bodyPr>
          <a:lstStyle/>
          <a:p>
            <a:r>
              <a:rPr lang="en-US" sz="2400" b="1" dirty="0">
                <a:latin typeface="Georgia" panose="02040502050405020303" pitchFamily="18" charset="0"/>
              </a:rPr>
              <a:t>Whitespace and Line Breaks</a:t>
            </a:r>
            <a:br>
              <a:rPr lang="en-US" sz="2400" b="1" dirty="0">
                <a:latin typeface="Georgia" panose="02040502050405020303" pitchFamily="18" charset="0"/>
              </a:rPr>
            </a:br>
            <a:r>
              <a:rPr lang="en-US" sz="2400" b="1" dirty="0">
                <a:latin typeface="Georgia" panose="02040502050405020303" pitchFamily="18" charset="0"/>
              </a:rPr>
              <a:t>JS is forgiving!</a:t>
            </a:r>
            <a:r>
              <a:rPr lang="en-US" sz="2400" dirty="0"/>
              <a:t/>
            </a:r>
            <a:br>
              <a:rPr lang="en-US" sz="2400" dirty="0"/>
            </a:br>
            <a:r>
              <a:rPr lang="en-US" sz="2400" dirty="0">
                <a:latin typeface="Georgia" panose="02040502050405020303" pitchFamily="18" charset="0"/>
              </a:rPr>
              <a:t/>
            </a:r>
            <a:br>
              <a:rPr lang="en-US" sz="2400" dirty="0">
                <a:latin typeface="Georgia" panose="02040502050405020303" pitchFamily="18" charset="0"/>
              </a:rPr>
            </a:br>
            <a:endParaRPr lang="en-US" sz="2400" dirty="0">
              <a:latin typeface="Georgia" panose="02040502050405020303" pitchFamily="18" charset="0"/>
            </a:endParaRPr>
          </a:p>
        </p:txBody>
      </p:sp>
      <p:sp>
        <p:nvSpPr>
          <p:cNvPr id="3" name="Content Placeholder 2"/>
          <p:cNvSpPr>
            <a:spLocks noGrp="1"/>
          </p:cNvSpPr>
          <p:nvPr>
            <p:ph idx="1"/>
          </p:nvPr>
        </p:nvSpPr>
        <p:spPr/>
        <p:txBody>
          <a:bodyPr>
            <a:normAutofit/>
          </a:bodyPr>
          <a:lstStyle/>
          <a:p>
            <a:pPr>
              <a:lnSpc>
                <a:spcPct val="150000"/>
              </a:lnSpc>
            </a:pPr>
            <a:r>
              <a:rPr lang="en-US" dirty="0">
                <a:latin typeface="Georgia" panose="02040502050405020303" pitchFamily="18" charset="0"/>
              </a:rPr>
              <a:t>JavaScript ignores spaces, tabs, and newlines that appear in JavaScript programs. </a:t>
            </a:r>
          </a:p>
          <a:p>
            <a:pPr>
              <a:lnSpc>
                <a:spcPct val="150000"/>
              </a:lnSpc>
            </a:pPr>
            <a:r>
              <a:rPr lang="en-US" dirty="0">
                <a:latin typeface="Georgia" panose="02040502050405020303" pitchFamily="18" charset="0"/>
              </a:rPr>
              <a:t>You can use spaces, tabs, and newlines freely in your program and </a:t>
            </a:r>
            <a:r>
              <a:rPr lang="en-US" b="1" dirty="0">
                <a:latin typeface="Georgia" panose="02040502050405020303" pitchFamily="18" charset="0"/>
              </a:rPr>
              <a:t>you are free to format and indent your programs in a neat and consistent way that makes the code easy to read and understand.</a:t>
            </a:r>
          </a:p>
          <a:p>
            <a:pPr>
              <a:lnSpc>
                <a:spcPct val="150000"/>
              </a:lnSpc>
            </a:pPr>
            <a:endParaRPr lang="en-US" b="1" dirty="0">
              <a:latin typeface="Georgia" panose="02040502050405020303" pitchFamily="18" charset="0"/>
            </a:endParaRPr>
          </a:p>
          <a:p>
            <a:pPr>
              <a:lnSpc>
                <a:spcPct val="150000"/>
              </a:lnSpc>
            </a:pPr>
            <a:r>
              <a:rPr lang="en-US" b="1" dirty="0">
                <a:latin typeface="Georgia" panose="02040502050405020303" pitchFamily="18" charset="0"/>
              </a:rPr>
              <a:t>Semicolons are Optional</a:t>
            </a:r>
            <a:endParaRPr lang="en-US" dirty="0">
              <a:latin typeface="Georgia" panose="02040502050405020303" pitchFamily="18" charset="0"/>
            </a:endParaRPr>
          </a:p>
        </p:txBody>
      </p:sp>
      <p:sp>
        <p:nvSpPr>
          <p:cNvPr id="4" name="Footer Placeholder 3"/>
          <p:cNvSpPr>
            <a:spLocks noGrp="1"/>
          </p:cNvSpPr>
          <p:nvPr>
            <p:ph type="ftr" sz="quarter" idx="11"/>
          </p:nvPr>
        </p:nvSpPr>
        <p:spPr/>
        <p:txBody>
          <a:bodyPr/>
          <a:lstStyle/>
          <a:p>
            <a:r>
              <a:rPr lang="en-US"/>
              <a:t>created by zelalem Abera-HilCoe-Web - Technology</a:t>
            </a:r>
          </a:p>
        </p:txBody>
      </p:sp>
      <p:sp>
        <p:nvSpPr>
          <p:cNvPr id="5" name="Slide Number Placeholder 4"/>
          <p:cNvSpPr>
            <a:spLocks noGrp="1"/>
          </p:cNvSpPr>
          <p:nvPr>
            <p:ph type="sldNum" sz="quarter" idx="12"/>
          </p:nvPr>
        </p:nvSpPr>
        <p:spPr/>
        <p:txBody>
          <a:bodyPr/>
          <a:lstStyle/>
          <a:p>
            <a:fld id="{3CB167F1-9D13-41DB-9AF9-FEA7BC3EF216}" type="slidenum">
              <a:rPr lang="en-US" smtClean="0"/>
              <a:pPr/>
              <a:t>20</a:t>
            </a:fld>
            <a:endParaRPr lang="en-US"/>
          </a:p>
        </p:txBody>
      </p:sp>
    </p:spTree>
    <p:extLst>
      <p:ext uri="{BB962C8B-B14F-4D97-AF65-F5344CB8AC3E}">
        <p14:creationId xmlns:p14="http://schemas.microsoft.com/office/powerpoint/2010/main" val="80943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and Location</a:t>
            </a:r>
          </a:p>
        </p:txBody>
      </p:sp>
      <p:sp>
        <p:nvSpPr>
          <p:cNvPr id="3" name="Content Placeholder 2"/>
          <p:cNvSpPr>
            <a:spLocks noGrp="1"/>
          </p:cNvSpPr>
          <p:nvPr>
            <p:ph idx="1"/>
          </p:nvPr>
        </p:nvSpPr>
        <p:spPr/>
        <p:txBody>
          <a:bodyPr/>
          <a:lstStyle/>
          <a:p>
            <a:r>
              <a:rPr lang="en-US" b="1" dirty="0"/>
              <a:t>document</a:t>
            </a:r>
            <a:r>
              <a:rPr lang="en-US" dirty="0"/>
              <a:t> object</a:t>
            </a:r>
          </a:p>
          <a:p>
            <a:pPr lvl="1"/>
            <a:r>
              <a:rPr lang="en-US" dirty="0"/>
              <a:t>Provides some built-in arrays of specific objects on the currently loaded Web page</a:t>
            </a:r>
          </a:p>
          <a:p>
            <a:pPr lvl="1"/>
            <a:endParaRPr lang="en-US" dirty="0"/>
          </a:p>
          <a:p>
            <a:pPr lvl="1"/>
            <a:endParaRPr lang="en-US" dirty="0"/>
          </a:p>
          <a:p>
            <a:pPr lvl="1"/>
            <a:endParaRPr lang="en-US" dirty="0"/>
          </a:p>
          <a:p>
            <a:pPr lvl="1"/>
            <a:endParaRPr lang="en-US" dirty="0"/>
          </a:p>
          <a:p>
            <a:r>
              <a:rPr lang="en-US" dirty="0" err="1"/>
              <a:t>document.location</a:t>
            </a:r>
            <a:endParaRPr lang="en-US" dirty="0"/>
          </a:p>
          <a:p>
            <a:pPr lvl="1"/>
            <a:r>
              <a:rPr lang="en-US" dirty="0"/>
              <a:t>Used to access the currently open URL or redirect the browser</a:t>
            </a:r>
          </a:p>
        </p:txBody>
      </p:sp>
      <p:sp>
        <p:nvSpPr>
          <p:cNvPr id="4" name="Rectangle 3"/>
          <p:cNvSpPr txBox="1">
            <a:spLocks noChangeArrowheads="1"/>
          </p:cNvSpPr>
          <p:nvPr/>
        </p:nvSpPr>
        <p:spPr>
          <a:xfrm>
            <a:off x="1317573" y="2466677"/>
            <a:ext cx="7696200" cy="101566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defRPr sz="2000"/>
            </a:lvl1pPr>
          </a:lstStyle>
          <a:p>
            <a:r>
              <a:rPr lang="en-US" dirty="0">
                <a:sym typeface="Wingdings" pitchFamily="2" charset="2"/>
              </a:rPr>
              <a:t>document.links[0].href = "yahoo.com";</a:t>
            </a:r>
          </a:p>
          <a:p>
            <a:r>
              <a:rPr lang="en-US" noProof="1">
                <a:sym typeface="Wingdings" pitchFamily="2" charset="2"/>
              </a:rPr>
              <a:t>document.write(</a:t>
            </a:r>
          </a:p>
          <a:p>
            <a:r>
              <a:rPr lang="en-US" noProof="1">
                <a:sym typeface="Wingdings" pitchFamily="2" charset="2"/>
              </a:rPr>
              <a:t>  "This is some &lt;b&gt;bold text&lt;/b&gt;");</a:t>
            </a:r>
          </a:p>
        </p:txBody>
      </p:sp>
      <p:sp>
        <p:nvSpPr>
          <p:cNvPr id="5" name="Rectangle 4"/>
          <p:cNvSpPr>
            <a:spLocks noChangeArrowheads="1"/>
          </p:cNvSpPr>
          <p:nvPr/>
        </p:nvSpPr>
        <p:spPr bwMode="auto">
          <a:xfrm>
            <a:off x="1127568" y="5364480"/>
            <a:ext cx="7696200" cy="4001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000" noProof="1">
                <a:sym typeface="Wingdings" pitchFamily="2" charset="2"/>
              </a:rPr>
              <a:t>document.location = "http://www.yahoo.com/";</a:t>
            </a:r>
          </a:p>
        </p:txBody>
      </p:sp>
    </p:spTree>
    <p:extLst>
      <p:ext uri="{BB962C8B-B14F-4D97-AF65-F5344CB8AC3E}">
        <p14:creationId xmlns:p14="http://schemas.microsoft.com/office/powerpoint/2010/main" val="66755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Popup Boxes</a:t>
            </a:r>
          </a:p>
        </p:txBody>
      </p:sp>
      <p:sp>
        <p:nvSpPr>
          <p:cNvPr id="3" name="Content Placeholder 2"/>
          <p:cNvSpPr>
            <a:spLocks noGrp="1"/>
          </p:cNvSpPr>
          <p:nvPr>
            <p:ph idx="1"/>
          </p:nvPr>
        </p:nvSpPr>
        <p:spPr/>
        <p:txBody>
          <a:bodyPr/>
          <a:lstStyle/>
          <a:p>
            <a:r>
              <a:rPr lang="en-US" dirty="0"/>
              <a:t>Alert box with text and [OK] button</a:t>
            </a:r>
          </a:p>
          <a:p>
            <a:pPr lvl="1"/>
            <a:r>
              <a:rPr lang="en-US" dirty="0"/>
              <a:t>Just a message shown in a dialog box:</a:t>
            </a:r>
          </a:p>
          <a:p>
            <a:pPr lvl="1"/>
            <a:endParaRPr lang="en-US" dirty="0"/>
          </a:p>
          <a:p>
            <a:pPr lvl="1"/>
            <a:endParaRPr lang="en-US" dirty="0"/>
          </a:p>
          <a:p>
            <a:r>
              <a:rPr lang="en-US" dirty="0"/>
              <a:t>Confirmation box</a:t>
            </a:r>
          </a:p>
          <a:p>
            <a:pPr lvl="1"/>
            <a:r>
              <a:rPr lang="en-US" dirty="0"/>
              <a:t>Contains text, [OK] button and [Cancel] button:</a:t>
            </a:r>
          </a:p>
          <a:p>
            <a:pPr lvl="1"/>
            <a:endParaRPr lang="en-US" dirty="0"/>
          </a:p>
          <a:p>
            <a:pPr lvl="1"/>
            <a:endParaRPr lang="en-US" dirty="0"/>
          </a:p>
          <a:p>
            <a:r>
              <a:rPr lang="en-US" dirty="0"/>
              <a:t>Prompt box</a:t>
            </a:r>
          </a:p>
          <a:p>
            <a:pPr lvl="1"/>
            <a:r>
              <a:rPr lang="en-US" dirty="0"/>
              <a:t>Contains text, input field with default value:</a:t>
            </a:r>
          </a:p>
          <a:p>
            <a:pPr lvl="1"/>
            <a:endParaRPr lang="en-US" dirty="0"/>
          </a:p>
        </p:txBody>
      </p:sp>
      <p:sp>
        <p:nvSpPr>
          <p:cNvPr id="4" name="Rectangle 3"/>
          <p:cNvSpPr>
            <a:spLocks noChangeArrowheads="1"/>
          </p:cNvSpPr>
          <p:nvPr/>
        </p:nvSpPr>
        <p:spPr bwMode="auto">
          <a:xfrm>
            <a:off x="1394268" y="2471818"/>
            <a:ext cx="7162800" cy="4001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nb-NO" sz="2000" noProof="1">
                <a:sym typeface="Wingdings" pitchFamily="2" charset="2"/>
              </a:rPr>
              <a:t>alert("Some text here");</a:t>
            </a:r>
          </a:p>
        </p:txBody>
      </p:sp>
      <p:sp>
        <p:nvSpPr>
          <p:cNvPr id="5" name="Rectangle 4"/>
          <p:cNvSpPr>
            <a:spLocks noChangeArrowheads="1"/>
          </p:cNvSpPr>
          <p:nvPr/>
        </p:nvSpPr>
        <p:spPr bwMode="auto">
          <a:xfrm>
            <a:off x="1311141" y="3856480"/>
            <a:ext cx="7162800" cy="4001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nb-NO" sz="2000" noProof="1">
                <a:sym typeface="Wingdings" pitchFamily="2" charset="2"/>
              </a:rPr>
              <a:t>confirm("Are you sure?");</a:t>
            </a:r>
          </a:p>
        </p:txBody>
      </p:sp>
      <p:sp>
        <p:nvSpPr>
          <p:cNvPr id="6" name="Rectangle 5"/>
          <p:cNvSpPr>
            <a:spLocks noChangeArrowheads="1"/>
          </p:cNvSpPr>
          <p:nvPr/>
        </p:nvSpPr>
        <p:spPr bwMode="auto">
          <a:xfrm>
            <a:off x="1394268" y="5241142"/>
            <a:ext cx="7162800" cy="4001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nb-NO" sz="2000" noProof="1">
                <a:sym typeface="Wingdings" pitchFamily="2" charset="2"/>
              </a:rPr>
              <a:t>prompt("enter amount", </a:t>
            </a:r>
            <a:r>
              <a:rPr lang="en-US" sz="2000" dirty="0"/>
              <a:t>“</a:t>
            </a:r>
            <a:r>
              <a:rPr lang="nb-NO" sz="2000" noProof="1">
                <a:sym typeface="Wingdings" pitchFamily="2" charset="2"/>
              </a:rPr>
              <a:t>10</a:t>
            </a:r>
            <a:r>
              <a:rPr lang="en-US" sz="2000" dirty="0"/>
              <a:t>”</a:t>
            </a:r>
            <a:r>
              <a:rPr lang="nb-NO" sz="2000" noProof="1">
                <a:sym typeface="Wingdings" pitchFamily="2" charset="2"/>
              </a:rPr>
              <a:t>);</a:t>
            </a:r>
          </a:p>
        </p:txBody>
      </p:sp>
    </p:spTree>
    <p:extLst>
      <p:ext uri="{BB962C8B-B14F-4D97-AF65-F5344CB8AC3E}">
        <p14:creationId xmlns:p14="http://schemas.microsoft.com/office/powerpoint/2010/main" val="3488204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Popup Boxes…</a:t>
            </a:r>
            <a:br>
              <a:rPr lang="en-US" dirty="0"/>
            </a:br>
            <a:r>
              <a:rPr lang="en-US" dirty="0"/>
              <a:t>&gt; Example: JavaScript Prompt</a:t>
            </a:r>
          </a:p>
        </p:txBody>
      </p:sp>
      <p:sp>
        <p:nvSpPr>
          <p:cNvPr id="3" name="Content Placeholder 2"/>
          <p:cNvSpPr>
            <a:spLocks noGrp="1"/>
          </p:cNvSpPr>
          <p:nvPr>
            <p:ph idx="1"/>
          </p:nvPr>
        </p:nvSpPr>
        <p:spPr/>
        <p:txBody>
          <a:bodyPr/>
          <a:lstStyle/>
          <a:p>
            <a:pPr marL="0" indent="0">
              <a:buNone/>
            </a:pPr>
            <a:r>
              <a:rPr lang="en-US" dirty="0"/>
              <a:t>price = prompt(“Enter the price”, “10.00”);</a:t>
            </a:r>
          </a:p>
          <a:p>
            <a:pPr marL="0" indent="0">
              <a:buNone/>
            </a:pPr>
            <a:r>
              <a:rPr lang="en-US" dirty="0"/>
              <a:t>alert(‘Price + Vat = ’ + price * 1.2);</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629" y="3186575"/>
            <a:ext cx="6498077" cy="1828800"/>
          </a:xfrm>
          <a:prstGeom prst="roundRect">
            <a:avLst>
              <a:gd name="adj" fmla="val 4167"/>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5621" y="5217448"/>
            <a:ext cx="2009775" cy="1647825"/>
          </a:xfrm>
          <a:prstGeom prst="roundRect">
            <a:avLst>
              <a:gd name="adj" fmla="val 5877"/>
            </a:avLst>
          </a:prstGeom>
          <a:noFill/>
          <a:ln>
            <a:noFill/>
          </a:ln>
          <a:effectLst>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714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Errors</a:t>
            </a:r>
          </a:p>
        </p:txBody>
      </p:sp>
      <p:sp>
        <p:nvSpPr>
          <p:cNvPr id="3" name="Content Placeholder 2"/>
          <p:cNvSpPr>
            <a:spLocks noGrp="1"/>
          </p:cNvSpPr>
          <p:nvPr>
            <p:ph idx="1"/>
          </p:nvPr>
        </p:nvSpPr>
        <p:spPr/>
        <p:txBody>
          <a:bodyPr/>
          <a:lstStyle/>
          <a:p>
            <a:r>
              <a:rPr lang="en-US" b="1" dirty="0"/>
              <a:t>Issue 1:</a:t>
            </a:r>
            <a:r>
              <a:rPr lang="en-US" dirty="0"/>
              <a:t> Syntax errors</a:t>
            </a:r>
          </a:p>
          <a:p>
            <a:pPr marL="0" indent="0">
              <a:buNone/>
            </a:pPr>
            <a:r>
              <a:rPr lang="en-US" dirty="0"/>
              <a:t>	function </a:t>
            </a:r>
            <a:r>
              <a:rPr lang="en-US" dirty="0" err="1"/>
              <a:t>myFunction</a:t>
            </a:r>
            <a:r>
              <a:rPr lang="en-US" dirty="0"/>
              <a:t>( { // missing a closing parenthesis</a:t>
            </a:r>
          </a:p>
          <a:p>
            <a:pPr marL="0" indent="0">
              <a:buNone/>
            </a:pPr>
            <a:r>
              <a:rPr lang="en-US" dirty="0"/>
              <a:t>		console.log(“You called </a:t>
            </a:r>
            <a:r>
              <a:rPr lang="en-US" dirty="0" err="1"/>
              <a:t>myFunction</a:t>
            </a:r>
            <a:r>
              <a:rPr lang="en-US" dirty="0"/>
              <a:t>); // missing a closing quotation</a:t>
            </a:r>
          </a:p>
          <a:p>
            <a:pPr marL="0" indent="0">
              <a:buNone/>
            </a:pPr>
            <a:r>
              <a:rPr lang="en-US" dirty="0"/>
              <a:t>	}</a:t>
            </a:r>
          </a:p>
          <a:p>
            <a:pPr marL="0" indent="0">
              <a:buNone/>
            </a:pPr>
            <a:endParaRPr lang="en-US" dirty="0"/>
          </a:p>
          <a:p>
            <a:pPr marL="0" indent="0">
              <a:buNone/>
            </a:pPr>
            <a:r>
              <a:rPr lang="en-US" dirty="0"/>
              <a:t>	</a:t>
            </a:r>
            <a:r>
              <a:rPr lang="en-US" dirty="0" err="1"/>
              <a:t>window.onload</a:t>
            </a:r>
            <a:r>
              <a:rPr lang="en-US" dirty="0"/>
              <a:t> = function() {</a:t>
            </a:r>
          </a:p>
          <a:p>
            <a:pPr marL="0" indent="0">
              <a:buNone/>
            </a:pPr>
            <a:r>
              <a:rPr lang="en-US" dirty="0"/>
              <a:t>		</a:t>
            </a:r>
            <a:r>
              <a:rPr lang="en-US" dirty="0" err="1"/>
              <a:t>myFunction</a:t>
            </a:r>
            <a:r>
              <a:rPr lang="en-US" dirty="0"/>
              <a:t>();</a:t>
            </a:r>
          </a:p>
          <a:p>
            <a:pPr marL="0" indent="0">
              <a:buNone/>
            </a:pPr>
            <a:r>
              <a:rPr lang="en-US" dirty="0"/>
              <a:t>	}</a:t>
            </a:r>
          </a:p>
          <a:p>
            <a:endParaRPr lang="en-US" dirty="0"/>
          </a:p>
        </p:txBody>
      </p:sp>
    </p:spTree>
    <p:extLst>
      <p:ext uri="{BB962C8B-B14F-4D97-AF65-F5344CB8AC3E}">
        <p14:creationId xmlns:p14="http://schemas.microsoft.com/office/powerpoint/2010/main" val="2200028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Errors…</a:t>
            </a:r>
          </a:p>
        </p:txBody>
      </p:sp>
      <p:sp>
        <p:nvSpPr>
          <p:cNvPr id="3" name="Content Placeholder 2"/>
          <p:cNvSpPr>
            <a:spLocks noGrp="1"/>
          </p:cNvSpPr>
          <p:nvPr>
            <p:ph idx="1"/>
          </p:nvPr>
        </p:nvSpPr>
        <p:spPr/>
        <p:txBody>
          <a:bodyPr/>
          <a:lstStyle/>
          <a:p>
            <a:r>
              <a:rPr lang="en-US" b="1" dirty="0"/>
              <a:t>Issue 2:</a:t>
            </a:r>
            <a:r>
              <a:rPr lang="en-US" dirty="0"/>
              <a:t> Calling a non-existent function</a:t>
            </a:r>
          </a:p>
          <a:p>
            <a:pPr marL="0" indent="0">
              <a:buNone/>
            </a:pPr>
            <a:r>
              <a:rPr lang="en-US" dirty="0"/>
              <a:t>	function </a:t>
            </a:r>
            <a:r>
              <a:rPr lang="en-US" dirty="0" err="1"/>
              <a:t>myFunction</a:t>
            </a:r>
            <a:r>
              <a:rPr lang="en-US" dirty="0"/>
              <a:t>() {</a:t>
            </a:r>
          </a:p>
          <a:p>
            <a:pPr marL="0" indent="0">
              <a:buNone/>
            </a:pPr>
            <a:r>
              <a:rPr lang="en-US" dirty="0"/>
              <a:t>		console.log(“You called </a:t>
            </a:r>
            <a:r>
              <a:rPr lang="en-US" dirty="0" err="1"/>
              <a:t>myFunction</a:t>
            </a:r>
            <a:r>
              <a:rPr lang="en-US" dirty="0"/>
              <a:t>”);</a:t>
            </a:r>
          </a:p>
          <a:p>
            <a:pPr marL="0" indent="0">
              <a:buNone/>
            </a:pPr>
            <a:r>
              <a:rPr lang="en-US" dirty="0"/>
              <a:t>	}</a:t>
            </a:r>
          </a:p>
          <a:p>
            <a:pPr marL="0" indent="0">
              <a:buNone/>
            </a:pPr>
            <a:endParaRPr lang="en-US" dirty="0"/>
          </a:p>
          <a:p>
            <a:pPr marL="0" indent="0">
              <a:buNone/>
            </a:pPr>
            <a:r>
              <a:rPr lang="en-US" dirty="0"/>
              <a:t>	</a:t>
            </a:r>
            <a:r>
              <a:rPr lang="en-US" dirty="0" err="1"/>
              <a:t>window.onload</a:t>
            </a:r>
            <a:r>
              <a:rPr lang="en-US" dirty="0"/>
              <a:t> = function() {</a:t>
            </a:r>
          </a:p>
          <a:p>
            <a:pPr marL="0" indent="0">
              <a:buNone/>
            </a:pPr>
            <a:r>
              <a:rPr lang="en-US" dirty="0"/>
              <a:t>		</a:t>
            </a:r>
            <a:r>
              <a:rPr lang="en-US" dirty="0" err="1"/>
              <a:t>myfunction</a:t>
            </a:r>
            <a:r>
              <a:rPr lang="en-US" dirty="0"/>
              <a:t>(); // Error</a:t>
            </a:r>
          </a:p>
          <a:p>
            <a:pPr marL="0" indent="0">
              <a:buNone/>
            </a:pPr>
            <a:r>
              <a:rPr lang="en-US" dirty="0"/>
              <a:t>	}</a:t>
            </a:r>
          </a:p>
        </p:txBody>
      </p:sp>
    </p:spTree>
    <p:extLst>
      <p:ext uri="{BB962C8B-B14F-4D97-AF65-F5344CB8AC3E}">
        <p14:creationId xmlns:p14="http://schemas.microsoft.com/office/powerpoint/2010/main" val="38381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Errors…</a:t>
            </a:r>
          </a:p>
        </p:txBody>
      </p:sp>
      <p:sp>
        <p:nvSpPr>
          <p:cNvPr id="3" name="Content Placeholder 2"/>
          <p:cNvSpPr>
            <a:spLocks noGrp="1"/>
          </p:cNvSpPr>
          <p:nvPr>
            <p:ph idx="1"/>
          </p:nvPr>
        </p:nvSpPr>
        <p:spPr/>
        <p:txBody>
          <a:bodyPr/>
          <a:lstStyle/>
          <a:p>
            <a:r>
              <a:rPr lang="en-US" b="1" dirty="0"/>
              <a:t>Issue 2b:</a:t>
            </a:r>
            <a:r>
              <a:rPr lang="en-US" dirty="0"/>
              <a:t> typos very common with DOM methods</a:t>
            </a:r>
          </a:p>
          <a:p>
            <a:pPr marL="0" indent="0">
              <a:buNone/>
            </a:pPr>
            <a:r>
              <a:rPr lang="en-US" dirty="0"/>
              <a:t>	</a:t>
            </a:r>
            <a:r>
              <a:rPr lang="en-US" dirty="0" err="1"/>
              <a:t>var</a:t>
            </a:r>
            <a:r>
              <a:rPr lang="en-US" dirty="0"/>
              <a:t> x = </a:t>
            </a:r>
            <a:r>
              <a:rPr lang="en-US" dirty="0" err="1"/>
              <a:t>document.getElementByID</a:t>
            </a:r>
            <a:r>
              <a:rPr lang="en-US" dirty="0"/>
              <a:t>(“something”); // is not a function error</a:t>
            </a:r>
          </a:p>
          <a:p>
            <a:r>
              <a:rPr lang="en-US" b="1" dirty="0"/>
              <a:t>Issue 2c:</a:t>
            </a:r>
            <a:r>
              <a:rPr lang="en-US" dirty="0"/>
              <a:t> using a non-existence object method</a:t>
            </a:r>
          </a:p>
          <a:p>
            <a:pPr marL="0" indent="0">
              <a:buNone/>
            </a:pPr>
            <a:r>
              <a:rPr lang="en-US" dirty="0"/>
              <a:t>	</a:t>
            </a:r>
            <a:r>
              <a:rPr lang="en-US" dirty="0" err="1"/>
              <a:t>var</a:t>
            </a:r>
            <a:r>
              <a:rPr lang="en-US" dirty="0"/>
              <a:t> </a:t>
            </a:r>
            <a:r>
              <a:rPr lang="en-US" dirty="0" err="1"/>
              <a:t>myArray</a:t>
            </a:r>
            <a:r>
              <a:rPr lang="en-US" dirty="0"/>
              <a:t> = [“one”, “two”, “three”];</a:t>
            </a:r>
          </a:p>
          <a:p>
            <a:pPr marL="0" indent="0">
              <a:buNone/>
            </a:pPr>
            <a:r>
              <a:rPr lang="en-US" dirty="0"/>
              <a:t>	console.log(</a:t>
            </a:r>
            <a:r>
              <a:rPr lang="en-US" dirty="0" err="1"/>
              <a:t>myArray.revers</a:t>
            </a:r>
            <a:r>
              <a:rPr lang="en-US" dirty="0"/>
              <a:t>()); // missing e on revers (reverse)</a:t>
            </a:r>
          </a:p>
          <a:p>
            <a:r>
              <a:rPr lang="en-US" b="1" dirty="0"/>
              <a:t>Issue 3:</a:t>
            </a:r>
            <a:r>
              <a:rPr lang="en-US" dirty="0"/>
              <a:t> using </a:t>
            </a:r>
            <a:r>
              <a:rPr lang="en-US" dirty="0" err="1"/>
              <a:t>document.getElementById</a:t>
            </a:r>
            <a:r>
              <a:rPr lang="en-US" dirty="0"/>
              <a:t> before the element is part of the DOM. Make sure the DOM is loaded – use </a:t>
            </a:r>
            <a:r>
              <a:rPr lang="en-US" dirty="0" err="1"/>
              <a:t>window.load</a:t>
            </a:r>
            <a:endParaRPr lang="en-US" dirty="0"/>
          </a:p>
          <a:p>
            <a:pPr marL="0" indent="0">
              <a:buNone/>
            </a:pPr>
            <a:r>
              <a:rPr lang="en-US" dirty="0"/>
              <a:t>	</a:t>
            </a:r>
            <a:r>
              <a:rPr lang="en-US" dirty="0" err="1"/>
              <a:t>var</a:t>
            </a:r>
            <a:r>
              <a:rPr lang="en-US" dirty="0"/>
              <a:t> </a:t>
            </a:r>
            <a:r>
              <a:rPr lang="en-US" dirty="0" err="1"/>
              <a:t>myImage</a:t>
            </a:r>
            <a:r>
              <a:rPr lang="en-US" dirty="0"/>
              <a:t> = </a:t>
            </a:r>
            <a:r>
              <a:rPr lang="en-US" dirty="0" err="1"/>
              <a:t>document.getElementById</a:t>
            </a:r>
            <a:r>
              <a:rPr lang="en-US" dirty="0"/>
              <a:t>(“</a:t>
            </a:r>
            <a:r>
              <a:rPr lang="en-US" dirty="0" err="1"/>
              <a:t>someImage</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880598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Errors…</a:t>
            </a:r>
          </a:p>
        </p:txBody>
      </p:sp>
      <p:sp>
        <p:nvSpPr>
          <p:cNvPr id="3" name="Content Placeholder 2"/>
          <p:cNvSpPr>
            <a:spLocks noGrp="1"/>
          </p:cNvSpPr>
          <p:nvPr>
            <p:ph idx="1"/>
          </p:nvPr>
        </p:nvSpPr>
        <p:spPr>
          <a:xfrm>
            <a:off x="1104900" y="1626199"/>
            <a:ext cx="8739382" cy="3880773"/>
          </a:xfrm>
        </p:spPr>
        <p:txBody>
          <a:bodyPr>
            <a:normAutofit fontScale="92500" lnSpcReduction="10000"/>
          </a:bodyPr>
          <a:lstStyle/>
          <a:p>
            <a:r>
              <a:rPr lang="en-US" b="1" dirty="0"/>
              <a:t>Issue 4:</a:t>
            </a:r>
            <a:r>
              <a:rPr lang="en-US" dirty="0"/>
              <a:t> assignment instead of equality (This is NOT technically an error)</a:t>
            </a:r>
          </a:p>
          <a:p>
            <a:pPr marL="0" indent="0">
              <a:buNone/>
            </a:pPr>
            <a:r>
              <a:rPr lang="en-US" dirty="0"/>
              <a:t>	</a:t>
            </a:r>
            <a:r>
              <a:rPr lang="en-US" dirty="0" err="1"/>
              <a:t>var</a:t>
            </a:r>
            <a:r>
              <a:rPr lang="en-US" dirty="0"/>
              <a:t> a = 10;</a:t>
            </a:r>
          </a:p>
          <a:p>
            <a:pPr marL="0" indent="0">
              <a:buNone/>
            </a:pPr>
            <a:r>
              <a:rPr lang="en-US" dirty="0"/>
              <a:t>	</a:t>
            </a:r>
            <a:r>
              <a:rPr lang="en-US" dirty="0" err="1"/>
              <a:t>var</a:t>
            </a:r>
            <a:r>
              <a:rPr lang="en-US" dirty="0"/>
              <a:t> b = 20;</a:t>
            </a:r>
          </a:p>
          <a:p>
            <a:pPr marL="0" indent="0">
              <a:buNone/>
            </a:pPr>
            <a:r>
              <a:rPr lang="en-US" dirty="0"/>
              <a:t>	if (a = b) { // Always evaluated to true</a:t>
            </a:r>
          </a:p>
          <a:p>
            <a:pPr marL="0" indent="0">
              <a:buNone/>
            </a:pPr>
            <a:r>
              <a:rPr lang="en-US" dirty="0"/>
              <a:t>		console.log(“Something is wrong with the universe.”); // This is executed</a:t>
            </a:r>
          </a:p>
          <a:p>
            <a:pPr marL="0" indent="0">
              <a:buNone/>
            </a:pPr>
            <a:r>
              <a:rPr lang="en-US" dirty="0"/>
              <a:t>	} else {</a:t>
            </a:r>
          </a:p>
          <a:p>
            <a:pPr marL="0" indent="0">
              <a:buNone/>
            </a:pPr>
            <a:r>
              <a:rPr lang="en-US" dirty="0"/>
              <a:t>		console.log(“This is what I expect!”);</a:t>
            </a:r>
          </a:p>
          <a:p>
            <a:pPr marL="0" indent="0">
              <a:buNone/>
            </a:pP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2895217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Errors…</a:t>
            </a:r>
          </a:p>
        </p:txBody>
      </p:sp>
      <p:sp>
        <p:nvSpPr>
          <p:cNvPr id="3" name="Content Placeholder 2"/>
          <p:cNvSpPr>
            <a:spLocks noGrp="1"/>
          </p:cNvSpPr>
          <p:nvPr>
            <p:ph idx="1"/>
          </p:nvPr>
        </p:nvSpPr>
        <p:spPr/>
        <p:txBody>
          <a:bodyPr>
            <a:normAutofit lnSpcReduction="10000"/>
          </a:bodyPr>
          <a:lstStyle/>
          <a:p>
            <a:r>
              <a:rPr lang="en-US" b="1" dirty="0"/>
              <a:t>Issue 5:</a:t>
            </a:r>
            <a:r>
              <a:rPr lang="en-US" dirty="0"/>
              <a:t> missing parameters in function calls: (This is NOT an error – it’s just an unexpected result.)</a:t>
            </a:r>
          </a:p>
          <a:p>
            <a:pPr marL="0" indent="0">
              <a:buNone/>
            </a:pPr>
            <a:r>
              <a:rPr lang="en-US" dirty="0"/>
              <a:t>	function calculate(a, b, c) {</a:t>
            </a:r>
          </a:p>
          <a:p>
            <a:pPr marL="0" indent="0">
              <a:buNone/>
            </a:pPr>
            <a:r>
              <a:rPr lang="en-US" dirty="0"/>
              <a:t>		return a + b + c;</a:t>
            </a:r>
          </a:p>
          <a:p>
            <a:pPr marL="0" indent="0">
              <a:buNone/>
            </a:pPr>
            <a:r>
              <a:rPr lang="en-US" dirty="0"/>
              <a:t>	}</a:t>
            </a:r>
          </a:p>
          <a:p>
            <a:pPr marL="0" indent="0">
              <a:buNone/>
            </a:pPr>
            <a:r>
              <a:rPr lang="en-US" dirty="0"/>
              <a:t>	</a:t>
            </a:r>
          </a:p>
          <a:p>
            <a:pPr marL="0" indent="0">
              <a:buNone/>
            </a:pPr>
            <a:r>
              <a:rPr lang="en-US" dirty="0"/>
              <a:t>	</a:t>
            </a:r>
            <a:r>
              <a:rPr lang="en-US" dirty="0" err="1"/>
              <a:t>var</a:t>
            </a:r>
            <a:r>
              <a:rPr lang="en-US" dirty="0"/>
              <a:t> result = </a:t>
            </a:r>
            <a:r>
              <a:rPr lang="en-US" dirty="0" err="1"/>
              <a:t>calculateSum</a:t>
            </a:r>
            <a:r>
              <a:rPr lang="en-US" dirty="0"/>
              <a:t>(500, 1000);</a:t>
            </a:r>
          </a:p>
          <a:p>
            <a:pPr marL="0" indent="0">
              <a:buNone/>
            </a:pPr>
            <a:r>
              <a:rPr lang="en-US" dirty="0"/>
              <a:t>	console.log(result); //</a:t>
            </a:r>
            <a:r>
              <a:rPr lang="en-US" dirty="0" err="1"/>
              <a:t>NaN</a:t>
            </a:r>
            <a:endParaRPr lang="en-US" dirty="0"/>
          </a:p>
          <a:p>
            <a:endParaRPr lang="en-US" dirty="0"/>
          </a:p>
          <a:p>
            <a:pPr marL="0" indent="0">
              <a:buNone/>
            </a:pPr>
            <a:r>
              <a:rPr lang="en-US" dirty="0"/>
              <a:t>	</a:t>
            </a:r>
          </a:p>
          <a:p>
            <a:endParaRPr lang="en-US" dirty="0"/>
          </a:p>
        </p:txBody>
      </p:sp>
    </p:spTree>
    <p:extLst>
      <p:ext uri="{BB962C8B-B14F-4D97-AF65-F5344CB8AC3E}">
        <p14:creationId xmlns:p14="http://schemas.microsoft.com/office/powerpoint/2010/main" val="87001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Inline Styles</a:t>
            </a:r>
          </a:p>
        </p:txBody>
      </p:sp>
      <p:sp>
        <p:nvSpPr>
          <p:cNvPr id="3" name="Content Placeholder 2"/>
          <p:cNvSpPr>
            <a:spLocks noGrp="1"/>
          </p:cNvSpPr>
          <p:nvPr>
            <p:ph idx="1"/>
          </p:nvPr>
        </p:nvSpPr>
        <p:spPr>
          <a:xfrm>
            <a:off x="677334" y="2160590"/>
            <a:ext cx="8596668" cy="3839158"/>
          </a:xfrm>
        </p:spPr>
        <p:txBody>
          <a:bodyPr>
            <a:normAutofit/>
          </a:bodyPr>
          <a:lstStyle/>
          <a:p>
            <a:r>
              <a:rPr lang="en-US" dirty="0" err="1"/>
              <a:t>myElement.style.color</a:t>
            </a:r>
            <a:r>
              <a:rPr lang="en-US" dirty="0"/>
              <a:t> = “#ff0000”;</a:t>
            </a:r>
          </a:p>
          <a:p>
            <a:r>
              <a:rPr lang="en-US" dirty="0" err="1"/>
              <a:t>myElement.style.left</a:t>
            </a:r>
            <a:r>
              <a:rPr lang="en-US" dirty="0"/>
              <a:t> = “40px;</a:t>
            </a:r>
          </a:p>
          <a:p>
            <a:r>
              <a:rPr lang="en-US" dirty="0" err="1"/>
              <a:t>myElement.style.backgroundRepeat</a:t>
            </a:r>
            <a:r>
              <a:rPr lang="en-US" dirty="0"/>
              <a:t> = “repeat-x”;</a:t>
            </a:r>
          </a:p>
        </p:txBody>
      </p:sp>
    </p:spTree>
    <p:extLst>
      <p:ext uri="{BB962C8B-B14F-4D97-AF65-F5344CB8AC3E}">
        <p14:creationId xmlns:p14="http://schemas.microsoft.com/office/powerpoint/2010/main" val="81596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 Property Naming</a:t>
            </a:r>
            <a:r>
              <a:rPr lang="en-US" b="1" dirty="0"/>
              <a:t/>
            </a:r>
            <a:br>
              <a:rPr lang="en-US" b="1" dirty="0"/>
            </a:br>
            <a:endParaRPr lang="en-US" dirty="0"/>
          </a:p>
        </p:txBody>
      </p:sp>
      <p:sp>
        <p:nvSpPr>
          <p:cNvPr id="3" name="Content Placeholder 2"/>
          <p:cNvSpPr>
            <a:spLocks noGrp="1"/>
          </p:cNvSpPr>
          <p:nvPr>
            <p:ph idx="1"/>
          </p:nvPr>
        </p:nvSpPr>
        <p:spPr>
          <a:xfrm>
            <a:off x="677333" y="2160589"/>
            <a:ext cx="9220645" cy="3880773"/>
          </a:xfrm>
        </p:spPr>
        <p:txBody>
          <a:bodyPr>
            <a:normAutofit fontScale="85000" lnSpcReduction="10000"/>
          </a:bodyPr>
          <a:lstStyle/>
          <a:p>
            <a:pPr marL="0" indent="0">
              <a:buNone/>
            </a:pPr>
            <a:r>
              <a:rPr lang="en-US" dirty="0"/>
              <a:t>	#example {</a:t>
            </a:r>
          </a:p>
          <a:p>
            <a:pPr marL="0" indent="0">
              <a:buNone/>
            </a:pPr>
            <a:r>
              <a:rPr lang="en-US" dirty="0"/>
              <a:t>		width: 230px;				</a:t>
            </a:r>
            <a:r>
              <a:rPr lang="en-US" dirty="0" err="1"/>
              <a:t>myElement.style.width</a:t>
            </a:r>
            <a:r>
              <a:rPr lang="en-US" dirty="0"/>
              <a:t> = “230px”</a:t>
            </a:r>
          </a:p>
          <a:p>
            <a:pPr marL="0" indent="0">
              <a:buNone/>
            </a:pPr>
            <a:r>
              <a:rPr lang="en-US" dirty="0"/>
              <a:t>		color: #</a:t>
            </a:r>
            <a:r>
              <a:rPr lang="en-US" dirty="0" err="1"/>
              <a:t>fff</a:t>
            </a:r>
            <a:r>
              <a:rPr lang="en-US" dirty="0"/>
              <a:t>;					</a:t>
            </a:r>
            <a:r>
              <a:rPr lang="en-US" dirty="0" err="1"/>
              <a:t>myElement.style.color</a:t>
            </a:r>
            <a:r>
              <a:rPr lang="en-US" dirty="0"/>
              <a:t> = “#</a:t>
            </a:r>
            <a:r>
              <a:rPr lang="en-US" dirty="0" err="1"/>
              <a:t>fff</a:t>
            </a:r>
            <a:r>
              <a:rPr lang="en-US" dirty="0"/>
              <a:t>”;</a:t>
            </a:r>
          </a:p>
          <a:p>
            <a:pPr marL="0" indent="0">
              <a:buNone/>
            </a:pPr>
            <a:r>
              <a:rPr lang="en-US" dirty="0"/>
              <a:t>		font-weight: bold;			</a:t>
            </a:r>
            <a:r>
              <a:rPr lang="en-US" dirty="0" err="1"/>
              <a:t>myElement.style.fontWeight</a:t>
            </a:r>
            <a:r>
              <a:rPr lang="en-US" dirty="0"/>
              <a:t> = “bold”;</a:t>
            </a:r>
          </a:p>
          <a:p>
            <a:pPr marL="0" indent="0">
              <a:buNone/>
            </a:pPr>
            <a:r>
              <a:rPr lang="en-US" dirty="0"/>
              <a:t>		background-color: #193742;	</a:t>
            </a:r>
            <a:r>
              <a:rPr lang="en-US" dirty="0" err="1"/>
              <a:t>myElement.style.backGroundColor</a:t>
            </a:r>
            <a:r>
              <a:rPr lang="en-US" dirty="0"/>
              <a:t> = “#193742”</a:t>
            </a:r>
          </a:p>
          <a:p>
            <a:pPr marL="0" indent="0">
              <a:buNone/>
            </a:pPr>
            <a:r>
              <a:rPr lang="en-US" dirty="0"/>
              <a:t>	}</a:t>
            </a:r>
          </a:p>
          <a:p>
            <a:pPr marL="0" indent="0">
              <a:buNone/>
            </a:pPr>
            <a:r>
              <a:rPr lang="en-US" b="1" dirty="0"/>
              <a:t>		hyphens									</a:t>
            </a:r>
            <a:r>
              <a:rPr lang="en-US" b="1" dirty="0" err="1"/>
              <a:t>camelCase</a:t>
            </a:r>
            <a:endParaRPr lang="en-US" b="1" dirty="0"/>
          </a:p>
          <a:p>
            <a:endParaRPr lang="en-US" dirty="0"/>
          </a:p>
        </p:txBody>
      </p:sp>
    </p:spTree>
    <p:extLst>
      <p:ext uri="{BB962C8B-B14F-4D97-AF65-F5344CB8AC3E}">
        <p14:creationId xmlns:p14="http://schemas.microsoft.com/office/powerpoint/2010/main" val="312674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Georgia" panose="02040502050405020303" pitchFamily="18" charset="0"/>
              </a:rPr>
              <a:t>Case Sensitivity</a:t>
            </a:r>
            <a:r>
              <a:rPr lang="en-US" sz="2400" dirty="0"/>
              <a:t/>
            </a:r>
            <a:br>
              <a:rPr lang="en-US" sz="2400" dirty="0"/>
            </a:br>
            <a:endParaRPr lang="en-US" sz="2400" dirty="0">
              <a:latin typeface="Georgia" panose="02040502050405020303" pitchFamily="18" charset="0"/>
            </a:endParaRPr>
          </a:p>
        </p:txBody>
      </p:sp>
      <p:sp>
        <p:nvSpPr>
          <p:cNvPr id="3" name="Content Placeholder 2"/>
          <p:cNvSpPr>
            <a:spLocks noGrp="1"/>
          </p:cNvSpPr>
          <p:nvPr>
            <p:ph idx="1"/>
          </p:nvPr>
        </p:nvSpPr>
        <p:spPr/>
        <p:txBody>
          <a:bodyPr>
            <a:normAutofit/>
          </a:bodyPr>
          <a:lstStyle/>
          <a:p>
            <a:r>
              <a:rPr lang="en-US" dirty="0">
                <a:latin typeface="Georgia" panose="02040502050405020303" pitchFamily="18" charset="0"/>
              </a:rPr>
              <a:t>JavaScript is a case-sensitive language. This means that the language keywords , variables, function names, and any other identifiers must always be typed with a consistent capitalization of letters. </a:t>
            </a:r>
          </a:p>
          <a:p>
            <a:r>
              <a:rPr lang="en-US" dirty="0">
                <a:latin typeface="Georgia" panose="02040502050405020303" pitchFamily="18" charset="0"/>
              </a:rPr>
              <a:t>So the identifiers </a:t>
            </a:r>
            <a:r>
              <a:rPr lang="en-US" b="1" dirty="0">
                <a:latin typeface="Georgia" panose="02040502050405020303" pitchFamily="18" charset="0"/>
              </a:rPr>
              <a:t>time </a:t>
            </a:r>
            <a:r>
              <a:rPr lang="en-US" dirty="0">
                <a:latin typeface="Georgia" panose="02040502050405020303" pitchFamily="18" charset="0"/>
              </a:rPr>
              <a:t>and </a:t>
            </a:r>
            <a:r>
              <a:rPr lang="en-US" b="1" dirty="0">
                <a:latin typeface="Georgia" panose="02040502050405020303" pitchFamily="18" charset="0"/>
              </a:rPr>
              <a:t>TIME </a:t>
            </a:r>
            <a:r>
              <a:rPr lang="en-US" dirty="0">
                <a:latin typeface="Georgia" panose="02040502050405020303" pitchFamily="18" charset="0"/>
              </a:rPr>
              <a:t>will convey different meanings in JavaScript.</a:t>
            </a:r>
          </a:p>
          <a:p>
            <a:pPr marL="0" indent="0">
              <a:buNone/>
            </a:pPr>
            <a:r>
              <a:rPr lang="en-US" dirty="0">
                <a:latin typeface="Georgia" panose="02040502050405020303" pitchFamily="18" charset="0"/>
              </a:rPr>
              <a:t/>
            </a:r>
            <a:br>
              <a:rPr lang="en-US" dirty="0">
                <a:latin typeface="Georgia" panose="02040502050405020303" pitchFamily="18" charset="0"/>
              </a:rPr>
            </a:br>
            <a:r>
              <a:rPr lang="en-US" b="1" i="1" dirty="0">
                <a:solidFill>
                  <a:srgbClr val="FF0000"/>
                </a:solidFill>
                <a:latin typeface="Georgia" panose="02040502050405020303" pitchFamily="18" charset="0"/>
              </a:rPr>
              <a:t>NOTE: </a:t>
            </a:r>
            <a:r>
              <a:rPr lang="en-US" i="1" dirty="0">
                <a:solidFill>
                  <a:srgbClr val="FF0000"/>
                </a:solidFill>
                <a:latin typeface="Georgia" panose="02040502050405020303" pitchFamily="18" charset="0"/>
              </a:rPr>
              <a:t>Care should be taken while writing variable and function names in JavaScript.</a:t>
            </a:r>
            <a:br>
              <a:rPr lang="en-US" i="1" dirty="0">
                <a:solidFill>
                  <a:srgbClr val="FF0000"/>
                </a:solidFill>
                <a:latin typeface="Georgia" panose="02040502050405020303" pitchFamily="18" charset="0"/>
              </a:rPr>
            </a:br>
            <a:endParaRPr lang="en-US" i="1" dirty="0">
              <a:solidFill>
                <a:srgbClr val="FF0000"/>
              </a:solidFill>
              <a:latin typeface="Georgia" panose="02040502050405020303" pitchFamily="18" charset="0"/>
            </a:endParaRPr>
          </a:p>
        </p:txBody>
      </p:sp>
      <p:sp>
        <p:nvSpPr>
          <p:cNvPr id="4" name="Footer Placeholder 3"/>
          <p:cNvSpPr>
            <a:spLocks noGrp="1"/>
          </p:cNvSpPr>
          <p:nvPr>
            <p:ph type="ftr" sz="quarter" idx="11"/>
          </p:nvPr>
        </p:nvSpPr>
        <p:spPr/>
        <p:txBody>
          <a:bodyPr/>
          <a:lstStyle/>
          <a:p>
            <a:r>
              <a:rPr lang="en-US" dirty="0"/>
              <a:t>created by </a:t>
            </a:r>
            <a:r>
              <a:rPr lang="en-US" dirty="0" err="1"/>
              <a:t>zelalem</a:t>
            </a:r>
            <a:r>
              <a:rPr lang="en-US" dirty="0"/>
              <a:t> </a:t>
            </a:r>
            <a:r>
              <a:rPr lang="en-US" dirty="0" err="1"/>
              <a:t>Abera</a:t>
            </a:r>
            <a:r>
              <a:rPr lang="en-US" dirty="0"/>
              <a:t>-</a:t>
            </a:r>
            <a:r>
              <a:rPr lang="en-US" dirty="0" err="1"/>
              <a:t>HilCoe</a:t>
            </a:r>
            <a:r>
              <a:rPr lang="en-US" dirty="0"/>
              <a:t>-Web - Technology</a:t>
            </a:r>
          </a:p>
        </p:txBody>
      </p:sp>
      <p:sp>
        <p:nvSpPr>
          <p:cNvPr id="5" name="Slide Number Placeholder 4"/>
          <p:cNvSpPr>
            <a:spLocks noGrp="1"/>
          </p:cNvSpPr>
          <p:nvPr>
            <p:ph type="sldNum" sz="quarter" idx="12"/>
          </p:nvPr>
        </p:nvSpPr>
        <p:spPr/>
        <p:txBody>
          <a:bodyPr/>
          <a:lstStyle/>
          <a:p>
            <a:fld id="{3CB167F1-9D13-41DB-9AF9-FEA7BC3EF216}" type="slidenum">
              <a:rPr lang="en-US" smtClean="0"/>
              <a:pPr/>
              <a:t>21</a:t>
            </a:fld>
            <a:endParaRPr lang="en-US"/>
          </a:p>
        </p:txBody>
      </p:sp>
    </p:spTree>
    <p:extLst>
      <p:ext uri="{BB962C8B-B14F-4D97-AF65-F5344CB8AC3E}">
        <p14:creationId xmlns:p14="http://schemas.microsoft.com/office/powerpoint/2010/main" val="1276664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Class</a:t>
            </a:r>
          </a:p>
        </p:txBody>
      </p:sp>
      <p:sp>
        <p:nvSpPr>
          <p:cNvPr id="3" name="Content Placeholder 2"/>
          <p:cNvSpPr>
            <a:spLocks noGrp="1"/>
          </p:cNvSpPr>
          <p:nvPr>
            <p:ph idx="1"/>
          </p:nvPr>
        </p:nvSpPr>
        <p:spPr>
          <a:xfrm>
            <a:off x="677333" y="2160589"/>
            <a:ext cx="8851677" cy="3880773"/>
          </a:xfrm>
        </p:spPr>
        <p:txBody>
          <a:bodyPr>
            <a:normAutofit fontScale="40000" lnSpcReduction="20000"/>
          </a:bodyPr>
          <a:lstStyle/>
          <a:p>
            <a:pPr marL="0" indent="0">
              <a:buNone/>
            </a:pPr>
            <a:r>
              <a:rPr lang="en-US" dirty="0"/>
              <a:t>	</a:t>
            </a:r>
            <a:r>
              <a:rPr lang="en-US" dirty="0" err="1"/>
              <a:t>myElement.class</a:t>
            </a:r>
            <a:r>
              <a:rPr lang="en-US" dirty="0"/>
              <a:t> (reserved word)</a:t>
            </a:r>
          </a:p>
          <a:p>
            <a:r>
              <a:rPr lang="en-US" dirty="0"/>
              <a:t>“class” is a reserved word in JavaScript – it cannot be used.</a:t>
            </a:r>
          </a:p>
          <a:p>
            <a:pPr marL="0" indent="0">
              <a:buNone/>
            </a:pPr>
            <a:r>
              <a:rPr lang="en-US" dirty="0"/>
              <a:t>	</a:t>
            </a:r>
            <a:r>
              <a:rPr lang="en-US" dirty="0" err="1"/>
              <a:t>myElement.className</a:t>
            </a:r>
            <a:r>
              <a:rPr lang="en-US" dirty="0"/>
              <a:t> = “</a:t>
            </a:r>
            <a:r>
              <a:rPr lang="en-US" dirty="0" err="1"/>
              <a:t>someCSSclass</a:t>
            </a:r>
            <a:r>
              <a:rPr lang="en-US" dirty="0"/>
              <a:t>”;</a:t>
            </a:r>
          </a:p>
          <a:p>
            <a:pPr marL="0" indent="0">
              <a:buNone/>
            </a:pPr>
            <a:r>
              <a:rPr lang="en-US" dirty="0"/>
              <a:t>	</a:t>
            </a:r>
            <a:r>
              <a:rPr lang="en-US" dirty="0" err="1"/>
              <a:t>myElement.className</a:t>
            </a:r>
            <a:r>
              <a:rPr lang="en-US" dirty="0"/>
              <a:t> = “”; //clear the CSS class</a:t>
            </a:r>
          </a:p>
          <a:p>
            <a:r>
              <a:rPr lang="en-US" b="1" dirty="0"/>
              <a:t>Example:</a:t>
            </a:r>
          </a:p>
          <a:p>
            <a:pPr marL="0" indent="0">
              <a:buNone/>
            </a:pPr>
            <a:r>
              <a:rPr lang="en-US" dirty="0"/>
              <a:t>	</a:t>
            </a:r>
            <a:r>
              <a:rPr lang="en-US" dirty="0" err="1"/>
              <a:t>document.getElementById</a:t>
            </a:r>
            <a:r>
              <a:rPr lang="en-US" dirty="0"/>
              <a:t>(“</a:t>
            </a:r>
            <a:r>
              <a:rPr lang="en-US" dirty="0" err="1"/>
              <a:t>mainContent</a:t>
            </a:r>
            <a:r>
              <a:rPr lang="en-US" dirty="0"/>
              <a:t>”).</a:t>
            </a:r>
            <a:r>
              <a:rPr lang="en-US" dirty="0" err="1"/>
              <a:t>onclick</a:t>
            </a:r>
            <a:r>
              <a:rPr lang="en-US" dirty="0"/>
              <a:t> = function() {</a:t>
            </a:r>
          </a:p>
          <a:p>
            <a:pPr marL="0" indent="0">
              <a:buNone/>
            </a:pPr>
            <a:r>
              <a:rPr lang="en-US" dirty="0"/>
              <a:t>		if (</a:t>
            </a:r>
            <a:r>
              <a:rPr lang="en-US" dirty="0" err="1"/>
              <a:t>document.getElementById</a:t>
            </a:r>
            <a:r>
              <a:rPr lang="en-US" dirty="0"/>
              <a:t>(“</a:t>
            </a:r>
            <a:r>
              <a:rPr lang="en-US" dirty="0" err="1"/>
              <a:t>mainContent</a:t>
            </a:r>
            <a:r>
              <a:rPr lang="en-US" dirty="0"/>
              <a:t>”).</a:t>
            </a:r>
            <a:r>
              <a:rPr lang="en-US" dirty="0" err="1"/>
              <a:t>className</a:t>
            </a:r>
            <a:r>
              <a:rPr lang="en-US" dirty="0"/>
              <a:t> == “example”) {</a:t>
            </a:r>
          </a:p>
          <a:p>
            <a:pPr marL="0" indent="0">
              <a:buNone/>
            </a:pPr>
            <a:r>
              <a:rPr lang="en-US" dirty="0"/>
              <a:t>			</a:t>
            </a:r>
            <a:r>
              <a:rPr lang="en-US" dirty="0" err="1"/>
              <a:t>document.getElementById</a:t>
            </a:r>
            <a:r>
              <a:rPr lang="en-US" dirty="0"/>
              <a:t>(“</a:t>
            </a:r>
            <a:r>
              <a:rPr lang="en-US" dirty="0" err="1"/>
              <a:t>mainContent</a:t>
            </a:r>
            <a:r>
              <a:rPr lang="en-US" dirty="0"/>
              <a:t>”).</a:t>
            </a:r>
            <a:r>
              <a:rPr lang="en-US" dirty="0" err="1"/>
              <a:t>className</a:t>
            </a:r>
            <a:r>
              <a:rPr lang="en-US" dirty="0"/>
              <a:t> = “”;</a:t>
            </a:r>
          </a:p>
          <a:p>
            <a:pPr marL="0" indent="0">
              <a:buNone/>
            </a:pPr>
            <a:r>
              <a:rPr lang="en-US" dirty="0"/>
              <a:t>		} else {</a:t>
            </a:r>
          </a:p>
          <a:p>
            <a:pPr marL="0" indent="0">
              <a:buNone/>
            </a:pPr>
            <a:r>
              <a:rPr lang="en-US" dirty="0"/>
              <a:t>			</a:t>
            </a:r>
            <a:r>
              <a:rPr lang="en-US" dirty="0" err="1"/>
              <a:t>document.getElementById</a:t>
            </a:r>
            <a:r>
              <a:rPr lang="en-US" dirty="0"/>
              <a:t>(“</a:t>
            </a:r>
            <a:r>
              <a:rPr lang="en-US" dirty="0" err="1"/>
              <a:t>mainContent</a:t>
            </a:r>
            <a:r>
              <a:rPr lang="en-US" dirty="0"/>
              <a:t>”).</a:t>
            </a:r>
            <a:r>
              <a:rPr lang="en-US" dirty="0" err="1"/>
              <a:t>className</a:t>
            </a:r>
            <a:r>
              <a:rPr lang="en-US" dirty="0"/>
              <a:t> = “example”;</a:t>
            </a:r>
          </a:p>
          <a:p>
            <a:pPr marL="0" indent="0">
              <a:buNone/>
            </a:pPr>
            <a:r>
              <a:rPr lang="en-US" dirty="0"/>
              <a:t>		}</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220346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Style Guideline</a:t>
            </a:r>
          </a:p>
        </p:txBody>
      </p:sp>
      <p:sp>
        <p:nvSpPr>
          <p:cNvPr id="3" name="Content Placeholder 2"/>
          <p:cNvSpPr>
            <a:spLocks noGrp="1"/>
          </p:cNvSpPr>
          <p:nvPr>
            <p:ph idx="1"/>
          </p:nvPr>
        </p:nvSpPr>
        <p:spPr/>
        <p:txBody>
          <a:bodyPr/>
          <a:lstStyle/>
          <a:p>
            <a:r>
              <a:rPr lang="en-US" dirty="0"/>
              <a:t>Your code should be easily </a:t>
            </a:r>
            <a:r>
              <a:rPr lang="en-US" b="1" dirty="0"/>
              <a:t>readable</a:t>
            </a:r>
          </a:p>
          <a:p>
            <a:r>
              <a:rPr lang="en-US" dirty="0"/>
              <a:t>Your code should be </a:t>
            </a:r>
            <a:r>
              <a:rPr lang="en-US" b="1" dirty="0"/>
              <a:t>consistent</a:t>
            </a:r>
          </a:p>
          <a:p>
            <a:r>
              <a:rPr lang="en-US" dirty="0"/>
              <a:t>You should know accepted </a:t>
            </a:r>
            <a:r>
              <a:rPr lang="en-US" b="1" dirty="0"/>
              <a:t>best practices</a:t>
            </a:r>
          </a:p>
          <a:p>
            <a:endParaRPr lang="en-US" dirty="0"/>
          </a:p>
          <a:p>
            <a:endParaRPr lang="en-US" dirty="0"/>
          </a:p>
          <a:p>
            <a:r>
              <a:rPr lang="en-US" dirty="0"/>
              <a:t>JavaScript is readable</a:t>
            </a:r>
          </a:p>
          <a:p>
            <a:pPr lvl="1"/>
            <a:endParaRPr lang="en-US" dirty="0"/>
          </a:p>
        </p:txBody>
      </p:sp>
    </p:spTree>
    <p:extLst>
      <p:ext uri="{BB962C8B-B14F-4D97-AF65-F5344CB8AC3E}">
        <p14:creationId xmlns:p14="http://schemas.microsoft.com/office/powerpoint/2010/main" val="227895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Style Guideline…</a:t>
            </a:r>
            <a:br>
              <a:rPr lang="en-US" dirty="0"/>
            </a:br>
            <a:r>
              <a:rPr lang="en-US" dirty="0"/>
              <a:t>&gt; Naming Conventions</a:t>
            </a:r>
          </a:p>
        </p:txBody>
      </p:sp>
      <p:sp>
        <p:nvSpPr>
          <p:cNvPr id="3" name="Content Placeholder 2"/>
          <p:cNvSpPr>
            <a:spLocks noGrp="1"/>
          </p:cNvSpPr>
          <p:nvPr>
            <p:ph idx="1"/>
          </p:nvPr>
        </p:nvSpPr>
        <p:spPr>
          <a:xfrm>
            <a:off x="974217" y="1519322"/>
            <a:ext cx="8596668" cy="4031664"/>
          </a:xfrm>
        </p:spPr>
        <p:txBody>
          <a:bodyPr/>
          <a:lstStyle/>
          <a:p>
            <a:r>
              <a:rPr lang="en-US" dirty="0"/>
              <a:t>Variables</a:t>
            </a:r>
          </a:p>
          <a:p>
            <a:pPr lvl="1"/>
            <a:r>
              <a:rPr lang="en-US" dirty="0" err="1"/>
              <a:t>var</a:t>
            </a:r>
            <a:r>
              <a:rPr lang="en-US" dirty="0"/>
              <a:t> letters, numbers, $, _ (can start with a number)</a:t>
            </a:r>
          </a:p>
          <a:p>
            <a:pPr lvl="1"/>
            <a:r>
              <a:rPr lang="en-US" dirty="0" err="1"/>
              <a:t>var</a:t>
            </a:r>
            <a:r>
              <a:rPr lang="en-US" dirty="0"/>
              <a:t> _XYZ$$_lk5sh33; (not a good name, we want clarity, we want readability, we want meaning.)</a:t>
            </a:r>
          </a:p>
          <a:p>
            <a:r>
              <a:rPr lang="en-US" dirty="0"/>
              <a:t>Variables and Functions: </a:t>
            </a:r>
            <a:r>
              <a:rPr lang="en-US" dirty="0" err="1"/>
              <a:t>Camelcase</a:t>
            </a:r>
            <a:endParaRPr lang="en-US" dirty="0"/>
          </a:p>
          <a:p>
            <a:pPr lvl="1"/>
            <a:r>
              <a:rPr lang="en-US" dirty="0" err="1"/>
              <a:t>var</a:t>
            </a:r>
            <a:r>
              <a:rPr lang="en-US" dirty="0"/>
              <a:t> score;</a:t>
            </a:r>
          </a:p>
          <a:p>
            <a:pPr lvl="1"/>
            <a:r>
              <a:rPr lang="en-US" dirty="0" err="1"/>
              <a:t>var</a:t>
            </a:r>
            <a:r>
              <a:rPr lang="en-US" dirty="0"/>
              <a:t> </a:t>
            </a:r>
            <a:r>
              <a:rPr lang="en-US" dirty="0" err="1"/>
              <a:t>highScore</a:t>
            </a:r>
            <a:r>
              <a:rPr lang="en-US" dirty="0"/>
              <a:t>;</a:t>
            </a:r>
          </a:p>
          <a:p>
            <a:pPr lvl="1"/>
            <a:r>
              <a:rPr lang="en-US" dirty="0" err="1"/>
              <a:t>var</a:t>
            </a:r>
            <a:r>
              <a:rPr lang="en-US" dirty="0"/>
              <a:t> </a:t>
            </a:r>
            <a:r>
              <a:rPr lang="en-US" dirty="0" err="1"/>
              <a:t>evenHigherScore</a:t>
            </a:r>
            <a:r>
              <a:rPr lang="en-US" dirty="0"/>
              <a:t>;</a:t>
            </a:r>
          </a:p>
          <a:p>
            <a:pPr lvl="1"/>
            <a:r>
              <a:rPr lang="en-US" dirty="0"/>
              <a:t>function calculate() { …</a:t>
            </a:r>
          </a:p>
          <a:p>
            <a:pPr lvl="1"/>
            <a:r>
              <a:rPr lang="en-US" dirty="0"/>
              <a:t>function </a:t>
            </a:r>
            <a:r>
              <a:rPr lang="en-US" dirty="0" err="1"/>
              <a:t>calculateDistance</a:t>
            </a:r>
            <a:r>
              <a:rPr lang="en-US" dirty="0"/>
              <a:t>() { …</a:t>
            </a:r>
          </a:p>
          <a:p>
            <a:pPr lvl="1"/>
            <a:r>
              <a:rPr lang="en-US" dirty="0"/>
              <a:t>function </a:t>
            </a:r>
            <a:r>
              <a:rPr lang="en-US" dirty="0" err="1"/>
              <a:t>checkFormFields</a:t>
            </a:r>
            <a:r>
              <a:rPr lang="en-US" dirty="0"/>
              <a:t>() { …</a:t>
            </a:r>
          </a:p>
        </p:txBody>
      </p:sp>
    </p:spTree>
    <p:extLst>
      <p:ext uri="{BB962C8B-B14F-4D97-AF65-F5344CB8AC3E}">
        <p14:creationId xmlns:p14="http://schemas.microsoft.com/office/powerpoint/2010/main" val="407404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Style Guideline…</a:t>
            </a:r>
            <a:br>
              <a:rPr lang="en-US" dirty="0"/>
            </a:br>
            <a:r>
              <a:rPr lang="en-US" dirty="0"/>
              <a:t>&gt; Naming Conventions</a:t>
            </a:r>
          </a:p>
        </p:txBody>
      </p:sp>
      <p:sp>
        <p:nvSpPr>
          <p:cNvPr id="3" name="Content Placeholder 2"/>
          <p:cNvSpPr>
            <a:spLocks noGrp="1"/>
          </p:cNvSpPr>
          <p:nvPr>
            <p:ph idx="1"/>
          </p:nvPr>
        </p:nvSpPr>
        <p:spPr/>
        <p:txBody>
          <a:bodyPr/>
          <a:lstStyle/>
          <a:p>
            <a:r>
              <a:rPr lang="en-US" b="1" dirty="0"/>
              <a:t>Functions:</a:t>
            </a:r>
            <a:r>
              <a:rPr lang="en-US" dirty="0"/>
              <a:t> use verb noun format</a:t>
            </a:r>
          </a:p>
          <a:p>
            <a:pPr lvl="1"/>
            <a:r>
              <a:rPr lang="en-US" dirty="0"/>
              <a:t>Example: </a:t>
            </a:r>
            <a:r>
              <a:rPr lang="en-US" i="1" dirty="0" err="1"/>
              <a:t>create</a:t>
            </a:r>
            <a:r>
              <a:rPr lang="en-US" b="1" dirty="0" err="1"/>
              <a:t>Element</a:t>
            </a:r>
            <a:r>
              <a:rPr lang="en-US" b="1" dirty="0"/>
              <a:t>, </a:t>
            </a:r>
            <a:r>
              <a:rPr lang="en-US" i="1" dirty="0" err="1"/>
              <a:t>append</a:t>
            </a:r>
            <a:r>
              <a:rPr lang="en-US" b="1" dirty="0" err="1"/>
              <a:t>Child</a:t>
            </a:r>
            <a:r>
              <a:rPr lang="en-US" b="1" dirty="0"/>
              <a:t>, </a:t>
            </a:r>
            <a:r>
              <a:rPr lang="en-US" i="1" dirty="0" err="1"/>
              <a:t>get</a:t>
            </a:r>
            <a:r>
              <a:rPr lang="en-US" b="1" dirty="0" err="1"/>
              <a:t>Element</a:t>
            </a:r>
            <a:r>
              <a:rPr lang="en-US" dirty="0" err="1"/>
              <a:t>By</a:t>
            </a:r>
            <a:r>
              <a:rPr lang="en-US" b="1" dirty="0" err="1"/>
              <a:t>Id</a:t>
            </a:r>
            <a:endParaRPr lang="en-US" dirty="0"/>
          </a:p>
          <a:p>
            <a:r>
              <a:rPr lang="en-US" b="1" dirty="0"/>
              <a:t>Objects:</a:t>
            </a:r>
            <a:r>
              <a:rPr lang="en-US" dirty="0"/>
              <a:t> uppercase first letter</a:t>
            </a:r>
          </a:p>
          <a:p>
            <a:pPr lvl="1"/>
            <a:r>
              <a:rPr lang="en-US" dirty="0"/>
              <a:t>Example: Math, Date</a:t>
            </a:r>
          </a:p>
        </p:txBody>
      </p:sp>
    </p:spTree>
    <p:extLst>
      <p:ext uri="{BB962C8B-B14F-4D97-AF65-F5344CB8AC3E}">
        <p14:creationId xmlns:p14="http://schemas.microsoft.com/office/powerpoint/2010/main" val="147479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Style Guideline…</a:t>
            </a:r>
            <a:br>
              <a:rPr lang="en-US" dirty="0"/>
            </a:br>
            <a:r>
              <a:rPr lang="en-US" dirty="0"/>
              <a:t>&gt; Brace Style</a:t>
            </a:r>
          </a:p>
        </p:txBody>
      </p:sp>
      <p:sp>
        <p:nvSpPr>
          <p:cNvPr id="3" name="Content Placeholder 2"/>
          <p:cNvSpPr>
            <a:spLocks noGrp="1"/>
          </p:cNvSpPr>
          <p:nvPr>
            <p:ph idx="1"/>
          </p:nvPr>
        </p:nvSpPr>
        <p:spPr/>
        <p:txBody>
          <a:bodyPr/>
          <a:lstStyle/>
          <a:p>
            <a:pPr marL="0" indent="0">
              <a:buNone/>
            </a:pPr>
            <a:r>
              <a:rPr lang="en-US" dirty="0"/>
              <a:t>	if (x) {</a:t>
            </a:r>
          </a:p>
          <a:p>
            <a:pPr marL="0" indent="0">
              <a:buNone/>
            </a:pPr>
            <a:r>
              <a:rPr lang="en-US" dirty="0"/>
              <a:t>		//…</a:t>
            </a:r>
          </a:p>
          <a:p>
            <a:pPr marL="0" indent="0">
              <a:buNone/>
            </a:pPr>
            <a:r>
              <a:rPr lang="en-US" dirty="0"/>
              <a:t>	} else {</a:t>
            </a:r>
          </a:p>
          <a:p>
            <a:pPr marL="0" indent="0">
              <a:buNone/>
            </a:pPr>
            <a:r>
              <a:rPr lang="en-US" dirty="0"/>
              <a:t>		// …</a:t>
            </a:r>
          </a:p>
          <a:p>
            <a:pPr marL="0" indent="0">
              <a:buNone/>
            </a:pPr>
            <a:r>
              <a:rPr lang="en-US" dirty="0"/>
              <a:t>	}</a:t>
            </a:r>
          </a:p>
          <a:p>
            <a:r>
              <a:rPr lang="en-US" dirty="0"/>
              <a:t>Open the curly braces on the same line as the keyword.</a:t>
            </a:r>
          </a:p>
          <a:p>
            <a:r>
              <a:rPr lang="en-US" dirty="0"/>
              <a:t>Always use blocks. (recommendation – might forget and add some code)</a:t>
            </a:r>
          </a:p>
          <a:p>
            <a:endParaRPr lang="en-US" dirty="0"/>
          </a:p>
        </p:txBody>
      </p:sp>
    </p:spTree>
    <p:extLst>
      <p:ext uri="{BB962C8B-B14F-4D97-AF65-F5344CB8AC3E}">
        <p14:creationId xmlns:p14="http://schemas.microsoft.com/office/powerpoint/2010/main" val="115021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JavaScript Style Guideline…</a:t>
            </a:r>
            <a:br>
              <a:rPr lang="en-US" dirty="0"/>
            </a:br>
            <a:r>
              <a:rPr lang="en-US" dirty="0"/>
              <a:t>&gt; Define your functions before you call them</a:t>
            </a:r>
          </a:p>
        </p:txBody>
      </p:sp>
      <p:sp>
        <p:nvSpPr>
          <p:cNvPr id="3" name="Content Placeholder 2"/>
          <p:cNvSpPr>
            <a:spLocks noGrp="1"/>
          </p:cNvSpPr>
          <p:nvPr>
            <p:ph idx="1"/>
          </p:nvPr>
        </p:nvSpPr>
        <p:spPr/>
        <p:txBody>
          <a:bodyPr/>
          <a:lstStyle/>
          <a:p>
            <a:pPr marL="0" indent="0">
              <a:buNone/>
            </a:pPr>
            <a:r>
              <a:rPr lang="en-US" dirty="0"/>
              <a:t>	function </a:t>
            </a:r>
            <a:r>
              <a:rPr lang="en-US" dirty="0" err="1"/>
              <a:t>someFunction</a:t>
            </a:r>
            <a:r>
              <a:rPr lang="en-US" dirty="0"/>
              <a:t>() {</a:t>
            </a:r>
          </a:p>
          <a:p>
            <a:pPr marL="0" indent="0">
              <a:buNone/>
            </a:pPr>
            <a:r>
              <a:rPr lang="en-US" dirty="0"/>
              <a:t>		</a:t>
            </a:r>
            <a:r>
              <a:rPr lang="en-US" dirty="0" err="1"/>
              <a:t>otherFunction</a:t>
            </a:r>
            <a:r>
              <a:rPr lang="en-US" dirty="0"/>
              <a:t>();</a:t>
            </a:r>
          </a:p>
          <a:p>
            <a:pPr marL="0" indent="0">
              <a:buNone/>
            </a:pPr>
            <a:r>
              <a:rPr lang="en-US" dirty="0"/>
              <a:t>	}</a:t>
            </a:r>
          </a:p>
          <a:p>
            <a:pPr marL="0" indent="0">
              <a:buNone/>
            </a:pPr>
            <a:endParaRPr lang="en-US" dirty="0"/>
          </a:p>
          <a:p>
            <a:pPr marL="0" indent="0">
              <a:buNone/>
            </a:pPr>
            <a:r>
              <a:rPr lang="en-US" dirty="0"/>
              <a:t>	function </a:t>
            </a:r>
            <a:r>
              <a:rPr lang="en-US" dirty="0" err="1"/>
              <a:t>otherFunction</a:t>
            </a:r>
            <a:r>
              <a:rPr lang="en-US" dirty="0"/>
              <a:t>(x) {</a:t>
            </a:r>
          </a:p>
          <a:p>
            <a:pPr marL="0" indent="0">
              <a:buNone/>
            </a:pPr>
            <a:r>
              <a:rPr lang="en-US" dirty="0"/>
              <a:t>		//…</a:t>
            </a:r>
          </a:p>
          <a:p>
            <a:pPr marL="0" indent="0">
              <a:buNone/>
            </a:pPr>
            <a:r>
              <a:rPr lang="en-US" dirty="0"/>
              <a:t>	}</a:t>
            </a:r>
          </a:p>
          <a:p>
            <a:pPr marL="0" indent="0">
              <a:buNone/>
            </a:pPr>
            <a:r>
              <a:rPr lang="en-US" dirty="0"/>
              <a:t>	</a:t>
            </a:r>
            <a:r>
              <a:rPr lang="en-US" b="1" dirty="0"/>
              <a:t>It is preferred to have </a:t>
            </a:r>
            <a:r>
              <a:rPr lang="en-US" b="1" dirty="0" err="1"/>
              <a:t>otherFunction</a:t>
            </a:r>
            <a:r>
              <a:rPr lang="en-US" b="1" dirty="0"/>
              <a:t> </a:t>
            </a:r>
            <a:r>
              <a:rPr lang="en-US" b="1"/>
              <a:t>function definition before </a:t>
            </a:r>
            <a:r>
              <a:rPr lang="en-US" b="1" dirty="0" err="1"/>
              <a:t>someFunction</a:t>
            </a:r>
            <a:r>
              <a:rPr lang="en-US" b="1" dirty="0"/>
              <a:t> function definition.</a:t>
            </a:r>
          </a:p>
        </p:txBody>
      </p:sp>
    </p:spTree>
    <p:extLst>
      <p:ext uri="{BB962C8B-B14F-4D97-AF65-F5344CB8AC3E}">
        <p14:creationId xmlns:p14="http://schemas.microsoft.com/office/powerpoint/2010/main" val="149467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 Review</a:t>
            </a:r>
          </a:p>
        </p:txBody>
      </p:sp>
      <p:sp>
        <p:nvSpPr>
          <p:cNvPr id="3" name="Content Placeholder 2"/>
          <p:cNvSpPr>
            <a:spLocks noGrp="1"/>
          </p:cNvSpPr>
          <p:nvPr>
            <p:ph idx="1"/>
          </p:nvPr>
        </p:nvSpPr>
        <p:spPr/>
        <p:txBody>
          <a:bodyPr/>
          <a:lstStyle/>
          <a:p>
            <a:r>
              <a:rPr lang="en-US" dirty="0"/>
              <a:t>Use </a:t>
            </a:r>
            <a:r>
              <a:rPr lang="en-US" b="1" dirty="0" err="1"/>
              <a:t>camelCase</a:t>
            </a:r>
            <a:r>
              <a:rPr lang="en-US" dirty="0"/>
              <a:t> for variables, functions and methods</a:t>
            </a:r>
          </a:p>
          <a:p>
            <a:r>
              <a:rPr lang="en-US" dirty="0"/>
              <a:t>Open </a:t>
            </a:r>
            <a:r>
              <a:rPr lang="en-US" b="1" dirty="0"/>
              <a:t>curly braces</a:t>
            </a:r>
            <a:r>
              <a:rPr lang="en-US" dirty="0"/>
              <a:t> on the same line</a:t>
            </a:r>
          </a:p>
          <a:p>
            <a:r>
              <a:rPr lang="en-US" b="1" dirty="0"/>
              <a:t>Always</a:t>
            </a:r>
            <a:r>
              <a:rPr lang="en-US" dirty="0"/>
              <a:t> use blocks – even if only one line</a:t>
            </a:r>
          </a:p>
          <a:p>
            <a:r>
              <a:rPr lang="en-US" dirty="0"/>
              <a:t>Define your functions </a:t>
            </a:r>
            <a:r>
              <a:rPr lang="en-US" b="1" dirty="0"/>
              <a:t>before</a:t>
            </a:r>
            <a:r>
              <a:rPr lang="en-US" dirty="0"/>
              <a:t> you call them</a:t>
            </a:r>
          </a:p>
          <a:p>
            <a:r>
              <a:rPr lang="en-US" b="1" dirty="0"/>
              <a:t>Always</a:t>
            </a:r>
            <a:r>
              <a:rPr lang="en-US" dirty="0"/>
              <a:t> use semicolons to end a statement</a:t>
            </a:r>
          </a:p>
          <a:p>
            <a:r>
              <a:rPr lang="en-US" b="1" dirty="0"/>
              <a:t>Always</a:t>
            </a:r>
            <a:r>
              <a:rPr lang="en-US" dirty="0"/>
              <a:t> use </a:t>
            </a:r>
            <a:r>
              <a:rPr lang="en-US" b="1" dirty="0" err="1"/>
              <a:t>var</a:t>
            </a:r>
            <a:r>
              <a:rPr lang="en-US" dirty="0"/>
              <a:t> when declaring a variable.</a:t>
            </a:r>
          </a:p>
        </p:txBody>
      </p:sp>
    </p:spTree>
    <p:extLst>
      <p:ext uri="{BB962C8B-B14F-4D97-AF65-F5344CB8AC3E}">
        <p14:creationId xmlns:p14="http://schemas.microsoft.com/office/powerpoint/2010/main" val="394376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you can explore</a:t>
            </a:r>
          </a:p>
        </p:txBody>
      </p:sp>
      <p:sp>
        <p:nvSpPr>
          <p:cNvPr id="3" name="Content Placeholder 2"/>
          <p:cNvSpPr>
            <a:spLocks noGrp="1"/>
          </p:cNvSpPr>
          <p:nvPr>
            <p:ph idx="1"/>
          </p:nvPr>
        </p:nvSpPr>
        <p:spPr/>
        <p:txBody>
          <a:bodyPr/>
          <a:lstStyle/>
          <a:p>
            <a:r>
              <a:rPr lang="en-US" dirty="0"/>
              <a:t>Manipulating cookies using JavaScript</a:t>
            </a:r>
          </a:p>
          <a:p>
            <a:r>
              <a:rPr lang="en-US" dirty="0"/>
              <a:t>Minify a JavaScript file</a:t>
            </a:r>
          </a:p>
          <a:p>
            <a:r>
              <a:rPr lang="en-US" dirty="0"/>
              <a:t>Code Check (jslint.com)</a:t>
            </a:r>
          </a:p>
          <a:p>
            <a:pPr lvl="1"/>
            <a:r>
              <a:rPr lang="en-US" dirty="0"/>
              <a:t>Validation (Not only error)</a:t>
            </a:r>
          </a:p>
        </p:txBody>
      </p:sp>
    </p:spTree>
    <p:extLst>
      <p:ext uri="{BB962C8B-B14F-4D97-AF65-F5344CB8AC3E}">
        <p14:creationId xmlns:p14="http://schemas.microsoft.com/office/powerpoint/2010/main" val="175254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Form and Form Elements Properties &amp; Event Reference</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7463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and Form Elements Properties &amp; Event Reference</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6408900"/>
              </p:ext>
            </p:extLst>
          </p:nvPr>
        </p:nvGraphicFramePr>
        <p:xfrm>
          <a:off x="1437355" y="2039198"/>
          <a:ext cx="8596668" cy="2834528"/>
        </p:xfrm>
        <a:graphic>
          <a:graphicData uri="http://schemas.openxmlformats.org/drawingml/2006/table">
            <a:tbl>
              <a:tblPr firstRow="1" bandRow="1">
                <a:tableStyleId>{5C22544A-7EE6-4342-B048-85BDC9FD1C3A}</a:tableStyleId>
              </a:tblPr>
              <a:tblGrid>
                <a:gridCol w="934305">
                  <a:extLst>
                    <a:ext uri="{9D8B030D-6E8A-4147-A177-3AD203B41FA5}">
                      <a16:colId xmlns:a16="http://schemas.microsoft.com/office/drawing/2014/main" xmlns="" val="20000"/>
                    </a:ext>
                  </a:extLst>
                </a:gridCol>
                <a:gridCol w="2470033">
                  <a:extLst>
                    <a:ext uri="{9D8B030D-6E8A-4147-A177-3AD203B41FA5}">
                      <a16:colId xmlns:a16="http://schemas.microsoft.com/office/drawing/2014/main" xmlns="" val="20001"/>
                    </a:ext>
                  </a:extLst>
                </a:gridCol>
                <a:gridCol w="5192330">
                  <a:extLst>
                    <a:ext uri="{9D8B030D-6E8A-4147-A177-3AD203B41FA5}">
                      <a16:colId xmlns:a16="http://schemas.microsoft.com/office/drawing/2014/main" xmlns="" val="20002"/>
                    </a:ext>
                  </a:extLst>
                </a:gridCol>
              </a:tblGrid>
              <a:tr h="220458">
                <a:tc>
                  <a:txBody>
                    <a:bodyPr/>
                    <a:lstStyle/>
                    <a:p>
                      <a:r>
                        <a:rPr lang="en-US" sz="1800" dirty="0"/>
                        <a:t>Event</a:t>
                      </a:r>
                    </a:p>
                  </a:txBody>
                  <a:tcPr marT="45714" marB="45714"/>
                </a:tc>
                <a:tc>
                  <a:txBody>
                    <a:bodyPr/>
                    <a:lstStyle/>
                    <a:p>
                      <a:r>
                        <a:rPr lang="en-US" sz="1800" dirty="0"/>
                        <a:t>Element(s)</a:t>
                      </a:r>
                    </a:p>
                  </a:txBody>
                  <a:tcPr marT="45714" marB="45714"/>
                </a:tc>
                <a:tc>
                  <a:txBody>
                    <a:bodyPr/>
                    <a:lstStyle/>
                    <a:p>
                      <a:r>
                        <a:rPr lang="en-US" sz="1800" dirty="0"/>
                        <a:t>Description</a:t>
                      </a:r>
                    </a:p>
                  </a:txBody>
                  <a:tcPr marT="45714" marB="45714"/>
                </a:tc>
                <a:extLst>
                  <a:ext uri="{0D108BD9-81ED-4DB2-BD59-A6C34878D82A}">
                    <a16:rowId xmlns:a16="http://schemas.microsoft.com/office/drawing/2014/main" xmlns="" val="10000"/>
                  </a:ext>
                </a:extLst>
              </a:tr>
              <a:tr h="220458">
                <a:tc>
                  <a:txBody>
                    <a:bodyPr/>
                    <a:lstStyle/>
                    <a:p>
                      <a:r>
                        <a:rPr lang="en-US" sz="1800" dirty="0"/>
                        <a:t>blur</a:t>
                      </a:r>
                    </a:p>
                  </a:txBody>
                  <a:tcPr marT="45714" marB="45714"/>
                </a:tc>
                <a:tc>
                  <a:txBody>
                    <a:bodyPr/>
                    <a:lstStyle/>
                    <a:p>
                      <a:r>
                        <a:rPr lang="en-US" sz="1800" dirty="0"/>
                        <a:t>input,</a:t>
                      </a:r>
                      <a:r>
                        <a:rPr lang="en-US" sz="1800" baseline="0" dirty="0"/>
                        <a:t> select, </a:t>
                      </a:r>
                      <a:r>
                        <a:rPr lang="en-US" sz="1800" baseline="0" dirty="0" err="1"/>
                        <a:t>textarea</a:t>
                      </a:r>
                      <a:endParaRPr lang="en-US" sz="1800" dirty="0"/>
                    </a:p>
                  </a:txBody>
                  <a:tcPr marT="45714" marB="45714"/>
                </a:tc>
                <a:tc>
                  <a:txBody>
                    <a:bodyPr/>
                    <a:lstStyle/>
                    <a:p>
                      <a:r>
                        <a:rPr lang="en-US" sz="1800" dirty="0"/>
                        <a:t>Removes keyboard focus</a:t>
                      </a:r>
                    </a:p>
                  </a:txBody>
                  <a:tcPr marT="45714" marB="45714"/>
                </a:tc>
                <a:extLst>
                  <a:ext uri="{0D108BD9-81ED-4DB2-BD59-A6C34878D82A}">
                    <a16:rowId xmlns:a16="http://schemas.microsoft.com/office/drawing/2014/main" xmlns="" val="10001"/>
                  </a:ext>
                </a:extLst>
              </a:tr>
              <a:tr h="220458">
                <a:tc>
                  <a:txBody>
                    <a:bodyPr/>
                    <a:lstStyle/>
                    <a:p>
                      <a:r>
                        <a:rPr lang="en-US" sz="1800" dirty="0"/>
                        <a:t>click</a:t>
                      </a:r>
                    </a:p>
                  </a:txBody>
                  <a:tcPr marT="45714" marB="45714"/>
                </a:tc>
                <a:tc>
                  <a:txBody>
                    <a:bodyPr/>
                    <a:lstStyle/>
                    <a:p>
                      <a:r>
                        <a:rPr lang="en-US" sz="1800" dirty="0"/>
                        <a:t>input</a:t>
                      </a:r>
                    </a:p>
                  </a:txBody>
                  <a:tcPr marT="45714" marB="45714"/>
                </a:tc>
                <a:tc>
                  <a:txBody>
                    <a:bodyPr/>
                    <a:lstStyle/>
                    <a:p>
                      <a:r>
                        <a:rPr lang="en-US" sz="1800" dirty="0"/>
                        <a:t>Simulates</a:t>
                      </a:r>
                      <a:r>
                        <a:rPr lang="en-US" sz="1800" baseline="0" dirty="0"/>
                        <a:t> a mouse click</a:t>
                      </a:r>
                      <a:endParaRPr lang="en-US" sz="1800" dirty="0"/>
                    </a:p>
                  </a:txBody>
                  <a:tcPr marT="45714" marB="45714"/>
                </a:tc>
                <a:extLst>
                  <a:ext uri="{0D108BD9-81ED-4DB2-BD59-A6C34878D82A}">
                    <a16:rowId xmlns:a16="http://schemas.microsoft.com/office/drawing/2014/main" xmlns="" val="10002"/>
                  </a:ext>
                </a:extLst>
              </a:tr>
              <a:tr h="220458">
                <a:tc>
                  <a:txBody>
                    <a:bodyPr/>
                    <a:lstStyle/>
                    <a:p>
                      <a:r>
                        <a:rPr lang="en-US" sz="1800" dirty="0"/>
                        <a:t>focus</a:t>
                      </a:r>
                    </a:p>
                  </a:txBody>
                  <a:tcPr marT="45714" marB="45714"/>
                </a:tc>
                <a:tc>
                  <a:txBody>
                    <a:bodyPr/>
                    <a:lstStyle/>
                    <a:p>
                      <a:r>
                        <a:rPr lang="en-US" sz="1800" dirty="0"/>
                        <a:t>input, select, </a:t>
                      </a:r>
                      <a:r>
                        <a:rPr lang="en-US" sz="1800" dirty="0" err="1"/>
                        <a:t>textarea</a:t>
                      </a:r>
                      <a:endParaRPr lang="en-US" sz="1800" dirty="0"/>
                    </a:p>
                  </a:txBody>
                  <a:tcPr marT="45714" marB="45714"/>
                </a:tc>
                <a:tc>
                  <a:txBody>
                    <a:bodyPr/>
                    <a:lstStyle/>
                    <a:p>
                      <a:r>
                        <a:rPr lang="en-US" sz="1800" dirty="0"/>
                        <a:t>Gives keyboard focus</a:t>
                      </a:r>
                    </a:p>
                  </a:txBody>
                  <a:tcPr marT="45714" marB="45714"/>
                </a:tc>
                <a:extLst>
                  <a:ext uri="{0D108BD9-81ED-4DB2-BD59-A6C34878D82A}">
                    <a16:rowId xmlns:a16="http://schemas.microsoft.com/office/drawing/2014/main" xmlns="" val="10003"/>
                  </a:ext>
                </a:extLst>
              </a:tr>
              <a:tr h="220458">
                <a:tc>
                  <a:txBody>
                    <a:bodyPr/>
                    <a:lstStyle/>
                    <a:p>
                      <a:r>
                        <a:rPr lang="en-US" sz="1800" dirty="0"/>
                        <a:t>reset</a:t>
                      </a:r>
                    </a:p>
                  </a:txBody>
                  <a:tcPr marT="45714" marB="45714"/>
                </a:tc>
                <a:tc>
                  <a:txBody>
                    <a:bodyPr/>
                    <a:lstStyle/>
                    <a:p>
                      <a:r>
                        <a:rPr lang="en-US" sz="1800" dirty="0"/>
                        <a:t>form</a:t>
                      </a:r>
                    </a:p>
                  </a:txBody>
                  <a:tcPr marT="45714" marB="45714"/>
                </a:tc>
                <a:tc>
                  <a:txBody>
                    <a:bodyPr/>
                    <a:lstStyle/>
                    <a:p>
                      <a:r>
                        <a:rPr lang="en-US" sz="1800" dirty="0"/>
                        <a:t>Reset all control’s value to default</a:t>
                      </a:r>
                    </a:p>
                  </a:txBody>
                  <a:tcPr marT="45714" marB="45714"/>
                </a:tc>
                <a:extLst>
                  <a:ext uri="{0D108BD9-81ED-4DB2-BD59-A6C34878D82A}">
                    <a16:rowId xmlns:a16="http://schemas.microsoft.com/office/drawing/2014/main" xmlns="" val="684505112"/>
                  </a:ext>
                </a:extLst>
              </a:tr>
              <a:tr h="220450">
                <a:tc>
                  <a:txBody>
                    <a:bodyPr/>
                    <a:lstStyle/>
                    <a:p>
                      <a:r>
                        <a:rPr lang="en-US" sz="1800" dirty="0"/>
                        <a:t>select</a:t>
                      </a:r>
                    </a:p>
                  </a:txBody>
                  <a:tcPr marT="45707" marB="45707"/>
                </a:tc>
                <a:tc>
                  <a:txBody>
                    <a:bodyPr/>
                    <a:lstStyle/>
                    <a:p>
                      <a:r>
                        <a:rPr lang="en-US" sz="1800" dirty="0"/>
                        <a:t>input, </a:t>
                      </a:r>
                      <a:r>
                        <a:rPr lang="en-US" sz="1800" dirty="0" err="1"/>
                        <a:t>textarea</a:t>
                      </a:r>
                      <a:endParaRPr lang="en-US" sz="1800" dirty="0"/>
                    </a:p>
                  </a:txBody>
                  <a:tcPr marT="45707" marB="45707"/>
                </a:tc>
                <a:tc>
                  <a:txBody>
                    <a:bodyPr/>
                    <a:lstStyle/>
                    <a:p>
                      <a:r>
                        <a:rPr lang="en-US" sz="1800" dirty="0"/>
                        <a:t>Selects all the contents</a:t>
                      </a:r>
                    </a:p>
                  </a:txBody>
                  <a:tcPr marT="45707" marB="45707"/>
                </a:tc>
                <a:extLst>
                  <a:ext uri="{0D108BD9-81ED-4DB2-BD59-A6C34878D82A}">
                    <a16:rowId xmlns:a16="http://schemas.microsoft.com/office/drawing/2014/main" xmlns="" val="1180958905"/>
                  </a:ext>
                </a:extLst>
              </a:tr>
              <a:tr h="220450">
                <a:tc>
                  <a:txBody>
                    <a:bodyPr/>
                    <a:lstStyle/>
                    <a:p>
                      <a:r>
                        <a:rPr lang="en-US" sz="1800" dirty="0"/>
                        <a:t>submit</a:t>
                      </a:r>
                    </a:p>
                  </a:txBody>
                  <a:tcPr marT="45707" marB="45707"/>
                </a:tc>
                <a:tc>
                  <a:txBody>
                    <a:bodyPr/>
                    <a:lstStyle/>
                    <a:p>
                      <a:r>
                        <a:rPr lang="en-US" sz="1800" dirty="0"/>
                        <a:t>form</a:t>
                      </a:r>
                    </a:p>
                  </a:txBody>
                  <a:tcPr marT="45707" marB="45707"/>
                </a:tc>
                <a:tc>
                  <a:txBody>
                    <a:bodyPr/>
                    <a:lstStyle/>
                    <a:p>
                      <a:r>
                        <a:rPr lang="en-US" sz="1800" dirty="0"/>
                        <a:t>Submits</a:t>
                      </a:r>
                      <a:r>
                        <a:rPr lang="en-US" sz="1800" baseline="0" dirty="0"/>
                        <a:t> the form without triggering submit event</a:t>
                      </a:r>
                      <a:endParaRPr lang="en-US" sz="1800" dirty="0"/>
                    </a:p>
                  </a:txBody>
                  <a:tcPr marT="45707" marB="45707"/>
                </a:tc>
                <a:extLst>
                  <a:ext uri="{0D108BD9-81ED-4DB2-BD59-A6C34878D82A}">
                    <a16:rowId xmlns:a16="http://schemas.microsoft.com/office/drawing/2014/main" xmlns="" val="784444549"/>
                  </a:ext>
                </a:extLst>
              </a:tr>
            </a:tbl>
          </a:graphicData>
        </a:graphic>
      </p:graphicFrame>
    </p:spTree>
    <p:extLst>
      <p:ext uri="{BB962C8B-B14F-4D97-AF65-F5344CB8AC3E}">
        <p14:creationId xmlns:p14="http://schemas.microsoft.com/office/powerpoint/2010/main" val="246480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08322"/>
            <a:ext cx="10096500" cy="2219691"/>
          </a:xfrm>
        </p:spPr>
        <p:txBody>
          <a:bodyPr>
            <a:normAutofit/>
          </a:bodyPr>
          <a:lstStyle/>
          <a:p>
            <a:pPr algn="ctr"/>
            <a:r>
              <a:rPr lang="en-US" sz="2400" dirty="0"/>
              <a:t>Variables</a:t>
            </a:r>
          </a:p>
        </p:txBody>
      </p:sp>
      <p:sp>
        <p:nvSpPr>
          <p:cNvPr id="4" name="Oval 3"/>
          <p:cNvSpPr/>
          <p:nvPr/>
        </p:nvSpPr>
        <p:spPr>
          <a:xfrm>
            <a:off x="6700157" y="1009403"/>
            <a:ext cx="4237017" cy="37763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err="1"/>
              <a:t>var</a:t>
            </a:r>
            <a:r>
              <a:rPr lang="en-US" sz="1050" dirty="0"/>
              <a:t> </a:t>
            </a:r>
            <a:r>
              <a:rPr lang="en-US" sz="1050" dirty="0" err="1"/>
              <a:t>myVariable</a:t>
            </a:r>
            <a:r>
              <a:rPr lang="en-US" sz="1050" dirty="0"/>
              <a:t>; </a:t>
            </a:r>
          </a:p>
          <a:p>
            <a:r>
              <a:rPr lang="en-US" sz="1050" dirty="0"/>
              <a:t>	</a:t>
            </a:r>
            <a:r>
              <a:rPr lang="en-US" sz="1050" dirty="0" err="1"/>
              <a:t>myVariable</a:t>
            </a:r>
            <a:r>
              <a:rPr lang="en-US" sz="1050" dirty="0"/>
              <a:t> = 200; //200</a:t>
            </a:r>
          </a:p>
          <a:p>
            <a:r>
              <a:rPr lang="en-US" sz="1050" dirty="0"/>
              <a:t>	</a:t>
            </a:r>
            <a:r>
              <a:rPr lang="en-US" sz="1050" dirty="0" err="1"/>
              <a:t>myVariable</a:t>
            </a:r>
            <a:r>
              <a:rPr lang="en-US" sz="1050" dirty="0"/>
              <a:t> = “Hello”; //Hello (double quotes)</a:t>
            </a:r>
          </a:p>
          <a:p>
            <a:r>
              <a:rPr lang="en-US" sz="1050" dirty="0"/>
              <a:t>	</a:t>
            </a:r>
            <a:r>
              <a:rPr lang="en-US" sz="1050" dirty="0" err="1"/>
              <a:t>myVariable</a:t>
            </a:r>
            <a:r>
              <a:rPr lang="en-US" sz="1050" dirty="0"/>
              <a:t> = ‘Hello’; //Hello (single quotes)</a:t>
            </a:r>
          </a:p>
          <a:p>
            <a:r>
              <a:rPr lang="en-US" sz="1050" dirty="0"/>
              <a:t>	</a:t>
            </a:r>
            <a:r>
              <a:rPr lang="en-US" sz="1050" dirty="0" err="1"/>
              <a:t>myVariable</a:t>
            </a:r>
            <a:r>
              <a:rPr lang="en-US" sz="1050" dirty="0"/>
              <a:t> = true;</a:t>
            </a:r>
          </a:p>
          <a:p>
            <a:r>
              <a:rPr lang="en-US" sz="1050" dirty="0"/>
              <a:t>	</a:t>
            </a:r>
            <a:r>
              <a:rPr lang="en-US" sz="1050" dirty="0" err="1"/>
              <a:t>myVariable</a:t>
            </a:r>
            <a:r>
              <a:rPr lang="en-US" sz="1050" dirty="0"/>
              <a:t> = false;</a:t>
            </a:r>
          </a:p>
          <a:p>
            <a:pPr algn="ctr"/>
            <a:endParaRPr lang="en-US" sz="1050" dirty="0"/>
          </a:p>
        </p:txBody>
      </p:sp>
    </p:spTree>
    <p:extLst>
      <p:ext uri="{BB962C8B-B14F-4D97-AF65-F5344CB8AC3E}">
        <p14:creationId xmlns:p14="http://schemas.microsoft.com/office/powerpoint/2010/main" val="285344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and Form Elements Properties &amp; Event Reference</a:t>
            </a:r>
          </a:p>
        </p:txBody>
      </p:sp>
      <p:sp>
        <p:nvSpPr>
          <p:cNvPr id="3" name="Content Placeholder 2"/>
          <p:cNvSpPr>
            <a:spLocks noGrp="1"/>
          </p:cNvSpPr>
          <p:nvPr>
            <p:ph idx="1"/>
          </p:nvPr>
        </p:nvSpPr>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80353062"/>
              </p:ext>
            </p:extLst>
          </p:nvPr>
        </p:nvGraphicFramePr>
        <p:xfrm>
          <a:off x="1674862" y="1817523"/>
          <a:ext cx="8596668" cy="2926136"/>
        </p:xfrm>
        <a:graphic>
          <a:graphicData uri="http://schemas.openxmlformats.org/drawingml/2006/table">
            <a:tbl>
              <a:tblPr firstRow="1" bandRow="1">
                <a:tableStyleId>{5C22544A-7EE6-4342-B048-85BDC9FD1C3A}</a:tableStyleId>
              </a:tblPr>
              <a:tblGrid>
                <a:gridCol w="1227142">
                  <a:extLst>
                    <a:ext uri="{9D8B030D-6E8A-4147-A177-3AD203B41FA5}">
                      <a16:colId xmlns:a16="http://schemas.microsoft.com/office/drawing/2014/main" xmlns="" val="20000"/>
                    </a:ext>
                  </a:extLst>
                </a:gridCol>
                <a:gridCol w="2775000">
                  <a:extLst>
                    <a:ext uri="{9D8B030D-6E8A-4147-A177-3AD203B41FA5}">
                      <a16:colId xmlns:a16="http://schemas.microsoft.com/office/drawing/2014/main" xmlns="" val="20001"/>
                    </a:ext>
                  </a:extLst>
                </a:gridCol>
                <a:gridCol w="4594526">
                  <a:extLst>
                    <a:ext uri="{9D8B030D-6E8A-4147-A177-3AD203B41FA5}">
                      <a16:colId xmlns:a16="http://schemas.microsoft.com/office/drawing/2014/main" xmlns="" val="20002"/>
                    </a:ext>
                  </a:extLst>
                </a:gridCol>
              </a:tblGrid>
              <a:tr h="0">
                <a:tc>
                  <a:txBody>
                    <a:bodyPr/>
                    <a:lstStyle/>
                    <a:p>
                      <a:r>
                        <a:rPr lang="en-US" sz="1800" dirty="0"/>
                        <a:t>Property</a:t>
                      </a:r>
                    </a:p>
                  </a:txBody>
                  <a:tcPr marT="45743" marB="45743"/>
                </a:tc>
                <a:tc>
                  <a:txBody>
                    <a:bodyPr/>
                    <a:lstStyle/>
                    <a:p>
                      <a:r>
                        <a:rPr lang="en-US" sz="1800" dirty="0"/>
                        <a:t>Element(s)</a:t>
                      </a:r>
                    </a:p>
                  </a:txBody>
                  <a:tcPr marT="45743" marB="45743"/>
                </a:tc>
                <a:tc>
                  <a:txBody>
                    <a:bodyPr/>
                    <a:lstStyle/>
                    <a:p>
                      <a:r>
                        <a:rPr lang="en-US" sz="1800" dirty="0"/>
                        <a:t>Description</a:t>
                      </a:r>
                    </a:p>
                  </a:txBody>
                  <a:tcPr marT="45743" marB="45743"/>
                </a:tc>
                <a:extLst>
                  <a:ext uri="{0D108BD9-81ED-4DB2-BD59-A6C34878D82A}">
                    <a16:rowId xmlns:a16="http://schemas.microsoft.com/office/drawing/2014/main" xmlns="" val="10000"/>
                  </a:ext>
                </a:extLst>
              </a:tr>
              <a:tr h="0">
                <a:tc>
                  <a:txBody>
                    <a:bodyPr/>
                    <a:lstStyle/>
                    <a:p>
                      <a:r>
                        <a:rPr lang="en-US" sz="1800" dirty="0"/>
                        <a:t>elements</a:t>
                      </a:r>
                    </a:p>
                  </a:txBody>
                  <a:tcPr marT="45743" marB="45743"/>
                </a:tc>
                <a:tc>
                  <a:txBody>
                    <a:bodyPr/>
                    <a:lstStyle/>
                    <a:p>
                      <a:r>
                        <a:rPr lang="en-US" sz="1800" dirty="0"/>
                        <a:t>form</a:t>
                      </a:r>
                    </a:p>
                  </a:txBody>
                  <a:tcPr marT="45743" marB="45743"/>
                </a:tc>
                <a:tc>
                  <a:txBody>
                    <a:bodyPr/>
                    <a:lstStyle/>
                    <a:p>
                      <a:r>
                        <a:rPr lang="en-US" sz="1800" dirty="0"/>
                        <a:t>A node</a:t>
                      </a:r>
                      <a:r>
                        <a:rPr lang="en-US" sz="1800" baseline="0" dirty="0"/>
                        <a:t> list containing all the form controls</a:t>
                      </a:r>
                      <a:endParaRPr lang="en-US" sz="1800" dirty="0"/>
                    </a:p>
                  </a:txBody>
                  <a:tcPr marT="45743" marB="45743"/>
                </a:tc>
                <a:extLst>
                  <a:ext uri="{0D108BD9-81ED-4DB2-BD59-A6C34878D82A}">
                    <a16:rowId xmlns:a16="http://schemas.microsoft.com/office/drawing/2014/main" xmlns="" val="10001"/>
                  </a:ext>
                </a:extLst>
              </a:tr>
              <a:tr h="0">
                <a:tc>
                  <a:txBody>
                    <a:bodyPr/>
                    <a:lstStyle/>
                    <a:p>
                      <a:r>
                        <a:rPr lang="en-US" sz="1800" dirty="0"/>
                        <a:t>checked</a:t>
                      </a:r>
                    </a:p>
                  </a:txBody>
                  <a:tcPr marT="45714" marB="45714"/>
                </a:tc>
                <a:tc>
                  <a:txBody>
                    <a:bodyPr/>
                    <a:lstStyle/>
                    <a:p>
                      <a:r>
                        <a:rPr lang="en-US" sz="1800" dirty="0"/>
                        <a:t>input</a:t>
                      </a:r>
                    </a:p>
                  </a:txBody>
                  <a:tcPr marT="45714" marB="45714"/>
                </a:tc>
                <a:tc>
                  <a:txBody>
                    <a:bodyPr/>
                    <a:lstStyle/>
                    <a:p>
                      <a:r>
                        <a:rPr lang="en-US" sz="1800" dirty="0"/>
                        <a:t>true only for checkbox and radio inputs if checked else</a:t>
                      </a:r>
                      <a:r>
                        <a:rPr lang="en-US" sz="1800" baseline="0" dirty="0"/>
                        <a:t> false</a:t>
                      </a:r>
                      <a:endParaRPr lang="en-US" sz="1800" dirty="0"/>
                    </a:p>
                  </a:txBody>
                  <a:tcPr marT="45714" marB="45714"/>
                </a:tc>
                <a:extLst>
                  <a:ext uri="{0D108BD9-81ED-4DB2-BD59-A6C34878D82A}">
                    <a16:rowId xmlns:a16="http://schemas.microsoft.com/office/drawing/2014/main" xmlns="" val="1101084373"/>
                  </a:ext>
                </a:extLst>
              </a:tr>
              <a:tr h="0">
                <a:tc>
                  <a:txBody>
                    <a:bodyPr/>
                    <a:lstStyle/>
                    <a:p>
                      <a:r>
                        <a:rPr lang="en-US" sz="1800" dirty="0"/>
                        <a:t>disabled</a:t>
                      </a:r>
                    </a:p>
                  </a:txBody>
                  <a:tcPr marT="45714" marB="45714"/>
                </a:tc>
                <a:tc>
                  <a:txBody>
                    <a:bodyPr/>
                    <a:lstStyle/>
                    <a:p>
                      <a:r>
                        <a:rPr lang="en-US" sz="1800" dirty="0"/>
                        <a:t>button, input,</a:t>
                      </a:r>
                      <a:r>
                        <a:rPr lang="en-US" sz="1800" baseline="0" dirty="0"/>
                        <a:t> </a:t>
                      </a:r>
                      <a:r>
                        <a:rPr lang="en-US" sz="1800" baseline="0" dirty="0" err="1"/>
                        <a:t>optgroup</a:t>
                      </a:r>
                      <a:r>
                        <a:rPr lang="en-US" sz="1800" baseline="0" dirty="0"/>
                        <a:t>, option, select, </a:t>
                      </a:r>
                      <a:r>
                        <a:rPr lang="en-US" sz="1800" baseline="0" dirty="0" err="1"/>
                        <a:t>textarea</a:t>
                      </a:r>
                      <a:endParaRPr lang="en-US" sz="1800" dirty="0"/>
                    </a:p>
                  </a:txBody>
                  <a:tcPr marT="45714" marB="45714"/>
                </a:tc>
                <a:tc>
                  <a:txBody>
                    <a:bodyPr/>
                    <a:lstStyle/>
                    <a:p>
                      <a:r>
                        <a:rPr lang="en-US" sz="1800" dirty="0"/>
                        <a:t>While true controls is unavailable to user</a:t>
                      </a:r>
                    </a:p>
                  </a:txBody>
                  <a:tcPr marT="45714" marB="45714"/>
                </a:tc>
                <a:extLst>
                  <a:ext uri="{0D108BD9-81ED-4DB2-BD59-A6C34878D82A}">
                    <a16:rowId xmlns:a16="http://schemas.microsoft.com/office/drawing/2014/main" xmlns="" val="1482672119"/>
                  </a:ext>
                </a:extLst>
              </a:tr>
              <a:tr h="0">
                <a:tc>
                  <a:txBody>
                    <a:bodyPr/>
                    <a:lstStyle/>
                    <a:p>
                      <a:r>
                        <a:rPr lang="en-US" sz="1800" dirty="0"/>
                        <a:t>form</a:t>
                      </a:r>
                    </a:p>
                  </a:txBody>
                  <a:tcPr marT="45714" marB="45714"/>
                </a:tc>
                <a:tc>
                  <a:txBody>
                    <a:bodyPr/>
                    <a:lstStyle/>
                    <a:p>
                      <a:r>
                        <a:rPr lang="en-US" sz="1800" dirty="0"/>
                        <a:t>button, input, option, select,</a:t>
                      </a:r>
                      <a:r>
                        <a:rPr lang="en-US" sz="1800" baseline="0" dirty="0"/>
                        <a:t> </a:t>
                      </a:r>
                      <a:r>
                        <a:rPr lang="en-US" sz="1800" baseline="0" dirty="0" err="1"/>
                        <a:t>textarea</a:t>
                      </a:r>
                      <a:endParaRPr lang="en-US" sz="1800" dirty="0"/>
                    </a:p>
                  </a:txBody>
                  <a:tcPr marT="45714" marB="45714"/>
                </a:tc>
                <a:tc>
                  <a:txBody>
                    <a:bodyPr/>
                    <a:lstStyle/>
                    <a:p>
                      <a:r>
                        <a:rPr lang="en-US" sz="1800" dirty="0"/>
                        <a:t>A reference to the form containing this control</a:t>
                      </a:r>
                    </a:p>
                  </a:txBody>
                  <a:tcPr marT="45714" marB="45714"/>
                </a:tc>
                <a:extLst>
                  <a:ext uri="{0D108BD9-81ED-4DB2-BD59-A6C34878D82A}">
                    <a16:rowId xmlns:a16="http://schemas.microsoft.com/office/drawing/2014/main" xmlns="" val="2826209397"/>
                  </a:ext>
                </a:extLst>
              </a:tr>
            </a:tbl>
          </a:graphicData>
        </a:graphic>
      </p:graphicFrame>
    </p:spTree>
    <p:extLst>
      <p:ext uri="{BB962C8B-B14F-4D97-AF65-F5344CB8AC3E}">
        <p14:creationId xmlns:p14="http://schemas.microsoft.com/office/powerpoint/2010/main" val="326876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and Form Elements Properties &amp; Event Reference</a:t>
            </a:r>
          </a:p>
        </p:txBody>
      </p:sp>
      <p:sp>
        <p:nvSpPr>
          <p:cNvPr id="3" name="Content Placeholder 2"/>
          <p:cNvSpPr>
            <a:spLocks noGrp="1"/>
          </p:cNvSpPr>
          <p:nvPr>
            <p:ph idx="1"/>
          </p:nvPr>
        </p:nvSpPr>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73474079"/>
              </p:ext>
            </p:extLst>
          </p:nvPr>
        </p:nvGraphicFramePr>
        <p:xfrm>
          <a:off x="1354228" y="1600200"/>
          <a:ext cx="8596668" cy="3566226"/>
        </p:xfrm>
        <a:graphic>
          <a:graphicData uri="http://schemas.openxmlformats.org/drawingml/2006/table">
            <a:tbl>
              <a:tblPr firstRow="1" bandRow="1">
                <a:tableStyleId>{5C22544A-7EE6-4342-B048-85BDC9FD1C3A}</a:tableStyleId>
              </a:tblPr>
              <a:tblGrid>
                <a:gridCol w="1227142">
                  <a:extLst>
                    <a:ext uri="{9D8B030D-6E8A-4147-A177-3AD203B41FA5}">
                      <a16:colId xmlns:a16="http://schemas.microsoft.com/office/drawing/2014/main" xmlns="" val="20000"/>
                    </a:ext>
                  </a:extLst>
                </a:gridCol>
                <a:gridCol w="2775000">
                  <a:extLst>
                    <a:ext uri="{9D8B030D-6E8A-4147-A177-3AD203B41FA5}">
                      <a16:colId xmlns:a16="http://schemas.microsoft.com/office/drawing/2014/main" xmlns="" val="20001"/>
                    </a:ext>
                  </a:extLst>
                </a:gridCol>
                <a:gridCol w="4594526">
                  <a:extLst>
                    <a:ext uri="{9D8B030D-6E8A-4147-A177-3AD203B41FA5}">
                      <a16:colId xmlns:a16="http://schemas.microsoft.com/office/drawing/2014/main" xmlns="" val="20002"/>
                    </a:ext>
                  </a:extLst>
                </a:gridCol>
              </a:tblGrid>
              <a:tr h="0">
                <a:tc>
                  <a:txBody>
                    <a:bodyPr/>
                    <a:lstStyle/>
                    <a:p>
                      <a:r>
                        <a:rPr lang="en-US" sz="1800" dirty="0"/>
                        <a:t>Property</a:t>
                      </a:r>
                    </a:p>
                  </a:txBody>
                  <a:tcPr marT="45743" marB="45743"/>
                </a:tc>
                <a:tc>
                  <a:txBody>
                    <a:bodyPr/>
                    <a:lstStyle/>
                    <a:p>
                      <a:r>
                        <a:rPr lang="en-US" sz="1800" dirty="0"/>
                        <a:t>Element(s)</a:t>
                      </a:r>
                    </a:p>
                  </a:txBody>
                  <a:tcPr marT="45743" marB="45743"/>
                </a:tc>
                <a:tc>
                  <a:txBody>
                    <a:bodyPr/>
                    <a:lstStyle/>
                    <a:p>
                      <a:r>
                        <a:rPr lang="en-US" sz="1800" dirty="0"/>
                        <a:t>Description</a:t>
                      </a:r>
                    </a:p>
                  </a:txBody>
                  <a:tcPr marT="45743" marB="45743"/>
                </a:tc>
                <a:extLst>
                  <a:ext uri="{0D108BD9-81ED-4DB2-BD59-A6C34878D82A}">
                    <a16:rowId xmlns:a16="http://schemas.microsoft.com/office/drawing/2014/main" xmlns="" val="10000"/>
                  </a:ext>
                </a:extLst>
              </a:tr>
              <a:tr h="0">
                <a:tc>
                  <a:txBody>
                    <a:bodyPr/>
                    <a:lstStyle/>
                    <a:p>
                      <a:r>
                        <a:rPr lang="en-US" sz="1800" dirty="0"/>
                        <a:t>index</a:t>
                      </a:r>
                    </a:p>
                  </a:txBody>
                  <a:tcPr marT="45714" marB="45714"/>
                </a:tc>
                <a:tc>
                  <a:txBody>
                    <a:bodyPr/>
                    <a:lstStyle/>
                    <a:p>
                      <a:r>
                        <a:rPr lang="en-US" sz="1800" dirty="0"/>
                        <a:t>option</a:t>
                      </a:r>
                    </a:p>
                  </a:txBody>
                  <a:tcPr marT="45714" marB="45714"/>
                </a:tc>
                <a:tc>
                  <a:txBody>
                    <a:bodyPr/>
                    <a:lstStyle/>
                    <a:p>
                      <a:r>
                        <a:rPr lang="en-US" sz="1800" dirty="0"/>
                        <a:t>Index of this option control within the select control</a:t>
                      </a:r>
                      <a:r>
                        <a:rPr lang="en-US" sz="1800" baseline="0" dirty="0"/>
                        <a:t> that contains it (0 for first)</a:t>
                      </a:r>
                      <a:endParaRPr lang="en-US" sz="1800" dirty="0"/>
                    </a:p>
                  </a:txBody>
                  <a:tcPr marT="45714" marB="45714"/>
                </a:tc>
                <a:extLst>
                  <a:ext uri="{0D108BD9-81ED-4DB2-BD59-A6C34878D82A}">
                    <a16:rowId xmlns:a16="http://schemas.microsoft.com/office/drawing/2014/main" xmlns="" val="1830108557"/>
                  </a:ext>
                </a:extLst>
              </a:tr>
              <a:tr h="0">
                <a:tc>
                  <a:txBody>
                    <a:bodyPr/>
                    <a:lstStyle/>
                    <a:p>
                      <a:r>
                        <a:rPr lang="en-US" sz="1800" dirty="0"/>
                        <a:t>options</a:t>
                      </a:r>
                    </a:p>
                  </a:txBody>
                  <a:tcPr marT="45724" marB="45724"/>
                </a:tc>
                <a:tc>
                  <a:txBody>
                    <a:bodyPr/>
                    <a:lstStyle/>
                    <a:p>
                      <a:r>
                        <a:rPr lang="en-US" sz="1800" dirty="0"/>
                        <a:t>select</a:t>
                      </a:r>
                    </a:p>
                  </a:txBody>
                  <a:tcPr marT="45724" marB="45724"/>
                </a:tc>
                <a:tc>
                  <a:txBody>
                    <a:bodyPr/>
                    <a:lstStyle/>
                    <a:p>
                      <a:r>
                        <a:rPr lang="en-US" sz="1800" dirty="0"/>
                        <a:t>A node list containing all the options controls</a:t>
                      </a:r>
                    </a:p>
                  </a:txBody>
                  <a:tcPr marT="45724" marB="45724"/>
                </a:tc>
                <a:extLst>
                  <a:ext uri="{0D108BD9-81ED-4DB2-BD59-A6C34878D82A}">
                    <a16:rowId xmlns:a16="http://schemas.microsoft.com/office/drawing/2014/main" xmlns="" val="2085169079"/>
                  </a:ext>
                </a:extLst>
              </a:tr>
              <a:tr h="0">
                <a:tc>
                  <a:txBody>
                    <a:bodyPr/>
                    <a:lstStyle/>
                    <a:p>
                      <a:r>
                        <a:rPr lang="en-US" sz="1800" dirty="0"/>
                        <a:t>selected</a:t>
                      </a:r>
                    </a:p>
                  </a:txBody>
                  <a:tcPr marT="45724" marB="45724"/>
                </a:tc>
                <a:tc>
                  <a:txBody>
                    <a:bodyPr/>
                    <a:lstStyle/>
                    <a:p>
                      <a:r>
                        <a:rPr lang="en-US" sz="1800" dirty="0"/>
                        <a:t>option</a:t>
                      </a:r>
                    </a:p>
                  </a:txBody>
                  <a:tcPr marT="45724" marB="45724"/>
                </a:tc>
                <a:tc>
                  <a:txBody>
                    <a:bodyPr/>
                    <a:lstStyle/>
                    <a:p>
                      <a:r>
                        <a:rPr lang="en-US" sz="1800" b="1" dirty="0"/>
                        <a:t>true</a:t>
                      </a:r>
                      <a:r>
                        <a:rPr lang="en-US" sz="1800" dirty="0"/>
                        <a:t> if this option</a:t>
                      </a:r>
                      <a:r>
                        <a:rPr lang="en-US" sz="1800" baseline="0" dirty="0"/>
                        <a:t> is selected else </a:t>
                      </a:r>
                      <a:r>
                        <a:rPr lang="en-US" sz="1800" b="1" baseline="0" dirty="0"/>
                        <a:t>false</a:t>
                      </a:r>
                      <a:r>
                        <a:rPr lang="en-US" sz="1800" baseline="0" dirty="0"/>
                        <a:t>.</a:t>
                      </a:r>
                      <a:endParaRPr lang="en-US" sz="1800" dirty="0"/>
                    </a:p>
                  </a:txBody>
                  <a:tcPr marT="45724" marB="45724"/>
                </a:tc>
                <a:extLst>
                  <a:ext uri="{0D108BD9-81ED-4DB2-BD59-A6C34878D82A}">
                    <a16:rowId xmlns:a16="http://schemas.microsoft.com/office/drawing/2014/main" xmlns="" val="3753497806"/>
                  </a:ext>
                </a:extLst>
              </a:tr>
              <a:tr h="0">
                <a:tc>
                  <a:txBody>
                    <a:bodyPr/>
                    <a:lstStyle/>
                    <a:p>
                      <a:r>
                        <a:rPr lang="en-US" sz="1800" dirty="0" err="1"/>
                        <a:t>selectedIndex</a:t>
                      </a:r>
                      <a:endParaRPr lang="en-US" sz="1800" dirty="0"/>
                    </a:p>
                  </a:txBody>
                  <a:tcPr marT="45724" marB="45724"/>
                </a:tc>
                <a:tc>
                  <a:txBody>
                    <a:bodyPr/>
                    <a:lstStyle/>
                    <a:p>
                      <a:r>
                        <a:rPr lang="en-US" sz="1800" dirty="0"/>
                        <a:t>select</a:t>
                      </a:r>
                    </a:p>
                  </a:txBody>
                  <a:tcPr marT="45724" marB="45724"/>
                </a:tc>
                <a:tc>
                  <a:txBody>
                    <a:bodyPr/>
                    <a:lstStyle/>
                    <a:p>
                      <a:r>
                        <a:rPr lang="en-US" sz="1800" dirty="0"/>
                        <a:t>Index</a:t>
                      </a:r>
                      <a:r>
                        <a:rPr lang="en-US" sz="1800" baseline="0" dirty="0"/>
                        <a:t> of the currently selected option (0 for the first)</a:t>
                      </a:r>
                      <a:endParaRPr lang="en-US" sz="1800" dirty="0"/>
                    </a:p>
                  </a:txBody>
                  <a:tcPr marT="45724" marB="45724"/>
                </a:tc>
                <a:extLst>
                  <a:ext uri="{0D108BD9-81ED-4DB2-BD59-A6C34878D82A}">
                    <a16:rowId xmlns:a16="http://schemas.microsoft.com/office/drawing/2014/main" xmlns="" val="71770929"/>
                  </a:ext>
                </a:extLst>
              </a:tr>
              <a:tr h="0">
                <a:tc>
                  <a:txBody>
                    <a:bodyPr/>
                    <a:lstStyle/>
                    <a:p>
                      <a:r>
                        <a:rPr lang="en-US" sz="1800" dirty="0"/>
                        <a:t>value</a:t>
                      </a:r>
                    </a:p>
                  </a:txBody>
                  <a:tcPr marT="45724" marB="45724"/>
                </a:tc>
                <a:tc>
                  <a:txBody>
                    <a:bodyPr/>
                    <a:lstStyle/>
                    <a:p>
                      <a:r>
                        <a:rPr lang="en-US" sz="1800" dirty="0"/>
                        <a:t>button, input, option, select, </a:t>
                      </a:r>
                      <a:r>
                        <a:rPr lang="en-US" sz="1800" dirty="0" err="1"/>
                        <a:t>textarea</a:t>
                      </a:r>
                      <a:endParaRPr lang="en-US" sz="1800" dirty="0"/>
                    </a:p>
                  </a:txBody>
                  <a:tcPr marT="45724" marB="45724"/>
                </a:tc>
                <a:tc>
                  <a:txBody>
                    <a:bodyPr/>
                    <a:lstStyle/>
                    <a:p>
                      <a:r>
                        <a:rPr lang="en-US" sz="1800" dirty="0"/>
                        <a:t>Current value of</a:t>
                      </a:r>
                      <a:r>
                        <a:rPr lang="en-US" sz="1800" baseline="0" dirty="0"/>
                        <a:t> this control, as it would be submitted to the server</a:t>
                      </a:r>
                      <a:endParaRPr lang="en-US" sz="1800" dirty="0"/>
                    </a:p>
                  </a:txBody>
                  <a:tcPr marT="45724" marB="45724"/>
                </a:tc>
                <a:extLst>
                  <a:ext uri="{0D108BD9-81ED-4DB2-BD59-A6C34878D82A}">
                    <a16:rowId xmlns:a16="http://schemas.microsoft.com/office/drawing/2014/main" xmlns="" val="3170301264"/>
                  </a:ext>
                </a:extLst>
              </a:tr>
            </a:tbl>
          </a:graphicData>
        </a:graphic>
      </p:graphicFrame>
    </p:spTree>
    <p:extLst>
      <p:ext uri="{BB962C8B-B14F-4D97-AF65-F5344CB8AC3E}">
        <p14:creationId xmlns:p14="http://schemas.microsoft.com/office/powerpoint/2010/main" val="109431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and Form Elements Properties &amp; Event Reference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94380280"/>
              </p:ext>
            </p:extLst>
          </p:nvPr>
        </p:nvGraphicFramePr>
        <p:xfrm>
          <a:off x="1021719" y="1762107"/>
          <a:ext cx="8506653" cy="2286000"/>
        </p:xfrm>
        <a:graphic>
          <a:graphicData uri="http://schemas.openxmlformats.org/drawingml/2006/table">
            <a:tbl>
              <a:tblPr firstRow="1" bandRow="1">
                <a:tableStyleId>{5C22544A-7EE6-4342-B048-85BDC9FD1C3A}</a:tableStyleId>
              </a:tblPr>
              <a:tblGrid>
                <a:gridCol w="2835551">
                  <a:extLst>
                    <a:ext uri="{9D8B030D-6E8A-4147-A177-3AD203B41FA5}">
                      <a16:colId xmlns:a16="http://schemas.microsoft.com/office/drawing/2014/main" xmlns="" val="20000"/>
                    </a:ext>
                  </a:extLst>
                </a:gridCol>
                <a:gridCol w="2835551">
                  <a:extLst>
                    <a:ext uri="{9D8B030D-6E8A-4147-A177-3AD203B41FA5}">
                      <a16:colId xmlns:a16="http://schemas.microsoft.com/office/drawing/2014/main" xmlns="" val="20001"/>
                    </a:ext>
                  </a:extLst>
                </a:gridCol>
                <a:gridCol w="2835551">
                  <a:extLst>
                    <a:ext uri="{9D8B030D-6E8A-4147-A177-3AD203B41FA5}">
                      <a16:colId xmlns:a16="http://schemas.microsoft.com/office/drawing/2014/main" xmlns="" val="20002"/>
                    </a:ext>
                  </a:extLst>
                </a:gridCol>
              </a:tblGrid>
              <a:tr h="275652">
                <a:tc>
                  <a:txBody>
                    <a:bodyPr/>
                    <a:lstStyle/>
                    <a:p>
                      <a:r>
                        <a:rPr lang="en-US" dirty="0"/>
                        <a:t>Event</a:t>
                      </a:r>
                    </a:p>
                  </a:txBody>
                  <a:tcPr/>
                </a:tc>
                <a:tc>
                  <a:txBody>
                    <a:bodyPr/>
                    <a:lstStyle/>
                    <a:p>
                      <a:r>
                        <a:rPr lang="en-US" dirty="0"/>
                        <a:t>Element(s)</a:t>
                      </a:r>
                    </a:p>
                  </a:txBody>
                  <a:tcPr/>
                </a:tc>
                <a:tc>
                  <a:txBody>
                    <a:bodyPr/>
                    <a:lstStyle/>
                    <a:p>
                      <a:r>
                        <a:rPr lang="en-US" dirty="0"/>
                        <a:t>Triggered when…</a:t>
                      </a:r>
                    </a:p>
                  </a:txBody>
                  <a:tcPr/>
                </a:tc>
                <a:extLst>
                  <a:ext uri="{0D108BD9-81ED-4DB2-BD59-A6C34878D82A}">
                    <a16:rowId xmlns:a16="http://schemas.microsoft.com/office/drawing/2014/main" xmlns="" val="10000"/>
                  </a:ext>
                </a:extLst>
              </a:tr>
              <a:tr h="542902">
                <a:tc>
                  <a:txBody>
                    <a:bodyPr/>
                    <a:lstStyle/>
                    <a:p>
                      <a:r>
                        <a:rPr lang="en-US" dirty="0"/>
                        <a:t>change</a:t>
                      </a:r>
                    </a:p>
                  </a:txBody>
                  <a:tcPr/>
                </a:tc>
                <a:tc>
                  <a:txBody>
                    <a:bodyPr/>
                    <a:lstStyle/>
                    <a:p>
                      <a:r>
                        <a:rPr lang="en-US" dirty="0"/>
                        <a:t>input, select, </a:t>
                      </a:r>
                      <a:r>
                        <a:rPr lang="en-US" dirty="0" err="1"/>
                        <a:t>textarea</a:t>
                      </a:r>
                      <a:endParaRPr lang="en-US" dirty="0"/>
                    </a:p>
                  </a:txBody>
                  <a:tcPr/>
                </a:tc>
                <a:tc>
                  <a:txBody>
                    <a:bodyPr/>
                    <a:lstStyle/>
                    <a:p>
                      <a:r>
                        <a:rPr lang="en-US" dirty="0"/>
                        <a:t>Control</a:t>
                      </a:r>
                      <a:r>
                        <a:rPr lang="en-US" baseline="0" dirty="0"/>
                        <a:t> lost focus after its value has changed</a:t>
                      </a:r>
                      <a:endParaRPr lang="en-US" dirty="0"/>
                    </a:p>
                  </a:txBody>
                  <a:tcPr/>
                </a:tc>
                <a:extLst>
                  <a:ext uri="{0D108BD9-81ED-4DB2-BD59-A6C34878D82A}">
                    <a16:rowId xmlns:a16="http://schemas.microsoft.com/office/drawing/2014/main" xmlns="" val="10001"/>
                  </a:ext>
                </a:extLst>
              </a:tr>
              <a:tr h="482392">
                <a:tc>
                  <a:txBody>
                    <a:bodyPr/>
                    <a:lstStyle/>
                    <a:p>
                      <a:r>
                        <a:rPr lang="en-US" dirty="0"/>
                        <a:t>select</a:t>
                      </a:r>
                    </a:p>
                  </a:txBody>
                  <a:tcPr/>
                </a:tc>
                <a:tc>
                  <a:txBody>
                    <a:bodyPr/>
                    <a:lstStyle/>
                    <a:p>
                      <a:r>
                        <a:rPr lang="en-US" dirty="0"/>
                        <a:t>input, </a:t>
                      </a:r>
                      <a:r>
                        <a:rPr lang="en-US" dirty="0" err="1"/>
                        <a:t>textarea</a:t>
                      </a:r>
                      <a:endParaRPr lang="en-US" dirty="0"/>
                    </a:p>
                  </a:txBody>
                  <a:tcPr/>
                </a:tc>
                <a:tc>
                  <a:txBody>
                    <a:bodyPr/>
                    <a:lstStyle/>
                    <a:p>
                      <a:r>
                        <a:rPr lang="en-US" dirty="0"/>
                        <a:t>User</a:t>
                      </a:r>
                      <a:r>
                        <a:rPr lang="en-US" baseline="0" dirty="0"/>
                        <a:t> has selected some text</a:t>
                      </a:r>
                      <a:endParaRPr lang="en-US" dirty="0"/>
                    </a:p>
                  </a:txBody>
                  <a:tcPr/>
                </a:tc>
                <a:extLst>
                  <a:ext uri="{0D108BD9-81ED-4DB2-BD59-A6C34878D82A}">
                    <a16:rowId xmlns:a16="http://schemas.microsoft.com/office/drawing/2014/main" xmlns="" val="10002"/>
                  </a:ext>
                </a:extLst>
              </a:tr>
              <a:tr h="482392">
                <a:tc>
                  <a:txBody>
                    <a:bodyPr/>
                    <a:lstStyle/>
                    <a:p>
                      <a:r>
                        <a:rPr lang="en-US" dirty="0"/>
                        <a:t>submit</a:t>
                      </a:r>
                    </a:p>
                  </a:txBody>
                  <a:tcPr/>
                </a:tc>
                <a:tc>
                  <a:txBody>
                    <a:bodyPr/>
                    <a:lstStyle/>
                    <a:p>
                      <a:r>
                        <a:rPr lang="en-US" dirty="0"/>
                        <a:t>form</a:t>
                      </a:r>
                    </a:p>
                  </a:txBody>
                  <a:tcPr/>
                </a:tc>
                <a:tc>
                  <a:txBody>
                    <a:bodyPr/>
                    <a:lstStyle/>
                    <a:p>
                      <a:r>
                        <a:rPr lang="en-US" dirty="0"/>
                        <a:t>User</a:t>
                      </a:r>
                      <a:r>
                        <a:rPr lang="en-US" baseline="0" dirty="0"/>
                        <a:t> has requested to submit the form</a:t>
                      </a:r>
                      <a:endParaRPr lang="en-US"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63533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I</a:t>
            </a:r>
          </a:p>
        </p:txBody>
      </p:sp>
      <p:sp>
        <p:nvSpPr>
          <p:cNvPr id="3" name="Content Placeholder 2"/>
          <p:cNvSpPr>
            <a:spLocks noGrp="1"/>
          </p:cNvSpPr>
          <p:nvPr>
            <p:ph idx="1"/>
          </p:nvPr>
        </p:nvSpPr>
        <p:spPr>
          <a:xfrm>
            <a:off x="1104900" y="1531197"/>
            <a:ext cx="8596668" cy="4314102"/>
          </a:xfrm>
        </p:spPr>
        <p:txBody>
          <a:bodyPr>
            <a:normAutofit fontScale="92500" lnSpcReduction="10000"/>
          </a:bodyPr>
          <a:lstStyle/>
          <a:p>
            <a:pPr marL="457200" indent="-457200">
              <a:buFont typeface="+mj-lt"/>
              <a:buAutoNum type="arabicPeriod"/>
            </a:pPr>
            <a:r>
              <a:rPr lang="en-US" dirty="0"/>
              <a:t>Prompt for amount, interest rate and number of years. Now calculate the Simple Interest using the values, and show in alert box.</a:t>
            </a:r>
          </a:p>
          <a:p>
            <a:pPr marL="457200" indent="-457200">
              <a:buFont typeface="+mj-lt"/>
              <a:buAutoNum type="arabicPeriod"/>
            </a:pPr>
            <a:r>
              <a:rPr lang="en-US" dirty="0"/>
              <a:t>Check if any given string is palindrome. Use input element to get the string.</a:t>
            </a:r>
          </a:p>
          <a:p>
            <a:pPr marL="457200" indent="-457200">
              <a:buFont typeface="+mj-lt"/>
              <a:buAutoNum type="arabicPeriod"/>
            </a:pPr>
            <a:r>
              <a:rPr lang="en-US" dirty="0"/>
              <a:t>Calculate the area of a circle. (Use a form with input textbox for radius, a button and display the result in a &lt;p&gt; tag)</a:t>
            </a:r>
          </a:p>
          <a:p>
            <a:pPr marL="457200" indent="-457200">
              <a:buFont typeface="+mj-lt"/>
              <a:buAutoNum type="arabicPeriod"/>
            </a:pPr>
            <a:r>
              <a:rPr lang="en-US" dirty="0"/>
              <a:t>Copy text of first text box to second text box on every change of value in first text box - Use Event Listener)</a:t>
            </a:r>
          </a:p>
          <a:p>
            <a:pPr marL="457200" indent="-457200">
              <a:buFont typeface="+mj-lt"/>
              <a:buAutoNum type="arabicPeriod"/>
            </a:pPr>
            <a:r>
              <a:rPr lang="en-US" dirty="0"/>
              <a:t>Allow submission of form only if the user has entered his name (should not be blank) and age (must be greater than or equals to 18) – Use Event Listener</a:t>
            </a:r>
          </a:p>
          <a:p>
            <a:pPr marL="457200" indent="-457200">
              <a:buFont typeface="+mj-lt"/>
              <a:buAutoNum type="arabicPeriod"/>
            </a:pPr>
            <a:r>
              <a:rPr lang="en-US" dirty="0"/>
              <a:t>Write a JavaScript function that alerts the text and values of the selected options on a multi-select list and a drop down list when their values are changed. – Use Event Handler</a:t>
            </a:r>
          </a:p>
        </p:txBody>
      </p:sp>
    </p:spTree>
    <p:extLst>
      <p:ext uri="{BB962C8B-B14F-4D97-AF65-F5344CB8AC3E}">
        <p14:creationId xmlns:p14="http://schemas.microsoft.com/office/powerpoint/2010/main" val="112353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II</a:t>
            </a:r>
          </a:p>
        </p:txBody>
      </p:sp>
      <p:sp>
        <p:nvSpPr>
          <p:cNvPr id="3" name="Content Placeholder 2"/>
          <p:cNvSpPr>
            <a:spLocks noGrp="1"/>
          </p:cNvSpPr>
          <p:nvPr>
            <p:ph idx="1"/>
          </p:nvPr>
        </p:nvSpPr>
        <p:spPr>
          <a:xfrm>
            <a:off x="1104900" y="1554948"/>
            <a:ext cx="8596668" cy="4101666"/>
          </a:xfrm>
        </p:spPr>
        <p:txBody>
          <a:bodyPr>
            <a:normAutofit lnSpcReduction="10000"/>
          </a:bodyPr>
          <a:lstStyle/>
          <a:p>
            <a:pPr marL="457200" indent="-457200">
              <a:buFont typeface="+mj-lt"/>
              <a:buAutoNum type="arabicPeriod"/>
            </a:pPr>
            <a:r>
              <a:rPr lang="en-US" dirty="0"/>
              <a:t>Change the color of a div element on mouse over and restore it on mouse out. Use event handler</a:t>
            </a:r>
          </a:p>
          <a:p>
            <a:pPr marL="457200" indent="-457200">
              <a:buFont typeface="+mj-lt"/>
              <a:buAutoNum type="arabicPeriod"/>
            </a:pPr>
            <a:r>
              <a:rPr lang="en-US" dirty="0"/>
              <a:t>Create a webpage that asks the user about his name and says goodbye to him/her when leaving the page.</a:t>
            </a:r>
          </a:p>
          <a:p>
            <a:pPr marL="457200" indent="-457200">
              <a:buFont typeface="+mj-lt"/>
              <a:buAutoNum type="arabicPeriod"/>
            </a:pPr>
            <a:r>
              <a:rPr lang="en-US" dirty="0"/>
              <a:t>Create a Web page that shows 20 &lt;div&gt; elements with random location, size and color.</a:t>
            </a:r>
          </a:p>
          <a:p>
            <a:pPr marL="457200" indent="-457200">
              <a:buFont typeface="+mj-lt"/>
              <a:buAutoNum type="arabicPeriod"/>
            </a:pPr>
            <a:r>
              <a:rPr lang="en-US" dirty="0"/>
              <a:t>Create a Clock object and encapsulate methods like start and stop for starting and stopping the click. Implementation must use Prototype pattern and event listener mechanism. Display the clock in some div or span or p element and use a button to start and stop the tick.</a:t>
            </a:r>
          </a:p>
          <a:p>
            <a:pPr marL="857250" lvl="1" indent="-457200">
              <a:buFont typeface="+mj-lt"/>
              <a:buAutoNum type="arabicPeriod"/>
            </a:pPr>
            <a:r>
              <a:rPr lang="en-US" dirty="0"/>
              <a:t>Functions: start, stop, display</a:t>
            </a:r>
          </a:p>
          <a:p>
            <a:pPr marL="857250" lvl="1" indent="-457200">
              <a:buFont typeface="+mj-lt"/>
              <a:buAutoNum type="arabicPeriod"/>
            </a:pPr>
            <a:r>
              <a:rPr lang="en-US" dirty="0"/>
              <a:t>p/span/div and a button for starting and stopping</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21006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lstStyle/>
          <a:p>
            <a:r>
              <a:rPr lang="en-US" dirty="0"/>
              <a:t>A variable is a container. (computer memory)</a:t>
            </a:r>
          </a:p>
          <a:p>
            <a:r>
              <a:rPr lang="en-US" dirty="0"/>
              <a:t>You can create a variable with the </a:t>
            </a:r>
            <a:r>
              <a:rPr lang="en-US" b="1" dirty="0" err="1"/>
              <a:t>var</a:t>
            </a:r>
            <a:r>
              <a:rPr lang="en-US" dirty="0"/>
              <a:t> statement:</a:t>
            </a:r>
          </a:p>
          <a:p>
            <a:pPr marL="0" indent="0">
              <a:buNone/>
            </a:pPr>
            <a:r>
              <a:rPr lang="en-US" dirty="0"/>
              <a:t>	</a:t>
            </a:r>
            <a:r>
              <a:rPr lang="en-US" dirty="0" err="1"/>
              <a:t>var</a:t>
            </a:r>
            <a:r>
              <a:rPr lang="en-US" dirty="0"/>
              <a:t> year; //its value will be undefined</a:t>
            </a:r>
          </a:p>
          <a:p>
            <a:r>
              <a:rPr lang="en-US" dirty="0"/>
              <a:t>Should be written as one word.</a:t>
            </a:r>
          </a:p>
          <a:p>
            <a:r>
              <a:rPr lang="en-US" dirty="0"/>
              <a:t>Can contain letters, numbers, _, $ </a:t>
            </a:r>
            <a:r>
              <a:rPr lang="en-US" dirty="0">
                <a:solidFill>
                  <a:srgbClr val="FF0000"/>
                </a:solidFill>
              </a:rPr>
              <a:t>but can’t start with a number</a:t>
            </a:r>
            <a:r>
              <a:rPr lang="en-US" dirty="0"/>
              <a:t>.</a:t>
            </a:r>
          </a:p>
          <a:p>
            <a:r>
              <a:rPr lang="en-US" dirty="0"/>
              <a:t>You can set values to your variables using the equals (=) sign.</a:t>
            </a:r>
          </a:p>
          <a:p>
            <a:pPr marL="0" indent="0">
              <a:buNone/>
            </a:pPr>
            <a:r>
              <a:rPr lang="en-US" dirty="0"/>
              <a:t>	</a:t>
            </a:r>
            <a:r>
              <a:rPr lang="en-US" dirty="0" err="1"/>
              <a:t>var</a:t>
            </a:r>
            <a:r>
              <a:rPr lang="en-US" dirty="0"/>
              <a:t> year = 2011;</a:t>
            </a:r>
          </a:p>
          <a:p>
            <a:endParaRPr lang="en-US" dirty="0"/>
          </a:p>
        </p:txBody>
      </p:sp>
      <p:pic>
        <p:nvPicPr>
          <p:cNvPr id="4" name="Picture 3"/>
          <p:cNvPicPr>
            <a:picLocks noChangeAspect="1"/>
          </p:cNvPicPr>
          <p:nvPr/>
        </p:nvPicPr>
        <p:blipFill>
          <a:blip r:embed="rId2"/>
          <a:stretch>
            <a:fillRect/>
          </a:stretch>
        </p:blipFill>
        <p:spPr>
          <a:xfrm>
            <a:off x="8589794" y="2458703"/>
            <a:ext cx="1685925" cy="1266825"/>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8627893" y="4620878"/>
            <a:ext cx="1609725" cy="1209675"/>
          </a:xfrm>
          <a:prstGeom prst="rect">
            <a:avLst/>
          </a:prstGeom>
          <a:ln>
            <a:solidFill>
              <a:schemeClr val="accent1"/>
            </a:solidFill>
          </a:ln>
        </p:spPr>
      </p:pic>
    </p:spTree>
    <p:extLst>
      <p:ext uri="{BB962C8B-B14F-4D97-AF65-F5344CB8AC3E}">
        <p14:creationId xmlns:p14="http://schemas.microsoft.com/office/powerpoint/2010/main" val="394294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Georgia" panose="02040502050405020303" pitchFamily="18" charset="0"/>
              </a:rPr>
              <a:t>Variables and Data Types</a:t>
            </a:r>
          </a:p>
        </p:txBody>
      </p:sp>
      <p:sp>
        <p:nvSpPr>
          <p:cNvPr id="3" name="Content Placeholder 2"/>
          <p:cNvSpPr>
            <a:spLocks noGrp="1"/>
          </p:cNvSpPr>
          <p:nvPr>
            <p:ph idx="1"/>
          </p:nvPr>
        </p:nvSpPr>
        <p:spPr/>
        <p:txBody>
          <a:bodyPr>
            <a:normAutofit/>
          </a:bodyPr>
          <a:lstStyle/>
          <a:p>
            <a:pPr>
              <a:defRPr/>
            </a:pPr>
            <a:r>
              <a:rPr lang="en-US" dirty="0">
                <a:latin typeface="Georgia" panose="02040502050405020303" pitchFamily="18" charset="0"/>
              </a:rPr>
              <a:t>JavaScript variables are containers for </a:t>
            </a:r>
            <a:r>
              <a:rPr lang="en-US" dirty="0">
                <a:solidFill>
                  <a:srgbClr val="FF0000"/>
                </a:solidFill>
                <a:latin typeface="Georgia" panose="02040502050405020303" pitchFamily="18" charset="0"/>
              </a:rPr>
              <a:t>storing data values. </a:t>
            </a:r>
          </a:p>
          <a:p>
            <a:pPr>
              <a:defRPr/>
            </a:pPr>
            <a:r>
              <a:rPr lang="en-US" dirty="0">
                <a:latin typeface="Georgia" panose="02040502050405020303" pitchFamily="18" charset="0"/>
              </a:rPr>
              <a:t>Type of a variable is dynamic: </a:t>
            </a:r>
            <a:r>
              <a:rPr lang="en-US" i="1" dirty="0">
                <a:solidFill>
                  <a:srgbClr val="FF0000"/>
                </a:solidFill>
                <a:latin typeface="Georgia" panose="02040502050405020303" pitchFamily="18" charset="0"/>
              </a:rPr>
              <a:t>depends on the type of data it contains</a:t>
            </a:r>
          </a:p>
          <a:p>
            <a:pPr>
              <a:defRPr/>
            </a:pPr>
            <a:r>
              <a:rPr lang="en-US" dirty="0">
                <a:latin typeface="Georgia" panose="02040502050405020303" pitchFamily="18" charset="0"/>
              </a:rPr>
              <a:t>JavaScript has six data types:</a:t>
            </a:r>
          </a:p>
          <a:p>
            <a:pPr lvl="1">
              <a:defRPr/>
            </a:pPr>
            <a:r>
              <a:rPr lang="en-US" b="1" dirty="0">
                <a:latin typeface="Georgia" panose="02040502050405020303" pitchFamily="18" charset="0"/>
              </a:rPr>
              <a:t>Number</a:t>
            </a:r>
          </a:p>
          <a:p>
            <a:pPr lvl="1">
              <a:defRPr/>
            </a:pPr>
            <a:r>
              <a:rPr lang="en-US" b="1" dirty="0">
                <a:latin typeface="Georgia" panose="02040502050405020303" pitchFamily="18" charset="0"/>
              </a:rPr>
              <a:t>String</a:t>
            </a:r>
          </a:p>
          <a:p>
            <a:pPr lvl="1">
              <a:defRPr/>
            </a:pPr>
            <a:r>
              <a:rPr lang="en-US" b="1" dirty="0">
                <a:latin typeface="Georgia" panose="02040502050405020303" pitchFamily="18" charset="0"/>
              </a:rPr>
              <a:t>Boolean (values true and false)</a:t>
            </a:r>
          </a:p>
          <a:p>
            <a:pPr lvl="1">
              <a:defRPr/>
            </a:pPr>
            <a:r>
              <a:rPr lang="en-US" b="1" dirty="0">
                <a:latin typeface="Georgia" panose="02040502050405020303" pitchFamily="18" charset="0"/>
              </a:rPr>
              <a:t>Object</a:t>
            </a:r>
          </a:p>
          <a:p>
            <a:pPr lvl="1">
              <a:defRPr/>
            </a:pPr>
            <a:r>
              <a:rPr lang="en-US" b="1" dirty="0">
                <a:latin typeface="Georgia" panose="02040502050405020303" pitchFamily="18" charset="0"/>
              </a:rPr>
              <a:t>Null (only value of this type is null)</a:t>
            </a:r>
          </a:p>
          <a:p>
            <a:pPr lvl="1">
              <a:defRPr/>
            </a:pPr>
            <a:r>
              <a:rPr lang="en-US" b="1" dirty="0">
                <a:latin typeface="Georgia" panose="02040502050405020303" pitchFamily="18" charset="0"/>
              </a:rPr>
              <a:t>Undefined (value of newly created variable)</a:t>
            </a:r>
          </a:p>
        </p:txBody>
      </p:sp>
      <p:sp>
        <p:nvSpPr>
          <p:cNvPr id="4" name="Footer Placeholder 3"/>
          <p:cNvSpPr>
            <a:spLocks noGrp="1"/>
          </p:cNvSpPr>
          <p:nvPr>
            <p:ph type="ftr" sz="quarter" idx="11"/>
          </p:nvPr>
        </p:nvSpPr>
        <p:spPr/>
        <p:txBody>
          <a:bodyPr/>
          <a:lstStyle/>
          <a:p>
            <a:r>
              <a:rPr lang="en-US"/>
              <a:t>created by zelalem Abera-HilCoe-Web - Technology</a:t>
            </a:r>
          </a:p>
        </p:txBody>
      </p:sp>
      <p:sp>
        <p:nvSpPr>
          <p:cNvPr id="5" name="Slide Number Placeholder 4"/>
          <p:cNvSpPr>
            <a:spLocks noGrp="1"/>
          </p:cNvSpPr>
          <p:nvPr>
            <p:ph type="sldNum" sz="quarter" idx="12"/>
          </p:nvPr>
        </p:nvSpPr>
        <p:spPr/>
        <p:txBody>
          <a:bodyPr/>
          <a:lstStyle/>
          <a:p>
            <a:fld id="{3CB167F1-9D13-41DB-9AF9-FEA7BC3EF216}" type="slidenum">
              <a:rPr lang="en-US" smtClean="0"/>
              <a:pPr/>
              <a:t>24</a:t>
            </a:fld>
            <a:endParaRPr lang="en-US"/>
          </a:p>
        </p:txBody>
      </p:sp>
    </p:spTree>
    <p:extLst>
      <p:ext uri="{BB962C8B-B14F-4D97-AF65-F5344CB8AC3E}">
        <p14:creationId xmlns:p14="http://schemas.microsoft.com/office/powerpoint/2010/main" val="333399673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7575884" y="3986296"/>
            <a:ext cx="4792579" cy="27833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buNone/>
            </a:pPr>
            <a:r>
              <a:rPr lang="en-US" dirty="0">
                <a:latin typeface="Georgia" panose="02040502050405020303" pitchFamily="18" charset="0"/>
              </a:rPr>
              <a:t>Syntax: </a:t>
            </a:r>
          </a:p>
          <a:p>
            <a:pPr lvl="1">
              <a:buNone/>
            </a:pPr>
            <a:r>
              <a:rPr lang="en-US" dirty="0">
                <a:latin typeface="Georgia" panose="02040502050405020303" pitchFamily="18" charset="0"/>
              </a:rPr>
              <a:t>	</a:t>
            </a:r>
            <a:r>
              <a:rPr lang="en-US" dirty="0" err="1">
                <a:solidFill>
                  <a:schemeClr val="bg1">
                    <a:lumMod val="75000"/>
                  </a:schemeClr>
                </a:solidFill>
                <a:latin typeface="Georgia" panose="02040502050405020303" pitchFamily="18" charset="0"/>
              </a:rPr>
              <a:t>var</a:t>
            </a:r>
            <a:r>
              <a:rPr lang="en-US" dirty="0">
                <a:solidFill>
                  <a:schemeClr val="bg1">
                    <a:lumMod val="75000"/>
                  </a:schemeClr>
                </a:solidFill>
                <a:latin typeface="Georgia" panose="02040502050405020303" pitchFamily="18" charset="0"/>
              </a:rPr>
              <a:t> </a:t>
            </a:r>
            <a:r>
              <a:rPr lang="en-US" dirty="0" err="1">
                <a:solidFill>
                  <a:schemeClr val="bg1">
                    <a:lumMod val="75000"/>
                  </a:schemeClr>
                </a:solidFill>
                <a:latin typeface="Georgia" panose="02040502050405020303" pitchFamily="18" charset="0"/>
              </a:rPr>
              <a:t>idf</a:t>
            </a:r>
            <a:r>
              <a:rPr lang="en-US" dirty="0">
                <a:solidFill>
                  <a:schemeClr val="bg1">
                    <a:lumMod val="75000"/>
                  </a:schemeClr>
                </a:solidFill>
                <a:latin typeface="Georgia" panose="02040502050405020303" pitchFamily="18" charset="0"/>
              </a:rPr>
              <a:t>  [= expression];</a:t>
            </a:r>
            <a:endParaRPr lang="en-US" sz="2200" dirty="0">
              <a:solidFill>
                <a:schemeClr val="bg1">
                  <a:lumMod val="75000"/>
                </a:schemeClr>
              </a:solidFill>
              <a:latin typeface="Georgia" panose="02040502050405020303" pitchFamily="18" charset="0"/>
            </a:endParaRPr>
          </a:p>
          <a:p>
            <a:r>
              <a:rPr lang="en-US" sz="2400" dirty="0">
                <a:latin typeface="Georgia" panose="02040502050405020303" pitchFamily="18" charset="0"/>
              </a:rPr>
              <a:t>Example – Note Assignments</a:t>
            </a:r>
          </a:p>
          <a:p>
            <a:pPr lvl="1">
              <a:buNone/>
            </a:pPr>
            <a:r>
              <a:rPr lang="en-US" sz="1500" b="1" dirty="0" err="1">
                <a:latin typeface="Georgia" panose="02040502050405020303" pitchFamily="18" charset="0"/>
              </a:rPr>
              <a:t>var</a:t>
            </a:r>
            <a:r>
              <a:rPr lang="en-US" sz="1500" b="1" dirty="0">
                <a:latin typeface="Georgia" panose="02040502050405020303" pitchFamily="18" charset="0"/>
              </a:rPr>
              <a:t> x= 2.50;</a:t>
            </a:r>
          </a:p>
          <a:p>
            <a:pPr lvl="1">
              <a:buNone/>
            </a:pPr>
            <a:r>
              <a:rPr lang="en-US" sz="1500" b="1" dirty="0" err="1">
                <a:latin typeface="Georgia" panose="02040502050405020303" pitchFamily="18" charset="0"/>
              </a:rPr>
              <a:t>var</a:t>
            </a:r>
            <a:r>
              <a:rPr lang="en-US" sz="1500" b="1" dirty="0">
                <a:latin typeface="Georgia" panose="02040502050405020303" pitchFamily="18" charset="0"/>
              </a:rPr>
              <a:t> </a:t>
            </a:r>
            <a:r>
              <a:rPr lang="en-US" sz="1500" b="1" dirty="0" err="1">
                <a:latin typeface="Georgia" panose="02040502050405020303" pitchFamily="18" charset="0"/>
              </a:rPr>
              <a:t>taxRate</a:t>
            </a:r>
            <a:r>
              <a:rPr lang="en-US" sz="1500" b="1" dirty="0">
                <a:latin typeface="Georgia" panose="02040502050405020303" pitchFamily="18" charset="0"/>
              </a:rPr>
              <a:t> = .075;</a:t>
            </a:r>
          </a:p>
          <a:p>
            <a:pPr lvl="1">
              <a:buNone/>
            </a:pPr>
            <a:r>
              <a:rPr lang="en-US" sz="1500" b="1" dirty="0" err="1">
                <a:latin typeface="Georgia" panose="02040502050405020303" pitchFamily="18" charset="0"/>
              </a:rPr>
              <a:t>var</a:t>
            </a:r>
            <a:r>
              <a:rPr lang="en-US" sz="1500" b="1" dirty="0">
                <a:latin typeface="Georgia" panose="02040502050405020303" pitchFamily="18" charset="0"/>
              </a:rPr>
              <a:t> y;</a:t>
            </a:r>
            <a:endParaRPr lang="en-US" sz="2200" dirty="0">
              <a:latin typeface="Georgia" panose="02040502050405020303" pitchFamily="18" charset="0"/>
            </a:endParaRPr>
          </a:p>
          <a:p>
            <a:pPr algn="ctr"/>
            <a:endParaRPr lang="en-US" dirty="0"/>
          </a:p>
        </p:txBody>
      </p:sp>
      <p:sp>
        <p:nvSpPr>
          <p:cNvPr id="2" name="Title 1"/>
          <p:cNvSpPr>
            <a:spLocks noGrp="1"/>
          </p:cNvSpPr>
          <p:nvPr>
            <p:ph type="title"/>
          </p:nvPr>
        </p:nvSpPr>
        <p:spPr/>
        <p:txBody>
          <a:bodyPr>
            <a:normAutofit/>
          </a:bodyPr>
          <a:lstStyle/>
          <a:p>
            <a:r>
              <a:rPr lang="en-US" b="1" dirty="0">
                <a:latin typeface="Georgia" panose="02040502050405020303" pitchFamily="18" charset="0"/>
              </a:rPr>
              <a:t>Variables and Data Types</a:t>
            </a:r>
          </a:p>
        </p:txBody>
      </p:sp>
      <p:sp>
        <p:nvSpPr>
          <p:cNvPr id="3" name="Content Placeholder 2"/>
          <p:cNvSpPr>
            <a:spLocks noGrp="1"/>
          </p:cNvSpPr>
          <p:nvPr>
            <p:ph idx="1"/>
          </p:nvPr>
        </p:nvSpPr>
        <p:spPr>
          <a:xfrm>
            <a:off x="838200" y="1825626"/>
            <a:ext cx="10515600" cy="4206206"/>
          </a:xfrm>
        </p:spPr>
        <p:txBody>
          <a:bodyPr>
            <a:normAutofit/>
          </a:bodyPr>
          <a:lstStyle/>
          <a:p>
            <a:r>
              <a:rPr lang="en-US" sz="2400" dirty="0">
                <a:latin typeface="Georgia" panose="02040502050405020303" pitchFamily="18" charset="0"/>
              </a:rPr>
              <a:t>Must declare variables before they’re used in the program</a:t>
            </a:r>
          </a:p>
          <a:p>
            <a:pPr marL="0" indent="0">
              <a:buNone/>
            </a:pPr>
            <a:endParaRPr lang="en-US" sz="2400" dirty="0">
              <a:latin typeface="Georgia" panose="02040502050405020303" pitchFamily="18" charset="0"/>
            </a:endParaRPr>
          </a:p>
          <a:p>
            <a:pPr lvl="1"/>
            <a:r>
              <a:rPr lang="en-US" dirty="0">
                <a:latin typeface="Georgia" panose="02040502050405020303" pitchFamily="18" charset="0"/>
              </a:rPr>
              <a:t>Declare at the top of the program &amp; terminate each statement with ‘;’</a:t>
            </a:r>
          </a:p>
          <a:p>
            <a:pPr lvl="1"/>
            <a:r>
              <a:rPr lang="en-US" dirty="0">
                <a:latin typeface="Georgia" panose="02040502050405020303" pitchFamily="18" charset="0"/>
              </a:rPr>
              <a:t>Initialize variables when appropriate</a:t>
            </a:r>
          </a:p>
          <a:p>
            <a:pPr lvl="1"/>
            <a:r>
              <a:rPr lang="en-US" dirty="0">
                <a:latin typeface="Georgia" panose="02040502050405020303" pitchFamily="18" charset="0"/>
              </a:rPr>
              <a:t>Local variables (declared within a function) destroyed after function exit</a:t>
            </a:r>
          </a:p>
          <a:p>
            <a:pPr lvl="2"/>
            <a:r>
              <a:rPr lang="en-US" sz="2400" dirty="0">
                <a:latin typeface="Georgia" panose="02040502050405020303" pitchFamily="18" charset="0"/>
              </a:rPr>
              <a:t>Can only be accessed within the function</a:t>
            </a:r>
          </a:p>
          <a:p>
            <a:pPr marL="914400" lvl="2" indent="0">
              <a:buNone/>
            </a:pPr>
            <a:endParaRPr lang="en-US" sz="2400" dirty="0">
              <a:latin typeface="Georgia" panose="02040502050405020303" pitchFamily="18" charset="0"/>
            </a:endParaRPr>
          </a:p>
          <a:p>
            <a:pPr marL="914400" lvl="2" indent="0">
              <a:buNone/>
            </a:pPr>
            <a:endParaRPr lang="en-US" sz="2400" dirty="0">
              <a:latin typeface="Georgia" panose="02040502050405020303" pitchFamily="18" charset="0"/>
            </a:endParaRPr>
          </a:p>
        </p:txBody>
      </p:sp>
      <p:sp>
        <p:nvSpPr>
          <p:cNvPr id="4" name="Footer Placeholder 3"/>
          <p:cNvSpPr>
            <a:spLocks noGrp="1"/>
          </p:cNvSpPr>
          <p:nvPr>
            <p:ph type="ftr" sz="quarter" idx="11"/>
          </p:nvPr>
        </p:nvSpPr>
        <p:spPr/>
        <p:txBody>
          <a:bodyPr/>
          <a:lstStyle/>
          <a:p>
            <a:r>
              <a:rPr lang="en-US" dirty="0"/>
              <a:t>created by </a:t>
            </a:r>
            <a:r>
              <a:rPr lang="en-US" dirty="0" err="1"/>
              <a:t>zelalem</a:t>
            </a:r>
            <a:r>
              <a:rPr lang="en-US" dirty="0"/>
              <a:t> </a:t>
            </a:r>
            <a:r>
              <a:rPr lang="en-US" dirty="0" err="1"/>
              <a:t>Abera</a:t>
            </a:r>
            <a:r>
              <a:rPr lang="en-US" dirty="0"/>
              <a:t>-</a:t>
            </a:r>
            <a:r>
              <a:rPr lang="en-US" dirty="0" err="1"/>
              <a:t>HilCoe</a:t>
            </a:r>
            <a:r>
              <a:rPr lang="en-US" dirty="0"/>
              <a:t>-Web - Technology</a:t>
            </a:r>
          </a:p>
        </p:txBody>
      </p:sp>
      <p:sp>
        <p:nvSpPr>
          <p:cNvPr id="5" name="Slide Number Placeholder 4"/>
          <p:cNvSpPr>
            <a:spLocks noGrp="1"/>
          </p:cNvSpPr>
          <p:nvPr>
            <p:ph type="sldNum" sz="quarter" idx="12"/>
          </p:nvPr>
        </p:nvSpPr>
        <p:spPr/>
        <p:txBody>
          <a:bodyPr/>
          <a:lstStyle/>
          <a:p>
            <a:fld id="{3CB167F1-9D13-41DB-9AF9-FEA7BC3EF216}" type="slidenum">
              <a:rPr lang="en-US" smtClean="0"/>
              <a:pPr/>
              <a:t>25</a:t>
            </a:fld>
            <a:endParaRPr lang="en-US" dirty="0"/>
          </a:p>
        </p:txBody>
      </p:sp>
    </p:spTree>
    <p:extLst>
      <p:ext uri="{BB962C8B-B14F-4D97-AF65-F5344CB8AC3E}">
        <p14:creationId xmlns:p14="http://schemas.microsoft.com/office/powerpoint/2010/main" val="239509229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9256295" y="4716379"/>
            <a:ext cx="3112168" cy="205322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Georgia" panose="02040502050405020303" pitchFamily="18" charset="0"/>
              </a:rPr>
              <a:t>Example</a:t>
            </a:r>
          </a:p>
          <a:p>
            <a:pPr algn="ctr"/>
            <a:endParaRPr lang="en-US" dirty="0">
              <a:latin typeface="Georgia" panose="02040502050405020303" pitchFamily="18" charset="0"/>
            </a:endParaRPr>
          </a:p>
          <a:p>
            <a:pPr algn="ctr"/>
            <a:r>
              <a:rPr lang="en-US" dirty="0" err="1">
                <a:latin typeface="Georgia" panose="02040502050405020303" pitchFamily="18" charset="0"/>
              </a:rPr>
              <a:t>Var</a:t>
            </a:r>
            <a:r>
              <a:rPr lang="en-US" dirty="0">
                <a:latin typeface="Georgia" panose="02040502050405020303" pitchFamily="18" charset="0"/>
              </a:rPr>
              <a:t> x=“money”;</a:t>
            </a:r>
          </a:p>
          <a:p>
            <a:pPr algn="ctr"/>
            <a:r>
              <a:rPr lang="en-US" dirty="0" err="1">
                <a:latin typeface="Georgia" panose="02040502050405020303" pitchFamily="18" charset="0"/>
              </a:rPr>
              <a:t>Var</a:t>
            </a:r>
            <a:r>
              <a:rPr lang="en-US" dirty="0">
                <a:latin typeface="Georgia" panose="02040502050405020303" pitchFamily="18" charset="0"/>
              </a:rPr>
              <a:t> y;</a:t>
            </a:r>
          </a:p>
          <a:p>
            <a:pPr algn="ctr"/>
            <a:r>
              <a:rPr lang="en-US" dirty="0" err="1">
                <a:latin typeface="Georgia" panose="02040502050405020303" pitchFamily="18" charset="0"/>
              </a:rPr>
              <a:t>Var</a:t>
            </a:r>
            <a:r>
              <a:rPr lang="en-US" dirty="0">
                <a:latin typeface="Georgia" panose="02040502050405020303" pitchFamily="18" charset="0"/>
              </a:rPr>
              <a:t> y=34.01;</a:t>
            </a:r>
          </a:p>
        </p:txBody>
      </p:sp>
      <p:sp>
        <p:nvSpPr>
          <p:cNvPr id="2" name="Title 1"/>
          <p:cNvSpPr>
            <a:spLocks noGrp="1"/>
          </p:cNvSpPr>
          <p:nvPr>
            <p:ph type="title"/>
          </p:nvPr>
        </p:nvSpPr>
        <p:spPr/>
        <p:txBody>
          <a:bodyPr>
            <a:normAutofit/>
          </a:bodyPr>
          <a:lstStyle/>
          <a:p>
            <a:r>
              <a:rPr lang="en-US" b="1" dirty="0">
                <a:latin typeface="Georgia" panose="02040502050405020303" pitchFamily="18" charset="0"/>
              </a:rPr>
              <a:t>Variables and Data Types</a:t>
            </a:r>
          </a:p>
        </p:txBody>
      </p:sp>
      <p:sp>
        <p:nvSpPr>
          <p:cNvPr id="3" name="Content Placeholder 2"/>
          <p:cNvSpPr>
            <a:spLocks noGrp="1"/>
          </p:cNvSpPr>
          <p:nvPr>
            <p:ph idx="1"/>
          </p:nvPr>
        </p:nvSpPr>
        <p:spPr>
          <a:xfrm>
            <a:off x="838200" y="1825625"/>
            <a:ext cx="10515600" cy="4895850"/>
          </a:xfrm>
        </p:spPr>
        <p:txBody>
          <a:bodyPr>
            <a:normAutofit/>
          </a:bodyPr>
          <a:lstStyle/>
          <a:p>
            <a:r>
              <a:rPr lang="en-US" sz="2400" dirty="0">
                <a:latin typeface="Georgia" panose="02040502050405020303" pitchFamily="18" charset="0"/>
              </a:rPr>
              <a:t>JavaScript is </a:t>
            </a:r>
            <a:r>
              <a:rPr lang="en-US" sz="2400" b="1" dirty="0" err="1">
                <a:latin typeface="Georgia" panose="02040502050405020303" pitchFamily="18" charset="0"/>
              </a:rPr>
              <a:t>untyped</a:t>
            </a:r>
            <a:r>
              <a:rPr lang="en-US" sz="2400" b="1" dirty="0">
                <a:latin typeface="Georgia" panose="02040502050405020303" pitchFamily="18" charset="0"/>
              </a:rPr>
              <a:t> </a:t>
            </a:r>
            <a:r>
              <a:rPr lang="en-US" sz="2400" dirty="0">
                <a:latin typeface="Georgia" panose="02040502050405020303" pitchFamily="18" charset="0"/>
              </a:rPr>
              <a:t>language. This means that a JavaScript variable can hold a value of any data type. </a:t>
            </a:r>
          </a:p>
          <a:p>
            <a:endParaRPr lang="en-US" sz="2400" dirty="0">
              <a:latin typeface="Georgia" panose="02040502050405020303" pitchFamily="18" charset="0"/>
            </a:endParaRPr>
          </a:p>
          <a:p>
            <a:r>
              <a:rPr lang="en-US" sz="2400" dirty="0">
                <a:latin typeface="Georgia" panose="02040502050405020303" pitchFamily="18" charset="0"/>
              </a:rPr>
              <a:t>Unlike many other languages, you don't have to tell JavaScript during variable declaration what type of value the variable will hold.</a:t>
            </a:r>
          </a:p>
          <a:p>
            <a:r>
              <a:rPr lang="en-US" sz="2400" dirty="0">
                <a:latin typeface="Georgia" panose="02040502050405020303" pitchFamily="18" charset="0"/>
              </a:rPr>
              <a:t/>
            </a:r>
            <a:br>
              <a:rPr lang="en-US" sz="2400" dirty="0">
                <a:latin typeface="Georgia" panose="02040502050405020303" pitchFamily="18" charset="0"/>
              </a:rPr>
            </a:br>
            <a:r>
              <a:rPr lang="en-US" sz="2400" dirty="0">
                <a:latin typeface="Georgia" panose="02040502050405020303" pitchFamily="18" charset="0"/>
              </a:rPr>
              <a:t>The value type of a variable can change during the execution of a program and JavaScript takes care of it automatically.</a:t>
            </a:r>
            <a:br>
              <a:rPr lang="en-US" sz="2400" dirty="0">
                <a:latin typeface="Georgia" panose="02040502050405020303" pitchFamily="18" charset="0"/>
              </a:rPr>
            </a:br>
            <a:endParaRPr lang="en-US" sz="2400" dirty="0">
              <a:latin typeface="Georgia" panose="02040502050405020303" pitchFamily="18" charset="0"/>
            </a:endParaRPr>
          </a:p>
          <a:p>
            <a:pPr marL="914400" lvl="2" indent="0">
              <a:buNone/>
            </a:pPr>
            <a:endParaRPr lang="en-US" sz="2400" dirty="0">
              <a:latin typeface="Georgia" panose="02040502050405020303" pitchFamily="18" charset="0"/>
            </a:endParaRPr>
          </a:p>
          <a:p>
            <a:pPr marL="914400" lvl="2" indent="0">
              <a:buNone/>
            </a:pPr>
            <a:endParaRPr lang="en-US" sz="2400" dirty="0">
              <a:latin typeface="Georgia" panose="02040502050405020303" pitchFamily="18" charset="0"/>
            </a:endParaRPr>
          </a:p>
        </p:txBody>
      </p:sp>
      <p:sp>
        <p:nvSpPr>
          <p:cNvPr id="4" name="Footer Placeholder 3"/>
          <p:cNvSpPr>
            <a:spLocks noGrp="1"/>
          </p:cNvSpPr>
          <p:nvPr>
            <p:ph type="ftr" sz="quarter" idx="11"/>
          </p:nvPr>
        </p:nvSpPr>
        <p:spPr/>
        <p:txBody>
          <a:bodyPr/>
          <a:lstStyle/>
          <a:p>
            <a:r>
              <a:rPr lang="en-US" dirty="0"/>
              <a:t>created by </a:t>
            </a:r>
            <a:r>
              <a:rPr lang="en-US" dirty="0" err="1"/>
              <a:t>zelalem</a:t>
            </a:r>
            <a:r>
              <a:rPr lang="en-US" dirty="0"/>
              <a:t> </a:t>
            </a:r>
            <a:r>
              <a:rPr lang="en-US" dirty="0" err="1"/>
              <a:t>Abera</a:t>
            </a:r>
            <a:r>
              <a:rPr lang="en-US" dirty="0"/>
              <a:t>-</a:t>
            </a:r>
            <a:r>
              <a:rPr lang="en-US" dirty="0" err="1"/>
              <a:t>HilCoe</a:t>
            </a:r>
            <a:r>
              <a:rPr lang="en-US" dirty="0"/>
              <a:t>-Web - Technology</a:t>
            </a:r>
          </a:p>
        </p:txBody>
      </p:sp>
      <p:sp>
        <p:nvSpPr>
          <p:cNvPr id="5" name="Slide Number Placeholder 4"/>
          <p:cNvSpPr>
            <a:spLocks noGrp="1"/>
          </p:cNvSpPr>
          <p:nvPr>
            <p:ph type="sldNum" sz="quarter" idx="12"/>
          </p:nvPr>
        </p:nvSpPr>
        <p:spPr/>
        <p:txBody>
          <a:bodyPr/>
          <a:lstStyle/>
          <a:p>
            <a:fld id="{3CB167F1-9D13-41DB-9AF9-FEA7BC3EF216}" type="slidenum">
              <a:rPr lang="en-US" smtClean="0"/>
              <a:pPr/>
              <a:t>26</a:t>
            </a:fld>
            <a:endParaRPr lang="en-US" dirty="0"/>
          </a:p>
        </p:txBody>
      </p:sp>
    </p:spTree>
    <p:extLst>
      <p:ext uri="{BB962C8B-B14F-4D97-AF65-F5344CB8AC3E}">
        <p14:creationId xmlns:p14="http://schemas.microsoft.com/office/powerpoint/2010/main" val="391551142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Georgia" panose="02040502050405020303" pitchFamily="18" charset="0"/>
              </a:rPr>
              <a:t>Variables and Data Types</a:t>
            </a:r>
          </a:p>
        </p:txBody>
      </p:sp>
      <p:sp>
        <p:nvSpPr>
          <p:cNvPr id="3" name="Content Placeholder 2"/>
          <p:cNvSpPr>
            <a:spLocks noGrp="1"/>
          </p:cNvSpPr>
          <p:nvPr>
            <p:ph idx="1"/>
          </p:nvPr>
        </p:nvSpPr>
        <p:spPr>
          <a:xfrm>
            <a:off x="838200" y="1825625"/>
            <a:ext cx="10515600" cy="4895850"/>
          </a:xfrm>
        </p:spPr>
        <p:txBody>
          <a:bodyPr>
            <a:normAutofit/>
          </a:bodyPr>
          <a:lstStyle/>
          <a:p>
            <a:r>
              <a:rPr lang="en-US" sz="2400" dirty="0">
                <a:solidFill>
                  <a:srgbClr val="FF0000"/>
                </a:solidFill>
                <a:latin typeface="Georgia" panose="02040502050405020303" pitchFamily="18" charset="0"/>
              </a:rPr>
              <a:t>All JavaScript </a:t>
            </a:r>
            <a:r>
              <a:rPr lang="en-US" sz="2400" b="1" dirty="0">
                <a:solidFill>
                  <a:srgbClr val="FF0000"/>
                </a:solidFill>
                <a:latin typeface="Georgia" panose="02040502050405020303" pitchFamily="18" charset="0"/>
              </a:rPr>
              <a:t>variables</a:t>
            </a:r>
            <a:r>
              <a:rPr lang="en-US" sz="2400" dirty="0">
                <a:solidFill>
                  <a:srgbClr val="FF0000"/>
                </a:solidFill>
                <a:latin typeface="Georgia" panose="02040502050405020303" pitchFamily="18" charset="0"/>
              </a:rPr>
              <a:t> must be </a:t>
            </a:r>
            <a:r>
              <a:rPr lang="en-US" sz="2400" b="1" dirty="0">
                <a:solidFill>
                  <a:srgbClr val="FF0000"/>
                </a:solidFill>
                <a:latin typeface="Georgia" panose="02040502050405020303" pitchFamily="18" charset="0"/>
              </a:rPr>
              <a:t>identified</a:t>
            </a:r>
            <a:r>
              <a:rPr lang="en-US" sz="2400" dirty="0">
                <a:solidFill>
                  <a:srgbClr val="FF0000"/>
                </a:solidFill>
                <a:latin typeface="Georgia" panose="02040502050405020303" pitchFamily="18" charset="0"/>
              </a:rPr>
              <a:t> with </a:t>
            </a:r>
            <a:r>
              <a:rPr lang="en-US" sz="2400" b="1" dirty="0">
                <a:solidFill>
                  <a:srgbClr val="FF0000"/>
                </a:solidFill>
                <a:latin typeface="Georgia" panose="02040502050405020303" pitchFamily="18" charset="0"/>
              </a:rPr>
              <a:t>unique names</a:t>
            </a:r>
            <a:r>
              <a:rPr lang="en-US" sz="2400" dirty="0">
                <a:solidFill>
                  <a:srgbClr val="FF0000"/>
                </a:solidFill>
                <a:latin typeface="Georgia" panose="02040502050405020303" pitchFamily="18" charset="0"/>
              </a:rPr>
              <a:t>.</a:t>
            </a:r>
          </a:p>
          <a:p>
            <a:r>
              <a:rPr lang="en-US" sz="2400" dirty="0">
                <a:latin typeface="Georgia" panose="02040502050405020303" pitchFamily="18" charset="0"/>
              </a:rPr>
              <a:t>These unique names are called </a:t>
            </a:r>
            <a:r>
              <a:rPr lang="en-US" sz="2400" b="1" dirty="0">
                <a:latin typeface="Georgia" panose="02040502050405020303" pitchFamily="18" charset="0"/>
              </a:rPr>
              <a:t>identifiers</a:t>
            </a:r>
            <a:r>
              <a:rPr lang="en-US" sz="2400" dirty="0">
                <a:latin typeface="Georgia" panose="02040502050405020303" pitchFamily="18" charset="0"/>
              </a:rPr>
              <a:t>.</a:t>
            </a:r>
          </a:p>
          <a:p>
            <a:r>
              <a:rPr lang="en-US" sz="2400" dirty="0">
                <a:latin typeface="Georgia" panose="02040502050405020303" pitchFamily="18" charset="0"/>
              </a:rPr>
              <a:t>Identifiers can be short names (like x and y), or more descriptive names (age, sum, </a:t>
            </a:r>
            <a:r>
              <a:rPr lang="en-US" sz="2400" dirty="0" err="1">
                <a:latin typeface="Georgia" panose="02040502050405020303" pitchFamily="18" charset="0"/>
              </a:rPr>
              <a:t>totalVolume</a:t>
            </a:r>
            <a:r>
              <a:rPr lang="en-US" sz="2400" dirty="0">
                <a:latin typeface="Georgia" panose="02040502050405020303" pitchFamily="18" charset="0"/>
              </a:rPr>
              <a:t>).</a:t>
            </a:r>
          </a:p>
          <a:p>
            <a:r>
              <a:rPr lang="en-US" sz="2400" i="1" dirty="0">
                <a:latin typeface="Georgia" panose="02040502050405020303" pitchFamily="18" charset="0"/>
              </a:rPr>
              <a:t>Reserved words (like JavaScript keywords) cannot be used as names</a:t>
            </a:r>
          </a:p>
          <a:p>
            <a:pPr marL="914400" lvl="2" indent="0">
              <a:buNone/>
            </a:pPr>
            <a:endParaRPr lang="en-US" sz="2400" dirty="0">
              <a:latin typeface="Georgia" panose="02040502050405020303" pitchFamily="18" charset="0"/>
            </a:endParaRPr>
          </a:p>
          <a:p>
            <a:pPr marL="914400" lvl="2" indent="0">
              <a:buNone/>
            </a:pPr>
            <a:endParaRPr lang="en-US" sz="2400" dirty="0">
              <a:latin typeface="Georgia" panose="02040502050405020303" pitchFamily="18" charset="0"/>
            </a:endParaRPr>
          </a:p>
        </p:txBody>
      </p:sp>
      <p:sp>
        <p:nvSpPr>
          <p:cNvPr id="4" name="Footer Placeholder 3"/>
          <p:cNvSpPr>
            <a:spLocks noGrp="1"/>
          </p:cNvSpPr>
          <p:nvPr>
            <p:ph type="ftr" sz="quarter" idx="11"/>
          </p:nvPr>
        </p:nvSpPr>
        <p:spPr/>
        <p:txBody>
          <a:bodyPr/>
          <a:lstStyle/>
          <a:p>
            <a:r>
              <a:rPr lang="en-US" dirty="0"/>
              <a:t>created by </a:t>
            </a:r>
            <a:r>
              <a:rPr lang="en-US" dirty="0" err="1"/>
              <a:t>zelalem</a:t>
            </a:r>
            <a:r>
              <a:rPr lang="en-US" dirty="0"/>
              <a:t> </a:t>
            </a:r>
            <a:r>
              <a:rPr lang="en-US" dirty="0" err="1"/>
              <a:t>Abera</a:t>
            </a:r>
            <a:r>
              <a:rPr lang="en-US" dirty="0"/>
              <a:t>-</a:t>
            </a:r>
            <a:r>
              <a:rPr lang="en-US" dirty="0" err="1"/>
              <a:t>HilCoe</a:t>
            </a:r>
            <a:r>
              <a:rPr lang="en-US" dirty="0"/>
              <a:t>-Web - Technology</a:t>
            </a:r>
          </a:p>
        </p:txBody>
      </p:sp>
      <p:sp>
        <p:nvSpPr>
          <p:cNvPr id="5" name="Slide Number Placeholder 4"/>
          <p:cNvSpPr>
            <a:spLocks noGrp="1"/>
          </p:cNvSpPr>
          <p:nvPr>
            <p:ph type="sldNum" sz="quarter" idx="12"/>
          </p:nvPr>
        </p:nvSpPr>
        <p:spPr/>
        <p:txBody>
          <a:bodyPr/>
          <a:lstStyle/>
          <a:p>
            <a:fld id="{3CB167F1-9D13-41DB-9AF9-FEA7BC3EF216}" type="slidenum">
              <a:rPr lang="en-US" smtClean="0"/>
              <a:pPr/>
              <a:t>27</a:t>
            </a:fld>
            <a:endParaRPr lang="en-US" dirty="0"/>
          </a:p>
        </p:txBody>
      </p:sp>
    </p:spTree>
    <p:extLst>
      <p:ext uri="{BB962C8B-B14F-4D97-AF65-F5344CB8AC3E}">
        <p14:creationId xmlns:p14="http://schemas.microsoft.com/office/powerpoint/2010/main" val="173815102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Georgia" panose="02040502050405020303" pitchFamily="18" charset="0"/>
              </a:rPr>
              <a:t>Reserved words</a:t>
            </a:r>
            <a:br>
              <a:rPr lang="en-US" b="1" dirty="0">
                <a:latin typeface="Georgia" panose="02040502050405020303" pitchFamily="18" charset="0"/>
              </a:rPr>
            </a:br>
            <a:endParaRPr lang="en-US" b="1" dirty="0">
              <a:latin typeface="Georgia" panose="02040502050405020303" pitchFamily="18" charset="0"/>
            </a:endParaRPr>
          </a:p>
        </p:txBody>
      </p:sp>
      <p:sp>
        <p:nvSpPr>
          <p:cNvPr id="3" name="Content Placeholder 2"/>
          <p:cNvSpPr>
            <a:spLocks noGrp="1"/>
          </p:cNvSpPr>
          <p:nvPr>
            <p:ph idx="1"/>
          </p:nvPr>
        </p:nvSpPr>
        <p:spPr>
          <a:xfrm>
            <a:off x="583821" y="1371600"/>
            <a:ext cx="10972800" cy="4801009"/>
          </a:xfrm>
        </p:spPr>
        <p:txBody>
          <a:bodyPr>
            <a:normAutofit/>
          </a:bodyPr>
          <a:lstStyle/>
          <a:p>
            <a:endParaRPr lang="en-US" dirty="0">
              <a:solidFill>
                <a:srgbClr val="FF0000"/>
              </a:solidFill>
              <a:latin typeface="Georgia" panose="02040502050405020303" pitchFamily="18" charset="0"/>
            </a:endParaRPr>
          </a:p>
        </p:txBody>
      </p:sp>
      <p:sp>
        <p:nvSpPr>
          <p:cNvPr id="4" name="Footer Placeholder 3"/>
          <p:cNvSpPr>
            <a:spLocks noGrp="1"/>
          </p:cNvSpPr>
          <p:nvPr>
            <p:ph type="ftr" sz="quarter" idx="11"/>
          </p:nvPr>
        </p:nvSpPr>
        <p:spPr/>
        <p:txBody>
          <a:bodyPr/>
          <a:lstStyle/>
          <a:p>
            <a:r>
              <a:rPr lang="en-US"/>
              <a:t>created by zelalem Abera-HilCoe-Web - Technology</a:t>
            </a:r>
          </a:p>
        </p:txBody>
      </p:sp>
      <p:sp>
        <p:nvSpPr>
          <p:cNvPr id="5" name="Slide Number Placeholder 4"/>
          <p:cNvSpPr>
            <a:spLocks noGrp="1"/>
          </p:cNvSpPr>
          <p:nvPr>
            <p:ph type="sldNum" sz="quarter" idx="12"/>
          </p:nvPr>
        </p:nvSpPr>
        <p:spPr/>
        <p:txBody>
          <a:bodyPr/>
          <a:lstStyle/>
          <a:p>
            <a:fld id="{3CB167F1-9D13-41DB-9AF9-FEA7BC3EF216}" type="slidenum">
              <a:rPr lang="en-US" smtClean="0"/>
              <a:pPr/>
              <a:t>28</a:t>
            </a:fld>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229" y="1292352"/>
            <a:ext cx="11101718" cy="4986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499716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lstStyle/>
          <a:p>
            <a:r>
              <a:rPr lang="en-US" dirty="0"/>
              <a:t>You can also create a variable without the </a:t>
            </a:r>
            <a:r>
              <a:rPr lang="en-US" dirty="0" err="1"/>
              <a:t>var</a:t>
            </a:r>
            <a:r>
              <a:rPr lang="en-US" dirty="0"/>
              <a:t> statement:</a:t>
            </a:r>
          </a:p>
          <a:p>
            <a:pPr marL="0" indent="0">
              <a:buNone/>
            </a:pPr>
            <a:r>
              <a:rPr lang="en-US" dirty="0"/>
              <a:t>	    year = 2011;</a:t>
            </a:r>
          </a:p>
          <a:p>
            <a:r>
              <a:rPr lang="en-US" dirty="0"/>
              <a:t>Overwrites when redefined.</a:t>
            </a:r>
          </a:p>
          <a:p>
            <a:r>
              <a:rPr lang="en-US" dirty="0"/>
              <a:t>Variable names are case sensitive.</a:t>
            </a:r>
          </a:p>
          <a:p>
            <a:pPr marL="0" indent="0">
              <a:buNone/>
            </a:pPr>
            <a:r>
              <a:rPr lang="en-US" dirty="0"/>
              <a:t>	</a:t>
            </a:r>
            <a:r>
              <a:rPr lang="en-US" dirty="0" err="1"/>
              <a:t>var</a:t>
            </a:r>
            <a:r>
              <a:rPr lang="en-US" dirty="0"/>
              <a:t> x = 200;</a:t>
            </a:r>
          </a:p>
          <a:p>
            <a:pPr marL="0" indent="0">
              <a:buNone/>
            </a:pPr>
            <a:r>
              <a:rPr lang="en-US" dirty="0"/>
              <a:t>	X = 210;</a:t>
            </a:r>
          </a:p>
          <a:p>
            <a:endParaRPr lang="en-US" dirty="0"/>
          </a:p>
        </p:txBody>
      </p:sp>
      <p:pic>
        <p:nvPicPr>
          <p:cNvPr id="4" name="Picture 3"/>
          <p:cNvPicPr>
            <a:picLocks noChangeAspect="1"/>
          </p:cNvPicPr>
          <p:nvPr/>
        </p:nvPicPr>
        <p:blipFill>
          <a:blip r:embed="rId2"/>
          <a:stretch>
            <a:fillRect/>
          </a:stretch>
        </p:blipFill>
        <p:spPr>
          <a:xfrm>
            <a:off x="4430551" y="3475179"/>
            <a:ext cx="952500" cy="2257425"/>
          </a:xfrm>
          <a:prstGeom prst="rect">
            <a:avLst/>
          </a:prstGeom>
          <a:ln>
            <a:solidFill>
              <a:schemeClr val="accent1"/>
            </a:solidFill>
          </a:ln>
        </p:spPr>
      </p:pic>
    </p:spTree>
    <p:extLst>
      <p:ext uri="{BB962C8B-B14F-4D97-AF65-F5344CB8AC3E}">
        <p14:creationId xmlns:p14="http://schemas.microsoft.com/office/powerpoint/2010/main" val="373953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Introduction</a:t>
            </a:r>
            <a:br>
              <a:rPr lang="en-GB" b="1"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br>
            <a:endParaRPr lang="en-US" dirty="0"/>
          </a:p>
        </p:txBody>
      </p:sp>
      <p:sp>
        <p:nvSpPr>
          <p:cNvPr id="3" name="Content Placeholder 2"/>
          <p:cNvSpPr>
            <a:spLocks noGrp="1"/>
          </p:cNvSpPr>
          <p:nvPr>
            <p:ph idx="1"/>
          </p:nvPr>
        </p:nvSpPr>
        <p:spPr/>
        <p:txBody>
          <a:bodyPr/>
          <a:lstStyle/>
          <a:p>
            <a:r>
              <a:rPr lang="en-US" dirty="0"/>
              <a:t>JavaScript is defined by the standards organization named </a:t>
            </a:r>
            <a:r>
              <a:rPr lang="en-US" b="1" dirty="0"/>
              <a:t>European Computer Manufacturers Association (ECMA)</a:t>
            </a:r>
            <a:r>
              <a:rPr lang="en-US" dirty="0"/>
              <a:t>, specifically the ECMA standard ECMA-262.</a:t>
            </a:r>
          </a:p>
          <a:p>
            <a:r>
              <a:rPr lang="en-US" dirty="0"/>
              <a:t>is guided by a technical committee called</a:t>
            </a:r>
            <a:r>
              <a:rPr lang="en-US" b="1" dirty="0"/>
              <a:t> TC39 (TC39-Royalty Free TG). </a:t>
            </a:r>
            <a:r>
              <a:rPr lang="en-US" dirty="0"/>
              <a:t>The committee comprises a variety of members from various organizations involved in the development of JavaScript (Mozilla, Google, Microsoft, &amp;c.), as well as members representing non-corpora</a:t>
            </a:r>
          </a:p>
          <a:p>
            <a:r>
              <a:rPr lang="en-US" b="1" dirty="0"/>
              <a:t>No one owns JavaScript</a:t>
            </a:r>
            <a:r>
              <a:rPr lang="en-US" dirty="0"/>
              <a:t>, however, the control of ECMAScript is controlled through this committee  (and less-corporate) entities.</a:t>
            </a:r>
          </a:p>
          <a:p>
            <a:r>
              <a:rPr lang="en-US" dirty="0"/>
              <a:t>TC39 strives to release a new version every year (although the features are added incrementally throughout the year)</a:t>
            </a:r>
          </a:p>
          <a:p>
            <a:r>
              <a:rPr lang="en-US" b="1" dirty="0"/>
              <a:t>It doesn’t go by “JavaScript” but by “ECMAScript” and the versions are therefore named “ES2016,” “ES2017,” and so on.</a:t>
            </a:r>
          </a:p>
        </p:txBody>
      </p:sp>
    </p:spTree>
    <p:extLst>
      <p:ext uri="{BB962C8B-B14F-4D97-AF65-F5344CB8AC3E}">
        <p14:creationId xmlns:p14="http://schemas.microsoft.com/office/powerpoint/2010/main" val="149128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br>
              <a:rPr lang="en-US" dirty="0"/>
            </a:br>
            <a:r>
              <a:rPr lang="en-US" dirty="0"/>
              <a:t>&gt; Multiple Variables</a:t>
            </a:r>
          </a:p>
        </p:txBody>
      </p:sp>
      <p:sp>
        <p:nvSpPr>
          <p:cNvPr id="3" name="Content Placeholder 2"/>
          <p:cNvSpPr>
            <a:spLocks noGrp="1"/>
          </p:cNvSpPr>
          <p:nvPr>
            <p:ph idx="1"/>
          </p:nvPr>
        </p:nvSpPr>
        <p:spPr/>
        <p:txBody>
          <a:bodyPr/>
          <a:lstStyle/>
          <a:p>
            <a:r>
              <a:rPr lang="en-US" dirty="0"/>
              <a:t>You can create them with a comma.</a:t>
            </a:r>
          </a:p>
          <a:p>
            <a:pPr marL="0" indent="0">
              <a:buNone/>
            </a:pPr>
            <a:r>
              <a:rPr lang="en-US" dirty="0"/>
              <a:t>	</a:t>
            </a:r>
            <a:r>
              <a:rPr lang="en-US" dirty="0" err="1"/>
              <a:t>var</a:t>
            </a:r>
            <a:r>
              <a:rPr lang="en-US" dirty="0"/>
              <a:t> year, month, day;</a:t>
            </a:r>
          </a:p>
          <a:p>
            <a:r>
              <a:rPr lang="en-US" dirty="0"/>
              <a:t>You can create and initialize them at the same time.</a:t>
            </a:r>
          </a:p>
          <a:p>
            <a:pPr marL="0" indent="0">
              <a:buNone/>
            </a:pPr>
            <a:r>
              <a:rPr lang="en-US" dirty="0"/>
              <a:t>	</a:t>
            </a:r>
            <a:r>
              <a:rPr lang="en-US" dirty="0" err="1"/>
              <a:t>var</a:t>
            </a:r>
            <a:r>
              <a:rPr lang="en-US" dirty="0"/>
              <a:t> year = 2011, month = 10, day = 31;</a:t>
            </a:r>
          </a:p>
          <a:p>
            <a:endParaRPr lang="en-US" dirty="0"/>
          </a:p>
        </p:txBody>
      </p:sp>
    </p:spTree>
    <p:extLst>
      <p:ext uri="{BB962C8B-B14F-4D97-AF65-F5344CB8AC3E}">
        <p14:creationId xmlns:p14="http://schemas.microsoft.com/office/powerpoint/2010/main" val="282317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Variables</a:t>
            </a:r>
          </a:p>
        </p:txBody>
      </p:sp>
      <p:sp>
        <p:nvSpPr>
          <p:cNvPr id="3" name="Content Placeholder 2"/>
          <p:cNvSpPr>
            <a:spLocks noGrp="1"/>
          </p:cNvSpPr>
          <p:nvPr>
            <p:ph idx="1"/>
          </p:nvPr>
        </p:nvSpPr>
        <p:spPr/>
        <p:txBody>
          <a:bodyPr/>
          <a:lstStyle/>
          <a:p>
            <a:r>
              <a:rPr lang="en-US" dirty="0"/>
              <a:t>Local Variables:</a:t>
            </a:r>
          </a:p>
          <a:p>
            <a:pPr lvl="1"/>
            <a:r>
              <a:rPr lang="en-US" dirty="0"/>
              <a:t>Declared using the </a:t>
            </a:r>
            <a:r>
              <a:rPr lang="en-US" dirty="0" err="1"/>
              <a:t>var</a:t>
            </a:r>
            <a:r>
              <a:rPr lang="en-US" dirty="0"/>
              <a:t> keyword.</a:t>
            </a:r>
          </a:p>
          <a:p>
            <a:pPr lvl="1"/>
            <a:r>
              <a:rPr lang="en-US" dirty="0"/>
              <a:t>Variables declared inside a function have a scope of that </a:t>
            </a:r>
            <a:r>
              <a:rPr lang="en-US" b="1" dirty="0"/>
              <a:t>function</a:t>
            </a:r>
            <a:r>
              <a:rPr lang="en-US" dirty="0"/>
              <a:t>.</a:t>
            </a:r>
          </a:p>
          <a:p>
            <a:r>
              <a:rPr lang="en-US" dirty="0"/>
              <a:t>Global Variables:</a:t>
            </a:r>
          </a:p>
          <a:p>
            <a:pPr lvl="1"/>
            <a:r>
              <a:rPr lang="en-US" dirty="0"/>
              <a:t>Declared </a:t>
            </a:r>
            <a:r>
              <a:rPr lang="en-US" b="1" dirty="0"/>
              <a:t>without </a:t>
            </a:r>
            <a:r>
              <a:rPr lang="en-US" b="1" dirty="0" err="1"/>
              <a:t>var</a:t>
            </a:r>
            <a:r>
              <a:rPr lang="en-US" b="1" dirty="0"/>
              <a:t> keyword or attached to window object directly. </a:t>
            </a:r>
          </a:p>
          <a:p>
            <a:pPr lvl="2"/>
            <a:r>
              <a:rPr lang="en-US" dirty="0"/>
              <a:t>i.e., </a:t>
            </a:r>
            <a:r>
              <a:rPr lang="en-US" dirty="0" err="1"/>
              <a:t>window.someVar</a:t>
            </a:r>
            <a:r>
              <a:rPr lang="en-US" dirty="0"/>
              <a:t> = “value”;</a:t>
            </a:r>
          </a:p>
          <a:p>
            <a:pPr lvl="1"/>
            <a:r>
              <a:rPr lang="en-US" dirty="0"/>
              <a:t>Variables defined outside the function will have a scope of </a:t>
            </a:r>
            <a:r>
              <a:rPr lang="en-US" b="1" dirty="0"/>
              <a:t>page</a:t>
            </a:r>
            <a:r>
              <a:rPr lang="en-US" dirty="0"/>
              <a:t> level.</a:t>
            </a:r>
          </a:p>
        </p:txBody>
      </p:sp>
    </p:spTree>
    <p:extLst>
      <p:ext uri="{BB962C8B-B14F-4D97-AF65-F5344CB8AC3E}">
        <p14:creationId xmlns:p14="http://schemas.microsoft.com/office/powerpoint/2010/main" val="220747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 </a:t>
            </a:r>
            <a:r>
              <a:rPr lang="en-US" i="1" dirty="0"/>
              <a:t>hoisting</a:t>
            </a:r>
            <a:endParaRPr lang="en-US" dirty="0"/>
          </a:p>
        </p:txBody>
      </p:sp>
      <p:sp>
        <p:nvSpPr>
          <p:cNvPr id="5" name="Rectangle 2"/>
          <p:cNvSpPr>
            <a:spLocks noGrp="1" noChangeArrowheads="1"/>
          </p:cNvSpPr>
          <p:nvPr>
            <p:ph idx="1"/>
          </p:nvPr>
        </p:nvSpPr>
        <p:spPr bwMode="auto">
          <a:xfrm>
            <a:off x="653144" y="2556864"/>
            <a:ext cx="1184295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Basically, when JavaScript compiles all of your code, all variable declarations using </a:t>
            </a:r>
            <a:r>
              <a:rPr kumimoji="0" lang="en-US" altLang="en-US" sz="2400" b="0" i="1" u="none" strike="noStrike" cap="none" normalizeH="0" baseline="0" dirty="0" err="1">
                <a:ln>
                  <a:noFill/>
                </a:ln>
                <a:solidFill>
                  <a:schemeClr val="tx1"/>
                </a:solidFill>
                <a:effectLst/>
                <a:latin typeface="Arial Unicode MS" panose="020B0604020202020204" pitchFamily="34" charset="-128"/>
              </a:rPr>
              <a:t>var</a:t>
            </a:r>
            <a:r>
              <a:rPr kumimoji="0" lang="en-US" altLang="en-US" sz="2400" b="0" i="0" u="none" strike="noStrike" cap="none" normalizeH="0" baseline="0" dirty="0">
                <a:ln>
                  <a:noFill/>
                </a:ln>
                <a:solidFill>
                  <a:schemeClr val="tx1"/>
                </a:solidFill>
                <a:effectLst/>
              </a:rPr>
              <a:t> </a:t>
            </a:r>
            <a:r>
              <a:rPr kumimoji="0" lang="en-US" altLang="en-US" sz="2400" b="1" i="0" u="none" strike="noStrike" cap="none" normalizeH="0" baseline="0" dirty="0">
                <a:ln>
                  <a:noFill/>
                </a:ln>
                <a:solidFill>
                  <a:schemeClr val="tx1"/>
                </a:solidFill>
                <a:effectLst/>
              </a:rPr>
              <a:t>are hoisted/lifted to the top of their functional/local scope </a:t>
            </a:r>
            <a:r>
              <a:rPr kumimoji="0" lang="en-US" altLang="en-US" sz="2400" b="0" i="0" u="none" strike="noStrike" cap="none" normalizeH="0" baseline="0" dirty="0">
                <a:ln>
                  <a:noFill/>
                </a:ln>
                <a:solidFill>
                  <a:schemeClr val="tx1"/>
                </a:solidFill>
                <a:effectLst/>
              </a:rPr>
              <a:t>(if declared inside a function)</a:t>
            </a:r>
            <a:r>
              <a:rPr lang="en-US" sz="2400" dirty="0"/>
              <a:t>or to the top of their global scope (if declared outside of a function) regardless of where the actual declaration has been made. </a:t>
            </a:r>
          </a:p>
          <a:p>
            <a:pPr eaLnBrk="0" fontAlgn="base" hangingPunct="0">
              <a:lnSpc>
                <a:spcPct val="100000"/>
              </a:lnSpc>
              <a:spcBef>
                <a:spcPct val="0"/>
              </a:spcBef>
              <a:spcAft>
                <a:spcPct val="0"/>
              </a:spcAft>
            </a:pPr>
            <a:r>
              <a:rPr lang="en-US" sz="2400" b="1" dirty="0"/>
              <a:t>This is what we mean by “</a:t>
            </a:r>
            <a:r>
              <a:rPr lang="en-US" sz="2400" b="1" i="1" dirty="0"/>
              <a:t>hoisting</a:t>
            </a:r>
            <a:r>
              <a:rPr lang="en-US" sz="2400" b="1" dirty="0"/>
              <a:t>”.</a:t>
            </a:r>
            <a:r>
              <a:rPr kumimoji="0" lang="en-US" altLang="en-US" sz="2400" b="1" i="0" u="none" strike="noStrike" cap="none" normalizeH="0" baseline="0" dirty="0">
                <a:ln>
                  <a:noFill/>
                </a:ln>
                <a:solidFill>
                  <a:schemeClr val="tx1"/>
                </a:solidFill>
                <a:effectLst/>
              </a:rPr>
              <a:t> </a:t>
            </a:r>
          </a:p>
          <a:p>
            <a:pPr eaLnBrk="0" fontAlgn="base" hangingPunct="0">
              <a:lnSpc>
                <a:spcPct val="100000"/>
              </a:lnSpc>
              <a:spcBef>
                <a:spcPct val="0"/>
              </a:spcBef>
              <a:spcAft>
                <a:spcPct val="0"/>
              </a:spcAft>
            </a:pPr>
            <a:r>
              <a:rPr lang="en-US" sz="2400" dirty="0"/>
              <a:t>A key thing to note is that the only thing that gets moved to </a:t>
            </a:r>
            <a:r>
              <a:rPr lang="en-US" sz="2400" b="1" dirty="0"/>
              <a:t>the top is the variable declarations</a:t>
            </a:r>
            <a:r>
              <a:rPr lang="en-US" sz="2400" dirty="0"/>
              <a:t> , not the actual value given to the variable.</a:t>
            </a:r>
            <a:endParaRPr kumimoji="0" lang="en-US" altLang="en-US" sz="2400" b="1"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endParaRPr lang="en-US" altLang="en-US" sz="2400" b="1" dirty="0">
              <a:latin typeface="Arial" panose="020B0604020202020204" pitchFamily="34" charset="0"/>
            </a:endParaRPr>
          </a:p>
          <a:p>
            <a:pPr marL="0" lvl="0" indent="0" eaLnBrk="0" fontAlgn="base" hangingPunct="0">
              <a:lnSpc>
                <a:spcPct val="100000"/>
              </a:lnSpc>
              <a:spcBef>
                <a:spcPct val="0"/>
              </a:spcBef>
              <a:spcAft>
                <a:spcPct val="0"/>
              </a:spcAft>
              <a:buNone/>
            </a:pP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2808514" y="1306027"/>
            <a:ext cx="454353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70C0"/>
                </a:solidFill>
                <a:effectLst/>
                <a:latin typeface="Arial Unicode MS" panose="020B0604020202020204" pitchFamily="34" charset="-128"/>
              </a:rPr>
              <a:t>console.log(</a:t>
            </a:r>
            <a:r>
              <a:rPr kumimoji="0" lang="en-US" altLang="en-US" sz="2800" b="1" i="0" u="none" strike="noStrike" cap="none" normalizeH="0" baseline="0" dirty="0" err="1">
                <a:ln>
                  <a:noFill/>
                </a:ln>
                <a:solidFill>
                  <a:srgbClr val="0070C0"/>
                </a:solidFill>
                <a:effectLst/>
                <a:latin typeface="Arial Unicode MS" panose="020B0604020202020204" pitchFamily="34" charset="-128"/>
              </a:rPr>
              <a:t>myName</a:t>
            </a:r>
            <a:r>
              <a:rPr kumimoji="0" lang="en-US" altLang="en-US" sz="2800" b="1" i="0" u="none" strike="noStrike" cap="none" normalizeH="0" baseline="0" dirty="0">
                <a:ln>
                  <a:noFill/>
                </a:ln>
                <a:solidFill>
                  <a:srgbClr val="0070C0"/>
                </a:solidFill>
                <a:effectLst/>
                <a:latin typeface="Arial Unicode MS" panose="020B0604020202020204" pitchFamily="34" charset="-128"/>
              </a:rPr>
              <a:t>);</a:t>
            </a:r>
            <a:br>
              <a:rPr kumimoji="0" lang="en-US" altLang="en-US" sz="2800" b="1" i="0" u="none" strike="noStrike" cap="none" normalizeH="0" baseline="0" dirty="0">
                <a:ln>
                  <a:noFill/>
                </a:ln>
                <a:solidFill>
                  <a:srgbClr val="0070C0"/>
                </a:solidFill>
                <a:effectLst/>
                <a:latin typeface="Arial Unicode MS" panose="020B0604020202020204" pitchFamily="34" charset="-128"/>
              </a:rPr>
            </a:br>
            <a:r>
              <a:rPr kumimoji="0" lang="en-US" altLang="en-US" sz="2800" b="1" i="0" u="none" strike="noStrike" cap="none" normalizeH="0" baseline="0" dirty="0" err="1">
                <a:ln>
                  <a:noFill/>
                </a:ln>
                <a:solidFill>
                  <a:srgbClr val="0070C0"/>
                </a:solidFill>
                <a:effectLst/>
                <a:latin typeface="Arial Unicode MS" panose="020B0604020202020204" pitchFamily="34" charset="-128"/>
              </a:rPr>
              <a:t>var</a:t>
            </a:r>
            <a:r>
              <a:rPr kumimoji="0" lang="en-US" altLang="en-US" sz="2800" b="1" i="0" u="none" strike="noStrike" cap="none" normalizeH="0" baseline="0" dirty="0">
                <a:ln>
                  <a:noFill/>
                </a:ln>
                <a:solidFill>
                  <a:srgbClr val="0070C0"/>
                </a:solidFill>
                <a:effectLst/>
                <a:latin typeface="Arial Unicode MS" panose="020B0604020202020204" pitchFamily="34" charset="-128"/>
              </a:rPr>
              <a:t> </a:t>
            </a:r>
            <a:r>
              <a:rPr kumimoji="0" lang="en-US" altLang="en-US" sz="2800" b="1" i="0" u="none" strike="noStrike" cap="none" normalizeH="0" baseline="0" dirty="0" err="1">
                <a:ln>
                  <a:noFill/>
                </a:ln>
                <a:solidFill>
                  <a:srgbClr val="0070C0"/>
                </a:solidFill>
                <a:effectLst/>
                <a:latin typeface="Arial Unicode MS" panose="020B0604020202020204" pitchFamily="34" charset="-128"/>
              </a:rPr>
              <a:t>myName</a:t>
            </a:r>
            <a:r>
              <a:rPr kumimoji="0" lang="en-US" altLang="en-US" sz="2800" b="1" i="0" u="none" strike="noStrike" cap="none" normalizeH="0" baseline="0" dirty="0">
                <a:ln>
                  <a:noFill/>
                </a:ln>
                <a:solidFill>
                  <a:srgbClr val="0070C0"/>
                </a:solidFill>
                <a:effectLst/>
                <a:latin typeface="Arial Unicode MS" panose="020B0604020202020204" pitchFamily="34" charset="-128"/>
              </a:rPr>
              <a:t> = ‘Sunil’;</a:t>
            </a:r>
            <a:r>
              <a:rPr kumimoji="0" lang="en-US" altLang="en-US" sz="2800" b="1" i="0" u="none" strike="noStrike" cap="none" normalizeH="0" baseline="0" dirty="0">
                <a:ln>
                  <a:noFill/>
                </a:ln>
                <a:solidFill>
                  <a:srgbClr val="0070C0"/>
                </a:solidFill>
                <a:effectLst/>
              </a:rPr>
              <a:t> </a:t>
            </a:r>
            <a:endParaRPr kumimoji="0" lang="en-US" altLang="en-US" sz="2800" b="1" i="0" u="none" strike="noStrike" cap="none" normalizeH="0" baseline="0" dirty="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3023363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a:bodyPr>
          <a:lstStyle/>
          <a:p>
            <a:r>
              <a:rPr lang="en-US" sz="3200" b="1" dirty="0"/>
              <a:t>Write a </a:t>
            </a:r>
            <a:r>
              <a:rPr lang="en-US" sz="3200" b="1" dirty="0" err="1"/>
              <a:t>js</a:t>
            </a:r>
            <a:r>
              <a:rPr lang="en-US" sz="3200" b="1" dirty="0"/>
              <a:t> program which displays your full name by first assigning your first and last name to a variable?</a:t>
            </a:r>
          </a:p>
        </p:txBody>
      </p:sp>
    </p:spTree>
    <p:extLst>
      <p:ext uri="{BB962C8B-B14F-4D97-AF65-F5344CB8AC3E}">
        <p14:creationId xmlns:p14="http://schemas.microsoft.com/office/powerpoint/2010/main" val="2117351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literals</a:t>
            </a:r>
          </a:p>
        </p:txBody>
      </p:sp>
      <p:sp>
        <p:nvSpPr>
          <p:cNvPr id="3" name="Content Placeholder 2"/>
          <p:cNvSpPr>
            <a:spLocks noGrp="1"/>
          </p:cNvSpPr>
          <p:nvPr>
            <p:ph idx="1"/>
          </p:nvPr>
        </p:nvSpPr>
        <p:spPr/>
        <p:txBody>
          <a:bodyPr/>
          <a:lstStyle/>
          <a:p>
            <a:r>
              <a:rPr lang="en-US" dirty="0"/>
              <a:t>Template literals are string literals that allow embedded expressions. Template strings</a:t>
            </a:r>
          </a:p>
          <a:p>
            <a:r>
              <a:rPr lang="en-US" dirty="0"/>
              <a:t>use back-ticks (``) rather than the single or double quotes. A template string could thus be written as:</a:t>
            </a:r>
          </a:p>
          <a:p>
            <a:pPr marL="0" indent="0">
              <a:buNone/>
            </a:pPr>
            <a:r>
              <a:rPr lang="en-US" b="1" dirty="0" err="1"/>
              <a:t>var</a:t>
            </a:r>
            <a:r>
              <a:rPr lang="en-US" b="1" dirty="0"/>
              <a:t> greeting = `Hello World!`;</a:t>
            </a:r>
          </a:p>
          <a:p>
            <a:r>
              <a:rPr lang="en-US" dirty="0"/>
              <a:t>Template strings can use placeholders for string substitution using the ${ } syntax,</a:t>
            </a:r>
          </a:p>
          <a:p>
            <a:pPr marL="0" indent="0">
              <a:buNone/>
            </a:pPr>
            <a:r>
              <a:rPr lang="en-US" b="1" dirty="0" err="1"/>
              <a:t>var</a:t>
            </a:r>
            <a:r>
              <a:rPr lang="en-US" b="1" dirty="0"/>
              <a:t> name = "Brendan";</a:t>
            </a:r>
          </a:p>
          <a:p>
            <a:pPr marL="0" indent="0">
              <a:buNone/>
            </a:pPr>
            <a:r>
              <a:rPr lang="en-US" b="1" dirty="0"/>
              <a:t>console.log('Hello, ${name}!');</a:t>
            </a:r>
          </a:p>
          <a:p>
            <a:endParaRPr lang="en-US" dirty="0"/>
          </a:p>
          <a:p>
            <a:endParaRPr lang="en-US" dirty="0"/>
          </a:p>
          <a:p>
            <a:endParaRPr lang="en-US" dirty="0"/>
          </a:p>
        </p:txBody>
      </p:sp>
    </p:spTree>
    <p:extLst>
      <p:ext uri="{BB962C8B-B14F-4D97-AF65-F5344CB8AC3E}">
        <p14:creationId xmlns:p14="http://schemas.microsoft.com/office/powerpoint/2010/main" val="379821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Exercise…Use Template Literals</a:t>
            </a:r>
          </a:p>
        </p:txBody>
      </p:sp>
      <p:sp>
        <p:nvSpPr>
          <p:cNvPr id="3" name="Content Placeholder 2"/>
          <p:cNvSpPr>
            <a:spLocks noGrp="1"/>
          </p:cNvSpPr>
          <p:nvPr>
            <p:ph idx="1"/>
          </p:nvPr>
        </p:nvSpPr>
        <p:spPr/>
        <p:txBody>
          <a:bodyPr>
            <a:normAutofit/>
          </a:bodyPr>
          <a:lstStyle/>
          <a:p>
            <a:r>
              <a:rPr lang="en-US" sz="3200" b="1" dirty="0"/>
              <a:t>Write a </a:t>
            </a:r>
            <a:r>
              <a:rPr lang="en-US" sz="3200" b="1" dirty="0" err="1"/>
              <a:t>js</a:t>
            </a:r>
            <a:r>
              <a:rPr lang="en-US" sz="3200" b="1" dirty="0"/>
              <a:t> program which displays your full name by first assigning your first and last name to a variable?</a:t>
            </a:r>
          </a:p>
        </p:txBody>
      </p:sp>
    </p:spTree>
    <p:extLst>
      <p:ext uri="{BB962C8B-B14F-4D97-AF65-F5344CB8AC3E}">
        <p14:creationId xmlns:p14="http://schemas.microsoft.com/office/powerpoint/2010/main" val="3878738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08322"/>
            <a:ext cx="10096500" cy="2219691"/>
          </a:xfrm>
        </p:spPr>
        <p:txBody>
          <a:bodyPr>
            <a:normAutofit/>
          </a:bodyPr>
          <a:lstStyle/>
          <a:p>
            <a:r>
              <a:rPr lang="en-US" sz="2400" dirty="0"/>
              <a:t>             Controlling Program Flow</a:t>
            </a:r>
          </a:p>
        </p:txBody>
      </p:sp>
      <p:sp>
        <p:nvSpPr>
          <p:cNvPr id="4" name="Oval 3"/>
          <p:cNvSpPr/>
          <p:nvPr/>
        </p:nvSpPr>
        <p:spPr>
          <a:xfrm>
            <a:off x="6700157" y="1009403"/>
            <a:ext cx="4237017" cy="37763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stretch>
            <a:fillRect/>
          </a:stretch>
        </p:blipFill>
        <p:spPr>
          <a:xfrm>
            <a:off x="7468837" y="2233949"/>
            <a:ext cx="3048000" cy="1257300"/>
          </a:xfrm>
          <a:prstGeom prst="rect">
            <a:avLst/>
          </a:prstGeom>
          <a:ln>
            <a:solidFill>
              <a:schemeClr val="accent1"/>
            </a:solidFill>
          </a:ln>
        </p:spPr>
      </p:pic>
    </p:spTree>
    <p:extLst>
      <p:ext uri="{BB962C8B-B14F-4D97-AF65-F5344CB8AC3E}">
        <p14:creationId xmlns:p14="http://schemas.microsoft.com/office/powerpoint/2010/main" val="39788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Program Flow</a:t>
            </a:r>
            <a:br>
              <a:rPr lang="en-US" dirty="0"/>
            </a:br>
            <a:r>
              <a:rPr lang="en-US" dirty="0"/>
              <a:t>&gt; if statement</a:t>
            </a:r>
          </a:p>
        </p:txBody>
      </p:sp>
      <p:sp>
        <p:nvSpPr>
          <p:cNvPr id="3" name="Content Placeholder 2"/>
          <p:cNvSpPr>
            <a:spLocks noGrp="1"/>
          </p:cNvSpPr>
          <p:nvPr>
            <p:ph idx="1"/>
          </p:nvPr>
        </p:nvSpPr>
        <p:spPr>
          <a:xfrm>
            <a:off x="1104900" y="1566823"/>
            <a:ext cx="8596668" cy="4304379"/>
          </a:xfrm>
        </p:spPr>
        <p:txBody>
          <a:bodyPr>
            <a:normAutofit fontScale="92500" lnSpcReduction="10000"/>
          </a:bodyPr>
          <a:lstStyle/>
          <a:p>
            <a:endParaRPr lang="en-US" dirty="0"/>
          </a:p>
          <a:p>
            <a:endParaRPr lang="en-US" dirty="0"/>
          </a:p>
          <a:p>
            <a:endParaRPr lang="en-US" dirty="0"/>
          </a:p>
          <a:p>
            <a:endParaRPr lang="en-US" dirty="0"/>
          </a:p>
          <a:p>
            <a:r>
              <a:rPr lang="en-US" dirty="0"/>
              <a:t>Expression (condition) is combination of values, variable references, function calls and operators that evaluates to some value.</a:t>
            </a:r>
          </a:p>
          <a:p>
            <a:r>
              <a:rPr lang="en-US" dirty="0"/>
              <a:t>Some comparison operators that we can use are:</a:t>
            </a:r>
          </a:p>
          <a:p>
            <a:pPr lvl="1"/>
            <a:r>
              <a:rPr lang="en-US" dirty="0"/>
              <a:t>Less than (&lt;), greater than (&gt;), less than or equal to (&lt;=), greater than or equal to (&gt;=), equals to (== or ===), not equals to (!=), not (!)</a:t>
            </a:r>
          </a:p>
          <a:p>
            <a:r>
              <a:rPr lang="en-US" b="1" dirty="0"/>
              <a:t>You don’t need to use a curly brace to define a code block, if the code below the if statement is a single line code. </a:t>
            </a:r>
            <a:r>
              <a:rPr lang="en-US" dirty="0"/>
              <a:t>(But recommended to always use the blocks)</a:t>
            </a:r>
          </a:p>
          <a:p>
            <a:endParaRPr lang="en-US" dirty="0"/>
          </a:p>
        </p:txBody>
      </p:sp>
      <p:pic>
        <p:nvPicPr>
          <p:cNvPr id="4" name="Picture 3"/>
          <p:cNvPicPr>
            <a:picLocks noChangeAspect="1"/>
          </p:cNvPicPr>
          <p:nvPr/>
        </p:nvPicPr>
        <p:blipFill>
          <a:blip r:embed="rId2"/>
          <a:stretch>
            <a:fillRect/>
          </a:stretch>
        </p:blipFill>
        <p:spPr>
          <a:xfrm>
            <a:off x="3499170" y="1843439"/>
            <a:ext cx="3048000" cy="1257300"/>
          </a:xfrm>
          <a:prstGeom prst="rect">
            <a:avLst/>
          </a:prstGeom>
          <a:ln>
            <a:solidFill>
              <a:schemeClr val="accent1"/>
            </a:solidFill>
          </a:ln>
        </p:spPr>
      </p:pic>
    </p:spTree>
    <p:extLst>
      <p:ext uri="{BB962C8B-B14F-4D97-AF65-F5344CB8AC3E}">
        <p14:creationId xmlns:p14="http://schemas.microsoft.com/office/powerpoint/2010/main" val="332030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Program Flow…</a:t>
            </a:r>
          </a:p>
        </p:txBody>
      </p:sp>
      <p:sp>
        <p:nvSpPr>
          <p:cNvPr id="3" name="Content Placeholder 2"/>
          <p:cNvSpPr>
            <a:spLocks noGrp="1"/>
          </p:cNvSpPr>
          <p:nvPr>
            <p:ph idx="1"/>
          </p:nvPr>
        </p:nvSpPr>
        <p:spPr>
          <a:xfrm>
            <a:off x="914841" y="1424319"/>
            <a:ext cx="8596668" cy="4256253"/>
          </a:xfrm>
        </p:spPr>
        <p:txBody>
          <a:bodyPr>
            <a:normAutofit/>
          </a:bodyPr>
          <a:lstStyle/>
          <a:p>
            <a:r>
              <a:rPr lang="en-US" b="1" dirty="0"/>
              <a:t>If-else statement</a:t>
            </a:r>
            <a:r>
              <a:rPr lang="en-US" dirty="0"/>
              <a:t>: if condition is false then execute the else block.</a:t>
            </a:r>
          </a:p>
          <a:p>
            <a:r>
              <a:rPr lang="en-US" b="1" dirty="0"/>
              <a:t>else-if statements</a:t>
            </a:r>
            <a:r>
              <a:rPr lang="en-US" dirty="0"/>
              <a:t>: It’s not reverse of the if-else. It just says if condition is false then check this (else if) condition.</a:t>
            </a:r>
          </a:p>
          <a:p>
            <a:r>
              <a:rPr lang="en-US" dirty="0"/>
              <a:t>How it looks like:</a:t>
            </a:r>
          </a:p>
          <a:p>
            <a:pPr lvl="1"/>
            <a:r>
              <a:rPr lang="en-US" dirty="0"/>
              <a:t>i.e., if (condition) {</a:t>
            </a:r>
          </a:p>
          <a:p>
            <a:pPr marL="1371600" lvl="3" indent="0">
              <a:buNone/>
            </a:pPr>
            <a:r>
              <a:rPr lang="en-US" sz="1600" dirty="0"/>
              <a:t>	// Some true code</a:t>
            </a:r>
          </a:p>
          <a:p>
            <a:pPr marL="1371600" lvl="3" indent="0">
              <a:buNone/>
            </a:pPr>
            <a:r>
              <a:rPr lang="en-US" sz="1600" dirty="0"/>
              <a:t>} else if (condition) {</a:t>
            </a:r>
          </a:p>
          <a:p>
            <a:pPr marL="1371600" lvl="3" indent="0">
              <a:buNone/>
            </a:pPr>
            <a:r>
              <a:rPr lang="en-US" sz="1600" dirty="0"/>
              <a:t>	// Some 2nd true code</a:t>
            </a:r>
          </a:p>
          <a:p>
            <a:pPr marL="1371600" lvl="3" indent="0">
              <a:buNone/>
            </a:pPr>
            <a:r>
              <a:rPr lang="en-US" sz="1600" dirty="0"/>
              <a:t>} else {</a:t>
            </a:r>
          </a:p>
          <a:p>
            <a:pPr marL="1371600" lvl="3" indent="0">
              <a:buNone/>
            </a:pPr>
            <a:r>
              <a:rPr lang="en-US" sz="1600" dirty="0"/>
              <a:t>	// Some false code</a:t>
            </a:r>
          </a:p>
          <a:p>
            <a:pPr marL="1371600" lvl="3" indent="0">
              <a:buNone/>
            </a:pPr>
            <a:r>
              <a:rPr lang="en-US" sz="1600" dirty="0"/>
              <a:t>}</a:t>
            </a:r>
          </a:p>
          <a:p>
            <a:endParaRPr lang="en-US" dirty="0"/>
          </a:p>
        </p:txBody>
      </p:sp>
      <p:sp>
        <p:nvSpPr>
          <p:cNvPr id="4" name="Rectangle 3"/>
          <p:cNvSpPr/>
          <p:nvPr/>
        </p:nvSpPr>
        <p:spPr>
          <a:xfrm>
            <a:off x="6400800" y="2822713"/>
            <a:ext cx="4876800" cy="2968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Georgia" panose="02040502050405020303" pitchFamily="18" charset="0"/>
              </a:rPr>
              <a:t>var</a:t>
            </a:r>
            <a:r>
              <a:rPr lang="en-US" dirty="0">
                <a:latin typeface="Georgia" panose="02040502050405020303" pitchFamily="18" charset="0"/>
              </a:rPr>
              <a:t> book = "</a:t>
            </a:r>
            <a:r>
              <a:rPr lang="en-US" dirty="0" err="1">
                <a:latin typeface="Georgia" panose="02040502050405020303" pitchFamily="18" charset="0"/>
              </a:rPr>
              <a:t>maths</a:t>
            </a:r>
            <a:r>
              <a:rPr lang="en-US" dirty="0">
                <a:latin typeface="Georgia" panose="02040502050405020303" pitchFamily="18" charset="0"/>
              </a:rPr>
              <a:t>";</a:t>
            </a:r>
          </a:p>
          <a:p>
            <a:r>
              <a:rPr lang="en-US" dirty="0">
                <a:latin typeface="Georgia" panose="02040502050405020303" pitchFamily="18" charset="0"/>
              </a:rPr>
              <a:t/>
            </a:r>
            <a:br>
              <a:rPr lang="en-US" dirty="0">
                <a:latin typeface="Georgia" panose="02040502050405020303" pitchFamily="18" charset="0"/>
              </a:rPr>
            </a:br>
            <a:r>
              <a:rPr lang="en-US" dirty="0">
                <a:latin typeface="Georgia" panose="02040502050405020303" pitchFamily="18" charset="0"/>
              </a:rPr>
              <a:t>use if /else to check to see if the book </a:t>
            </a:r>
            <a:r>
              <a:rPr lang="en-US" dirty="0" err="1">
                <a:latin typeface="Georgia" panose="02040502050405020303" pitchFamily="18" charset="0"/>
              </a:rPr>
              <a:t>maths</a:t>
            </a:r>
            <a:r>
              <a:rPr lang="en-US" dirty="0">
                <a:latin typeface="Georgia" panose="02040502050405020303" pitchFamily="18" charset="0"/>
              </a:rPr>
              <a:t> , history , biology or </a:t>
            </a:r>
            <a:r>
              <a:rPr lang="en-US" dirty="0" err="1">
                <a:latin typeface="Georgia" panose="02040502050405020303" pitchFamily="18" charset="0"/>
              </a:rPr>
              <a:t>english</a:t>
            </a:r>
            <a:r>
              <a:rPr lang="en-US" dirty="0">
                <a:latin typeface="Georgia" panose="02040502050405020303" pitchFamily="18" charset="0"/>
              </a:rPr>
              <a:t> and write a message if its correct.</a:t>
            </a:r>
          </a:p>
          <a:p>
            <a:pPr algn="ctr"/>
            <a:endParaRPr lang="en-US" dirty="0"/>
          </a:p>
        </p:txBody>
      </p:sp>
    </p:spTree>
    <p:extLst>
      <p:ext uri="{BB962C8B-B14F-4D97-AF65-F5344CB8AC3E}">
        <p14:creationId xmlns:p14="http://schemas.microsoft.com/office/powerpoint/2010/main" val="100632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if and Logical AND/OR</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3200" b="1" dirty="0"/>
              <a:t>Let x=11</a:t>
            </a:r>
          </a:p>
          <a:p>
            <a:r>
              <a:rPr lang="en-US" sz="3200" b="1" dirty="0"/>
              <a:t>if the variable x is between 1-10 or 10-20 and even</a:t>
            </a:r>
          </a:p>
          <a:p>
            <a:pPr marL="0" indent="0">
              <a:buNone/>
            </a:pPr>
            <a:r>
              <a:rPr lang="en-US" sz="3200" b="1" dirty="0"/>
              <a:t>Output=“number is between 1 to 10 and even”</a:t>
            </a:r>
          </a:p>
          <a:p>
            <a:r>
              <a:rPr lang="en-US" sz="3200" b="1" dirty="0"/>
              <a:t>Else</a:t>
            </a:r>
          </a:p>
          <a:p>
            <a:pPr marL="0" indent="0">
              <a:buNone/>
            </a:pPr>
            <a:r>
              <a:rPr lang="en-US" sz="3200" b="1" dirty="0"/>
              <a:t>Output=“number is not between 1 to 2o and is odd”</a:t>
            </a:r>
          </a:p>
        </p:txBody>
      </p:sp>
    </p:spTree>
    <p:extLst>
      <p:ext uri="{BB962C8B-B14F-4D97-AF65-F5344CB8AC3E}">
        <p14:creationId xmlns:p14="http://schemas.microsoft.com/office/powerpoint/2010/main" val="591623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le 1"/>
          <p:cNvSpPr txBox="1">
            <a:spLocks/>
          </p:cNvSpPr>
          <p:nvPr/>
        </p:nvSpPr>
        <p:spPr>
          <a:xfrm>
            <a:off x="340659" y="193071"/>
            <a:ext cx="10322860" cy="629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Introduction</a:t>
            </a:r>
          </a:p>
        </p:txBody>
      </p:sp>
      <p:sp>
        <p:nvSpPr>
          <p:cNvPr id="88" name="TextBox 87"/>
          <p:cNvSpPr txBox="1"/>
          <p:nvPr/>
        </p:nvSpPr>
        <p:spPr>
          <a:xfrm>
            <a:off x="985694" y="1544425"/>
            <a:ext cx="4016611" cy="386257"/>
          </a:xfrm>
          <a:prstGeom prst="rect">
            <a:avLst/>
          </a:prstGeom>
          <a:noFill/>
        </p:spPr>
        <p:txBody>
          <a:bodyPr wrap="square" rtlCol="0">
            <a:spAutoFit/>
          </a:bodyPr>
          <a:lstStyle/>
          <a:p>
            <a:endParaRPr lang="en-US"/>
          </a:p>
        </p:txBody>
      </p:sp>
      <p:sp>
        <p:nvSpPr>
          <p:cNvPr id="90" name="TextBox 89"/>
          <p:cNvSpPr txBox="1"/>
          <p:nvPr/>
        </p:nvSpPr>
        <p:spPr>
          <a:xfrm>
            <a:off x="829224" y="1652013"/>
            <a:ext cx="4016611" cy="386257"/>
          </a:xfrm>
          <a:prstGeom prst="rect">
            <a:avLst/>
          </a:prstGeom>
          <a:noFill/>
        </p:spPr>
        <p:txBody>
          <a:bodyPr wrap="square" rtlCol="0">
            <a:spAutoFit/>
          </a:bodyPr>
          <a:lstStyle/>
          <a:p>
            <a:endParaRPr lang="en-US"/>
          </a:p>
        </p:txBody>
      </p:sp>
      <p:sp>
        <p:nvSpPr>
          <p:cNvPr id="100" name="TextBox 99"/>
          <p:cNvSpPr txBox="1"/>
          <p:nvPr/>
        </p:nvSpPr>
        <p:spPr>
          <a:xfrm>
            <a:off x="985695" y="1617318"/>
            <a:ext cx="4016611" cy="386257"/>
          </a:xfrm>
          <a:prstGeom prst="rect">
            <a:avLst/>
          </a:prstGeom>
          <a:noFill/>
        </p:spPr>
        <p:txBody>
          <a:bodyPr wrap="square" rtlCol="0">
            <a:spAutoFit/>
          </a:bodyPr>
          <a:lstStyle/>
          <a:p>
            <a:endParaRPr lang="en-US"/>
          </a:p>
        </p:txBody>
      </p:sp>
      <p:sp>
        <p:nvSpPr>
          <p:cNvPr id="101" name="TextBox 100"/>
          <p:cNvSpPr txBox="1"/>
          <p:nvPr/>
        </p:nvSpPr>
        <p:spPr>
          <a:xfrm>
            <a:off x="985695" y="1668887"/>
            <a:ext cx="4016611" cy="386257"/>
          </a:xfrm>
          <a:prstGeom prst="rect">
            <a:avLst/>
          </a:prstGeom>
          <a:noFill/>
        </p:spPr>
        <p:txBody>
          <a:bodyPr wrap="square" rtlCol="0">
            <a:spAutoFit/>
          </a:bodyPr>
          <a:lstStyle/>
          <a:p>
            <a:endParaRPr lang="en-US"/>
          </a:p>
        </p:txBody>
      </p:sp>
      <p:sp>
        <p:nvSpPr>
          <p:cNvPr id="108" name="TextBox 107"/>
          <p:cNvSpPr txBox="1"/>
          <p:nvPr/>
        </p:nvSpPr>
        <p:spPr>
          <a:xfrm>
            <a:off x="1014423" y="1694296"/>
            <a:ext cx="4016611" cy="386257"/>
          </a:xfrm>
          <a:prstGeom prst="rect">
            <a:avLst/>
          </a:prstGeom>
          <a:noFill/>
        </p:spPr>
        <p:txBody>
          <a:bodyPr wrap="square" rtlCol="0">
            <a:spAutoFit/>
          </a:bodyPr>
          <a:lstStyle/>
          <a:p>
            <a:endParaRPr lang="en-US"/>
          </a:p>
        </p:txBody>
      </p:sp>
      <p:sp>
        <p:nvSpPr>
          <p:cNvPr id="110" name="TextBox 109"/>
          <p:cNvSpPr txBox="1"/>
          <p:nvPr/>
        </p:nvSpPr>
        <p:spPr>
          <a:xfrm>
            <a:off x="5954376" y="2070348"/>
            <a:ext cx="4016611" cy="386257"/>
          </a:xfrm>
          <a:prstGeom prst="rect">
            <a:avLst/>
          </a:prstGeom>
          <a:noFill/>
        </p:spPr>
        <p:txBody>
          <a:bodyPr wrap="square" rtlCol="0">
            <a:spAutoFit/>
          </a:bodyPr>
          <a:lstStyle/>
          <a:p>
            <a:endParaRPr lang="en-US"/>
          </a:p>
        </p:txBody>
      </p:sp>
      <p:sp>
        <p:nvSpPr>
          <p:cNvPr id="111" name="TextBox 110"/>
          <p:cNvSpPr txBox="1"/>
          <p:nvPr/>
        </p:nvSpPr>
        <p:spPr>
          <a:xfrm>
            <a:off x="1323695" y="1512743"/>
            <a:ext cx="4016611" cy="386257"/>
          </a:xfrm>
          <a:prstGeom prst="rect">
            <a:avLst/>
          </a:prstGeom>
          <a:noFill/>
        </p:spPr>
        <p:txBody>
          <a:bodyPr wrap="square" rtlCol="0">
            <a:spAutoFit/>
          </a:bodyPr>
          <a:lstStyle/>
          <a:p>
            <a:endParaRPr lang="en-US"/>
          </a:p>
        </p:txBody>
      </p:sp>
      <p:sp>
        <p:nvSpPr>
          <p:cNvPr id="3" name="Content Placeholder 2"/>
          <p:cNvSpPr>
            <a:spLocks noGrp="1"/>
          </p:cNvSpPr>
          <p:nvPr>
            <p:ph idx="1"/>
          </p:nvPr>
        </p:nvSpPr>
        <p:spPr>
          <a:xfrm>
            <a:off x="475129" y="1340518"/>
            <a:ext cx="11241741" cy="5198395"/>
          </a:xfrm>
        </p:spPr>
        <p:txBody>
          <a:bodyPr>
            <a:noAutofit/>
          </a:bodyPr>
          <a:lstStyle/>
          <a:p>
            <a:r>
              <a:rPr lang="en-US" dirty="0">
                <a:latin typeface="Georgia" panose="02040502050405020303" pitchFamily="18" charset="0"/>
              </a:rPr>
              <a:t>Syntax is similar to Java, but it’s not Java per se</a:t>
            </a:r>
          </a:p>
          <a:p>
            <a:r>
              <a:rPr lang="en-US" dirty="0">
                <a:latin typeface="Georgia" panose="02040502050405020303" pitchFamily="18" charset="0"/>
              </a:rPr>
              <a:t>Usually JavaScript code is embedded within HTML code using the &lt;script&gt; tag:</a:t>
            </a:r>
          </a:p>
          <a:p>
            <a:r>
              <a:rPr lang="en-US" dirty="0">
                <a:latin typeface="Georgia" panose="02040502050405020303" pitchFamily="18" charset="0"/>
              </a:rPr>
              <a:t>Can have more than one pair of script tags in a page</a:t>
            </a:r>
          </a:p>
          <a:p>
            <a:pPr marL="0" indent="0">
              <a:buNone/>
            </a:pPr>
            <a:endParaRPr lang="en-US" dirty="0">
              <a:latin typeface="Georgia" panose="02040502050405020303" pitchFamily="18" charset="0"/>
            </a:endParaRPr>
          </a:p>
          <a:p>
            <a:pPr marL="0" indent="0" algn="just">
              <a:buNone/>
            </a:pPr>
            <a:endParaRPr lang="en-US" dirty="0">
              <a:latin typeface="Georgia" panose="02040502050405020303" pitchFamily="18" charset="0"/>
            </a:endParaRPr>
          </a:p>
        </p:txBody>
      </p:sp>
      <p:sp>
        <p:nvSpPr>
          <p:cNvPr id="5" name="Slide Number Placeholder 4"/>
          <p:cNvSpPr>
            <a:spLocks noGrp="1"/>
          </p:cNvSpPr>
          <p:nvPr>
            <p:ph type="sldNum" sz="quarter" idx="12"/>
          </p:nvPr>
        </p:nvSpPr>
        <p:spPr/>
        <p:txBody>
          <a:bodyPr/>
          <a:lstStyle/>
          <a:p>
            <a:fld id="{48A8FE49-EB16-924C-97FC-839000BFB3E6}" type="slidenum">
              <a:rPr lang="en-US" smtClean="0"/>
              <a:pPr/>
              <a:t>4</a:t>
            </a:fld>
            <a:endParaRPr lang="en-US"/>
          </a:p>
        </p:txBody>
      </p:sp>
      <p:sp>
        <p:nvSpPr>
          <p:cNvPr id="2" name="Footer Placeholder 1"/>
          <p:cNvSpPr>
            <a:spLocks noGrp="1"/>
          </p:cNvSpPr>
          <p:nvPr>
            <p:ph type="ftr" sz="quarter" idx="11"/>
          </p:nvPr>
        </p:nvSpPr>
        <p:spPr/>
        <p:txBody>
          <a:bodyPr/>
          <a:lstStyle/>
          <a:p>
            <a:r>
              <a:rPr lang="en-US"/>
              <a:t>created by zelalem Abera-HilCoe-Web - Technology</a:t>
            </a:r>
          </a:p>
        </p:txBody>
      </p:sp>
    </p:spTree>
    <p:custDataLst>
      <p:tags r:id="rId1"/>
    </p:custDataLst>
    <p:extLst>
      <p:ext uri="{BB962C8B-B14F-4D97-AF65-F5344CB8AC3E}">
        <p14:creationId xmlns:p14="http://schemas.microsoft.com/office/powerpoint/2010/main" val="2863144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Statement</a:t>
            </a:r>
          </a:p>
        </p:txBody>
      </p:sp>
      <p:sp>
        <p:nvSpPr>
          <p:cNvPr id="3" name="Content Placeholder 2"/>
          <p:cNvSpPr>
            <a:spLocks noGrp="1"/>
          </p:cNvSpPr>
          <p:nvPr>
            <p:ph idx="1"/>
          </p:nvPr>
        </p:nvSpPr>
        <p:spPr>
          <a:xfrm>
            <a:off x="1104900" y="1614324"/>
            <a:ext cx="8596668" cy="4697411"/>
          </a:xfrm>
        </p:spPr>
        <p:txBody>
          <a:bodyPr>
            <a:noAutofit/>
          </a:bodyPr>
          <a:lstStyle/>
          <a:p>
            <a:r>
              <a:rPr lang="en-US" sz="1200" dirty="0"/>
              <a:t>The </a:t>
            </a:r>
            <a:r>
              <a:rPr lang="en-US" sz="1200" b="1" dirty="0"/>
              <a:t>switch</a:t>
            </a:r>
            <a:r>
              <a:rPr lang="en-US" sz="1200" dirty="0"/>
              <a:t> statement works like in C#:</a:t>
            </a:r>
          </a:p>
          <a:p>
            <a:pPr marL="0" indent="0">
              <a:buNone/>
            </a:pPr>
            <a:r>
              <a:rPr lang="en-US" sz="1200" dirty="0"/>
              <a:t>switch (variable) {</a:t>
            </a:r>
          </a:p>
          <a:p>
            <a:pPr marL="0" indent="0">
              <a:buNone/>
            </a:pPr>
            <a:r>
              <a:rPr lang="en-US" sz="1200" dirty="0"/>
              <a:t>	case 1:</a:t>
            </a:r>
          </a:p>
          <a:p>
            <a:pPr marL="0" indent="0">
              <a:buNone/>
            </a:pPr>
            <a:r>
              <a:rPr lang="en-US" sz="1200" dirty="0"/>
              <a:t>		// do something</a:t>
            </a:r>
          </a:p>
          <a:p>
            <a:pPr marL="0" indent="0">
              <a:buNone/>
            </a:pPr>
            <a:r>
              <a:rPr lang="en-US" sz="1200" dirty="0"/>
              <a:t>		break;</a:t>
            </a:r>
          </a:p>
          <a:p>
            <a:pPr marL="0" indent="0">
              <a:buNone/>
            </a:pPr>
            <a:r>
              <a:rPr lang="en-US" sz="1200" dirty="0"/>
              <a:t>	case ‘a’:</a:t>
            </a:r>
          </a:p>
          <a:p>
            <a:pPr marL="0" indent="0">
              <a:buNone/>
            </a:pPr>
            <a:r>
              <a:rPr lang="en-US" sz="1200" dirty="0"/>
              <a:t>		// do something else</a:t>
            </a:r>
          </a:p>
          <a:p>
            <a:pPr marL="0" indent="0">
              <a:buNone/>
            </a:pPr>
            <a:r>
              <a:rPr lang="en-US" sz="1200" dirty="0"/>
              <a:t>		break;</a:t>
            </a:r>
          </a:p>
          <a:p>
            <a:pPr marL="0" indent="0">
              <a:buNone/>
            </a:pPr>
            <a:r>
              <a:rPr lang="en-US" sz="1200" dirty="0"/>
              <a:t>	case 3.14:</a:t>
            </a:r>
          </a:p>
          <a:p>
            <a:pPr marL="0" indent="0">
              <a:buNone/>
            </a:pPr>
            <a:r>
              <a:rPr lang="en-US" sz="1200" dirty="0"/>
              <a:t>		// another code</a:t>
            </a:r>
          </a:p>
          <a:p>
            <a:pPr marL="0" indent="0">
              <a:buNone/>
            </a:pPr>
            <a:r>
              <a:rPr lang="en-US" sz="1200" dirty="0"/>
              <a:t>		break;</a:t>
            </a:r>
          </a:p>
          <a:p>
            <a:pPr marL="0" indent="0">
              <a:buNone/>
            </a:pPr>
            <a:r>
              <a:rPr lang="en-US" sz="1200" dirty="0"/>
              <a:t>	default:</a:t>
            </a:r>
          </a:p>
          <a:p>
            <a:pPr marL="0" indent="0">
              <a:buNone/>
            </a:pPr>
            <a:r>
              <a:rPr lang="en-US" sz="1200" dirty="0"/>
              <a:t>		// something completely different</a:t>
            </a:r>
          </a:p>
          <a:p>
            <a:pPr marL="0" indent="0">
              <a:buNone/>
            </a:pPr>
            <a:r>
              <a:rPr lang="en-US" sz="1200" dirty="0"/>
              <a:t>}</a:t>
            </a:r>
          </a:p>
        </p:txBody>
      </p:sp>
      <p:pic>
        <p:nvPicPr>
          <p:cNvPr id="4" name="Picture 3"/>
          <p:cNvPicPr>
            <a:picLocks noChangeAspect="1"/>
          </p:cNvPicPr>
          <p:nvPr/>
        </p:nvPicPr>
        <p:blipFill>
          <a:blip r:embed="rId2"/>
          <a:stretch>
            <a:fillRect/>
          </a:stretch>
        </p:blipFill>
        <p:spPr>
          <a:xfrm>
            <a:off x="6095241" y="1173162"/>
            <a:ext cx="2933700" cy="4933950"/>
          </a:xfrm>
          <a:prstGeom prst="rect">
            <a:avLst/>
          </a:prstGeom>
        </p:spPr>
      </p:pic>
    </p:spTree>
    <p:extLst>
      <p:ext uri="{BB962C8B-B14F-4D97-AF65-F5344CB8AC3E}">
        <p14:creationId xmlns:p14="http://schemas.microsoft.com/office/powerpoint/2010/main" val="1230367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and Expressions</a:t>
            </a:r>
          </a:p>
        </p:txBody>
      </p:sp>
      <p:sp>
        <p:nvSpPr>
          <p:cNvPr id="3" name="Content Placeholder 2"/>
          <p:cNvSpPr>
            <a:spLocks noGrp="1"/>
          </p:cNvSpPr>
          <p:nvPr>
            <p:ph idx="1"/>
          </p:nvPr>
        </p:nvSpPr>
        <p:spPr/>
        <p:txBody>
          <a:bodyPr/>
          <a:lstStyle/>
          <a:p>
            <a:r>
              <a:rPr lang="en-US" dirty="0"/>
              <a:t>Arithmetic Operators</a:t>
            </a:r>
          </a:p>
          <a:p>
            <a:pPr lvl="1"/>
            <a:r>
              <a:rPr lang="en-US" dirty="0"/>
              <a:t>+ - * /</a:t>
            </a:r>
          </a:p>
          <a:p>
            <a:r>
              <a:rPr lang="en-US" dirty="0"/>
              <a:t>Assignment</a:t>
            </a:r>
          </a:p>
          <a:p>
            <a:pPr lvl="1"/>
            <a:r>
              <a:rPr lang="en-US" dirty="0"/>
              <a:t>=</a:t>
            </a:r>
          </a:p>
          <a:p>
            <a:r>
              <a:rPr lang="en-US" dirty="0"/>
              <a:t>Logical AND/OR</a:t>
            </a:r>
          </a:p>
          <a:p>
            <a:pPr lvl="1"/>
            <a:r>
              <a:rPr lang="en-US" dirty="0"/>
              <a:t>&amp;&amp;, ||</a:t>
            </a:r>
          </a:p>
          <a:p>
            <a:r>
              <a:rPr lang="en-US" dirty="0"/>
              <a:t>Increment / Decrement</a:t>
            </a:r>
          </a:p>
          <a:p>
            <a:pPr lvl="1"/>
            <a:r>
              <a:rPr lang="en-US" dirty="0"/>
              <a:t>a += 1; a -= 1;</a:t>
            </a:r>
          </a:p>
          <a:p>
            <a:r>
              <a:rPr lang="en-US" dirty="0"/>
              <a:t>Unary operator</a:t>
            </a:r>
          </a:p>
          <a:p>
            <a:pPr lvl="1"/>
            <a:r>
              <a:rPr lang="en-US" b="1" dirty="0"/>
              <a:t>POST:</a:t>
            </a:r>
            <a:r>
              <a:rPr lang="en-US" dirty="0"/>
              <a:t> a++; </a:t>
            </a:r>
            <a:r>
              <a:rPr lang="en-US" b="1" dirty="0"/>
              <a:t>PRE:</a:t>
            </a:r>
            <a:r>
              <a:rPr lang="en-US" dirty="0"/>
              <a:t> a--; ++a; --a;</a:t>
            </a:r>
          </a:p>
        </p:txBody>
      </p:sp>
    </p:spTree>
    <p:extLst>
      <p:ext uri="{BB962C8B-B14F-4D97-AF65-F5344CB8AC3E}">
        <p14:creationId xmlns:p14="http://schemas.microsoft.com/office/powerpoint/2010/main" val="270607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3957"/>
            <a:ext cx="10972800" cy="896112"/>
          </a:xfrm>
        </p:spPr>
        <p:txBody>
          <a:bodyPr>
            <a:normAutofit/>
          </a:bodyPr>
          <a:lstStyle/>
          <a:p>
            <a:r>
              <a:rPr lang="fr-FR" b="1" dirty="0" err="1">
                <a:latin typeface="Georgia" panose="02040502050405020303" pitchFamily="18" charset="0"/>
              </a:rPr>
              <a:t>What</a:t>
            </a:r>
            <a:r>
              <a:rPr lang="fr-FR" b="1" dirty="0">
                <a:latin typeface="Georgia" panose="02040502050405020303" pitchFamily="18" charset="0"/>
              </a:rPr>
              <a:t> </a:t>
            </a:r>
            <a:r>
              <a:rPr lang="fr-FR" b="1" dirty="0" err="1">
                <a:latin typeface="Georgia" panose="02040502050405020303" pitchFamily="18" charset="0"/>
              </a:rPr>
              <a:t>is</a:t>
            </a:r>
            <a:r>
              <a:rPr lang="fr-FR" b="1" dirty="0">
                <a:latin typeface="Georgia" panose="02040502050405020303" pitchFamily="18" charset="0"/>
              </a:rPr>
              <a:t> the out put?</a:t>
            </a:r>
            <a:endParaRPr lang="en-US" b="1" dirty="0">
              <a:latin typeface="Georgia" panose="02040502050405020303" pitchFamily="18" charset="0"/>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latin typeface="Georgia" panose="02040502050405020303" pitchFamily="18" charset="0"/>
              </a:rPr>
              <a:t>&lt;html&gt;</a:t>
            </a:r>
          </a:p>
          <a:p>
            <a:pPr marL="0" indent="0">
              <a:buNone/>
            </a:pPr>
            <a:r>
              <a:rPr lang="en-US" b="1" dirty="0">
                <a:latin typeface="Georgia" panose="02040502050405020303" pitchFamily="18" charset="0"/>
              </a:rPr>
              <a:t>  &lt;head&gt;&lt;title&gt;JavaScript &lt;/title&gt;&lt;/head&gt;    </a:t>
            </a:r>
          </a:p>
          <a:p>
            <a:pPr marL="0" indent="0">
              <a:buNone/>
            </a:pPr>
            <a:r>
              <a:rPr lang="en-US" b="1" dirty="0">
                <a:latin typeface="Georgia" panose="02040502050405020303" pitchFamily="18" charset="0"/>
              </a:rPr>
              <a:t>  &lt;script &gt;</a:t>
            </a:r>
          </a:p>
          <a:p>
            <a:pPr marL="0" indent="0">
              <a:buNone/>
            </a:pPr>
            <a:r>
              <a:rPr lang="en-US" sz="4200" b="1" dirty="0">
                <a:latin typeface="Georgia" panose="02040502050405020303" pitchFamily="18" charset="0"/>
              </a:rPr>
              <a:t>    </a:t>
            </a:r>
            <a:r>
              <a:rPr lang="en-US" sz="4200" b="1" dirty="0" err="1">
                <a:latin typeface="Georgia" panose="02040502050405020303" pitchFamily="18" charset="0"/>
              </a:rPr>
              <a:t>var</a:t>
            </a:r>
            <a:r>
              <a:rPr lang="en-US" sz="4200" b="1" dirty="0">
                <a:latin typeface="Georgia" panose="02040502050405020303" pitchFamily="18" charset="0"/>
              </a:rPr>
              <a:t> x = 3; </a:t>
            </a:r>
          </a:p>
          <a:p>
            <a:pPr marL="0" indent="0">
              <a:buNone/>
            </a:pPr>
            <a:r>
              <a:rPr lang="en-US" sz="4200" b="1" dirty="0">
                <a:latin typeface="Georgia" panose="02040502050405020303" pitchFamily="18" charset="0"/>
              </a:rPr>
              <a:t>    </a:t>
            </a:r>
            <a:r>
              <a:rPr lang="en-US" sz="4200" b="1" dirty="0" err="1">
                <a:latin typeface="Georgia" panose="02040502050405020303" pitchFamily="18" charset="0"/>
              </a:rPr>
              <a:t>var</a:t>
            </a:r>
            <a:r>
              <a:rPr lang="en-US" sz="4200" b="1" dirty="0">
                <a:latin typeface="Georgia" panose="02040502050405020303" pitchFamily="18" charset="0"/>
              </a:rPr>
              <a:t> y = 11;</a:t>
            </a:r>
          </a:p>
          <a:p>
            <a:pPr marL="0" indent="0">
              <a:buNone/>
            </a:pPr>
            <a:r>
              <a:rPr lang="en-US" sz="4200" b="1" dirty="0" err="1">
                <a:latin typeface="Georgia" panose="02040502050405020303" pitchFamily="18" charset="0"/>
              </a:rPr>
              <a:t>document.write</a:t>
            </a:r>
            <a:r>
              <a:rPr lang="en-US" sz="4200" b="1" dirty="0">
                <a:latin typeface="Georgia" panose="02040502050405020303" pitchFamily="18" charset="0"/>
              </a:rPr>
              <a:t>(x++ * ++y + y +x ) ;</a:t>
            </a:r>
          </a:p>
          <a:p>
            <a:pPr marL="0" indent="0">
              <a:buNone/>
            </a:pPr>
            <a:r>
              <a:rPr lang="en-US" b="1" dirty="0">
                <a:latin typeface="Georgia" panose="02040502050405020303" pitchFamily="18" charset="0"/>
              </a:rPr>
              <a:t>&lt;/script&gt; </a:t>
            </a:r>
          </a:p>
          <a:p>
            <a:pPr marL="0" indent="0">
              <a:buNone/>
            </a:pPr>
            <a:r>
              <a:rPr lang="en-US" b="1" dirty="0">
                <a:latin typeface="Georgia" panose="02040502050405020303" pitchFamily="18" charset="0"/>
              </a:rPr>
              <a:t>  &lt;/body&gt;</a:t>
            </a:r>
          </a:p>
          <a:p>
            <a:pPr marL="0" indent="0">
              <a:buNone/>
            </a:pPr>
            <a:r>
              <a:rPr lang="en-US" b="1" dirty="0">
                <a:latin typeface="Georgia" panose="02040502050405020303" pitchFamily="18" charset="0"/>
              </a:rPr>
              <a:t>&lt;/html&gt;</a:t>
            </a:r>
          </a:p>
          <a:p>
            <a:pPr marL="0" indent="0">
              <a:buNone/>
            </a:pPr>
            <a:endParaRPr lang="en-US" b="1" dirty="0">
              <a:latin typeface="Georgia" panose="02040502050405020303" pitchFamily="18" charset="0"/>
            </a:endParaRPr>
          </a:p>
          <a:p>
            <a:pPr marL="0" indent="0">
              <a:buNone/>
            </a:pPr>
            <a:r>
              <a:rPr lang="en-US" b="1" dirty="0">
                <a:latin typeface="Georgia" panose="02040502050405020303" pitchFamily="18" charset="0"/>
              </a:rPr>
              <a:t>&lt;/html&gt;</a:t>
            </a:r>
          </a:p>
          <a:p>
            <a:endParaRPr lang="en-US" sz="2400" b="1" dirty="0">
              <a:latin typeface="Georgia" panose="02040502050405020303" pitchFamily="18" charset="0"/>
            </a:endParaRPr>
          </a:p>
        </p:txBody>
      </p:sp>
      <p:sp>
        <p:nvSpPr>
          <p:cNvPr id="4" name="Footer Placeholder 3"/>
          <p:cNvSpPr>
            <a:spLocks noGrp="1"/>
          </p:cNvSpPr>
          <p:nvPr>
            <p:ph type="ftr" sz="quarter" idx="11"/>
          </p:nvPr>
        </p:nvSpPr>
        <p:spPr/>
        <p:txBody>
          <a:bodyPr/>
          <a:lstStyle/>
          <a:p>
            <a:r>
              <a:rPr lang="en-US"/>
              <a:t>created by zelalem Abera-HilCoe-Web - Technology</a:t>
            </a:r>
          </a:p>
        </p:txBody>
      </p:sp>
      <p:sp>
        <p:nvSpPr>
          <p:cNvPr id="5" name="Slide Number Placeholder 4"/>
          <p:cNvSpPr>
            <a:spLocks noGrp="1"/>
          </p:cNvSpPr>
          <p:nvPr>
            <p:ph type="sldNum" sz="quarter" idx="12"/>
          </p:nvPr>
        </p:nvSpPr>
        <p:spPr/>
        <p:txBody>
          <a:bodyPr/>
          <a:lstStyle/>
          <a:p>
            <a:fld id="{3CB167F1-9D13-41DB-9AF9-FEA7BC3EF216}" type="slidenum">
              <a:rPr lang="en-US" smtClean="0"/>
              <a:pPr/>
              <a:t>42</a:t>
            </a:fld>
            <a:endParaRPr lang="en-US"/>
          </a:p>
        </p:txBody>
      </p:sp>
    </p:spTree>
    <p:extLst>
      <p:ext uri="{BB962C8B-B14F-4D97-AF65-F5344CB8AC3E}">
        <p14:creationId xmlns:p14="http://schemas.microsoft.com/office/powerpoint/2010/main" val="84990322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with =</a:t>
            </a:r>
          </a:p>
        </p:txBody>
      </p:sp>
      <p:sp>
        <p:nvSpPr>
          <p:cNvPr id="4" name="Rectangle 3"/>
          <p:cNvSpPr/>
          <p:nvPr/>
        </p:nvSpPr>
        <p:spPr>
          <a:xfrm>
            <a:off x="1603513" y="3034748"/>
            <a:ext cx="5698435" cy="2849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04900" y="1459945"/>
            <a:ext cx="8596668" cy="4496885"/>
          </a:xfrm>
        </p:spPr>
        <p:txBody>
          <a:bodyPr>
            <a:normAutofit fontScale="85000" lnSpcReduction="20000"/>
          </a:bodyPr>
          <a:lstStyle/>
          <a:p>
            <a:r>
              <a:rPr lang="en-US" dirty="0"/>
              <a:t>= assignment</a:t>
            </a:r>
          </a:p>
          <a:p>
            <a:r>
              <a:rPr lang="en-US" dirty="0"/>
              <a:t>== equality//makes the necessary type conversation</a:t>
            </a:r>
          </a:p>
          <a:p>
            <a:r>
              <a:rPr lang="en-US" dirty="0"/>
              <a:t>=== strict equality (recommended)//doesn’t make the necessary type conversation.</a:t>
            </a:r>
          </a:p>
          <a:p>
            <a:r>
              <a:rPr lang="en-US" dirty="0"/>
              <a:t>Strict Equality</a:t>
            </a:r>
          </a:p>
          <a:p>
            <a:pPr marL="0" indent="0">
              <a:buNone/>
            </a:pPr>
            <a:r>
              <a:rPr lang="en-US" dirty="0">
                <a:solidFill>
                  <a:schemeClr val="bg1"/>
                </a:solidFill>
              </a:rPr>
              <a:t>	</a:t>
            </a:r>
            <a:r>
              <a:rPr lang="en-US" dirty="0" err="1">
                <a:solidFill>
                  <a:schemeClr val="bg1"/>
                </a:solidFill>
              </a:rPr>
              <a:t>var</a:t>
            </a:r>
            <a:r>
              <a:rPr lang="en-US" dirty="0">
                <a:solidFill>
                  <a:schemeClr val="bg1"/>
                </a:solidFill>
              </a:rPr>
              <a:t> a = 5;</a:t>
            </a:r>
          </a:p>
          <a:p>
            <a:pPr marL="0" indent="0">
              <a:buNone/>
            </a:pPr>
            <a:r>
              <a:rPr lang="en-US" dirty="0">
                <a:solidFill>
                  <a:schemeClr val="bg1"/>
                </a:solidFill>
              </a:rPr>
              <a:t>	</a:t>
            </a:r>
            <a:r>
              <a:rPr lang="en-US" dirty="0" err="1">
                <a:solidFill>
                  <a:schemeClr val="bg1"/>
                </a:solidFill>
              </a:rPr>
              <a:t>var</a:t>
            </a:r>
            <a:r>
              <a:rPr lang="en-US" dirty="0">
                <a:solidFill>
                  <a:schemeClr val="bg1"/>
                </a:solidFill>
              </a:rPr>
              <a:t> b = “5”;</a:t>
            </a:r>
          </a:p>
          <a:p>
            <a:pPr marL="0" indent="0">
              <a:buNone/>
            </a:pPr>
            <a:r>
              <a:rPr lang="en-US" dirty="0">
                <a:solidFill>
                  <a:schemeClr val="bg1"/>
                </a:solidFill>
              </a:rPr>
              <a:t>	if (a === b) {</a:t>
            </a:r>
          </a:p>
          <a:p>
            <a:pPr marL="0" indent="0">
              <a:buNone/>
            </a:pPr>
            <a:r>
              <a:rPr lang="en-US" dirty="0">
                <a:solidFill>
                  <a:schemeClr val="bg1"/>
                </a:solidFill>
              </a:rPr>
              <a:t>		alert(“Yes, they’re equal”);</a:t>
            </a:r>
          </a:p>
          <a:p>
            <a:pPr marL="0" indent="0">
              <a:buNone/>
            </a:pPr>
            <a:r>
              <a:rPr lang="en-US" dirty="0">
                <a:solidFill>
                  <a:schemeClr val="bg1"/>
                </a:solidFill>
              </a:rPr>
              <a:t>	} else {</a:t>
            </a:r>
          </a:p>
          <a:p>
            <a:pPr marL="0" indent="0">
              <a:buNone/>
            </a:pPr>
            <a:r>
              <a:rPr lang="en-US" dirty="0">
                <a:solidFill>
                  <a:schemeClr val="bg1"/>
                </a:solidFill>
              </a:rPr>
              <a:t>		alert(“The are NOT equal”); // Executed</a:t>
            </a:r>
          </a:p>
          <a:p>
            <a:pPr marL="0" indent="0">
              <a:buNone/>
            </a:pPr>
            <a:r>
              <a:rPr lang="en-US" dirty="0">
                <a:solidFill>
                  <a:schemeClr val="bg1"/>
                </a:solidFill>
              </a:rPr>
              <a:t>	}</a:t>
            </a:r>
          </a:p>
          <a:p>
            <a:pPr lvl="1"/>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2427429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and Expressions</a:t>
            </a:r>
          </a:p>
        </p:txBody>
      </p:sp>
      <p:sp>
        <p:nvSpPr>
          <p:cNvPr id="3" name="Content Placeholder 2"/>
          <p:cNvSpPr>
            <a:spLocks noGrp="1"/>
          </p:cNvSpPr>
          <p:nvPr>
            <p:ph idx="1"/>
          </p:nvPr>
        </p:nvSpPr>
        <p:spPr/>
        <p:txBody>
          <a:bodyPr/>
          <a:lstStyle/>
          <a:p>
            <a:r>
              <a:rPr lang="en-US" dirty="0"/>
              <a:t>Ternary Operator</a:t>
            </a:r>
          </a:p>
          <a:p>
            <a:pPr lvl="1"/>
            <a:r>
              <a:rPr lang="en-US" dirty="0"/>
              <a:t>Condition ? True : false;</a:t>
            </a:r>
          </a:p>
          <a:p>
            <a:pPr lvl="1"/>
            <a:r>
              <a:rPr lang="en-US" dirty="0" err="1"/>
              <a:t>var</a:t>
            </a:r>
            <a:r>
              <a:rPr lang="en-US" dirty="0"/>
              <a:t> </a:t>
            </a:r>
            <a:r>
              <a:rPr lang="en-US" dirty="0" err="1"/>
              <a:t>highScore</a:t>
            </a:r>
            <a:r>
              <a:rPr lang="en-US" dirty="0"/>
              <a:t> = (</a:t>
            </a:r>
            <a:r>
              <a:rPr lang="en-US" dirty="0" err="1"/>
              <a:t>playerOne</a:t>
            </a:r>
            <a:r>
              <a:rPr lang="en-US" dirty="0"/>
              <a:t> &gt; </a:t>
            </a:r>
            <a:r>
              <a:rPr lang="en-US" dirty="0" err="1"/>
              <a:t>playerTwo</a:t>
            </a:r>
            <a:r>
              <a:rPr lang="en-US" dirty="0"/>
              <a:t>) ? </a:t>
            </a:r>
            <a:r>
              <a:rPr lang="en-US" dirty="0" err="1"/>
              <a:t>playerOne</a:t>
            </a:r>
            <a:r>
              <a:rPr lang="en-US" dirty="0"/>
              <a:t> : </a:t>
            </a:r>
            <a:r>
              <a:rPr lang="en-US" dirty="0" err="1"/>
              <a:t>playerTwo</a:t>
            </a:r>
            <a:r>
              <a:rPr lang="en-US" dirty="0"/>
              <a:t>;</a:t>
            </a:r>
          </a:p>
        </p:txBody>
      </p:sp>
      <p:pic>
        <p:nvPicPr>
          <p:cNvPr id="4" name="Picture 3"/>
          <p:cNvPicPr>
            <a:picLocks noChangeAspect="1"/>
          </p:cNvPicPr>
          <p:nvPr/>
        </p:nvPicPr>
        <p:blipFill>
          <a:blip r:embed="rId2"/>
          <a:stretch>
            <a:fillRect/>
          </a:stretch>
        </p:blipFill>
        <p:spPr>
          <a:xfrm>
            <a:off x="8191327" y="2638887"/>
            <a:ext cx="3914775" cy="3762375"/>
          </a:xfrm>
          <a:prstGeom prst="rect">
            <a:avLst/>
          </a:prstGeom>
          <a:ln>
            <a:solidFill>
              <a:schemeClr val="accent1"/>
            </a:solidFill>
          </a:ln>
        </p:spPr>
      </p:pic>
    </p:spTree>
    <p:extLst>
      <p:ext uri="{BB962C8B-B14F-4D97-AF65-F5344CB8AC3E}">
        <p14:creationId xmlns:p14="http://schemas.microsoft.com/office/powerpoint/2010/main" val="1270323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Console</a:t>
            </a:r>
          </a:p>
        </p:txBody>
      </p:sp>
      <p:sp>
        <p:nvSpPr>
          <p:cNvPr id="3" name="Content Placeholder 2"/>
          <p:cNvSpPr>
            <a:spLocks noGrp="1"/>
          </p:cNvSpPr>
          <p:nvPr>
            <p:ph idx="1"/>
          </p:nvPr>
        </p:nvSpPr>
        <p:spPr/>
        <p:txBody>
          <a:bodyPr/>
          <a:lstStyle/>
          <a:p>
            <a:r>
              <a:rPr lang="en-US" dirty="0"/>
              <a:t>For debugging purposes, you can use the </a:t>
            </a:r>
            <a:r>
              <a:rPr lang="en-US" b="1" dirty="0"/>
              <a:t>console.log()</a:t>
            </a:r>
            <a:r>
              <a:rPr lang="en-US" dirty="0"/>
              <a:t> method to display data.</a:t>
            </a:r>
          </a:p>
          <a:p>
            <a:r>
              <a:rPr lang="en-US" dirty="0"/>
              <a:t>Other methods</a:t>
            </a:r>
          </a:p>
          <a:p>
            <a:pPr lvl="1"/>
            <a:r>
              <a:rPr lang="en-US" dirty="0" err="1"/>
              <a:t>console.debug</a:t>
            </a:r>
            <a:r>
              <a:rPr lang="en-US" dirty="0"/>
              <a:t>()</a:t>
            </a:r>
          </a:p>
          <a:p>
            <a:pPr lvl="1"/>
            <a:r>
              <a:rPr lang="en-US" dirty="0"/>
              <a:t>console.info()</a:t>
            </a:r>
          </a:p>
          <a:p>
            <a:pPr lvl="1"/>
            <a:r>
              <a:rPr lang="en-US" dirty="0" err="1"/>
              <a:t>console.warn</a:t>
            </a:r>
            <a:r>
              <a:rPr lang="en-US" dirty="0"/>
              <a:t>()</a:t>
            </a:r>
          </a:p>
          <a:p>
            <a:pPr lvl="1"/>
            <a:r>
              <a:rPr lang="en-US" dirty="0" err="1"/>
              <a:t>console.error</a:t>
            </a:r>
            <a:r>
              <a:rPr lang="en-US" dirty="0"/>
              <a:t>()</a:t>
            </a:r>
          </a:p>
          <a:p>
            <a:pPr lvl="1"/>
            <a:endParaRPr lang="en-US" dirty="0"/>
          </a:p>
          <a:p>
            <a:pPr lvl="1"/>
            <a:endParaRPr lang="en-US" dirty="0"/>
          </a:p>
        </p:txBody>
      </p:sp>
    </p:spTree>
    <p:extLst>
      <p:ext uri="{BB962C8B-B14F-4D97-AF65-F5344CB8AC3E}">
        <p14:creationId xmlns:p14="http://schemas.microsoft.com/office/powerpoint/2010/main" val="4246372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lstStyle/>
          <a:p>
            <a:r>
              <a:rPr lang="en-US" b="1" dirty="0"/>
              <a:t>Loops:</a:t>
            </a:r>
            <a:r>
              <a:rPr lang="en-US" dirty="0"/>
              <a:t> Minimizing repetition</a:t>
            </a:r>
          </a:p>
          <a:p>
            <a:r>
              <a:rPr lang="en-US" b="1" dirty="0"/>
              <a:t>while</a:t>
            </a:r>
            <a:r>
              <a:rPr lang="en-US" dirty="0"/>
              <a:t> </a:t>
            </a:r>
            <a:r>
              <a:rPr lang="en-US" b="1" dirty="0"/>
              <a:t>loop</a:t>
            </a:r>
            <a:r>
              <a:rPr lang="en-US" dirty="0"/>
              <a:t>: Simplest loop. While condition is true run the code. Condition can be any expression.</a:t>
            </a:r>
          </a:p>
          <a:p>
            <a:r>
              <a:rPr lang="en-US" b="1" dirty="0"/>
              <a:t>do-while</a:t>
            </a:r>
            <a:r>
              <a:rPr lang="en-US" dirty="0"/>
              <a:t> </a:t>
            </a:r>
            <a:r>
              <a:rPr lang="en-US" b="1" dirty="0"/>
              <a:t>loop</a:t>
            </a:r>
            <a:r>
              <a:rPr lang="en-US" dirty="0"/>
              <a:t>: Runs at least once, as condition is evaluated after running the loop body. As always condition can be any expression.</a:t>
            </a:r>
          </a:p>
          <a:p>
            <a:r>
              <a:rPr lang="en-US" b="1" dirty="0"/>
              <a:t>for</a:t>
            </a:r>
            <a:r>
              <a:rPr lang="en-US" dirty="0"/>
              <a:t> </a:t>
            </a:r>
            <a:r>
              <a:rPr lang="en-US" b="1" dirty="0"/>
              <a:t>loop</a:t>
            </a:r>
            <a:r>
              <a:rPr lang="en-US" dirty="0"/>
              <a:t>: similar to while loop. Usually include declaration, condition and </a:t>
            </a:r>
            <a:r>
              <a:rPr lang="en-US" dirty="0" err="1"/>
              <a:t>incrementer</a:t>
            </a:r>
            <a:r>
              <a:rPr lang="en-US" dirty="0"/>
              <a:t> together on a same line.</a:t>
            </a:r>
          </a:p>
        </p:txBody>
      </p:sp>
      <p:pic>
        <p:nvPicPr>
          <p:cNvPr id="4" name="Picture 3"/>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9274002" y="3527591"/>
            <a:ext cx="2917998" cy="3330409"/>
          </a:xfrm>
          <a:prstGeom prst="roundRect">
            <a:avLst>
              <a:gd name="adj" fmla="val 3911"/>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576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Faces</a:t>
            </a:r>
          </a:p>
        </p:txBody>
      </p:sp>
      <p:sp>
        <p:nvSpPr>
          <p:cNvPr id="3" name="Content Placeholder 2"/>
          <p:cNvSpPr>
            <a:spLocks noGrp="1"/>
          </p:cNvSpPr>
          <p:nvPr>
            <p:ph idx="1"/>
          </p:nvPr>
        </p:nvSpPr>
        <p:spPr/>
        <p:txBody>
          <a:bodyPr>
            <a:normAutofit/>
          </a:bodyPr>
          <a:lstStyle/>
          <a:p>
            <a:r>
              <a:rPr lang="en-US" dirty="0"/>
              <a:t>How these look like?</a:t>
            </a:r>
          </a:p>
          <a:p>
            <a:endParaRPr lang="en-US" dirty="0"/>
          </a:p>
          <a:p>
            <a:r>
              <a:rPr lang="en-US" dirty="0"/>
              <a:t>While loop: i.e., while (</a:t>
            </a:r>
            <a:r>
              <a:rPr lang="en-US" dirty="0" err="1"/>
              <a:t>condiction</a:t>
            </a:r>
            <a:r>
              <a:rPr lang="en-US" dirty="0"/>
              <a:t>) { </a:t>
            </a:r>
          </a:p>
          <a:p>
            <a:pPr marL="2743200" lvl="6" indent="0">
              <a:buNone/>
            </a:pPr>
            <a:r>
              <a:rPr lang="en-US" sz="1800" dirty="0"/>
              <a:t>// Run the code</a:t>
            </a:r>
          </a:p>
          <a:p>
            <a:pPr marL="2286000" lvl="5" indent="0">
              <a:buNone/>
            </a:pPr>
            <a:r>
              <a:rPr lang="en-US" sz="1800" dirty="0"/>
              <a:t>}</a:t>
            </a:r>
          </a:p>
          <a:p>
            <a:r>
              <a:rPr lang="en-US" dirty="0"/>
              <a:t>do-while loop: i.e., do {</a:t>
            </a:r>
          </a:p>
          <a:p>
            <a:pPr marL="2743200" lvl="6" indent="0">
              <a:buNone/>
            </a:pPr>
            <a:r>
              <a:rPr lang="en-US" sz="1800" dirty="0"/>
              <a:t>	// Run the code</a:t>
            </a:r>
          </a:p>
          <a:p>
            <a:pPr marL="2743200" lvl="6" indent="0">
              <a:buNone/>
            </a:pPr>
            <a:r>
              <a:rPr lang="en-US" sz="1800" dirty="0"/>
              <a:t>} while (condition)</a:t>
            </a:r>
          </a:p>
          <a:p>
            <a:r>
              <a:rPr lang="en-US" dirty="0"/>
              <a:t>for loop: i.e., for (declaration; condition; action) {</a:t>
            </a:r>
          </a:p>
          <a:p>
            <a:pPr lvl="5" indent="0">
              <a:buNone/>
            </a:pPr>
            <a:r>
              <a:rPr lang="en-US" sz="1900" dirty="0"/>
              <a:t>// Run the code</a:t>
            </a:r>
          </a:p>
          <a:p>
            <a:pPr marL="1828800" lvl="4" indent="0">
              <a:buNone/>
            </a:pPr>
            <a:r>
              <a:rPr lang="en-US" sz="1900" dirty="0"/>
              <a:t>}</a:t>
            </a:r>
          </a:p>
        </p:txBody>
      </p:sp>
    </p:spTree>
    <p:extLst>
      <p:ext uri="{BB962C8B-B14F-4D97-AF65-F5344CB8AC3E}">
        <p14:creationId xmlns:p14="http://schemas.microsoft.com/office/powerpoint/2010/main" val="10928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Example</a:t>
            </a:r>
          </a:p>
        </p:txBody>
      </p:sp>
      <p:sp>
        <p:nvSpPr>
          <p:cNvPr id="3" name="Content Placeholder 2"/>
          <p:cNvSpPr>
            <a:spLocks noGrp="1"/>
          </p:cNvSpPr>
          <p:nvPr>
            <p:ph idx="1"/>
          </p:nvPr>
        </p:nvSpPr>
        <p:spPr/>
        <p:txBody>
          <a:bodyPr/>
          <a:lstStyle/>
          <a:p>
            <a:pPr marL="0" indent="0">
              <a:buNone/>
            </a:pPr>
            <a:r>
              <a:rPr lang="en-US" dirty="0"/>
              <a:t>	</a:t>
            </a:r>
            <a:r>
              <a:rPr lang="en-US" dirty="0" err="1"/>
              <a:t>var</a:t>
            </a:r>
            <a:r>
              <a:rPr lang="en-US" dirty="0"/>
              <a:t> counter;</a:t>
            </a:r>
          </a:p>
          <a:p>
            <a:pPr marL="0" indent="0">
              <a:buNone/>
            </a:pPr>
            <a:endParaRPr lang="en-US" dirty="0"/>
          </a:p>
          <a:p>
            <a:pPr marL="0" indent="0">
              <a:buNone/>
            </a:pPr>
            <a:r>
              <a:rPr lang="en-US" dirty="0"/>
              <a:t>	for (counter=0; counter&lt;4; counter++) {</a:t>
            </a:r>
          </a:p>
          <a:p>
            <a:pPr marL="0" indent="0">
              <a:buNone/>
            </a:pPr>
            <a:r>
              <a:rPr lang="en-US" dirty="0"/>
              <a:t>		alert(counter);</a:t>
            </a:r>
          </a:p>
          <a:p>
            <a:pPr marL="0" indent="0">
              <a:buNone/>
            </a:pPr>
            <a:r>
              <a:rPr lang="en-US" dirty="0"/>
              <a:t>	}</a:t>
            </a:r>
          </a:p>
          <a:p>
            <a:pPr marL="0" indent="0">
              <a:buNone/>
            </a:pPr>
            <a:r>
              <a:rPr lang="en-US" dirty="0"/>
              <a:t>	</a:t>
            </a:r>
          </a:p>
          <a:p>
            <a:pPr marL="0" indent="0">
              <a:buNone/>
            </a:pPr>
            <a:r>
              <a:rPr lang="en-US" dirty="0"/>
              <a:t>	while (counter &lt; 5) {</a:t>
            </a:r>
          </a:p>
          <a:p>
            <a:pPr marL="0" indent="0">
              <a:buNone/>
            </a:pPr>
            <a:r>
              <a:rPr lang="en-US" dirty="0"/>
              <a:t>		alert(++counter);</a:t>
            </a:r>
          </a:p>
          <a:p>
            <a:pPr marL="0" indent="0">
              <a:buNone/>
            </a:pPr>
            <a:r>
              <a:rPr lang="en-US" dirty="0"/>
              <a:t>	}</a:t>
            </a:r>
          </a:p>
        </p:txBody>
      </p:sp>
    </p:spTree>
    <p:extLst>
      <p:ext uri="{BB962C8B-B14F-4D97-AF65-F5344CB8AC3E}">
        <p14:creationId xmlns:p14="http://schemas.microsoft.com/office/powerpoint/2010/main" val="129898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 plus Labels</a:t>
            </a:r>
          </a:p>
        </p:txBody>
      </p:sp>
      <p:sp>
        <p:nvSpPr>
          <p:cNvPr id="3" name="Content Placeholder 2"/>
          <p:cNvSpPr>
            <a:spLocks noGrp="1"/>
          </p:cNvSpPr>
          <p:nvPr>
            <p:ph idx="1"/>
          </p:nvPr>
        </p:nvSpPr>
        <p:spPr/>
        <p:txBody>
          <a:bodyPr>
            <a:normAutofit/>
          </a:bodyPr>
          <a:lstStyle/>
          <a:p>
            <a:r>
              <a:rPr lang="en-US" dirty="0"/>
              <a:t>The break statement “jumps out” of a loop.</a:t>
            </a:r>
          </a:p>
          <a:p>
            <a:r>
              <a:rPr lang="en-US" dirty="0"/>
              <a:t>The continue statement “jumps over” one iteration in the loop.</a:t>
            </a:r>
          </a:p>
          <a:p>
            <a:endParaRPr lang="en-US" dirty="0"/>
          </a:p>
          <a:p>
            <a:r>
              <a:rPr lang="en-US" dirty="0"/>
              <a:t>The break and the continue statements are the only JavaScript statements that can “jump out of” a code block.</a:t>
            </a:r>
          </a:p>
          <a:p>
            <a:endParaRPr lang="en-US" dirty="0"/>
          </a:p>
          <a:p>
            <a:r>
              <a:rPr lang="en-US" b="1" dirty="0"/>
              <a:t>JavaScript Labels:</a:t>
            </a:r>
          </a:p>
          <a:p>
            <a:pPr marL="457200" lvl="1" indent="0">
              <a:buNone/>
            </a:pPr>
            <a:r>
              <a:rPr lang="en-US" dirty="0"/>
              <a:t>	label:</a:t>
            </a:r>
          </a:p>
          <a:p>
            <a:pPr marL="457200" lvl="1" indent="0">
              <a:buNone/>
            </a:pPr>
            <a:r>
              <a:rPr lang="en-US" dirty="0"/>
              <a:t>	</a:t>
            </a:r>
            <a:r>
              <a:rPr lang="en-US" dirty="0" err="1"/>
              <a:t>statments</a:t>
            </a:r>
            <a:endParaRPr lang="en-US" dirty="0"/>
          </a:p>
        </p:txBody>
      </p:sp>
    </p:spTree>
    <p:extLst>
      <p:ext uri="{BB962C8B-B14F-4D97-AF65-F5344CB8AC3E}">
        <p14:creationId xmlns:p14="http://schemas.microsoft.com/office/powerpoint/2010/main" val="204903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Scripting Language?</a:t>
            </a:r>
          </a:p>
        </p:txBody>
      </p:sp>
      <p:sp>
        <p:nvSpPr>
          <p:cNvPr id="3" name="Content Placeholder 2"/>
          <p:cNvSpPr>
            <a:spLocks noGrp="1"/>
          </p:cNvSpPr>
          <p:nvPr>
            <p:ph idx="1"/>
          </p:nvPr>
        </p:nvSpPr>
        <p:spPr>
          <a:xfrm>
            <a:off x="1104900" y="1626918"/>
            <a:ext cx="5679217" cy="4545281"/>
          </a:xfrm>
        </p:spPr>
        <p:txBody>
          <a:bodyPr/>
          <a:lstStyle/>
          <a:p>
            <a:r>
              <a:rPr lang="en-US" dirty="0"/>
              <a:t>A programming language designed for integrating and communicating with other </a:t>
            </a:r>
            <a:r>
              <a:rPr lang="en-US" dirty="0" err="1"/>
              <a:t>pr</a:t>
            </a:r>
            <a:r>
              <a:rPr lang="en-US" dirty="0"/>
              <a:t> languages.</a:t>
            </a:r>
          </a:p>
          <a:p>
            <a:r>
              <a:rPr lang="en-US" dirty="0"/>
              <a:t>Interpreted by another program at run time rather than compiled by the computers processor.</a:t>
            </a:r>
          </a:p>
          <a:p>
            <a:r>
              <a:rPr lang="en-US" dirty="0" err="1"/>
              <a:t>Javascript</a:t>
            </a:r>
            <a:r>
              <a:rPr lang="en-US" dirty="0"/>
              <a:t> is an OOP programming language</a:t>
            </a:r>
          </a:p>
          <a:p>
            <a:pPr marL="0" indent="0">
              <a:buNone/>
            </a:pPr>
            <a:r>
              <a:rPr lang="en-US" dirty="0"/>
              <a:t>Of the web.</a:t>
            </a:r>
          </a:p>
          <a:p>
            <a:r>
              <a:rPr lang="en-US" dirty="0" err="1"/>
              <a:t>E.g</a:t>
            </a:r>
            <a:r>
              <a:rPr lang="en-US" dirty="0"/>
              <a:t>:- ASP, JS, PHP, </a:t>
            </a:r>
            <a:r>
              <a:rPr lang="en-US" dirty="0" err="1"/>
              <a:t>perl</a:t>
            </a:r>
            <a:r>
              <a:rPr lang="en-US" dirty="0"/>
              <a:t> and python</a:t>
            </a:r>
          </a:p>
          <a:p>
            <a:endParaRPr lang="en-US" dirty="0"/>
          </a:p>
        </p:txBody>
      </p:sp>
      <p:pic>
        <p:nvPicPr>
          <p:cNvPr id="4" name="Picture 3"/>
          <p:cNvPicPr>
            <a:picLocks noChangeAspect="1"/>
          </p:cNvPicPr>
          <p:nvPr/>
        </p:nvPicPr>
        <p:blipFill>
          <a:blip r:embed="rId2"/>
          <a:stretch>
            <a:fillRect/>
          </a:stretch>
        </p:blipFill>
        <p:spPr>
          <a:xfrm>
            <a:off x="6487234" y="1626918"/>
            <a:ext cx="6142141" cy="3051960"/>
          </a:xfrm>
          <a:prstGeom prst="rect">
            <a:avLst/>
          </a:prstGeom>
          <a:ln>
            <a:solidFill>
              <a:schemeClr val="accent1"/>
            </a:solidFill>
          </a:ln>
        </p:spPr>
      </p:pic>
    </p:spTree>
    <p:extLst>
      <p:ext uri="{BB962C8B-B14F-4D97-AF65-F5344CB8AC3E}">
        <p14:creationId xmlns:p14="http://schemas.microsoft.com/office/powerpoint/2010/main" val="184041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 plus Labels…</a:t>
            </a:r>
          </a:p>
        </p:txBody>
      </p:sp>
      <p:sp>
        <p:nvSpPr>
          <p:cNvPr id="3" name="Content Placeholder 2"/>
          <p:cNvSpPr>
            <a:spLocks noGrp="1"/>
          </p:cNvSpPr>
          <p:nvPr>
            <p:ph idx="1"/>
          </p:nvPr>
        </p:nvSpPr>
        <p:spPr/>
        <p:txBody>
          <a:bodyPr>
            <a:normAutofit/>
          </a:bodyPr>
          <a:lstStyle/>
          <a:p>
            <a:r>
              <a:rPr lang="en-US" dirty="0"/>
              <a:t>The continue statement (with or without a label reference) can only be used to </a:t>
            </a:r>
            <a:r>
              <a:rPr lang="en-US" b="1" dirty="0"/>
              <a:t>skip one loop iteration</a:t>
            </a:r>
            <a:r>
              <a:rPr lang="en-US" dirty="0"/>
              <a:t>.</a:t>
            </a:r>
          </a:p>
          <a:p>
            <a:r>
              <a:rPr lang="en-US" dirty="0"/>
              <a:t>The break statement, without a label reference, can only be used to </a:t>
            </a:r>
            <a:r>
              <a:rPr lang="en-US" b="1" dirty="0"/>
              <a:t>jump out of a loop or a switch</a:t>
            </a:r>
            <a:r>
              <a:rPr lang="en-US" dirty="0"/>
              <a:t>.</a:t>
            </a:r>
          </a:p>
          <a:p>
            <a:r>
              <a:rPr lang="en-US" dirty="0"/>
              <a:t>With a label reference, the break statement can be used to </a:t>
            </a:r>
            <a:r>
              <a:rPr lang="en-US" b="1" dirty="0"/>
              <a:t>jump out of any code block</a:t>
            </a:r>
            <a:r>
              <a:rPr lang="en-US" dirty="0"/>
              <a:t>:</a:t>
            </a:r>
          </a:p>
          <a:p>
            <a:pPr lvl="1"/>
            <a:r>
              <a:rPr lang="en-US" dirty="0"/>
              <a:t>break </a:t>
            </a:r>
            <a:r>
              <a:rPr lang="en-US" dirty="0" err="1"/>
              <a:t>labelname</a:t>
            </a:r>
            <a:r>
              <a:rPr lang="en-US" dirty="0"/>
              <a:t>;</a:t>
            </a:r>
          </a:p>
          <a:p>
            <a:pPr lvl="1"/>
            <a:r>
              <a:rPr lang="en-US" dirty="0"/>
              <a:t>continue </a:t>
            </a:r>
            <a:r>
              <a:rPr lang="en-US" dirty="0" err="1"/>
              <a:t>labelname</a:t>
            </a:r>
            <a:r>
              <a:rPr lang="en-US" dirty="0"/>
              <a:t>;</a:t>
            </a:r>
          </a:p>
        </p:txBody>
      </p:sp>
    </p:spTree>
    <p:extLst>
      <p:ext uri="{BB962C8B-B14F-4D97-AF65-F5344CB8AC3E}">
        <p14:creationId xmlns:p14="http://schemas.microsoft.com/office/powerpoint/2010/main" val="24956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use for loop</a:t>
            </a:r>
          </a:p>
        </p:txBody>
      </p:sp>
      <p:sp>
        <p:nvSpPr>
          <p:cNvPr id="3" name="Content Placeholder 2"/>
          <p:cNvSpPr>
            <a:spLocks noGrp="1"/>
          </p:cNvSpPr>
          <p:nvPr>
            <p:ph idx="1"/>
          </p:nvPr>
        </p:nvSpPr>
        <p:spPr/>
        <p:txBody>
          <a:bodyPr>
            <a:normAutofit/>
          </a:bodyPr>
          <a:lstStyle/>
          <a:p>
            <a:r>
              <a:rPr lang="en-US" sz="2800" b="1" dirty="0"/>
              <a:t>display even numbers from 1 to 100, and stop the loop at 50?</a:t>
            </a:r>
          </a:p>
        </p:txBody>
      </p:sp>
    </p:spTree>
    <p:extLst>
      <p:ext uri="{BB962C8B-B14F-4D97-AF65-F5344CB8AC3E}">
        <p14:creationId xmlns:p14="http://schemas.microsoft.com/office/powerpoint/2010/main" val="223862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use while loop</a:t>
            </a:r>
          </a:p>
        </p:txBody>
      </p:sp>
      <p:sp>
        <p:nvSpPr>
          <p:cNvPr id="3" name="Content Placeholder 2"/>
          <p:cNvSpPr>
            <a:spLocks noGrp="1"/>
          </p:cNvSpPr>
          <p:nvPr>
            <p:ph idx="1"/>
          </p:nvPr>
        </p:nvSpPr>
        <p:spPr/>
        <p:txBody>
          <a:bodyPr>
            <a:normAutofit/>
          </a:bodyPr>
          <a:lstStyle/>
          <a:p>
            <a:r>
              <a:rPr lang="en-US" sz="2800" b="1" dirty="0"/>
              <a:t>display even numbers from 1 to 100, and stop the loop at 50?</a:t>
            </a:r>
          </a:p>
        </p:txBody>
      </p:sp>
    </p:spTree>
    <p:extLst>
      <p:ext uri="{BB962C8B-B14F-4D97-AF65-F5344CB8AC3E}">
        <p14:creationId xmlns:p14="http://schemas.microsoft.com/office/powerpoint/2010/main" val="238483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use  do while </a:t>
            </a:r>
          </a:p>
        </p:txBody>
      </p:sp>
      <p:sp>
        <p:nvSpPr>
          <p:cNvPr id="3" name="Content Placeholder 2"/>
          <p:cNvSpPr>
            <a:spLocks noGrp="1"/>
          </p:cNvSpPr>
          <p:nvPr>
            <p:ph idx="1"/>
          </p:nvPr>
        </p:nvSpPr>
        <p:spPr/>
        <p:txBody>
          <a:bodyPr>
            <a:normAutofit/>
          </a:bodyPr>
          <a:lstStyle/>
          <a:p>
            <a:r>
              <a:rPr lang="en-US" sz="2800" b="1" dirty="0"/>
              <a:t>display even numbers from 1 to 100, and stop the loop at 50?</a:t>
            </a:r>
          </a:p>
        </p:txBody>
      </p:sp>
    </p:spTree>
    <p:extLst>
      <p:ext uri="{BB962C8B-B14F-4D97-AF65-F5344CB8AC3E}">
        <p14:creationId xmlns:p14="http://schemas.microsoft.com/office/powerpoint/2010/main" val="94753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use  nested for loop to create the following shapes </a:t>
            </a:r>
          </a:p>
        </p:txBody>
      </p:sp>
      <p:pic>
        <p:nvPicPr>
          <p:cNvPr id="4" name="Content Placeholder 3"/>
          <p:cNvPicPr>
            <a:picLocks noGrp="1" noChangeAspect="1"/>
          </p:cNvPicPr>
          <p:nvPr>
            <p:ph idx="1"/>
          </p:nvPr>
        </p:nvPicPr>
        <p:blipFill>
          <a:blip r:embed="rId2"/>
          <a:stretch>
            <a:fillRect/>
          </a:stretch>
        </p:blipFill>
        <p:spPr>
          <a:xfrm>
            <a:off x="1531756" y="1748654"/>
            <a:ext cx="2191158" cy="3215231"/>
          </a:xfrm>
          <a:prstGeom prst="rect">
            <a:avLst/>
          </a:prstGeom>
        </p:spPr>
      </p:pic>
      <p:pic>
        <p:nvPicPr>
          <p:cNvPr id="5" name="Picture 4"/>
          <p:cNvPicPr>
            <a:picLocks noChangeAspect="1"/>
          </p:cNvPicPr>
          <p:nvPr/>
        </p:nvPicPr>
        <p:blipFill>
          <a:blip r:embed="rId3"/>
          <a:stretch>
            <a:fillRect/>
          </a:stretch>
        </p:blipFill>
        <p:spPr>
          <a:xfrm>
            <a:off x="4552949" y="1903094"/>
            <a:ext cx="2905941" cy="3060791"/>
          </a:xfrm>
          <a:prstGeom prst="rect">
            <a:avLst/>
          </a:prstGeom>
        </p:spPr>
      </p:pic>
      <p:pic>
        <p:nvPicPr>
          <p:cNvPr id="6" name="Picture 5"/>
          <p:cNvPicPr>
            <a:picLocks noChangeAspect="1"/>
          </p:cNvPicPr>
          <p:nvPr/>
        </p:nvPicPr>
        <p:blipFill>
          <a:blip r:embed="rId4"/>
          <a:stretch>
            <a:fillRect/>
          </a:stretch>
        </p:blipFill>
        <p:spPr>
          <a:xfrm>
            <a:off x="8507185" y="1903094"/>
            <a:ext cx="2752998" cy="3282859"/>
          </a:xfrm>
          <a:prstGeom prst="rect">
            <a:avLst/>
          </a:prstGeom>
        </p:spPr>
      </p:pic>
    </p:spTree>
    <p:extLst>
      <p:ext uri="{BB962C8B-B14F-4D97-AF65-F5344CB8AC3E}">
        <p14:creationId xmlns:p14="http://schemas.microsoft.com/office/powerpoint/2010/main" val="8548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524691"/>
          </a:xfrm>
        </p:spPr>
        <p:txBody>
          <a:bodyPr/>
          <a:lstStyle/>
          <a:p>
            <a:r>
              <a:rPr lang="en-US" dirty="0"/>
              <a:t>Variables main points</a:t>
            </a:r>
          </a:p>
        </p:txBody>
      </p:sp>
      <p:sp>
        <p:nvSpPr>
          <p:cNvPr id="3" name="Content Placeholder 2"/>
          <p:cNvSpPr>
            <a:spLocks noGrp="1"/>
          </p:cNvSpPr>
          <p:nvPr>
            <p:ph idx="1"/>
          </p:nvPr>
        </p:nvSpPr>
        <p:spPr>
          <a:xfrm>
            <a:off x="1104900" y="1371600"/>
            <a:ext cx="9982200" cy="4800600"/>
          </a:xfrm>
        </p:spPr>
        <p:txBody>
          <a:bodyPr>
            <a:noAutofit/>
          </a:bodyPr>
          <a:lstStyle/>
          <a:p>
            <a:r>
              <a:rPr lang="en-US" sz="1800" b="1" dirty="0"/>
              <a:t>1.variables </a:t>
            </a:r>
          </a:p>
          <a:p>
            <a:pPr lvl="3"/>
            <a:r>
              <a:rPr lang="en-US" sz="1600" b="1" dirty="0"/>
              <a:t>..es5 var,es6 let and </a:t>
            </a:r>
            <a:r>
              <a:rPr lang="en-US" sz="1600" b="1" dirty="0" err="1"/>
              <a:t>cont</a:t>
            </a:r>
            <a:r>
              <a:rPr lang="en-US" sz="1600" b="1" dirty="0"/>
              <a:t>  </a:t>
            </a:r>
          </a:p>
          <a:p>
            <a:pPr lvl="3"/>
            <a:r>
              <a:rPr lang="en-US" sz="1600" b="1" dirty="0" err="1"/>
              <a:t>var</a:t>
            </a:r>
            <a:r>
              <a:rPr lang="en-US" sz="1600" b="1" dirty="0"/>
              <a:t> =function scope, hoisted</a:t>
            </a:r>
          </a:p>
          <a:p>
            <a:pPr lvl="3"/>
            <a:r>
              <a:rPr lang="en-US" sz="1600" b="1" dirty="0"/>
              <a:t>let=block scope, not hoisted but must be initialized first,;</a:t>
            </a:r>
          </a:p>
          <a:p>
            <a:pPr lvl="3"/>
            <a:r>
              <a:rPr lang="en-US" sz="1600" b="1" dirty="0"/>
              <a:t>difference between </a:t>
            </a:r>
            <a:r>
              <a:rPr lang="en-US" sz="1600" b="1" dirty="0" err="1"/>
              <a:t>var,let</a:t>
            </a:r>
            <a:r>
              <a:rPr lang="en-US" sz="1600" b="1" dirty="0"/>
              <a:t> and const is their initialization , simply means the value they are given to begin with.</a:t>
            </a:r>
          </a:p>
          <a:p>
            <a:r>
              <a:rPr lang="en-US" sz="1800" b="1" dirty="0"/>
              <a:t> 2. es5 concatenation and es6 template literals </a:t>
            </a:r>
          </a:p>
          <a:p>
            <a:r>
              <a:rPr lang="en-US" sz="1800" b="1" dirty="0"/>
              <a:t> 3.Desion making </a:t>
            </a:r>
          </a:p>
          <a:p>
            <a:pPr lvl="3"/>
            <a:r>
              <a:rPr lang="en-US" sz="1200" b="1" dirty="0"/>
              <a:t>   </a:t>
            </a:r>
            <a:r>
              <a:rPr lang="en-US" sz="1600" b="1" dirty="0"/>
              <a:t>3.1 if </a:t>
            </a:r>
            <a:r>
              <a:rPr lang="en-US" sz="1600" b="1" dirty="0" err="1"/>
              <a:t>statment</a:t>
            </a:r>
            <a:r>
              <a:rPr lang="en-US" sz="1600" b="1" dirty="0"/>
              <a:t> </a:t>
            </a:r>
          </a:p>
          <a:p>
            <a:pPr lvl="3"/>
            <a:r>
              <a:rPr lang="en-US" sz="1600" b="1" dirty="0"/>
              <a:t>   3.2 switch </a:t>
            </a:r>
          </a:p>
          <a:p>
            <a:r>
              <a:rPr lang="en-US" sz="1800" b="1" dirty="0"/>
              <a:t> 4.loops</a:t>
            </a:r>
          </a:p>
          <a:p>
            <a:pPr lvl="3"/>
            <a:r>
              <a:rPr lang="en-US" sz="1800" b="1" dirty="0"/>
              <a:t>for,</a:t>
            </a:r>
          </a:p>
          <a:p>
            <a:pPr lvl="3"/>
            <a:r>
              <a:rPr lang="en-US" sz="1800" b="1" dirty="0"/>
              <a:t>while,</a:t>
            </a:r>
          </a:p>
          <a:p>
            <a:pPr lvl="3"/>
            <a:r>
              <a:rPr lang="en-US" sz="1800" b="1" dirty="0"/>
              <a:t> do while,</a:t>
            </a:r>
          </a:p>
          <a:p>
            <a:endParaRPr lang="en-US" sz="1800" b="1" dirty="0"/>
          </a:p>
          <a:p>
            <a:pPr marL="0" indent="0">
              <a:buNone/>
            </a:pPr>
            <a:endParaRPr lang="en-US" sz="1800" b="1" dirty="0"/>
          </a:p>
        </p:txBody>
      </p:sp>
    </p:spTree>
    <p:extLst>
      <p:ext uri="{BB962C8B-B14F-4D97-AF65-F5344CB8AC3E}">
        <p14:creationId xmlns:p14="http://schemas.microsoft.com/office/powerpoint/2010/main" val="353937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08322"/>
            <a:ext cx="10096500" cy="2219691"/>
          </a:xfrm>
        </p:spPr>
        <p:txBody>
          <a:bodyPr>
            <a:normAutofit/>
          </a:bodyPr>
          <a:lstStyle/>
          <a:p>
            <a:r>
              <a:rPr lang="en-US" sz="2400" dirty="0"/>
              <a:t>                   JavaScript Functions</a:t>
            </a:r>
          </a:p>
        </p:txBody>
      </p:sp>
      <p:sp>
        <p:nvSpPr>
          <p:cNvPr id="4" name="Oval 3"/>
          <p:cNvSpPr/>
          <p:nvPr/>
        </p:nvSpPr>
        <p:spPr>
          <a:xfrm>
            <a:off x="6700157" y="1009403"/>
            <a:ext cx="4237017" cy="37763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noProof="1">
                <a:sym typeface="Wingdings" pitchFamily="2" charset="2"/>
              </a:rPr>
              <a:t>function average(a, b, c)</a:t>
            </a:r>
          </a:p>
          <a:p>
            <a:r>
              <a:rPr lang="en-US" sz="2000" noProof="1">
                <a:sym typeface="Wingdings" pitchFamily="2" charset="2"/>
              </a:rPr>
              <a:t>{</a:t>
            </a:r>
          </a:p>
          <a:p>
            <a:r>
              <a:rPr lang="en-US" sz="2000" noProof="1">
                <a:sym typeface="Wingdings" pitchFamily="2" charset="2"/>
              </a:rPr>
              <a:t>    var total;</a:t>
            </a:r>
          </a:p>
          <a:p>
            <a:r>
              <a:rPr lang="en-US" sz="2000" noProof="1">
                <a:sym typeface="Wingdings" pitchFamily="2" charset="2"/>
              </a:rPr>
              <a:t>    total = a+b+c;</a:t>
            </a:r>
          </a:p>
          <a:p>
            <a:r>
              <a:rPr lang="en-US" sz="2000" noProof="1">
                <a:sym typeface="Wingdings" pitchFamily="2" charset="2"/>
              </a:rPr>
              <a:t>    return total/3;</a:t>
            </a:r>
          </a:p>
          <a:p>
            <a:r>
              <a:rPr lang="en-US" sz="2000" noProof="1">
                <a:sym typeface="Wingdings" pitchFamily="2" charset="2"/>
              </a:rPr>
              <a:t>}</a:t>
            </a:r>
          </a:p>
          <a:p>
            <a:pPr algn="ctr"/>
            <a:endParaRPr lang="en-US" sz="2000"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0277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Functions</a:t>
            </a:r>
          </a:p>
        </p:txBody>
      </p:sp>
      <p:sp>
        <p:nvSpPr>
          <p:cNvPr id="3" name="Content Placeholder 2"/>
          <p:cNvSpPr>
            <a:spLocks noGrp="1"/>
          </p:cNvSpPr>
          <p:nvPr>
            <p:ph idx="1"/>
          </p:nvPr>
        </p:nvSpPr>
        <p:spPr>
          <a:xfrm>
            <a:off x="1009843" y="1578699"/>
            <a:ext cx="8596668" cy="4273462"/>
          </a:xfrm>
        </p:spPr>
        <p:txBody>
          <a:bodyPr/>
          <a:lstStyle/>
          <a:p>
            <a:r>
              <a:rPr lang="en-US" dirty="0"/>
              <a:t>Code structure – </a:t>
            </a:r>
            <a:r>
              <a:rPr lang="en-US" b="1" dirty="0"/>
              <a:t>splitting code into parts</a:t>
            </a:r>
          </a:p>
          <a:p>
            <a:r>
              <a:rPr lang="en-US" dirty="0"/>
              <a:t>If we want to re-run some code again and again from different places, then put the code in a function and call this function.</a:t>
            </a:r>
          </a:p>
          <a:p>
            <a:r>
              <a:rPr lang="en-US" b="1" dirty="0"/>
              <a:t>To keep the browser from executing a script as soon as the page is loaded, you can write your script as a function.</a:t>
            </a:r>
          </a:p>
          <a:p>
            <a:r>
              <a:rPr lang="en-US" dirty="0"/>
              <a:t>Functions are like little packages of JavaScript code waiting to be called into action.</a:t>
            </a:r>
          </a:p>
        </p:txBody>
      </p:sp>
    </p:spTree>
    <p:extLst>
      <p:ext uri="{BB962C8B-B14F-4D97-AF65-F5344CB8AC3E}">
        <p14:creationId xmlns:p14="http://schemas.microsoft.com/office/powerpoint/2010/main" val="79870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Functions…</a:t>
            </a:r>
          </a:p>
        </p:txBody>
      </p:sp>
      <p:sp>
        <p:nvSpPr>
          <p:cNvPr id="3" name="Content Placeholder 2"/>
          <p:cNvSpPr>
            <a:spLocks noGrp="1"/>
          </p:cNvSpPr>
          <p:nvPr>
            <p:ph idx="1"/>
          </p:nvPr>
        </p:nvSpPr>
        <p:spPr>
          <a:xfrm>
            <a:off x="1104900" y="1638076"/>
            <a:ext cx="8596668" cy="4273462"/>
          </a:xfrm>
        </p:spPr>
        <p:txBody>
          <a:bodyPr>
            <a:normAutofit fontScale="92500" lnSpcReduction="10000"/>
          </a:bodyPr>
          <a:lstStyle/>
          <a:p>
            <a:r>
              <a:rPr lang="en-US" dirty="0"/>
              <a:t>A JavaScript function is a block of code designed to perform a particular task.</a:t>
            </a:r>
          </a:p>
          <a:p>
            <a:r>
              <a:rPr lang="en-US" dirty="0"/>
              <a:t>Define your functions before you call them</a:t>
            </a:r>
          </a:p>
          <a:p>
            <a:r>
              <a:rPr lang="en-US" dirty="0"/>
              <a:t>Some predefined functions are </a:t>
            </a:r>
            <a:r>
              <a:rPr lang="en-US" b="1" dirty="0"/>
              <a:t>alert(), prompt() and confirm()</a:t>
            </a:r>
            <a:r>
              <a:rPr lang="en-US" dirty="0"/>
              <a:t>. These all are available on the top level window object.</a:t>
            </a:r>
          </a:p>
          <a:p>
            <a:r>
              <a:rPr lang="en-US" dirty="0"/>
              <a:t>Functions can return values. Values returned by predefined </a:t>
            </a:r>
            <a:r>
              <a:rPr lang="en-US" b="1" dirty="0"/>
              <a:t>window</a:t>
            </a:r>
            <a:r>
              <a:rPr lang="en-US" dirty="0"/>
              <a:t> functions are: </a:t>
            </a:r>
            <a:r>
              <a:rPr lang="en-US" b="1" dirty="0"/>
              <a:t>undefined, user input string or empty string or null, true or false</a:t>
            </a:r>
            <a:r>
              <a:rPr lang="en-US" dirty="0"/>
              <a:t>.</a:t>
            </a:r>
          </a:p>
          <a:p>
            <a:endParaRPr lang="en-US" dirty="0"/>
          </a:p>
          <a:p>
            <a:pPr marL="0" indent="0">
              <a:buNone/>
            </a:pPr>
            <a:r>
              <a:rPr lang="en-US" dirty="0"/>
              <a:t>	function name(parameter1, parameter2, parameter3) {</a:t>
            </a:r>
          </a:p>
          <a:p>
            <a:pPr marL="0" indent="0">
              <a:buNone/>
            </a:pPr>
            <a:r>
              <a:rPr lang="en-US" dirty="0"/>
              <a:t>		code to be executed</a:t>
            </a:r>
          </a:p>
          <a:p>
            <a:pPr marL="0" indent="0">
              <a:buNone/>
            </a:pPr>
            <a:r>
              <a:rPr lang="en-US" dirty="0"/>
              <a:t>	}</a:t>
            </a:r>
          </a:p>
        </p:txBody>
      </p:sp>
    </p:spTree>
    <p:extLst>
      <p:ext uri="{BB962C8B-B14F-4D97-AF65-F5344CB8AC3E}">
        <p14:creationId xmlns:p14="http://schemas.microsoft.com/office/powerpoint/2010/main" val="386253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br>
              <a:rPr lang="en-US" dirty="0"/>
            </a:br>
            <a:r>
              <a:rPr lang="en-US" dirty="0"/>
              <a:t>&gt; Sample Function</a:t>
            </a:r>
          </a:p>
        </p:txBody>
      </p:sp>
      <p:sp>
        <p:nvSpPr>
          <p:cNvPr id="6" name="Rectangle 5"/>
          <p:cNvSpPr>
            <a:spLocks noChangeArrowheads="1"/>
          </p:cNvSpPr>
          <p:nvPr/>
        </p:nvSpPr>
        <p:spPr bwMode="auto">
          <a:xfrm>
            <a:off x="1046229" y="2135580"/>
            <a:ext cx="4202112" cy="193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000" noProof="1">
                <a:sym typeface="Wingdings" pitchFamily="2" charset="2"/>
              </a:rPr>
              <a:t>function average(a, b, c)</a:t>
            </a:r>
          </a:p>
          <a:p>
            <a:r>
              <a:rPr lang="en-US" sz="2000" noProof="1">
                <a:sym typeface="Wingdings" pitchFamily="2" charset="2"/>
              </a:rPr>
              <a:t>{</a:t>
            </a:r>
          </a:p>
          <a:p>
            <a:r>
              <a:rPr lang="en-US" sz="2000" noProof="1">
                <a:sym typeface="Wingdings" pitchFamily="2" charset="2"/>
              </a:rPr>
              <a:t>    var total;</a:t>
            </a:r>
          </a:p>
          <a:p>
            <a:r>
              <a:rPr lang="en-US" sz="2000" noProof="1">
                <a:sym typeface="Wingdings" pitchFamily="2" charset="2"/>
              </a:rPr>
              <a:t>    total = a+b+c;</a:t>
            </a:r>
          </a:p>
          <a:p>
            <a:r>
              <a:rPr lang="en-US" sz="2000" noProof="1">
                <a:sym typeface="Wingdings" pitchFamily="2" charset="2"/>
              </a:rPr>
              <a:t>    return total/3;</a:t>
            </a:r>
          </a:p>
          <a:p>
            <a:r>
              <a:rPr lang="en-US" sz="2000" noProof="1">
                <a:sym typeface="Wingdings" pitchFamily="2" charset="2"/>
              </a:rPr>
              <a:t>}</a:t>
            </a:r>
          </a:p>
        </p:txBody>
      </p:sp>
      <p:sp>
        <p:nvSpPr>
          <p:cNvPr id="7" name="AutoShape 7"/>
          <p:cNvSpPr>
            <a:spLocks noChangeArrowheads="1"/>
          </p:cNvSpPr>
          <p:nvPr/>
        </p:nvSpPr>
        <p:spPr bwMode="auto">
          <a:xfrm>
            <a:off x="5915663" y="1550380"/>
            <a:ext cx="3424842" cy="919401"/>
          </a:xfrm>
          <a:prstGeom prst="wedgeRoundRectCallout">
            <a:avLst>
              <a:gd name="adj1" fmla="val -105965"/>
              <a:gd name="adj2" fmla="val 77726"/>
              <a:gd name="adj3" fmla="val 16667"/>
            </a:avLst>
          </a:prstGeom>
          <a:solidFill>
            <a:schemeClr val="tx2"/>
          </a:solidFill>
          <a:ln w="6350">
            <a:solidFill>
              <a:schemeClr val="tx1">
                <a:lumMod val="20000"/>
                <a:lumOff val="80000"/>
              </a:schemeClr>
            </a:solidFill>
          </a:ln>
        </p:spPr>
        <p:txBody>
          <a:bodyPr wrap="square">
            <a:spAutoFit/>
          </a:bodyPr>
          <a:lstStyle/>
          <a:p>
            <a:pPr algn="ctr" eaLnBrk="1" hangingPunct="1">
              <a:lnSpc>
                <a:spcPct val="100000"/>
              </a:lnSpc>
              <a:spcBef>
                <a:spcPct val="20000"/>
              </a:spcBef>
            </a:pPr>
            <a:r>
              <a:rPr lang="en-GB" sz="2400" b="1" dirty="0">
                <a:solidFill>
                  <a:schemeClr val="bg1"/>
                </a:solidFill>
                <a:effectLst>
                  <a:outerShdw blurRad="38100" dist="38100" dir="2700000" algn="tl">
                    <a:srgbClr val="000000">
                      <a:alpha val="43137"/>
                    </a:srgbClr>
                  </a:outerShdw>
                </a:effectLst>
              </a:rPr>
              <a:t>Parameters come in here.</a:t>
            </a:r>
          </a:p>
        </p:txBody>
      </p:sp>
      <p:sp>
        <p:nvSpPr>
          <p:cNvPr id="8" name="AutoShape 7"/>
          <p:cNvSpPr>
            <a:spLocks noChangeArrowheads="1"/>
          </p:cNvSpPr>
          <p:nvPr/>
        </p:nvSpPr>
        <p:spPr bwMode="auto">
          <a:xfrm>
            <a:off x="5965541" y="2746549"/>
            <a:ext cx="3424842" cy="1328023"/>
          </a:xfrm>
          <a:prstGeom prst="wedgeRoundRectCallout">
            <a:avLst>
              <a:gd name="adj1" fmla="val -148411"/>
              <a:gd name="adj2" fmla="val -8759"/>
              <a:gd name="adj3" fmla="val 16667"/>
            </a:avLst>
          </a:prstGeom>
          <a:solidFill>
            <a:schemeClr val="tx2"/>
          </a:solidFill>
          <a:ln w="6350">
            <a:solidFill>
              <a:schemeClr val="tx1">
                <a:lumMod val="20000"/>
                <a:lumOff val="80000"/>
              </a:schemeClr>
            </a:solidFill>
          </a:ln>
        </p:spPr>
        <p:txBody>
          <a:bodyPr wrap="square">
            <a:spAutoFit/>
          </a:bodyPr>
          <a:lstStyle/>
          <a:p>
            <a:pPr algn="ctr">
              <a:spcBef>
                <a:spcPct val="20000"/>
              </a:spcBef>
            </a:pPr>
            <a:r>
              <a:rPr lang="en-GB" sz="2400" b="1" dirty="0">
                <a:solidFill>
                  <a:schemeClr val="bg1"/>
                </a:solidFill>
                <a:effectLst>
                  <a:outerShdw blurRad="38100" dist="38100" dir="2700000" algn="tl">
                    <a:srgbClr val="000000">
                      <a:alpha val="43137"/>
                    </a:srgbClr>
                  </a:outerShdw>
                </a:effectLst>
              </a:rPr>
              <a:t>Declaring variables is optional. Type is never declared.</a:t>
            </a:r>
          </a:p>
        </p:txBody>
      </p:sp>
      <p:sp>
        <p:nvSpPr>
          <p:cNvPr id="9" name="AutoShape 7"/>
          <p:cNvSpPr>
            <a:spLocks noChangeArrowheads="1"/>
          </p:cNvSpPr>
          <p:nvPr/>
        </p:nvSpPr>
        <p:spPr bwMode="auto">
          <a:xfrm>
            <a:off x="5965541" y="4351340"/>
            <a:ext cx="3424842" cy="527804"/>
          </a:xfrm>
          <a:prstGeom prst="wedgeRoundRectCallout">
            <a:avLst>
              <a:gd name="adj1" fmla="val -132182"/>
              <a:gd name="adj2" fmla="val -125379"/>
              <a:gd name="adj3" fmla="val 16667"/>
            </a:avLst>
          </a:prstGeom>
          <a:solidFill>
            <a:schemeClr val="tx2"/>
          </a:solidFill>
          <a:ln w="6350">
            <a:solidFill>
              <a:schemeClr val="tx1">
                <a:lumMod val="20000"/>
                <a:lumOff val="80000"/>
              </a:schemeClr>
            </a:solidFill>
          </a:ln>
        </p:spPr>
        <p:txBody>
          <a:bodyPr wrap="square">
            <a:spAutoFit/>
          </a:bodyPr>
          <a:lstStyle/>
          <a:p>
            <a:pPr algn="ctr">
              <a:spcBef>
                <a:spcPct val="20000"/>
              </a:spcBef>
              <a:buClr>
                <a:schemeClr val="accent5">
                  <a:lumMod val="40000"/>
                  <a:lumOff val="60000"/>
                </a:schemeClr>
              </a:buClr>
              <a:buSzPct val="70000"/>
            </a:pPr>
            <a:r>
              <a:rPr lang="en-GB" sz="2400" b="1" dirty="0">
                <a:solidFill>
                  <a:schemeClr val="bg1"/>
                </a:solidFill>
                <a:effectLst>
                  <a:outerShdw blurRad="38100" dist="38100" dir="2700000" algn="tl">
                    <a:srgbClr val="000000">
                      <a:alpha val="43137"/>
                    </a:srgbClr>
                  </a:outerShdw>
                </a:effectLst>
              </a:rPr>
              <a:t>Value</a:t>
            </a:r>
            <a:r>
              <a:rPr lang="en-GB" sz="2400" b="1" dirty="0">
                <a:solidFill>
                  <a:srgbClr val="EBFFD2"/>
                </a:solidFill>
                <a:effectLst>
                  <a:outerShdw blurRad="38100" dist="38100" dir="2700000" algn="tl">
                    <a:srgbClr val="000000">
                      <a:alpha val="43137"/>
                    </a:srgbClr>
                  </a:outerShdw>
                </a:effectLst>
              </a:rPr>
              <a:t> </a:t>
            </a:r>
            <a:r>
              <a:rPr lang="en-GB" sz="2400" b="1" dirty="0">
                <a:solidFill>
                  <a:schemeClr val="bg1"/>
                </a:solidFill>
                <a:effectLst>
                  <a:outerShdw blurRad="38100" dist="38100" dir="2700000" algn="tl">
                    <a:srgbClr val="000000">
                      <a:alpha val="43137"/>
                    </a:srgbClr>
                  </a:outerShdw>
                </a:effectLst>
              </a:rPr>
              <a:t>returned</a:t>
            </a:r>
            <a:r>
              <a:rPr lang="en-GB" sz="2400" b="1" dirty="0">
                <a:solidFill>
                  <a:srgbClr val="EBFFD2"/>
                </a:solidFill>
                <a:effectLst>
                  <a:outerShdw blurRad="38100" dist="38100" dir="2700000" algn="tl">
                    <a:srgbClr val="000000">
                      <a:alpha val="43137"/>
                    </a:srgbClr>
                  </a:outerShdw>
                </a:effectLst>
              </a:rPr>
              <a:t> </a:t>
            </a:r>
            <a:r>
              <a:rPr lang="en-GB" sz="2400" b="1" dirty="0">
                <a:solidFill>
                  <a:schemeClr val="bg1"/>
                </a:solidFill>
                <a:effectLst>
                  <a:outerShdw blurRad="38100" dist="38100" dir="2700000" algn="tl">
                    <a:srgbClr val="000000">
                      <a:alpha val="43137"/>
                    </a:srgbClr>
                  </a:outerShdw>
                </a:effectLst>
              </a:rPr>
              <a:t>here.</a:t>
            </a:r>
          </a:p>
        </p:txBody>
      </p:sp>
    </p:spTree>
    <p:extLst>
      <p:ext uri="{BB962C8B-B14F-4D97-AF65-F5344CB8AC3E}">
        <p14:creationId xmlns:p14="http://schemas.microsoft.com/office/powerpoint/2010/main" val="258457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JavaScript</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909185" y="3057987"/>
            <a:ext cx="5972175" cy="2085975"/>
          </a:xfrm>
          <a:prstGeom prst="rect">
            <a:avLst/>
          </a:prstGeom>
        </p:spPr>
      </p:pic>
    </p:spTree>
    <p:extLst>
      <p:ext uri="{BB962C8B-B14F-4D97-AF65-F5344CB8AC3E}">
        <p14:creationId xmlns:p14="http://schemas.microsoft.com/office/powerpoint/2010/main" val="250058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br>
              <a:rPr lang="en-US" dirty="0"/>
            </a:br>
            <a:r>
              <a:rPr lang="en-US" dirty="0"/>
              <a:t>&gt; My Functions</a:t>
            </a:r>
          </a:p>
        </p:txBody>
      </p:sp>
      <p:sp>
        <p:nvSpPr>
          <p:cNvPr id="3" name="Content Placeholder 2"/>
          <p:cNvSpPr>
            <a:spLocks noGrp="1"/>
          </p:cNvSpPr>
          <p:nvPr>
            <p:ph idx="1"/>
          </p:nvPr>
        </p:nvSpPr>
        <p:spPr/>
        <p:txBody>
          <a:bodyPr/>
          <a:lstStyle/>
          <a:p>
            <a:r>
              <a:rPr lang="en-US" dirty="0"/>
              <a:t>Writing your own functions:</a:t>
            </a:r>
          </a:p>
          <a:p>
            <a:pPr lvl="1"/>
            <a:r>
              <a:rPr lang="en-US" dirty="0"/>
              <a:t>i.e., </a:t>
            </a:r>
          </a:p>
          <a:p>
            <a:pPr marL="457200" lvl="1" indent="0">
              <a:buNone/>
            </a:pPr>
            <a:r>
              <a:rPr lang="en-US" dirty="0"/>
              <a:t>function </a:t>
            </a:r>
            <a:r>
              <a:rPr lang="en-US" dirty="0" err="1"/>
              <a:t>sayHi</a:t>
            </a:r>
            <a:r>
              <a:rPr lang="en-US" dirty="0"/>
              <a:t>() {</a:t>
            </a:r>
          </a:p>
          <a:p>
            <a:pPr marL="914400" lvl="2" indent="0">
              <a:buNone/>
            </a:pPr>
            <a:r>
              <a:rPr lang="en-US" sz="1600" dirty="0"/>
              <a:t>alert(“Hi”);</a:t>
            </a:r>
          </a:p>
          <a:p>
            <a:pPr marL="457200" lvl="1" indent="0">
              <a:buNone/>
            </a:pPr>
            <a:r>
              <a:rPr lang="en-US" dirty="0"/>
              <a:t>}</a:t>
            </a:r>
          </a:p>
          <a:p>
            <a:r>
              <a:rPr lang="en-US" dirty="0"/>
              <a:t>Calling functions: i.e., </a:t>
            </a:r>
          </a:p>
          <a:p>
            <a:pPr marL="0" lvl="1" indent="0">
              <a:buNone/>
            </a:pPr>
            <a:r>
              <a:rPr lang="en-US" dirty="0"/>
              <a:t>	</a:t>
            </a:r>
            <a:r>
              <a:rPr lang="en-US" dirty="0" err="1"/>
              <a:t>sayHi</a:t>
            </a:r>
            <a:r>
              <a:rPr lang="en-US" dirty="0"/>
              <a:t>();</a:t>
            </a:r>
          </a:p>
          <a:p>
            <a:endParaRPr lang="en-US" dirty="0"/>
          </a:p>
        </p:txBody>
      </p:sp>
      <p:sp>
        <p:nvSpPr>
          <p:cNvPr id="4" name="Folded Corner 3"/>
          <p:cNvSpPr/>
          <p:nvPr/>
        </p:nvSpPr>
        <p:spPr>
          <a:xfrm>
            <a:off x="4510155" y="3377075"/>
            <a:ext cx="2362200" cy="14478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Parentheses are needed to call the functions.</a:t>
            </a:r>
          </a:p>
        </p:txBody>
      </p:sp>
    </p:spTree>
    <p:extLst>
      <p:ext uri="{BB962C8B-B14F-4D97-AF65-F5344CB8AC3E}">
        <p14:creationId xmlns:p14="http://schemas.microsoft.com/office/powerpoint/2010/main" val="7958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br>
              <a:rPr lang="en-US" dirty="0"/>
            </a:br>
            <a:r>
              <a:rPr lang="en-US" dirty="0"/>
              <a:t>&gt; Arguments: Passing data to functions</a:t>
            </a:r>
          </a:p>
        </p:txBody>
      </p:sp>
      <p:sp>
        <p:nvSpPr>
          <p:cNvPr id="3" name="Content Placeholder 2"/>
          <p:cNvSpPr>
            <a:spLocks noGrp="1"/>
          </p:cNvSpPr>
          <p:nvPr>
            <p:ph idx="1"/>
          </p:nvPr>
        </p:nvSpPr>
        <p:spPr/>
        <p:txBody>
          <a:bodyPr/>
          <a:lstStyle/>
          <a:p>
            <a:r>
              <a:rPr lang="en-US" dirty="0"/>
              <a:t>Arguments or parameters: When a function expects something then it’s called </a:t>
            </a:r>
            <a:r>
              <a:rPr lang="en-US" b="1" dirty="0"/>
              <a:t>parameters</a:t>
            </a:r>
            <a:r>
              <a:rPr lang="en-US" dirty="0"/>
              <a:t>. While we pass the expected data to a function then it’s called </a:t>
            </a:r>
            <a:r>
              <a:rPr lang="en-US" b="1" dirty="0"/>
              <a:t>arguments</a:t>
            </a:r>
            <a:r>
              <a:rPr lang="en-US" dirty="0"/>
              <a:t>.</a:t>
            </a:r>
          </a:p>
          <a:p>
            <a:r>
              <a:rPr lang="en-US" dirty="0"/>
              <a:t>Declaring parameters:</a:t>
            </a:r>
          </a:p>
          <a:p>
            <a:pPr lvl="1"/>
            <a:r>
              <a:rPr lang="en-US" dirty="0"/>
              <a:t>i.e., function </a:t>
            </a:r>
            <a:r>
              <a:rPr lang="en-US" dirty="0" err="1"/>
              <a:t>sayHi</a:t>
            </a:r>
            <a:r>
              <a:rPr lang="en-US" dirty="0"/>
              <a:t>(name) { </a:t>
            </a:r>
          </a:p>
          <a:p>
            <a:pPr marL="1371600" lvl="3" indent="0">
              <a:buNone/>
            </a:pPr>
            <a:r>
              <a:rPr lang="en-US" sz="1600" dirty="0"/>
              <a:t>Alert(“Hi” + name);</a:t>
            </a:r>
          </a:p>
          <a:p>
            <a:pPr marL="914400" lvl="2" indent="0">
              <a:buNone/>
            </a:pPr>
            <a:r>
              <a:rPr lang="en-US" sz="1600" dirty="0"/>
              <a:t>}</a:t>
            </a:r>
          </a:p>
          <a:p>
            <a:r>
              <a:rPr lang="en-US" dirty="0"/>
              <a:t>Calling function with arguments:</a:t>
            </a:r>
          </a:p>
          <a:p>
            <a:pPr lvl="1"/>
            <a:r>
              <a:rPr lang="en-US" dirty="0"/>
              <a:t>i.e., </a:t>
            </a:r>
            <a:r>
              <a:rPr lang="en-US" dirty="0" err="1"/>
              <a:t>sayHi</a:t>
            </a:r>
            <a:r>
              <a:rPr lang="en-US" dirty="0"/>
              <a:t>(“</a:t>
            </a:r>
            <a:r>
              <a:rPr lang="en-US" dirty="0" err="1"/>
              <a:t>Tadios</a:t>
            </a:r>
            <a:r>
              <a:rPr lang="en-US" dirty="0"/>
              <a:t>”)</a:t>
            </a:r>
          </a:p>
          <a:p>
            <a:r>
              <a:rPr lang="en-US" dirty="0"/>
              <a:t>Functions can contain any number of parameters</a:t>
            </a:r>
          </a:p>
        </p:txBody>
      </p:sp>
    </p:spTree>
    <p:extLst>
      <p:ext uri="{BB962C8B-B14F-4D97-AF65-F5344CB8AC3E}">
        <p14:creationId xmlns:p14="http://schemas.microsoft.com/office/powerpoint/2010/main" val="139147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br>
              <a:rPr lang="en-US" dirty="0"/>
            </a:br>
            <a:r>
              <a:rPr lang="en-US" dirty="0"/>
              <a:t>&gt; A Secret Array</a:t>
            </a:r>
          </a:p>
        </p:txBody>
      </p:sp>
      <p:sp>
        <p:nvSpPr>
          <p:cNvPr id="3" name="Content Placeholder 2"/>
          <p:cNvSpPr>
            <a:spLocks noGrp="1"/>
          </p:cNvSpPr>
          <p:nvPr>
            <p:ph idx="1"/>
          </p:nvPr>
        </p:nvSpPr>
        <p:spPr/>
        <p:txBody>
          <a:bodyPr/>
          <a:lstStyle/>
          <a:p>
            <a:r>
              <a:rPr lang="en-US" dirty="0"/>
              <a:t>arguments array: Functions have one secret argument.</a:t>
            </a:r>
          </a:p>
          <a:p>
            <a:r>
              <a:rPr lang="en-US" dirty="0"/>
              <a:t>They contain the </a:t>
            </a:r>
            <a:r>
              <a:rPr lang="en-US" b="1" dirty="0"/>
              <a:t>arguments</a:t>
            </a:r>
            <a:r>
              <a:rPr lang="en-US" dirty="0"/>
              <a:t> array. This array contains all the arguments passed to the function.</a:t>
            </a:r>
          </a:p>
          <a:p>
            <a:pPr lvl="1"/>
            <a:r>
              <a:rPr lang="en-US" dirty="0"/>
              <a:t>i.e., function poll() {</a:t>
            </a:r>
          </a:p>
          <a:p>
            <a:pPr marL="914400" lvl="2" indent="0">
              <a:buNone/>
            </a:pPr>
            <a:r>
              <a:rPr lang="en-US" sz="1600" dirty="0" err="1"/>
              <a:t>var</a:t>
            </a:r>
            <a:r>
              <a:rPr lang="en-US" sz="1600" dirty="0"/>
              <a:t> affirmative = arguments[0];</a:t>
            </a:r>
          </a:p>
          <a:p>
            <a:pPr marL="914400" lvl="2" indent="0">
              <a:buNone/>
            </a:pPr>
            <a:r>
              <a:rPr lang="en-US" sz="1600" dirty="0" err="1"/>
              <a:t>var</a:t>
            </a:r>
            <a:r>
              <a:rPr lang="en-US" sz="1600" dirty="0"/>
              <a:t> negative = arguments[1];</a:t>
            </a:r>
          </a:p>
          <a:p>
            <a:pPr marL="457200" lvl="1" indent="0">
              <a:buNone/>
            </a:pPr>
            <a:r>
              <a:rPr lang="en-US" dirty="0"/>
              <a:t>}</a:t>
            </a:r>
          </a:p>
          <a:p>
            <a:pPr lvl="1"/>
            <a:endParaRPr lang="en-US" dirty="0"/>
          </a:p>
          <a:p>
            <a:pPr marL="457200" lvl="1" indent="0">
              <a:buNone/>
            </a:pPr>
            <a:r>
              <a:rPr lang="en-US" dirty="0"/>
              <a:t>//Calling the function</a:t>
            </a:r>
          </a:p>
          <a:p>
            <a:pPr marL="457200" lvl="1" indent="0">
              <a:buNone/>
            </a:pPr>
            <a:r>
              <a:rPr lang="en-US" dirty="0"/>
              <a:t>poll(“affirmative”, “negative”)</a:t>
            </a:r>
          </a:p>
        </p:txBody>
      </p:sp>
    </p:spTree>
    <p:extLst>
      <p:ext uri="{BB962C8B-B14F-4D97-AF65-F5344CB8AC3E}">
        <p14:creationId xmlns:p14="http://schemas.microsoft.com/office/powerpoint/2010/main" val="95564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br>
              <a:rPr lang="en-US" dirty="0"/>
            </a:br>
            <a:r>
              <a:rPr lang="en-US" dirty="0"/>
              <a:t>&gt; A Secret Array…</a:t>
            </a:r>
          </a:p>
        </p:txBody>
      </p:sp>
      <p:sp>
        <p:nvSpPr>
          <p:cNvPr id="3" name="Content Placeholder 2"/>
          <p:cNvSpPr>
            <a:spLocks noGrp="1"/>
          </p:cNvSpPr>
          <p:nvPr>
            <p:ph idx="1"/>
          </p:nvPr>
        </p:nvSpPr>
        <p:spPr/>
        <p:txBody>
          <a:bodyPr>
            <a:normAutofit/>
          </a:bodyPr>
          <a:lstStyle/>
          <a:p>
            <a:r>
              <a:rPr lang="en-US" dirty="0"/>
              <a:t>Another example can be</a:t>
            </a:r>
          </a:p>
          <a:p>
            <a:pPr marL="457200" lvl="1" indent="0">
              <a:buNone/>
            </a:pPr>
            <a:r>
              <a:rPr lang="en-US" dirty="0"/>
              <a:t>function sum() {</a:t>
            </a:r>
          </a:p>
          <a:p>
            <a:pPr marL="457200" lvl="1" indent="0">
              <a:buNone/>
            </a:pPr>
            <a:r>
              <a:rPr lang="en-US" dirty="0"/>
              <a:t>	</a:t>
            </a:r>
            <a:r>
              <a:rPr lang="en-US" dirty="0" err="1"/>
              <a:t>var</a:t>
            </a:r>
            <a:r>
              <a:rPr lang="en-US" dirty="0"/>
              <a:t> sum = 0;</a:t>
            </a:r>
          </a:p>
          <a:p>
            <a:pPr marL="457200" lvl="1" indent="0">
              <a:buNone/>
            </a:pPr>
            <a:r>
              <a:rPr lang="en-US" dirty="0"/>
              <a:t>	for (</a:t>
            </a:r>
            <a:r>
              <a:rPr lang="en-US" dirty="0" err="1"/>
              <a:t>var</a:t>
            </a:r>
            <a:r>
              <a:rPr lang="en-US" dirty="0"/>
              <a:t> i=0; i&lt;</a:t>
            </a:r>
            <a:r>
              <a:rPr lang="en-US" dirty="0" err="1"/>
              <a:t>arguments.length</a:t>
            </a:r>
            <a:r>
              <a:rPr lang="en-US" dirty="0"/>
              <a:t>; i++)</a:t>
            </a:r>
          </a:p>
          <a:p>
            <a:pPr marL="457200" lvl="1" indent="0">
              <a:buNone/>
            </a:pPr>
            <a:r>
              <a:rPr lang="en-US" dirty="0"/>
              <a:t>		sum += </a:t>
            </a:r>
            <a:r>
              <a:rPr lang="en-US" dirty="0" err="1"/>
              <a:t>parseInt</a:t>
            </a:r>
            <a:r>
              <a:rPr lang="en-US" dirty="0"/>
              <a:t>(arguments[i]);</a:t>
            </a:r>
          </a:p>
          <a:p>
            <a:pPr marL="457200" lvl="1" indent="0">
              <a:buNone/>
            </a:pPr>
            <a:r>
              <a:rPr lang="en-US" dirty="0"/>
              <a:t>	return sum;</a:t>
            </a:r>
          </a:p>
          <a:p>
            <a:pPr marL="457200" lvl="1" indent="0">
              <a:buNone/>
            </a:pPr>
            <a:r>
              <a:rPr lang="en-US" dirty="0"/>
              <a:t>}</a:t>
            </a:r>
          </a:p>
          <a:p>
            <a:pPr marL="457200" lvl="1" indent="0">
              <a:buNone/>
            </a:pPr>
            <a:endParaRPr lang="en-US" dirty="0"/>
          </a:p>
          <a:p>
            <a:pPr marL="457200" lvl="1" indent="0">
              <a:buNone/>
            </a:pPr>
            <a:r>
              <a:rPr lang="en-US" dirty="0"/>
              <a:t>//Calling the function</a:t>
            </a:r>
          </a:p>
          <a:p>
            <a:pPr marL="457200" lvl="1" indent="0">
              <a:buNone/>
            </a:pPr>
            <a:r>
              <a:rPr lang="en-US" dirty="0"/>
              <a:t>alert(sum(1, 2, 4));</a:t>
            </a:r>
          </a:p>
          <a:p>
            <a:pPr marL="457200" lvl="1" indent="0">
              <a:buNone/>
            </a:pPr>
            <a:r>
              <a:rPr lang="en-US" dirty="0"/>
              <a:t>alert(sum(4, 5, 7, 1, 2, 4));</a:t>
            </a:r>
          </a:p>
          <a:p>
            <a:pPr marL="457200" lvl="1" indent="0">
              <a:buNone/>
            </a:pPr>
            <a:endParaRPr lang="en-US" dirty="0"/>
          </a:p>
        </p:txBody>
      </p:sp>
    </p:spTree>
    <p:extLst>
      <p:ext uri="{BB962C8B-B14F-4D97-AF65-F5344CB8AC3E}">
        <p14:creationId xmlns:p14="http://schemas.microsoft.com/office/powerpoint/2010/main" val="268206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br>
              <a:rPr lang="en-US" dirty="0"/>
            </a:br>
            <a:r>
              <a:rPr lang="en-US" dirty="0"/>
              <a:t>&gt; Return and Scope</a:t>
            </a:r>
          </a:p>
        </p:txBody>
      </p:sp>
      <p:sp>
        <p:nvSpPr>
          <p:cNvPr id="3" name="Content Placeholder 2"/>
          <p:cNvSpPr>
            <a:spLocks noGrp="1"/>
          </p:cNvSpPr>
          <p:nvPr>
            <p:ph idx="1"/>
          </p:nvPr>
        </p:nvSpPr>
        <p:spPr/>
        <p:txBody>
          <a:bodyPr/>
          <a:lstStyle/>
          <a:p>
            <a:r>
              <a:rPr lang="en-US" b="1" dirty="0"/>
              <a:t>Returning</a:t>
            </a:r>
            <a:r>
              <a:rPr lang="en-US" dirty="0"/>
              <a:t>: As we know functions can return values. We use </a:t>
            </a:r>
            <a:r>
              <a:rPr lang="en-US" b="1" dirty="0"/>
              <a:t>return</a:t>
            </a:r>
            <a:r>
              <a:rPr lang="en-US" dirty="0"/>
              <a:t> statement to return something.</a:t>
            </a:r>
          </a:p>
          <a:p>
            <a:pPr lvl="1"/>
            <a:r>
              <a:rPr lang="en-US" dirty="0"/>
              <a:t>i.e., function </a:t>
            </a:r>
            <a:r>
              <a:rPr lang="en-US" dirty="0" err="1"/>
              <a:t>sayHi</a:t>
            </a:r>
            <a:r>
              <a:rPr lang="en-US" dirty="0"/>
              <a:t>(name) {</a:t>
            </a:r>
          </a:p>
          <a:p>
            <a:pPr marL="1371600" lvl="3" indent="0">
              <a:buNone/>
            </a:pPr>
            <a:r>
              <a:rPr lang="en-US" sz="1600" dirty="0"/>
              <a:t>return “Hi ” + name;</a:t>
            </a:r>
          </a:p>
          <a:p>
            <a:pPr marL="914400" lvl="2" indent="0">
              <a:buNone/>
            </a:pPr>
            <a:r>
              <a:rPr lang="en-US" sz="1600" dirty="0"/>
              <a:t>}</a:t>
            </a:r>
          </a:p>
          <a:p>
            <a:r>
              <a:rPr lang="en-US" b="1" dirty="0"/>
              <a:t>Scope</a:t>
            </a:r>
            <a:r>
              <a:rPr lang="en-US" dirty="0"/>
              <a:t>: Can be local or global. Ensure functions always declare variables using the </a:t>
            </a:r>
            <a:r>
              <a:rPr lang="en-US" b="1" dirty="0" err="1"/>
              <a:t>var</a:t>
            </a:r>
            <a:r>
              <a:rPr lang="en-US" dirty="0"/>
              <a:t> keyword or else they will look for it in global scope and will modify them.</a:t>
            </a:r>
          </a:p>
          <a:p>
            <a:pPr lvl="1"/>
            <a:endParaRPr lang="en-US" dirty="0"/>
          </a:p>
        </p:txBody>
      </p:sp>
    </p:spTree>
    <p:extLst>
      <p:ext uri="{BB962C8B-B14F-4D97-AF65-F5344CB8AC3E}">
        <p14:creationId xmlns:p14="http://schemas.microsoft.com/office/powerpoint/2010/main" val="297664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br>
              <a:rPr lang="en-US" dirty="0"/>
            </a:br>
            <a:r>
              <a:rPr lang="en-US" dirty="0"/>
              <a:t>&gt; I have another face</a:t>
            </a:r>
          </a:p>
        </p:txBody>
      </p:sp>
      <p:sp>
        <p:nvSpPr>
          <p:cNvPr id="3" name="Content Placeholder 2"/>
          <p:cNvSpPr>
            <a:spLocks noGrp="1"/>
          </p:cNvSpPr>
          <p:nvPr>
            <p:ph idx="1"/>
          </p:nvPr>
        </p:nvSpPr>
        <p:spPr/>
        <p:txBody>
          <a:bodyPr/>
          <a:lstStyle/>
          <a:p>
            <a:r>
              <a:rPr lang="en-US" dirty="0"/>
              <a:t>Alternate function syntax:</a:t>
            </a:r>
          </a:p>
          <a:p>
            <a:pPr lvl="1"/>
            <a:r>
              <a:rPr lang="en-US" dirty="0"/>
              <a:t>i.e., </a:t>
            </a:r>
            <a:r>
              <a:rPr lang="en-US" dirty="0" err="1"/>
              <a:t>var</a:t>
            </a:r>
            <a:r>
              <a:rPr lang="en-US" dirty="0"/>
              <a:t> </a:t>
            </a:r>
            <a:r>
              <a:rPr lang="en-US" dirty="0" err="1"/>
              <a:t>sayHi</a:t>
            </a:r>
            <a:r>
              <a:rPr lang="en-US" dirty="0"/>
              <a:t> = function() {</a:t>
            </a:r>
          </a:p>
          <a:p>
            <a:pPr marL="1828800" lvl="4" indent="0">
              <a:buNone/>
            </a:pPr>
            <a:r>
              <a:rPr lang="en-US" sz="1600" dirty="0"/>
              <a:t>alert(“Hi”);</a:t>
            </a:r>
          </a:p>
          <a:p>
            <a:pPr marL="1371600" lvl="3" indent="0">
              <a:buNone/>
            </a:pPr>
            <a:r>
              <a:rPr lang="en-US" sz="1600" dirty="0"/>
              <a:t>}</a:t>
            </a:r>
          </a:p>
        </p:txBody>
      </p:sp>
    </p:spTree>
    <p:extLst>
      <p:ext uri="{BB962C8B-B14F-4D97-AF65-F5344CB8AC3E}">
        <p14:creationId xmlns:p14="http://schemas.microsoft.com/office/powerpoint/2010/main" val="647019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Mismatch</a:t>
            </a:r>
          </a:p>
        </p:txBody>
      </p:sp>
      <p:sp>
        <p:nvSpPr>
          <p:cNvPr id="3" name="Content Placeholder 2"/>
          <p:cNvSpPr>
            <a:spLocks noGrp="1"/>
          </p:cNvSpPr>
          <p:nvPr>
            <p:ph idx="1"/>
          </p:nvPr>
        </p:nvSpPr>
        <p:spPr/>
        <p:txBody>
          <a:bodyPr/>
          <a:lstStyle/>
          <a:p>
            <a:r>
              <a:rPr lang="en-US" dirty="0"/>
              <a:t>function </a:t>
            </a:r>
            <a:r>
              <a:rPr lang="en-US" dirty="0" err="1"/>
              <a:t>calculateLoan</a:t>
            </a:r>
            <a:r>
              <a:rPr lang="en-US" dirty="0"/>
              <a:t>(amount, months, interest, name) {</a:t>
            </a:r>
          </a:p>
          <a:p>
            <a:pPr marL="0" indent="0">
              <a:buNone/>
            </a:pPr>
            <a:r>
              <a:rPr lang="en-US" dirty="0"/>
              <a:t>	// lots of code</a:t>
            </a:r>
          </a:p>
          <a:p>
            <a:pPr marL="0" indent="0">
              <a:buNone/>
            </a:pPr>
            <a:r>
              <a:rPr lang="en-US" dirty="0"/>
              <a:t>	}</a:t>
            </a:r>
          </a:p>
          <a:p>
            <a:r>
              <a:rPr lang="en-US" dirty="0" err="1"/>
              <a:t>calculateLoan</a:t>
            </a:r>
            <a:r>
              <a:rPr lang="en-US" dirty="0"/>
              <a:t>(10000, 60, 7, “Sam Jones”); //correct</a:t>
            </a:r>
          </a:p>
          <a:p>
            <a:r>
              <a:rPr lang="en-US" dirty="0" err="1"/>
              <a:t>calculateLoan</a:t>
            </a:r>
            <a:r>
              <a:rPr lang="en-US" dirty="0"/>
              <a:t>(10000, 60, 7, “Sam Jones”, “Something extra”); // extras are ignored</a:t>
            </a:r>
          </a:p>
          <a:p>
            <a:r>
              <a:rPr lang="en-US" dirty="0" err="1"/>
              <a:t>calculateLoan</a:t>
            </a:r>
            <a:r>
              <a:rPr lang="en-US" dirty="0"/>
              <a:t>(10000, 60); //missing are passed as “undefined”</a:t>
            </a:r>
          </a:p>
        </p:txBody>
      </p:sp>
    </p:spTree>
    <p:extLst>
      <p:ext uri="{BB962C8B-B14F-4D97-AF65-F5344CB8AC3E}">
        <p14:creationId xmlns:p14="http://schemas.microsoft.com/office/powerpoint/2010/main" val="279244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main points</a:t>
            </a:r>
          </a:p>
        </p:txBody>
      </p:sp>
      <p:sp>
        <p:nvSpPr>
          <p:cNvPr id="3" name="Content Placeholder 2"/>
          <p:cNvSpPr>
            <a:spLocks noGrp="1"/>
          </p:cNvSpPr>
          <p:nvPr>
            <p:ph idx="1"/>
          </p:nvPr>
        </p:nvSpPr>
        <p:spPr>
          <a:xfrm>
            <a:off x="1104900" y="1371600"/>
            <a:ext cx="9982200" cy="4800600"/>
          </a:xfrm>
        </p:spPr>
        <p:txBody>
          <a:bodyPr>
            <a:normAutofit fontScale="92500" lnSpcReduction="10000"/>
          </a:bodyPr>
          <a:lstStyle/>
          <a:p>
            <a:r>
              <a:rPr lang="en-US" i="1" dirty="0"/>
              <a:t>1.Simple function </a:t>
            </a:r>
            <a:r>
              <a:rPr lang="en-US" i="1" dirty="0" err="1"/>
              <a:t>defination</a:t>
            </a:r>
            <a:r>
              <a:rPr lang="en-US" i="1" dirty="0"/>
              <a:t> and function invocation</a:t>
            </a:r>
            <a:endParaRPr lang="en-US" dirty="0"/>
          </a:p>
          <a:p>
            <a:r>
              <a:rPr lang="en-US" i="1" dirty="0" err="1"/>
              <a:t>fns</a:t>
            </a:r>
            <a:r>
              <a:rPr lang="en-US" i="1" dirty="0"/>
              <a:t> /</a:t>
            </a:r>
            <a:endParaRPr lang="en-US" dirty="0"/>
          </a:p>
          <a:p>
            <a:r>
              <a:rPr lang="en-US" i="1" dirty="0"/>
              <a:t>2.Functions may be classified as Returning and Parameterized functions.</a:t>
            </a:r>
            <a:endParaRPr lang="en-US" dirty="0"/>
          </a:p>
          <a:p>
            <a:r>
              <a:rPr lang="en-US" i="1" dirty="0"/>
              <a:t>2.1 Default function parameters</a:t>
            </a:r>
            <a:endParaRPr lang="en-US" dirty="0"/>
          </a:p>
          <a:p>
            <a:r>
              <a:rPr lang="en-US" i="1" dirty="0"/>
              <a:t>2.2 Arguments Array and Rest parameter</a:t>
            </a:r>
            <a:endParaRPr lang="en-US" dirty="0"/>
          </a:p>
          <a:p>
            <a:r>
              <a:rPr lang="en-US" i="1" dirty="0"/>
              <a:t>3.ES5 Anonymous Functions ...Are concise and not hoisted</a:t>
            </a:r>
            <a:endParaRPr lang="en-US" dirty="0"/>
          </a:p>
          <a:p>
            <a:r>
              <a:rPr lang="en-US" i="1" dirty="0"/>
              <a:t>4.Function constructor</a:t>
            </a:r>
            <a:endParaRPr lang="en-US" dirty="0"/>
          </a:p>
          <a:p>
            <a:r>
              <a:rPr lang="en-US" i="1" dirty="0"/>
              <a:t>5.ES 6 Arrow Functions/////Are concise and not hoisted</a:t>
            </a:r>
            <a:endParaRPr lang="en-US" dirty="0"/>
          </a:p>
          <a:p>
            <a:r>
              <a:rPr lang="en-US" i="1" dirty="0"/>
              <a:t>6.Different between </a:t>
            </a:r>
            <a:r>
              <a:rPr lang="en-US" i="1" dirty="0" err="1"/>
              <a:t>FunctionExpression</a:t>
            </a:r>
            <a:endParaRPr lang="en-US" dirty="0"/>
          </a:p>
          <a:p>
            <a:r>
              <a:rPr lang="en-US" dirty="0"/>
              <a:t/>
            </a:r>
            <a:br>
              <a:rPr lang="en-US" dirty="0"/>
            </a:br>
            <a:endParaRPr lang="en-US" dirty="0"/>
          </a:p>
        </p:txBody>
      </p:sp>
    </p:spTree>
    <p:extLst>
      <p:ext uri="{BB962C8B-B14F-4D97-AF65-F5344CB8AC3E}">
        <p14:creationId xmlns:p14="http://schemas.microsoft.com/office/powerpoint/2010/main" val="263561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main points</a:t>
            </a:r>
          </a:p>
        </p:txBody>
      </p:sp>
      <p:sp>
        <p:nvSpPr>
          <p:cNvPr id="3" name="Content Placeholder 2"/>
          <p:cNvSpPr>
            <a:spLocks noGrp="1"/>
          </p:cNvSpPr>
          <p:nvPr>
            <p:ph idx="1"/>
          </p:nvPr>
        </p:nvSpPr>
        <p:spPr/>
        <p:txBody>
          <a:bodyPr>
            <a:normAutofit fontScale="70000" lnSpcReduction="20000"/>
          </a:bodyPr>
          <a:lstStyle/>
          <a:p>
            <a:r>
              <a:rPr lang="en-US" i="1" dirty="0"/>
              <a:t>and Function Declaration</a:t>
            </a:r>
            <a:endParaRPr lang="en-US" dirty="0"/>
          </a:p>
          <a:p>
            <a:r>
              <a:rPr lang="en-US" i="1" dirty="0"/>
              <a:t>--Function expression and function declaration</a:t>
            </a:r>
            <a:endParaRPr lang="en-US" dirty="0"/>
          </a:p>
          <a:p>
            <a:r>
              <a:rPr lang="en-US" i="1" dirty="0"/>
              <a:t>are not synonymous. Unlike a function </a:t>
            </a:r>
            <a:endParaRPr lang="en-US" dirty="0"/>
          </a:p>
          <a:p>
            <a:r>
              <a:rPr lang="en-US" i="1" dirty="0"/>
              <a:t>expression, a function declaration is bound</a:t>
            </a:r>
            <a:endParaRPr lang="en-US" dirty="0"/>
          </a:p>
          <a:p>
            <a:r>
              <a:rPr lang="en-US" i="1" dirty="0"/>
              <a:t>by the function name.</a:t>
            </a:r>
            <a:endParaRPr lang="en-US" dirty="0"/>
          </a:p>
          <a:p>
            <a:r>
              <a:rPr lang="en-US" i="1" dirty="0"/>
              <a:t>--function expressions cannot be hoisted</a:t>
            </a:r>
            <a:endParaRPr lang="en-US" dirty="0"/>
          </a:p>
          <a:p>
            <a:r>
              <a:rPr lang="en-US" dirty="0"/>
              <a:t/>
            </a:r>
            <a:br>
              <a:rPr lang="en-US" dirty="0"/>
            </a:br>
            <a:r>
              <a:rPr lang="en-US" i="1" dirty="0"/>
              <a:t>7.Call back functions//A function may be passed </a:t>
            </a:r>
            <a:endParaRPr lang="en-US" dirty="0"/>
          </a:p>
          <a:p>
            <a:r>
              <a:rPr lang="en-US" i="1" dirty="0"/>
              <a:t>as a parameter to another function.</a:t>
            </a:r>
            <a:endParaRPr lang="en-US" dirty="0"/>
          </a:p>
          <a:p>
            <a:r>
              <a:rPr lang="en-US" i="1" dirty="0"/>
              <a:t>This mechanism is termed as a Callback.</a:t>
            </a:r>
            <a:endParaRPr lang="en-US" dirty="0"/>
          </a:p>
          <a:p>
            <a:r>
              <a:rPr lang="en-US" i="1" dirty="0"/>
              <a:t>A Callback would be helpful in events.</a:t>
            </a:r>
            <a:endParaRPr lang="en-US" dirty="0"/>
          </a:p>
          <a:p>
            <a:r>
              <a:rPr lang="en-US" dirty="0"/>
              <a:t/>
            </a:r>
            <a:br>
              <a:rPr lang="en-US" dirty="0"/>
            </a:br>
            <a:endParaRPr lang="en-US" dirty="0"/>
          </a:p>
        </p:txBody>
      </p:sp>
    </p:spTree>
    <p:extLst>
      <p:ext uri="{BB962C8B-B14F-4D97-AF65-F5344CB8AC3E}">
        <p14:creationId xmlns:p14="http://schemas.microsoft.com/office/powerpoint/2010/main" val="2311650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5017" y="1923959"/>
            <a:ext cx="7750443" cy="2219691"/>
          </a:xfrm>
        </p:spPr>
        <p:txBody>
          <a:bodyPr>
            <a:normAutofit/>
          </a:bodyPr>
          <a:lstStyle/>
          <a:p>
            <a:r>
              <a:rPr lang="en-US" sz="2400" dirty="0"/>
              <a:t>            Objects</a:t>
            </a:r>
          </a:p>
        </p:txBody>
      </p:sp>
      <p:sp>
        <p:nvSpPr>
          <p:cNvPr id="4" name="Oval 3"/>
          <p:cNvSpPr/>
          <p:nvPr/>
        </p:nvSpPr>
        <p:spPr>
          <a:xfrm>
            <a:off x="7378954" y="1425040"/>
            <a:ext cx="3427591" cy="37763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dirty="0"/>
          </a:p>
        </p:txBody>
      </p:sp>
      <p:sp>
        <p:nvSpPr>
          <p:cNvPr id="3" name="Rectangle 2"/>
          <p:cNvSpPr/>
          <p:nvPr/>
        </p:nvSpPr>
        <p:spPr>
          <a:xfrm>
            <a:off x="7597012" y="2713051"/>
            <a:ext cx="3209533" cy="1200329"/>
          </a:xfrm>
          <a:prstGeom prst="rect">
            <a:avLst/>
          </a:prstGeom>
        </p:spPr>
        <p:txBody>
          <a:bodyPr wrap="square">
            <a:spAutoFit/>
          </a:bodyPr>
          <a:lstStyle/>
          <a:p>
            <a:r>
              <a:rPr lang="en-US" dirty="0" err="1">
                <a:solidFill>
                  <a:schemeClr val="bg2"/>
                </a:solidFill>
              </a:rPr>
              <a:t>var</a:t>
            </a:r>
            <a:r>
              <a:rPr lang="en-US" dirty="0">
                <a:solidFill>
                  <a:schemeClr val="bg2"/>
                </a:solidFill>
              </a:rPr>
              <a:t> person1 = { name: “</a:t>
            </a:r>
            <a:r>
              <a:rPr lang="en-US" dirty="0" err="1">
                <a:solidFill>
                  <a:schemeClr val="bg2"/>
                </a:solidFill>
              </a:rPr>
              <a:t>Tadios</a:t>
            </a:r>
            <a:r>
              <a:rPr lang="en-US" dirty="0">
                <a:solidFill>
                  <a:schemeClr val="bg2"/>
                </a:solidFill>
              </a:rPr>
              <a:t>”, age: 23 };</a:t>
            </a:r>
          </a:p>
          <a:p>
            <a:r>
              <a:rPr lang="en-US" dirty="0">
                <a:solidFill>
                  <a:schemeClr val="bg2"/>
                </a:solidFill>
              </a:rPr>
              <a:t>	</a:t>
            </a:r>
            <a:r>
              <a:rPr lang="en-US" dirty="0" err="1">
                <a:solidFill>
                  <a:schemeClr val="bg2"/>
                </a:solidFill>
              </a:rPr>
              <a:t>var</a:t>
            </a:r>
            <a:r>
              <a:rPr lang="en-US" dirty="0">
                <a:solidFill>
                  <a:schemeClr val="bg2"/>
                </a:solidFill>
              </a:rPr>
              <a:t> person2 = { name: “Ezra”, age: 35 };</a:t>
            </a:r>
          </a:p>
        </p:txBody>
      </p:sp>
    </p:spTree>
    <p:extLst>
      <p:ext uri="{BB962C8B-B14F-4D97-AF65-F5344CB8AC3E}">
        <p14:creationId xmlns:p14="http://schemas.microsoft.com/office/powerpoint/2010/main" val="19304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DHTML</a:t>
            </a:r>
          </a:p>
        </p:txBody>
      </p:sp>
      <p:sp>
        <p:nvSpPr>
          <p:cNvPr id="3" name="Content Placeholder 2"/>
          <p:cNvSpPr>
            <a:spLocks noGrp="1"/>
          </p:cNvSpPr>
          <p:nvPr>
            <p:ph idx="1"/>
          </p:nvPr>
        </p:nvSpPr>
        <p:spPr/>
        <p:txBody>
          <a:bodyPr/>
          <a:lstStyle/>
          <a:p>
            <a:r>
              <a:rPr lang="en-US" dirty="0"/>
              <a:t>Dynamic HTML (DHTML)</a:t>
            </a:r>
          </a:p>
          <a:p>
            <a:pPr lvl="1"/>
            <a:r>
              <a:rPr lang="en-US" dirty="0"/>
              <a:t>Makes possible a Web page to react and change in response to the user’s actions.</a:t>
            </a:r>
          </a:p>
          <a:p>
            <a:r>
              <a:rPr lang="en-US" dirty="0"/>
              <a:t>DHTML = HTML + CSS + JavaScript</a:t>
            </a:r>
          </a:p>
        </p:txBody>
      </p:sp>
      <p:graphicFrame>
        <p:nvGraphicFramePr>
          <p:cNvPr id="5" name="Diagram 4"/>
          <p:cNvGraphicFramePr/>
          <p:nvPr/>
        </p:nvGraphicFramePr>
        <p:xfrm>
          <a:off x="1427018" y="3604551"/>
          <a:ext cx="7548562" cy="266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491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Content Placeholder 2"/>
          <p:cNvSpPr>
            <a:spLocks noGrp="1"/>
          </p:cNvSpPr>
          <p:nvPr>
            <p:ph idx="1"/>
          </p:nvPr>
        </p:nvSpPr>
        <p:spPr>
          <a:xfrm>
            <a:off x="1104900" y="1495571"/>
            <a:ext cx="8596668" cy="4304379"/>
          </a:xfrm>
        </p:spPr>
        <p:txBody>
          <a:bodyPr>
            <a:normAutofit/>
          </a:bodyPr>
          <a:lstStyle/>
          <a:p>
            <a:r>
              <a:rPr lang="en-US" dirty="0"/>
              <a:t>Objects exists as a way of organizing </a:t>
            </a:r>
            <a:r>
              <a:rPr lang="en-US" b="1" dirty="0"/>
              <a:t>variables</a:t>
            </a:r>
            <a:r>
              <a:rPr lang="en-US" dirty="0"/>
              <a:t> and </a:t>
            </a:r>
            <a:r>
              <a:rPr lang="en-US" b="1" dirty="0"/>
              <a:t>functions</a:t>
            </a:r>
            <a:r>
              <a:rPr lang="en-US" dirty="0"/>
              <a:t> into logical groups. If we create objects to organize some variables and functions then the terminology changes slightly, now they are called </a:t>
            </a:r>
            <a:r>
              <a:rPr lang="en-US" b="1" dirty="0"/>
              <a:t>properties</a:t>
            </a:r>
            <a:r>
              <a:rPr lang="en-US" dirty="0"/>
              <a:t> and </a:t>
            </a:r>
            <a:r>
              <a:rPr lang="en-US" b="1" dirty="0"/>
              <a:t>methods</a:t>
            </a:r>
            <a:r>
              <a:rPr lang="en-US" dirty="0"/>
              <a:t> respectively.</a:t>
            </a:r>
          </a:p>
          <a:p>
            <a:pPr lvl="1"/>
            <a:r>
              <a:rPr lang="en-US" dirty="0"/>
              <a:t>We have already used them</a:t>
            </a:r>
          </a:p>
          <a:p>
            <a:pPr lvl="1"/>
            <a:r>
              <a:rPr lang="en-US" dirty="0" err="1"/>
              <a:t>var</a:t>
            </a:r>
            <a:r>
              <a:rPr lang="en-US" dirty="0"/>
              <a:t> </a:t>
            </a:r>
            <a:r>
              <a:rPr lang="en-US" dirty="0" err="1"/>
              <a:t>myArray</a:t>
            </a:r>
            <a:r>
              <a:rPr lang="en-US" dirty="0"/>
              <a:t> = [10, 20, 30, “Forty”, 50];</a:t>
            </a:r>
          </a:p>
          <a:p>
            <a:pPr lvl="1"/>
            <a:r>
              <a:rPr lang="en-US" dirty="0"/>
              <a:t>console.log(</a:t>
            </a:r>
            <a:r>
              <a:rPr lang="en-US" dirty="0" err="1"/>
              <a:t>myArray.length</a:t>
            </a:r>
            <a:r>
              <a:rPr lang="en-US" dirty="0"/>
              <a:t>);</a:t>
            </a:r>
          </a:p>
          <a:p>
            <a:pPr lvl="1"/>
            <a:endParaRPr lang="en-US" dirty="0"/>
          </a:p>
          <a:p>
            <a:pPr lvl="1"/>
            <a:r>
              <a:rPr lang="en-US" dirty="0" err="1"/>
              <a:t>var</a:t>
            </a:r>
            <a:r>
              <a:rPr lang="en-US" dirty="0"/>
              <a:t> </a:t>
            </a:r>
            <a:r>
              <a:rPr lang="en-US" dirty="0" err="1"/>
              <a:t>todaysDate</a:t>
            </a:r>
            <a:r>
              <a:rPr lang="en-US" dirty="0"/>
              <a:t> = new Date();</a:t>
            </a:r>
          </a:p>
          <a:p>
            <a:pPr lvl="1"/>
            <a:r>
              <a:rPr lang="en-US" dirty="0" err="1"/>
              <a:t>var</a:t>
            </a:r>
            <a:r>
              <a:rPr lang="en-US" dirty="0"/>
              <a:t> </a:t>
            </a:r>
            <a:r>
              <a:rPr lang="en-US" dirty="0" err="1"/>
              <a:t>ms</a:t>
            </a:r>
            <a:r>
              <a:rPr lang="en-US" dirty="0"/>
              <a:t> = </a:t>
            </a:r>
            <a:r>
              <a:rPr lang="en-US" dirty="0" err="1"/>
              <a:t>todaysDate.getTime</a:t>
            </a:r>
            <a:r>
              <a:rPr lang="en-US" dirty="0"/>
              <a:t>();</a:t>
            </a:r>
          </a:p>
          <a:p>
            <a:r>
              <a:rPr lang="en-US" dirty="0"/>
              <a:t>Built-in objects: </a:t>
            </a:r>
            <a:r>
              <a:rPr lang="en-US" b="1" dirty="0"/>
              <a:t>String, Date, Math, Boolean, Number, </a:t>
            </a:r>
            <a:r>
              <a:rPr lang="en-US" b="1" dirty="0" err="1"/>
              <a:t>RegExp</a:t>
            </a:r>
            <a:r>
              <a:rPr lang="en-US" b="1" dirty="0"/>
              <a:t>, Object, Array</a:t>
            </a:r>
          </a:p>
          <a:p>
            <a:endParaRPr lang="en-US" dirty="0"/>
          </a:p>
        </p:txBody>
      </p:sp>
    </p:spTree>
    <p:extLst>
      <p:ext uri="{BB962C8B-B14F-4D97-AF65-F5344CB8AC3E}">
        <p14:creationId xmlns:p14="http://schemas.microsoft.com/office/powerpoint/2010/main" val="24358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br>
              <a:rPr lang="en-US" dirty="0"/>
            </a:br>
            <a:r>
              <a:rPr lang="en-US" dirty="0"/>
              <a:t>&gt; Object Creation</a:t>
            </a:r>
          </a:p>
        </p:txBody>
      </p:sp>
      <p:sp>
        <p:nvSpPr>
          <p:cNvPr id="3" name="Content Placeholder 2"/>
          <p:cNvSpPr>
            <a:spLocks noGrp="1"/>
          </p:cNvSpPr>
          <p:nvPr>
            <p:ph idx="1"/>
          </p:nvPr>
        </p:nvSpPr>
        <p:spPr/>
        <p:txBody>
          <a:bodyPr>
            <a:normAutofit/>
          </a:bodyPr>
          <a:lstStyle/>
          <a:p>
            <a:r>
              <a:rPr lang="en-US" dirty="0"/>
              <a:t>We can create objects to encapsulate the data and logic.</a:t>
            </a:r>
          </a:p>
          <a:p>
            <a:r>
              <a:rPr lang="en-US" dirty="0"/>
              <a:t>Syntax: new Object();</a:t>
            </a:r>
          </a:p>
          <a:p>
            <a:r>
              <a:rPr lang="en-US" dirty="0"/>
              <a:t>Example: </a:t>
            </a:r>
          </a:p>
          <a:p>
            <a:pPr marL="0" indent="0">
              <a:buNone/>
            </a:pPr>
            <a:r>
              <a:rPr lang="en-US" dirty="0"/>
              <a:t>	</a:t>
            </a:r>
            <a:r>
              <a:rPr lang="en-US" dirty="0" err="1"/>
              <a:t>var</a:t>
            </a:r>
            <a:r>
              <a:rPr lang="en-US" dirty="0"/>
              <a:t> person = new Object();</a:t>
            </a:r>
          </a:p>
          <a:p>
            <a:pPr marL="0" indent="0">
              <a:buNone/>
            </a:pPr>
            <a:r>
              <a:rPr lang="en-US" dirty="0"/>
              <a:t>	person.name = “</a:t>
            </a:r>
            <a:r>
              <a:rPr lang="en-US" dirty="0" err="1"/>
              <a:t>Tadios</a:t>
            </a:r>
            <a:r>
              <a:rPr lang="en-US" dirty="0"/>
              <a:t> N”;</a:t>
            </a:r>
          </a:p>
          <a:p>
            <a:pPr marL="0" indent="0">
              <a:buNone/>
            </a:pPr>
            <a:r>
              <a:rPr lang="en-US" dirty="0"/>
              <a:t>	</a:t>
            </a:r>
            <a:r>
              <a:rPr lang="en-US" dirty="0" err="1"/>
              <a:t>person.age</a:t>
            </a:r>
            <a:r>
              <a:rPr lang="en-US" dirty="0"/>
              <a:t> = 23;</a:t>
            </a:r>
          </a:p>
          <a:p>
            <a:endParaRPr lang="en-US" dirty="0"/>
          </a:p>
        </p:txBody>
      </p:sp>
    </p:spTree>
    <p:extLst>
      <p:ext uri="{BB962C8B-B14F-4D97-AF65-F5344CB8AC3E}">
        <p14:creationId xmlns:p14="http://schemas.microsoft.com/office/powerpoint/2010/main" val="48573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br>
              <a:rPr lang="en-US" dirty="0"/>
            </a:br>
            <a:r>
              <a:rPr lang="en-US" dirty="0"/>
              <a:t>&gt; Object Creation…</a:t>
            </a:r>
          </a:p>
        </p:txBody>
      </p:sp>
      <p:sp>
        <p:nvSpPr>
          <p:cNvPr id="3" name="Content Placeholder 2"/>
          <p:cNvSpPr>
            <a:spLocks noGrp="1"/>
          </p:cNvSpPr>
          <p:nvPr>
            <p:ph idx="1"/>
          </p:nvPr>
        </p:nvSpPr>
        <p:spPr/>
        <p:txBody>
          <a:bodyPr/>
          <a:lstStyle/>
          <a:p>
            <a:r>
              <a:rPr lang="en-US" b="1" dirty="0"/>
              <a:t>Shorthand:</a:t>
            </a:r>
            <a:r>
              <a:rPr lang="en-US" dirty="0"/>
              <a:t> { property1: “value”, property2: value, property3: value };</a:t>
            </a:r>
          </a:p>
          <a:p>
            <a:r>
              <a:rPr lang="en-US" dirty="0"/>
              <a:t>Example:</a:t>
            </a:r>
          </a:p>
          <a:p>
            <a:pPr marL="0" indent="0">
              <a:buNone/>
            </a:pPr>
            <a:r>
              <a:rPr lang="en-US" dirty="0"/>
              <a:t>	</a:t>
            </a:r>
            <a:r>
              <a:rPr lang="en-US" dirty="0" err="1"/>
              <a:t>var</a:t>
            </a:r>
            <a:r>
              <a:rPr lang="en-US" dirty="0"/>
              <a:t> person1 = { name: “</a:t>
            </a:r>
            <a:r>
              <a:rPr lang="en-US" dirty="0" err="1"/>
              <a:t>Tadios</a:t>
            </a:r>
            <a:r>
              <a:rPr lang="en-US" dirty="0"/>
              <a:t>”, age: 23 };</a:t>
            </a:r>
          </a:p>
          <a:p>
            <a:pPr marL="0" indent="0">
              <a:buNone/>
            </a:pPr>
            <a:r>
              <a:rPr lang="en-US" dirty="0"/>
              <a:t>	</a:t>
            </a:r>
            <a:r>
              <a:rPr lang="en-US" dirty="0" err="1"/>
              <a:t>var</a:t>
            </a:r>
            <a:r>
              <a:rPr lang="en-US" dirty="0"/>
              <a:t> person2 = { name: “Ezra”, age: 35 };</a:t>
            </a:r>
          </a:p>
          <a:p>
            <a:endParaRPr lang="en-US" dirty="0"/>
          </a:p>
        </p:txBody>
      </p:sp>
    </p:spTree>
    <p:extLst>
      <p:ext uri="{BB962C8B-B14F-4D97-AF65-F5344CB8AC3E}">
        <p14:creationId xmlns:p14="http://schemas.microsoft.com/office/powerpoint/2010/main" val="63766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br>
              <a:rPr lang="en-US" dirty="0"/>
            </a:br>
            <a:r>
              <a:rPr lang="en-US" dirty="0"/>
              <a:t>&gt; Object Creation…</a:t>
            </a:r>
          </a:p>
        </p:txBody>
      </p:sp>
      <p:sp>
        <p:nvSpPr>
          <p:cNvPr id="3" name="Content Placeholder 2"/>
          <p:cNvSpPr>
            <a:spLocks noGrp="1"/>
          </p:cNvSpPr>
          <p:nvPr>
            <p:ph idx="1"/>
          </p:nvPr>
        </p:nvSpPr>
        <p:spPr>
          <a:xfrm>
            <a:off x="1009843" y="1495571"/>
            <a:ext cx="8596668" cy="4336464"/>
          </a:xfrm>
        </p:spPr>
        <p:txBody>
          <a:bodyPr>
            <a:normAutofit fontScale="77500" lnSpcReduction="20000"/>
          </a:bodyPr>
          <a:lstStyle/>
          <a:p>
            <a:r>
              <a:rPr lang="en-US" dirty="0"/>
              <a:t>Associating methods with objects.</a:t>
            </a:r>
          </a:p>
          <a:p>
            <a:r>
              <a:rPr lang="en-US" dirty="0"/>
              <a:t>Example:</a:t>
            </a:r>
          </a:p>
          <a:p>
            <a:pPr marL="0" indent="0">
              <a:buNone/>
            </a:pPr>
            <a:r>
              <a:rPr lang="en-US" dirty="0"/>
              <a:t>	 person1.speakName = function() {</a:t>
            </a:r>
          </a:p>
          <a:p>
            <a:pPr marL="0" indent="0">
              <a:buNone/>
            </a:pPr>
            <a:r>
              <a:rPr lang="en-US" dirty="0"/>
              <a:t>		console.log(“Hello, I’m ” + </a:t>
            </a:r>
            <a:r>
              <a:rPr lang="en-US" b="1" dirty="0"/>
              <a:t>this</a:t>
            </a:r>
            <a:r>
              <a:rPr lang="en-US" dirty="0"/>
              <a:t>.name);</a:t>
            </a:r>
          </a:p>
          <a:p>
            <a:pPr marL="0" indent="0">
              <a:buNone/>
            </a:pPr>
            <a:r>
              <a:rPr lang="en-US" dirty="0"/>
              <a:t>	};</a:t>
            </a:r>
          </a:p>
          <a:p>
            <a:r>
              <a:rPr lang="en-US" dirty="0"/>
              <a:t>Example:</a:t>
            </a:r>
          </a:p>
          <a:p>
            <a:pPr marL="0" indent="0">
              <a:buNone/>
            </a:pPr>
            <a:r>
              <a:rPr lang="en-US" dirty="0"/>
              <a:t>	function </a:t>
            </a:r>
            <a:r>
              <a:rPr lang="en-US" dirty="0" err="1"/>
              <a:t>personDetails</a:t>
            </a:r>
            <a:r>
              <a:rPr lang="en-US" dirty="0"/>
              <a:t>() {</a:t>
            </a:r>
          </a:p>
          <a:p>
            <a:pPr marL="0" indent="0">
              <a:buNone/>
            </a:pPr>
            <a:r>
              <a:rPr lang="en-US" dirty="0"/>
              <a:t>		console.log(this.name);</a:t>
            </a:r>
          </a:p>
          <a:p>
            <a:pPr marL="0" indent="0">
              <a:buNone/>
            </a:pPr>
            <a:r>
              <a:rPr lang="en-US" dirty="0"/>
              <a:t>	}</a:t>
            </a:r>
          </a:p>
          <a:p>
            <a:pPr marL="0" indent="0">
              <a:buNone/>
            </a:pPr>
            <a:r>
              <a:rPr lang="en-US" dirty="0"/>
              <a:t>	person1.speakName = </a:t>
            </a:r>
            <a:r>
              <a:rPr lang="en-US" dirty="0" err="1"/>
              <a:t>personDetails</a:t>
            </a:r>
            <a:r>
              <a:rPr lang="en-US" dirty="0"/>
              <a:t>;</a:t>
            </a:r>
          </a:p>
          <a:p>
            <a:pPr marL="0" indent="0">
              <a:buNone/>
            </a:pPr>
            <a:r>
              <a:rPr lang="en-US" dirty="0"/>
              <a:t>	person2.speakName = </a:t>
            </a:r>
            <a:r>
              <a:rPr lang="en-US" dirty="0" err="1"/>
              <a:t>personDetails</a:t>
            </a:r>
            <a:r>
              <a:rPr lang="en-US" dirty="0"/>
              <a:t>;</a:t>
            </a:r>
          </a:p>
          <a:p>
            <a:endParaRPr lang="en-US" dirty="0"/>
          </a:p>
        </p:txBody>
      </p:sp>
    </p:spTree>
    <p:extLst>
      <p:ext uri="{BB962C8B-B14F-4D97-AF65-F5344CB8AC3E}">
        <p14:creationId xmlns:p14="http://schemas.microsoft.com/office/powerpoint/2010/main" val="427883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br>
              <a:rPr lang="en-US" dirty="0"/>
            </a:br>
            <a:r>
              <a:rPr lang="en-US" dirty="0"/>
              <a:t>&gt; Object Creation…</a:t>
            </a:r>
          </a:p>
        </p:txBody>
      </p:sp>
      <p:sp>
        <p:nvSpPr>
          <p:cNvPr id="3" name="Content Placeholder 2"/>
          <p:cNvSpPr>
            <a:spLocks noGrp="1"/>
          </p:cNvSpPr>
          <p:nvPr>
            <p:ph idx="1"/>
          </p:nvPr>
        </p:nvSpPr>
        <p:spPr/>
        <p:txBody>
          <a:bodyPr/>
          <a:lstStyle/>
          <a:p>
            <a:r>
              <a:rPr lang="en-US" dirty="0"/>
              <a:t>Example: calling the functions</a:t>
            </a:r>
          </a:p>
          <a:p>
            <a:pPr marL="0" indent="0">
              <a:buNone/>
            </a:pPr>
            <a:r>
              <a:rPr lang="en-US" dirty="0"/>
              <a:t>	person1.speakName();</a:t>
            </a:r>
          </a:p>
          <a:p>
            <a:pPr marL="0" indent="0">
              <a:buNone/>
            </a:pPr>
            <a:r>
              <a:rPr lang="en-US" dirty="0"/>
              <a:t>	person2.speakName();</a:t>
            </a:r>
          </a:p>
          <a:p>
            <a:endParaRPr lang="en-US" dirty="0"/>
          </a:p>
        </p:txBody>
      </p:sp>
    </p:spTree>
    <p:extLst>
      <p:ext uri="{BB962C8B-B14F-4D97-AF65-F5344CB8AC3E}">
        <p14:creationId xmlns:p14="http://schemas.microsoft.com/office/powerpoint/2010/main" val="397026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8241"/>
            <a:ext cx="10515600" cy="1325563"/>
          </a:xfrm>
        </p:spPr>
        <p:txBody>
          <a:bodyPr>
            <a:normAutofit/>
          </a:bodyPr>
          <a:lstStyle/>
          <a:p>
            <a:r>
              <a:rPr lang="en-US" b="1" dirty="0">
                <a:latin typeface="Georgia" panose="02040502050405020303" pitchFamily="18" charset="0"/>
              </a:rPr>
              <a:t>Using an Object Constructor</a:t>
            </a:r>
            <a:br>
              <a:rPr lang="en-US" b="1" dirty="0">
                <a:latin typeface="Georgia" panose="02040502050405020303" pitchFamily="18" charset="0"/>
              </a:rPr>
            </a:br>
            <a:r>
              <a:rPr lang="en-US" b="1" dirty="0">
                <a:latin typeface="Georgia" panose="02040502050405020303" pitchFamily="18" charset="0"/>
              </a:rPr>
              <a:t/>
            </a:r>
            <a:br>
              <a:rPr lang="en-US" b="1" dirty="0">
                <a:latin typeface="Georgia" panose="02040502050405020303" pitchFamily="18" charset="0"/>
              </a:rPr>
            </a:br>
            <a:endParaRPr lang="en-US" b="1" dirty="0">
              <a:latin typeface="Georgia" panose="02040502050405020303" pitchFamily="18" charset="0"/>
            </a:endParaRPr>
          </a:p>
        </p:txBody>
      </p:sp>
      <p:sp>
        <p:nvSpPr>
          <p:cNvPr id="4" name="Footer Placeholder 3"/>
          <p:cNvSpPr>
            <a:spLocks noGrp="1"/>
          </p:cNvSpPr>
          <p:nvPr>
            <p:ph type="ftr" sz="quarter" idx="11"/>
          </p:nvPr>
        </p:nvSpPr>
        <p:spPr/>
        <p:txBody>
          <a:bodyPr/>
          <a:lstStyle/>
          <a:p>
            <a:r>
              <a:rPr lang="en-US"/>
              <a:t>created by zelalem Abera-HilCoe-Web - Technology</a:t>
            </a:r>
          </a:p>
        </p:txBody>
      </p:sp>
      <p:sp>
        <p:nvSpPr>
          <p:cNvPr id="5" name="Slide Number Placeholder 4"/>
          <p:cNvSpPr>
            <a:spLocks noGrp="1"/>
          </p:cNvSpPr>
          <p:nvPr>
            <p:ph type="sldNum" sz="quarter" idx="12"/>
          </p:nvPr>
        </p:nvSpPr>
        <p:spPr/>
        <p:txBody>
          <a:bodyPr/>
          <a:lstStyle/>
          <a:p>
            <a:fld id="{3CB167F1-9D13-41DB-9AF9-FEA7BC3EF216}" type="slidenum">
              <a:rPr lang="en-US" smtClean="0"/>
              <a:pPr/>
              <a:t>75</a:t>
            </a:fld>
            <a:endParaRPr lang="en-US"/>
          </a:p>
        </p:txBody>
      </p:sp>
      <p:sp>
        <p:nvSpPr>
          <p:cNvPr id="8" name="Content Placeholder 2"/>
          <p:cNvSpPr>
            <a:spLocks noGrp="1"/>
          </p:cNvSpPr>
          <p:nvPr>
            <p:ph idx="1"/>
          </p:nvPr>
        </p:nvSpPr>
        <p:spPr>
          <a:xfrm>
            <a:off x="593558" y="1548063"/>
            <a:ext cx="10347157" cy="4114800"/>
          </a:xfrm>
        </p:spPr>
        <p:txBody>
          <a:bodyPr>
            <a:normAutofit fontScale="62500" lnSpcReduction="20000"/>
          </a:bodyPr>
          <a:lstStyle/>
          <a:p>
            <a:r>
              <a:rPr lang="en-US" sz="3600" dirty="0"/>
              <a:t>Sometimes we like to have an "object type" that can be used to create many objects of one type.</a:t>
            </a:r>
          </a:p>
          <a:p>
            <a:r>
              <a:rPr lang="en-US" sz="3600" dirty="0"/>
              <a:t>The standard way to create an "object type" is to use </a:t>
            </a:r>
            <a:r>
              <a:rPr lang="en-US" sz="3600" dirty="0">
                <a:solidFill>
                  <a:srgbClr val="FF0000"/>
                </a:solidFill>
              </a:rPr>
              <a:t>an object constructor function</a:t>
            </a:r>
            <a:r>
              <a:rPr lang="en-US" sz="3600" dirty="0"/>
              <a:t>:</a:t>
            </a:r>
          </a:p>
          <a:p>
            <a:r>
              <a:rPr lang="en-US" sz="3600" dirty="0"/>
              <a:t>function person(first, last, age, eye) {</a:t>
            </a:r>
            <a:br>
              <a:rPr lang="en-US" sz="3600" dirty="0"/>
            </a:br>
            <a:r>
              <a:rPr lang="en-US" sz="3600" dirty="0"/>
              <a:t>    </a:t>
            </a:r>
            <a:r>
              <a:rPr lang="en-US" sz="3600" dirty="0" err="1"/>
              <a:t>this.firstName</a:t>
            </a:r>
            <a:r>
              <a:rPr lang="en-US" sz="3600" dirty="0"/>
              <a:t> = first;</a:t>
            </a:r>
            <a:br>
              <a:rPr lang="en-US" sz="3600" dirty="0"/>
            </a:br>
            <a:r>
              <a:rPr lang="en-US" sz="3600" dirty="0"/>
              <a:t>    </a:t>
            </a:r>
            <a:r>
              <a:rPr lang="en-US" sz="3600" dirty="0" err="1"/>
              <a:t>this.lastName</a:t>
            </a:r>
            <a:r>
              <a:rPr lang="en-US" sz="3600" dirty="0"/>
              <a:t> = last;</a:t>
            </a:r>
            <a:br>
              <a:rPr lang="en-US" sz="3600" dirty="0"/>
            </a:br>
            <a:r>
              <a:rPr lang="en-US" sz="3600" dirty="0"/>
              <a:t>    </a:t>
            </a:r>
            <a:r>
              <a:rPr lang="en-US" sz="3600" dirty="0" err="1"/>
              <a:t>this.age</a:t>
            </a:r>
            <a:r>
              <a:rPr lang="en-US" sz="3600" dirty="0"/>
              <a:t> = age;</a:t>
            </a:r>
            <a:br>
              <a:rPr lang="en-US" sz="3600" dirty="0"/>
            </a:br>
            <a:r>
              <a:rPr lang="en-US" sz="3600" dirty="0"/>
              <a:t>    </a:t>
            </a:r>
            <a:r>
              <a:rPr lang="en-US" sz="3600" dirty="0" err="1"/>
              <a:t>this.eyeColor</a:t>
            </a:r>
            <a:r>
              <a:rPr lang="en-US" sz="3600" dirty="0"/>
              <a:t> = eye;</a:t>
            </a:r>
            <a:br>
              <a:rPr lang="en-US" sz="3600" dirty="0"/>
            </a:br>
            <a:r>
              <a:rPr lang="en-US" sz="3600" dirty="0"/>
              <a:t>}</a:t>
            </a:r>
            <a:br>
              <a:rPr lang="en-US" sz="3600" dirty="0"/>
            </a:br>
            <a:r>
              <a:rPr lang="en-US" sz="3600" dirty="0" err="1"/>
              <a:t>var</a:t>
            </a:r>
            <a:r>
              <a:rPr lang="en-US" sz="3600" dirty="0"/>
              <a:t> </a:t>
            </a:r>
            <a:r>
              <a:rPr lang="en-US" sz="3600" dirty="0" err="1"/>
              <a:t>myFather</a:t>
            </a:r>
            <a:r>
              <a:rPr lang="en-US" sz="3600" dirty="0"/>
              <a:t> = new person("John", "Doe", 50, "blue");</a:t>
            </a:r>
            <a:br>
              <a:rPr lang="en-US" sz="3600" dirty="0"/>
            </a:br>
            <a:r>
              <a:rPr lang="en-US" sz="3600" dirty="0" err="1"/>
              <a:t>var</a:t>
            </a:r>
            <a:r>
              <a:rPr lang="en-US" sz="3600" dirty="0"/>
              <a:t> </a:t>
            </a:r>
            <a:r>
              <a:rPr lang="en-US" sz="3600" dirty="0" err="1"/>
              <a:t>myMother</a:t>
            </a:r>
            <a:r>
              <a:rPr lang="en-US" sz="3600" dirty="0"/>
              <a:t> = new person("Sally", "Rally", 48, "green");</a:t>
            </a:r>
          </a:p>
          <a:p>
            <a:r>
              <a:rPr lang="en-US" sz="3600" dirty="0"/>
              <a:t>Alert(</a:t>
            </a:r>
            <a:r>
              <a:rPr lang="en-US" sz="3600" dirty="0" err="1"/>
              <a:t>myFather.firstName</a:t>
            </a:r>
            <a:r>
              <a:rPr lang="en-US" sz="3600" dirty="0"/>
              <a:t>);</a:t>
            </a:r>
          </a:p>
          <a:p>
            <a:endParaRPr lang="en-US" sz="3600" b="1" dirty="0">
              <a:solidFill>
                <a:srgbClr val="FF0000"/>
              </a:solidFill>
              <a:latin typeface="Georgia" panose="02040502050405020303" pitchFamily="18" charset="0"/>
            </a:endParaRPr>
          </a:p>
        </p:txBody>
      </p:sp>
    </p:spTree>
    <p:extLst>
      <p:ext uri="{BB962C8B-B14F-4D97-AF65-F5344CB8AC3E}">
        <p14:creationId xmlns:p14="http://schemas.microsoft.com/office/powerpoint/2010/main" val="341433478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i="1" dirty="0"/>
              <a:t>this</a:t>
            </a:r>
            <a:r>
              <a:rPr lang="en-US" dirty="0"/>
              <a:t> </a:t>
            </a:r>
            <a:r>
              <a:rPr lang="en-US" b="1" dirty="0"/>
              <a:t>Keyword</a:t>
            </a:r>
            <a:br>
              <a:rPr lang="en-US" b="1" dirty="0"/>
            </a:br>
            <a:endParaRPr lang="en-US" dirty="0"/>
          </a:p>
        </p:txBody>
      </p:sp>
      <p:sp>
        <p:nvSpPr>
          <p:cNvPr id="3" name="Content Placeholder 2"/>
          <p:cNvSpPr>
            <a:spLocks noGrp="1"/>
          </p:cNvSpPr>
          <p:nvPr>
            <p:ph idx="1"/>
          </p:nvPr>
        </p:nvSpPr>
        <p:spPr>
          <a:xfrm>
            <a:off x="1104900" y="1587137"/>
            <a:ext cx="9982200" cy="4572000"/>
          </a:xfrm>
        </p:spPr>
        <p:txBody>
          <a:bodyPr/>
          <a:lstStyle/>
          <a:p>
            <a:r>
              <a:rPr lang="en-US" dirty="0"/>
              <a:t>In JavaScript, the thing called </a:t>
            </a:r>
            <a:r>
              <a:rPr lang="en-US" b="1" dirty="0"/>
              <a:t>this</a:t>
            </a:r>
            <a:r>
              <a:rPr lang="en-US" dirty="0"/>
              <a:t>, is the object that "owns" the JavaScript code.</a:t>
            </a:r>
          </a:p>
          <a:p>
            <a:r>
              <a:rPr lang="en-US" dirty="0"/>
              <a:t>The value of </a:t>
            </a:r>
            <a:r>
              <a:rPr lang="en-US" b="1" dirty="0"/>
              <a:t>this</a:t>
            </a:r>
            <a:r>
              <a:rPr lang="en-US" dirty="0"/>
              <a:t>, when used in a function, is the object that "owns" the function.</a:t>
            </a:r>
          </a:p>
          <a:p>
            <a:r>
              <a:rPr lang="en-US" dirty="0"/>
              <a:t>The value of </a:t>
            </a:r>
            <a:r>
              <a:rPr lang="en-US" b="1" dirty="0"/>
              <a:t>this</a:t>
            </a:r>
            <a:r>
              <a:rPr lang="en-US" dirty="0"/>
              <a:t>, when used in an object, is the object itself.</a:t>
            </a:r>
          </a:p>
          <a:p>
            <a:r>
              <a:rPr lang="en-US" dirty="0"/>
              <a:t>The </a:t>
            </a:r>
            <a:r>
              <a:rPr lang="en-US" b="1" dirty="0"/>
              <a:t>this</a:t>
            </a:r>
            <a:r>
              <a:rPr lang="en-US" dirty="0"/>
              <a:t> keyword in an object constructor does not have a value. It is only a substitute for the new object.</a:t>
            </a:r>
          </a:p>
          <a:p>
            <a:r>
              <a:rPr lang="en-US" dirty="0"/>
              <a:t>The value of </a:t>
            </a:r>
            <a:r>
              <a:rPr lang="en-US" b="1" dirty="0"/>
              <a:t>this</a:t>
            </a:r>
            <a:r>
              <a:rPr lang="en-US" dirty="0"/>
              <a:t> will become the new object when the constructor is used to create an object.</a:t>
            </a:r>
          </a:p>
          <a:p>
            <a:endParaRPr lang="en-US" dirty="0"/>
          </a:p>
        </p:txBody>
      </p:sp>
      <p:sp>
        <p:nvSpPr>
          <p:cNvPr id="4" name="Footer Placeholder 3"/>
          <p:cNvSpPr>
            <a:spLocks noGrp="1"/>
          </p:cNvSpPr>
          <p:nvPr>
            <p:ph type="ftr" sz="quarter" idx="11"/>
          </p:nvPr>
        </p:nvSpPr>
        <p:spPr/>
        <p:txBody>
          <a:bodyPr/>
          <a:lstStyle/>
          <a:p>
            <a:r>
              <a:rPr lang="en-US"/>
              <a:t>created by zelalem Abera-HilCoe-Web - Technology</a:t>
            </a:r>
          </a:p>
        </p:txBody>
      </p:sp>
      <p:sp>
        <p:nvSpPr>
          <p:cNvPr id="5" name="Slide Number Placeholder 4"/>
          <p:cNvSpPr>
            <a:spLocks noGrp="1"/>
          </p:cNvSpPr>
          <p:nvPr>
            <p:ph type="sldNum" sz="quarter" idx="12"/>
          </p:nvPr>
        </p:nvSpPr>
        <p:spPr/>
        <p:txBody>
          <a:bodyPr/>
          <a:lstStyle/>
          <a:p>
            <a:fld id="{48A8FE49-EB16-924C-97FC-839000BFB3E6}" type="slidenum">
              <a:rPr lang="en-US" smtClean="0"/>
              <a:pPr/>
              <a:t>76</a:t>
            </a:fld>
            <a:endParaRPr lang="en-US"/>
          </a:p>
        </p:txBody>
      </p:sp>
    </p:spTree>
    <p:extLst>
      <p:ext uri="{BB962C8B-B14F-4D97-AF65-F5344CB8AC3E}">
        <p14:creationId xmlns:p14="http://schemas.microsoft.com/office/powerpoint/2010/main" val="385824570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Objects Main Points</a:t>
            </a:r>
          </a:p>
        </p:txBody>
      </p:sp>
      <p:sp>
        <p:nvSpPr>
          <p:cNvPr id="3" name="Content Placeholder 2"/>
          <p:cNvSpPr>
            <a:spLocks noGrp="1"/>
          </p:cNvSpPr>
          <p:nvPr>
            <p:ph idx="1"/>
          </p:nvPr>
        </p:nvSpPr>
        <p:spPr/>
        <p:txBody>
          <a:bodyPr>
            <a:normAutofit/>
          </a:bodyPr>
          <a:lstStyle/>
          <a:p>
            <a:r>
              <a:rPr lang="en-US" i="1" dirty="0"/>
              <a:t>1.object initialization</a:t>
            </a:r>
            <a:endParaRPr lang="en-US" dirty="0"/>
          </a:p>
          <a:p>
            <a:r>
              <a:rPr lang="en-US" i="1" dirty="0"/>
              <a:t>2.accessing object values using </a:t>
            </a:r>
            <a:endParaRPr lang="en-US" dirty="0"/>
          </a:p>
          <a:p>
            <a:r>
              <a:rPr lang="en-US" i="1" dirty="0"/>
              <a:t>2.1 dot notation</a:t>
            </a:r>
            <a:endParaRPr lang="en-US" dirty="0"/>
          </a:p>
          <a:p>
            <a:r>
              <a:rPr lang="en-US" i="1" dirty="0"/>
              <a:t>2.2 using []</a:t>
            </a:r>
            <a:endParaRPr lang="en-US" dirty="0"/>
          </a:p>
          <a:p>
            <a:r>
              <a:rPr lang="en-US" i="1" dirty="0"/>
              <a:t>3.The Object() Constructor</a:t>
            </a:r>
            <a:endParaRPr lang="en-US" dirty="0"/>
          </a:p>
          <a:p>
            <a:r>
              <a:rPr lang="en-US" i="1" dirty="0"/>
              <a:t>4.Constructor Function // </a:t>
            </a:r>
            <a:endParaRPr lang="en-US" dirty="0"/>
          </a:p>
          <a:p>
            <a:r>
              <a:rPr lang="en-US" i="1" dirty="0"/>
              <a:t>4.1 The ‘this’ keyword refers to the </a:t>
            </a:r>
            <a:endParaRPr lang="en-US" dirty="0"/>
          </a:p>
          <a:p>
            <a:r>
              <a:rPr lang="en-US" i="1" dirty="0"/>
              <a:t>current object in</a:t>
            </a:r>
            <a:endParaRPr lang="en-US" dirty="0"/>
          </a:p>
          <a:p>
            <a:r>
              <a:rPr lang="en-US" i="1" dirty="0"/>
              <a:t>use and defines the object’s property.</a:t>
            </a:r>
            <a:endParaRPr lang="en-US" dirty="0"/>
          </a:p>
        </p:txBody>
      </p:sp>
    </p:spTree>
    <p:extLst>
      <p:ext uri="{BB962C8B-B14F-4D97-AF65-F5344CB8AC3E}">
        <p14:creationId xmlns:p14="http://schemas.microsoft.com/office/powerpoint/2010/main" val="139112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Objects Main Points</a:t>
            </a:r>
          </a:p>
        </p:txBody>
      </p:sp>
      <p:sp>
        <p:nvSpPr>
          <p:cNvPr id="3" name="Content Placeholder 2"/>
          <p:cNvSpPr>
            <a:spLocks noGrp="1"/>
          </p:cNvSpPr>
          <p:nvPr>
            <p:ph idx="1"/>
          </p:nvPr>
        </p:nvSpPr>
        <p:spPr/>
        <p:txBody>
          <a:bodyPr/>
          <a:lstStyle/>
          <a:p>
            <a:r>
              <a:rPr lang="en-US" i="1" dirty="0"/>
              <a:t>5.In JavaScript, objects are a </a:t>
            </a:r>
            <a:endParaRPr lang="en-US" dirty="0"/>
          </a:p>
          <a:p>
            <a:r>
              <a:rPr lang="en-US" i="1" dirty="0"/>
              <a:t>reference type(references of the object are copied)</a:t>
            </a:r>
            <a:endParaRPr lang="en-US" dirty="0"/>
          </a:p>
          <a:p>
            <a:r>
              <a:rPr lang="en-US" i="1" dirty="0"/>
              <a:t>not primitive types(values are copies)</a:t>
            </a:r>
            <a:endParaRPr lang="en-US" dirty="0"/>
          </a:p>
          <a:p>
            <a:r>
              <a:rPr lang="en-US" i="1" dirty="0"/>
              <a:t>-- primitive vs reference types</a:t>
            </a:r>
            <a:endParaRPr lang="en-US" dirty="0"/>
          </a:p>
          <a:p>
            <a:r>
              <a:rPr lang="en-US" i="1" dirty="0" smtClean="0"/>
              <a:t>7.deleting </a:t>
            </a:r>
            <a:r>
              <a:rPr lang="en-US" i="1" dirty="0"/>
              <a:t>object properties</a:t>
            </a:r>
            <a:endParaRPr lang="en-US" dirty="0"/>
          </a:p>
          <a:p>
            <a:r>
              <a:rPr lang="en-US" i="1" dirty="0"/>
              <a:t>8.object iteration using </a:t>
            </a:r>
            <a:r>
              <a:rPr lang="en-US" i="1" dirty="0" err="1"/>
              <a:t>forin</a:t>
            </a:r>
            <a:r>
              <a:rPr lang="en-US" i="1" dirty="0"/>
              <a:t> or if('key' in object) </a:t>
            </a:r>
            <a:endParaRPr lang="en-US" dirty="0"/>
          </a:p>
          <a:p>
            <a:endParaRPr lang="en-US" dirty="0"/>
          </a:p>
        </p:txBody>
      </p:sp>
    </p:spTree>
    <p:extLst>
      <p:ext uri="{BB962C8B-B14F-4D97-AF65-F5344CB8AC3E}">
        <p14:creationId xmlns:p14="http://schemas.microsoft.com/office/powerpoint/2010/main" val="353239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08322"/>
            <a:ext cx="10096500" cy="2219691"/>
          </a:xfrm>
        </p:spPr>
        <p:txBody>
          <a:bodyPr>
            <a:normAutofit/>
          </a:bodyPr>
          <a:lstStyle/>
          <a:p>
            <a:r>
              <a:rPr lang="en-US" sz="2400" dirty="0"/>
              <a:t>            Arrays</a:t>
            </a:r>
          </a:p>
        </p:txBody>
      </p:sp>
      <p:sp>
        <p:nvSpPr>
          <p:cNvPr id="4" name="Oval 3"/>
          <p:cNvSpPr/>
          <p:nvPr/>
        </p:nvSpPr>
        <p:spPr>
          <a:xfrm>
            <a:off x="6472053" y="1009403"/>
            <a:ext cx="4465122" cy="37763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stretch>
            <a:fillRect/>
          </a:stretch>
        </p:blipFill>
        <p:spPr>
          <a:xfrm>
            <a:off x="7533039" y="1940558"/>
            <a:ext cx="2343150" cy="1781175"/>
          </a:xfrm>
          <a:prstGeom prst="rect">
            <a:avLst/>
          </a:prstGeom>
          <a:ln>
            <a:solidFill>
              <a:schemeClr val="accent1"/>
            </a:solidFill>
          </a:ln>
        </p:spPr>
      </p:pic>
    </p:spTree>
    <p:extLst>
      <p:ext uri="{BB962C8B-B14F-4D97-AF65-F5344CB8AC3E}">
        <p14:creationId xmlns:p14="http://schemas.microsoft.com/office/powerpoint/2010/main" val="352704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 Layers of the Web</a:t>
            </a:r>
            <a:br>
              <a:rPr lang="en-US" dirty="0"/>
            </a:br>
            <a:r>
              <a:rPr lang="en-US" dirty="0"/>
              <a:t>DHTML = HTML + CSS + JavaScript</a:t>
            </a:r>
          </a:p>
        </p:txBody>
      </p:sp>
      <p:sp>
        <p:nvSpPr>
          <p:cNvPr id="3" name="Content Placeholder 2"/>
          <p:cNvSpPr>
            <a:spLocks noGrp="1"/>
          </p:cNvSpPr>
          <p:nvPr>
            <p:ph idx="1"/>
          </p:nvPr>
        </p:nvSpPr>
        <p:spPr/>
        <p:txBody>
          <a:bodyPr>
            <a:normAutofit/>
          </a:bodyPr>
          <a:lstStyle/>
          <a:p>
            <a:r>
              <a:rPr lang="en-US" dirty="0"/>
              <a:t>HTML defines Web sites </a:t>
            </a:r>
            <a:r>
              <a:rPr lang="en-US" b="1" dirty="0"/>
              <a:t>content</a:t>
            </a:r>
            <a:r>
              <a:rPr lang="en-US" dirty="0"/>
              <a:t> through semantic tags (headings, paragraphs, lists, sections, articles, footers, …)</a:t>
            </a:r>
          </a:p>
          <a:p>
            <a:pPr marL="0" indent="0">
              <a:buNone/>
            </a:pPr>
            <a:r>
              <a:rPr lang="en-US" dirty="0"/>
              <a:t>	&lt;p class=“warning”&gt;There is no &lt;</a:t>
            </a:r>
            <a:r>
              <a:rPr lang="en-US" dirty="0" err="1"/>
              <a:t>em</a:t>
            </a:r>
            <a:r>
              <a:rPr lang="en-US" dirty="0"/>
              <a:t>&gt;download link&lt;/</a:t>
            </a:r>
            <a:r>
              <a:rPr lang="en-US" dirty="0" err="1"/>
              <a:t>em</a:t>
            </a:r>
            <a:r>
              <a:rPr lang="en-US" dirty="0"/>
              <a:t>&gt; on this page. &lt;/p&gt;</a:t>
            </a:r>
          </a:p>
          <a:p>
            <a:pPr marL="0" indent="0">
              <a:buNone/>
            </a:pPr>
            <a:endParaRPr lang="en-US" dirty="0"/>
          </a:p>
          <a:p>
            <a:r>
              <a:rPr lang="en-US" dirty="0"/>
              <a:t>CSS defines ‘rules’ or ‘styles’ for presenting every aspect of an HTML document (</a:t>
            </a:r>
            <a:r>
              <a:rPr lang="en-US" b="1" dirty="0"/>
              <a:t>presentation</a:t>
            </a:r>
            <a:r>
              <a:rPr lang="en-US" dirty="0"/>
              <a:t>)</a:t>
            </a:r>
          </a:p>
          <a:p>
            <a:pPr lvl="1"/>
            <a:r>
              <a:rPr lang="en-US" dirty="0"/>
              <a:t>Font (family, size, color, weight, etc.)</a:t>
            </a:r>
          </a:p>
          <a:p>
            <a:pPr lvl="1"/>
            <a:r>
              <a:rPr lang="en-US" dirty="0"/>
              <a:t>Background (color, image, position, repeat)</a:t>
            </a:r>
          </a:p>
          <a:p>
            <a:pPr lvl="1"/>
            <a:r>
              <a:rPr lang="en-US" dirty="0"/>
              <a:t>Position and layout (of any object on the page)</a:t>
            </a:r>
          </a:p>
          <a:p>
            <a:pPr marL="457200" lvl="1" indent="0">
              <a:buNone/>
            </a:pPr>
            <a:endParaRPr lang="en-US" dirty="0"/>
          </a:p>
          <a:p>
            <a:pPr marL="457200" lvl="1" indent="0">
              <a:buNone/>
            </a:pPr>
            <a:r>
              <a:rPr lang="en-US" dirty="0"/>
              <a:t>.warning {color: red; }</a:t>
            </a:r>
          </a:p>
        </p:txBody>
      </p:sp>
    </p:spTree>
    <p:extLst>
      <p:ext uri="{BB962C8B-B14F-4D97-AF65-F5344CB8AC3E}">
        <p14:creationId xmlns:p14="http://schemas.microsoft.com/office/powerpoint/2010/main" val="425331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a:xfrm>
            <a:off x="930891" y="1578698"/>
            <a:ext cx="8596668" cy="4577095"/>
          </a:xfrm>
        </p:spPr>
        <p:txBody>
          <a:bodyPr>
            <a:normAutofit/>
          </a:bodyPr>
          <a:lstStyle/>
          <a:p>
            <a:r>
              <a:rPr lang="en-US" dirty="0"/>
              <a:t>The Array object is used to store a set of (multiple) values in a single variable name.</a:t>
            </a:r>
          </a:p>
          <a:p>
            <a:r>
              <a:rPr lang="en-US" dirty="0"/>
              <a:t>Arrays in JS uses a zero-based index.</a:t>
            </a:r>
          </a:p>
          <a:p>
            <a:r>
              <a:rPr lang="en-US" dirty="0"/>
              <a:t>We define an Array with the new keyword, or by </a:t>
            </a:r>
            <a:r>
              <a:rPr lang="en-US" b="1" dirty="0"/>
              <a:t>using angled brackets</a:t>
            </a:r>
          </a:p>
          <a:p>
            <a:r>
              <a:rPr lang="en-US" dirty="0"/>
              <a:t>Example:</a:t>
            </a:r>
          </a:p>
          <a:p>
            <a:pPr lvl="1"/>
            <a:r>
              <a:rPr lang="en-US" dirty="0" err="1"/>
              <a:t>var</a:t>
            </a:r>
            <a:r>
              <a:rPr lang="en-US" dirty="0"/>
              <a:t> </a:t>
            </a:r>
            <a:r>
              <a:rPr lang="en-US" dirty="0" err="1"/>
              <a:t>multipleValues</a:t>
            </a:r>
            <a:r>
              <a:rPr lang="en-US" dirty="0"/>
              <a:t> = [];</a:t>
            </a:r>
          </a:p>
          <a:p>
            <a:pPr lvl="1"/>
            <a:r>
              <a:rPr lang="en-US" dirty="0" err="1"/>
              <a:t>multipleValues</a:t>
            </a:r>
            <a:r>
              <a:rPr lang="en-US" dirty="0"/>
              <a:t>[0] = 50;</a:t>
            </a:r>
          </a:p>
          <a:p>
            <a:pPr lvl="1"/>
            <a:r>
              <a:rPr lang="en-US" dirty="0" err="1"/>
              <a:t>multipleValues</a:t>
            </a:r>
            <a:r>
              <a:rPr lang="en-US" dirty="0"/>
              <a:t>[1] = 60;</a:t>
            </a:r>
          </a:p>
          <a:p>
            <a:pPr lvl="1"/>
            <a:r>
              <a:rPr lang="en-US" dirty="0" err="1"/>
              <a:t>multipleValues</a:t>
            </a:r>
            <a:r>
              <a:rPr lang="en-US" dirty="0"/>
              <a:t>[2] = “Mouse”;</a:t>
            </a:r>
          </a:p>
          <a:p>
            <a:r>
              <a:rPr lang="en-US" dirty="0"/>
              <a:t>Example:</a:t>
            </a:r>
          </a:p>
          <a:p>
            <a:pPr lvl="1"/>
            <a:r>
              <a:rPr lang="en-US" dirty="0" err="1"/>
              <a:t>var</a:t>
            </a:r>
            <a:r>
              <a:rPr lang="en-US" dirty="0"/>
              <a:t> cars = </a:t>
            </a:r>
            <a:r>
              <a:rPr lang="en-US" b="1" dirty="0"/>
              <a:t>new Array(</a:t>
            </a:r>
            <a:r>
              <a:rPr lang="en-US" dirty="0"/>
              <a:t>"Saab", "Volvo", "BMW"</a:t>
            </a:r>
            <a:r>
              <a:rPr lang="en-US" b="1" dirty="0"/>
              <a:t>)</a:t>
            </a:r>
            <a:r>
              <a:rPr lang="en-US" dirty="0"/>
              <a:t>;</a:t>
            </a:r>
          </a:p>
        </p:txBody>
      </p:sp>
      <p:pic>
        <p:nvPicPr>
          <p:cNvPr id="4" name="Picture 3"/>
          <p:cNvPicPr>
            <a:picLocks noChangeAspect="1"/>
          </p:cNvPicPr>
          <p:nvPr/>
        </p:nvPicPr>
        <p:blipFill>
          <a:blip r:embed="rId2"/>
          <a:stretch>
            <a:fillRect/>
          </a:stretch>
        </p:blipFill>
        <p:spPr>
          <a:xfrm>
            <a:off x="5320665" y="3445248"/>
            <a:ext cx="2343150" cy="1781175"/>
          </a:xfrm>
          <a:prstGeom prst="rect">
            <a:avLst/>
          </a:prstGeom>
          <a:ln>
            <a:solidFill>
              <a:schemeClr val="accent1"/>
            </a:solidFill>
          </a:ln>
        </p:spPr>
      </p:pic>
    </p:spTree>
    <p:extLst>
      <p:ext uri="{BB962C8B-B14F-4D97-AF65-F5344CB8AC3E}">
        <p14:creationId xmlns:p14="http://schemas.microsoft.com/office/powerpoint/2010/main" val="394249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p:txBody>
          <a:bodyPr/>
          <a:lstStyle/>
          <a:p>
            <a:r>
              <a:rPr lang="en-US" dirty="0"/>
              <a:t>For example, a declaration like: </a:t>
            </a:r>
          </a:p>
          <a:p>
            <a:r>
              <a:rPr lang="en-US" b="1" dirty="0" err="1"/>
              <a:t>var</a:t>
            </a:r>
            <a:r>
              <a:rPr lang="en-US" b="1" dirty="0"/>
              <a:t> </a:t>
            </a:r>
            <a:r>
              <a:rPr lang="en-US" b="1" dirty="0" err="1"/>
              <a:t>numlist</a:t>
            </a:r>
            <a:r>
              <a:rPr lang="en-US" b="1" dirty="0"/>
              <a:t> = [2,4,6,8] </a:t>
            </a:r>
            <a:r>
              <a:rPr lang="en-US" dirty="0"/>
              <a:t>will create an array as shown in the following figure.</a:t>
            </a:r>
          </a:p>
          <a:p>
            <a:endParaRPr lang="en-US" dirty="0"/>
          </a:p>
        </p:txBody>
      </p:sp>
      <p:pic>
        <p:nvPicPr>
          <p:cNvPr id="4" name="Picture 3"/>
          <p:cNvPicPr>
            <a:picLocks noChangeAspect="1"/>
          </p:cNvPicPr>
          <p:nvPr/>
        </p:nvPicPr>
        <p:blipFill>
          <a:blip r:embed="rId2"/>
          <a:stretch>
            <a:fillRect/>
          </a:stretch>
        </p:blipFill>
        <p:spPr>
          <a:xfrm>
            <a:off x="2815590" y="3224212"/>
            <a:ext cx="5829300" cy="1323975"/>
          </a:xfrm>
          <a:prstGeom prst="rect">
            <a:avLst/>
          </a:prstGeom>
        </p:spPr>
      </p:pic>
      <p:sp>
        <p:nvSpPr>
          <p:cNvPr id="5" name="Rectangle 4"/>
          <p:cNvSpPr/>
          <p:nvPr/>
        </p:nvSpPr>
        <p:spPr>
          <a:xfrm>
            <a:off x="1699867" y="5212402"/>
            <a:ext cx="5840060" cy="369332"/>
          </a:xfrm>
          <a:prstGeom prst="rect">
            <a:avLst/>
          </a:prstGeom>
        </p:spPr>
        <p:txBody>
          <a:bodyPr wrap="none">
            <a:spAutoFit/>
          </a:bodyPr>
          <a:lstStyle/>
          <a:p>
            <a:r>
              <a:rPr lang="en-US" dirty="0"/>
              <a:t>Note: The pair of [] is called the dimension of the array.</a:t>
            </a:r>
          </a:p>
        </p:txBody>
      </p:sp>
    </p:spTree>
    <p:extLst>
      <p:ext uri="{BB962C8B-B14F-4D97-AF65-F5344CB8AC3E}">
        <p14:creationId xmlns:p14="http://schemas.microsoft.com/office/powerpoint/2010/main" val="207553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br>
              <a:rPr lang="en-US" dirty="0"/>
            </a:br>
            <a:endParaRPr lang="en-US" dirty="0"/>
          </a:p>
        </p:txBody>
      </p:sp>
      <p:sp>
        <p:nvSpPr>
          <p:cNvPr id="3" name="Content Placeholder 2"/>
          <p:cNvSpPr>
            <a:spLocks noGrp="1"/>
          </p:cNvSpPr>
          <p:nvPr>
            <p:ph idx="1"/>
          </p:nvPr>
        </p:nvSpPr>
        <p:spPr/>
        <p:txBody>
          <a:bodyPr>
            <a:normAutofit/>
          </a:bodyPr>
          <a:lstStyle/>
          <a:p>
            <a:r>
              <a:rPr lang="en-US" b="1" dirty="0"/>
              <a:t>// Shorthand</a:t>
            </a:r>
          </a:p>
          <a:p>
            <a:r>
              <a:rPr lang="en-US" dirty="0" err="1"/>
              <a:t>var</a:t>
            </a:r>
            <a:r>
              <a:rPr lang="en-US" dirty="0"/>
              <a:t> </a:t>
            </a:r>
            <a:r>
              <a:rPr lang="en-US" dirty="0" err="1"/>
              <a:t>multipleValues</a:t>
            </a:r>
            <a:r>
              <a:rPr lang="en-US" dirty="0"/>
              <a:t> = [50, 60, “Mouse”];</a:t>
            </a:r>
          </a:p>
          <a:p>
            <a:pPr marL="0" indent="0">
              <a:buNone/>
            </a:pPr>
            <a:r>
              <a:rPr lang="en-US" dirty="0"/>
              <a:t>					   [0]    [1]     [2]</a:t>
            </a:r>
          </a:p>
          <a:p>
            <a:r>
              <a:rPr lang="en-US" b="1" dirty="0"/>
              <a:t>// Longhand</a:t>
            </a:r>
          </a:p>
          <a:p>
            <a:r>
              <a:rPr lang="en-US" dirty="0" err="1"/>
              <a:t>var</a:t>
            </a:r>
            <a:r>
              <a:rPr lang="en-US" dirty="0"/>
              <a:t> </a:t>
            </a:r>
            <a:r>
              <a:rPr lang="en-US" dirty="0" err="1"/>
              <a:t>multipleValues</a:t>
            </a:r>
            <a:r>
              <a:rPr lang="en-US" dirty="0"/>
              <a:t> = new Array(); arrays are objects</a:t>
            </a:r>
          </a:p>
          <a:p>
            <a:r>
              <a:rPr lang="en-US" dirty="0" err="1"/>
              <a:t>var</a:t>
            </a:r>
            <a:r>
              <a:rPr lang="en-US" dirty="0"/>
              <a:t> </a:t>
            </a:r>
            <a:r>
              <a:rPr lang="en-US" dirty="0" err="1"/>
              <a:t>multipleValues</a:t>
            </a:r>
            <a:r>
              <a:rPr lang="en-US" dirty="0"/>
              <a:t> = Array();</a:t>
            </a:r>
          </a:p>
          <a:p>
            <a:r>
              <a:rPr lang="en-US" dirty="0" err="1"/>
              <a:t>var</a:t>
            </a:r>
            <a:r>
              <a:rPr lang="en-US" dirty="0"/>
              <a:t> </a:t>
            </a:r>
            <a:r>
              <a:rPr lang="en-US" dirty="0" err="1"/>
              <a:t>multipleValues</a:t>
            </a:r>
            <a:r>
              <a:rPr lang="en-US" dirty="0"/>
              <a:t> = Array(5); // You can specify length, but arrays are dynamic in JS</a:t>
            </a:r>
          </a:p>
          <a:p>
            <a:r>
              <a:rPr lang="en-US" dirty="0" err="1"/>
              <a:t>var</a:t>
            </a:r>
            <a:r>
              <a:rPr lang="en-US" dirty="0"/>
              <a:t> </a:t>
            </a:r>
            <a:r>
              <a:rPr lang="en-US" dirty="0" err="1"/>
              <a:t>multipleValues</a:t>
            </a:r>
            <a:r>
              <a:rPr lang="en-US" dirty="0"/>
              <a:t> = new Array(“Audi”, “Volvo”, “BMW”);</a:t>
            </a:r>
          </a:p>
        </p:txBody>
      </p:sp>
    </p:spTree>
    <p:extLst>
      <p:ext uri="{BB962C8B-B14F-4D97-AF65-F5344CB8AC3E}">
        <p14:creationId xmlns:p14="http://schemas.microsoft.com/office/powerpoint/2010/main" val="3994281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a:xfrm>
            <a:off x="1104900" y="1497980"/>
            <a:ext cx="8596668" cy="4577095"/>
          </a:xfrm>
        </p:spPr>
        <p:txBody>
          <a:bodyPr>
            <a:normAutofit/>
          </a:bodyPr>
          <a:lstStyle/>
          <a:p>
            <a:r>
              <a:rPr lang="en-US" dirty="0"/>
              <a:t>Two types: Single dimensional and Multi dimensional (array of array(s)).</a:t>
            </a:r>
          </a:p>
          <a:p>
            <a:pPr lvl="1"/>
            <a:r>
              <a:rPr lang="en-US" dirty="0" err="1"/>
              <a:t>i.e</a:t>
            </a:r>
            <a:r>
              <a:rPr lang="en-US" dirty="0"/>
              <a:t>, 	</a:t>
            </a:r>
            <a:r>
              <a:rPr lang="en-US" dirty="0" err="1"/>
              <a:t>var</a:t>
            </a:r>
            <a:r>
              <a:rPr lang="en-US" dirty="0"/>
              <a:t> array = [“1st”, “2nd”, “3rd”];</a:t>
            </a:r>
          </a:p>
          <a:p>
            <a:pPr marL="457200" lvl="1" indent="0">
              <a:buNone/>
            </a:pPr>
            <a:r>
              <a:rPr lang="en-US" dirty="0"/>
              <a:t>		</a:t>
            </a:r>
            <a:r>
              <a:rPr lang="en-US" dirty="0" err="1"/>
              <a:t>var</a:t>
            </a:r>
            <a:r>
              <a:rPr lang="en-US" dirty="0"/>
              <a:t> </a:t>
            </a:r>
            <a:r>
              <a:rPr lang="en-US" dirty="0" err="1"/>
              <a:t>arrayM</a:t>
            </a:r>
            <a:r>
              <a:rPr lang="en-US" dirty="0"/>
              <a:t> = [[“1st”], [“2nd”], [“3rd“]];</a:t>
            </a:r>
          </a:p>
          <a:p>
            <a:r>
              <a:rPr lang="en-US" dirty="0"/>
              <a:t>Accessing values stored in array: we use what is called index which is some integer ranges from </a:t>
            </a:r>
            <a:r>
              <a:rPr lang="en-US" b="1" dirty="0"/>
              <a:t>0 to array’s length – 1</a:t>
            </a:r>
            <a:r>
              <a:rPr lang="en-US" dirty="0"/>
              <a:t>.</a:t>
            </a:r>
          </a:p>
          <a:p>
            <a:pPr lvl="1"/>
            <a:r>
              <a:rPr lang="en-US" dirty="0"/>
              <a:t>console.log(</a:t>
            </a:r>
            <a:r>
              <a:rPr lang="en-US" dirty="0" err="1"/>
              <a:t>multipleValues</a:t>
            </a:r>
            <a:r>
              <a:rPr lang="en-US" dirty="0"/>
              <a:t>[2]); // single dimensional array</a:t>
            </a:r>
          </a:p>
          <a:p>
            <a:pPr lvl="1"/>
            <a:r>
              <a:rPr lang="en-US" dirty="0"/>
              <a:t>console.log(</a:t>
            </a:r>
            <a:r>
              <a:rPr lang="en-US" dirty="0" err="1"/>
              <a:t>arrayM</a:t>
            </a:r>
            <a:r>
              <a:rPr lang="en-US" dirty="0"/>
              <a:t>[0][0]); // multi dimensional array</a:t>
            </a:r>
          </a:p>
          <a:p>
            <a:pPr lvl="1"/>
            <a:r>
              <a:rPr lang="en-US" dirty="0"/>
              <a:t>console.log(</a:t>
            </a:r>
            <a:r>
              <a:rPr lang="en-US" dirty="0" err="1"/>
              <a:t>multipleValues</a:t>
            </a:r>
            <a:r>
              <a:rPr lang="en-US" dirty="0"/>
              <a:t>); //50, 60, “Mouse”</a:t>
            </a:r>
          </a:p>
        </p:txBody>
      </p:sp>
    </p:spTree>
    <p:extLst>
      <p:ext uri="{BB962C8B-B14F-4D97-AF65-F5344CB8AC3E}">
        <p14:creationId xmlns:p14="http://schemas.microsoft.com/office/powerpoint/2010/main" val="331334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br>
              <a:rPr lang="en-US" dirty="0"/>
            </a:br>
            <a:r>
              <a:rPr lang="en-US" dirty="0"/>
              <a:t>&gt; Properties and Methods</a:t>
            </a:r>
          </a:p>
        </p:txBody>
      </p:sp>
      <p:sp>
        <p:nvSpPr>
          <p:cNvPr id="3" name="Content Placeholder 2"/>
          <p:cNvSpPr>
            <a:spLocks noGrp="1"/>
          </p:cNvSpPr>
          <p:nvPr>
            <p:ph idx="1"/>
          </p:nvPr>
        </p:nvSpPr>
        <p:spPr/>
        <p:txBody>
          <a:bodyPr/>
          <a:lstStyle/>
          <a:p>
            <a:r>
              <a:rPr lang="en-US" dirty="0" err="1"/>
              <a:t>var</a:t>
            </a:r>
            <a:r>
              <a:rPr lang="en-US" dirty="0"/>
              <a:t> </a:t>
            </a:r>
            <a:r>
              <a:rPr lang="en-US" dirty="0" err="1"/>
              <a:t>multipleValues</a:t>
            </a:r>
            <a:r>
              <a:rPr lang="en-US" dirty="0"/>
              <a:t> = [30, 20, 10, 50, 40];</a:t>
            </a:r>
          </a:p>
          <a:p>
            <a:r>
              <a:rPr lang="en-US" dirty="0"/>
              <a:t>console.log(</a:t>
            </a:r>
            <a:r>
              <a:rPr lang="en-US" dirty="0" err="1"/>
              <a:t>multipleValues.</a:t>
            </a:r>
            <a:r>
              <a:rPr lang="en-US" b="1" dirty="0" err="1"/>
              <a:t>length</a:t>
            </a:r>
            <a:r>
              <a:rPr lang="en-US" dirty="0"/>
              <a:t>); // returns 5 (number of elements)</a:t>
            </a:r>
          </a:p>
          <a:p>
            <a:r>
              <a:rPr lang="en-US" dirty="0" err="1"/>
              <a:t>multipleValues.</a:t>
            </a:r>
            <a:r>
              <a:rPr lang="en-US" b="1" dirty="0" err="1"/>
              <a:t>sort</a:t>
            </a:r>
            <a:r>
              <a:rPr lang="en-US" dirty="0"/>
              <a:t>(); // sorts the array</a:t>
            </a:r>
          </a:p>
          <a:p>
            <a:r>
              <a:rPr lang="en-US" dirty="0" err="1"/>
              <a:t>multipleValues.</a:t>
            </a:r>
            <a:r>
              <a:rPr lang="en-US" b="1" dirty="0" err="1"/>
              <a:t>push</a:t>
            </a:r>
            <a:r>
              <a:rPr lang="en-US" dirty="0"/>
              <a:t>(“77”); // adds a new element (77) to </a:t>
            </a:r>
            <a:r>
              <a:rPr lang="en-US" dirty="0" err="1"/>
              <a:t>multipleValues</a:t>
            </a:r>
            <a:endParaRPr lang="en-US" dirty="0"/>
          </a:p>
          <a:p>
            <a:r>
              <a:rPr lang="en-US" dirty="0" err="1"/>
              <a:t>multipleValues</a:t>
            </a:r>
            <a:r>
              <a:rPr lang="en-US" dirty="0"/>
              <a:t>[</a:t>
            </a:r>
            <a:r>
              <a:rPr lang="en-US" dirty="0" err="1"/>
              <a:t>multipleValues.length</a:t>
            </a:r>
            <a:r>
              <a:rPr lang="en-US" dirty="0"/>
              <a:t>] = 77; // adds a new element (77) to </a:t>
            </a:r>
            <a:r>
              <a:rPr lang="en-US" dirty="0" err="1"/>
              <a:t>multpleValues</a:t>
            </a:r>
            <a:r>
              <a:rPr lang="en-US" dirty="0"/>
              <a:t> (Adding elements with high indexes can create undefined “holes”)</a:t>
            </a:r>
          </a:p>
        </p:txBody>
      </p:sp>
    </p:spTree>
    <p:extLst>
      <p:ext uri="{BB962C8B-B14F-4D97-AF65-F5344CB8AC3E}">
        <p14:creationId xmlns:p14="http://schemas.microsoft.com/office/powerpoint/2010/main" val="341233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br>
              <a:rPr lang="en-US" dirty="0"/>
            </a:br>
            <a:r>
              <a:rPr lang="en-US" dirty="0"/>
              <a:t>&gt; Associative Arrays</a:t>
            </a:r>
          </a:p>
        </p:txBody>
      </p:sp>
      <p:sp>
        <p:nvSpPr>
          <p:cNvPr id="3" name="Content Placeholder 2"/>
          <p:cNvSpPr>
            <a:spLocks noGrp="1"/>
          </p:cNvSpPr>
          <p:nvPr>
            <p:ph idx="1"/>
          </p:nvPr>
        </p:nvSpPr>
        <p:spPr/>
        <p:txBody>
          <a:bodyPr/>
          <a:lstStyle/>
          <a:p>
            <a:r>
              <a:rPr lang="en-US" dirty="0"/>
              <a:t>Remember the Key-Value pairs?</a:t>
            </a:r>
          </a:p>
          <a:p>
            <a:r>
              <a:rPr lang="en-US" dirty="0"/>
              <a:t>Arrays with named indexes are called associative arrays (or hashes).</a:t>
            </a:r>
          </a:p>
          <a:p>
            <a:r>
              <a:rPr lang="en-US" dirty="0"/>
              <a:t>JavaScript does </a:t>
            </a:r>
            <a:r>
              <a:rPr lang="en-US" b="1" dirty="0"/>
              <a:t>not</a:t>
            </a:r>
            <a:r>
              <a:rPr lang="en-US" dirty="0"/>
              <a:t> support arrays with </a:t>
            </a:r>
            <a:r>
              <a:rPr lang="en-US" b="1" dirty="0"/>
              <a:t>named indexes</a:t>
            </a:r>
            <a:r>
              <a:rPr lang="en-US" dirty="0"/>
              <a:t>.</a:t>
            </a:r>
          </a:p>
          <a:p>
            <a:r>
              <a:rPr lang="en-US" dirty="0"/>
              <a:t>In JavaScript, arrays always used </a:t>
            </a:r>
            <a:r>
              <a:rPr lang="en-US" b="1" dirty="0"/>
              <a:t>numbered indexes</a:t>
            </a:r>
            <a:r>
              <a:rPr lang="en-US" dirty="0"/>
              <a:t>.</a:t>
            </a:r>
          </a:p>
          <a:p>
            <a:r>
              <a:rPr lang="en-US" dirty="0"/>
              <a:t>Example: 	</a:t>
            </a:r>
            <a:r>
              <a:rPr lang="en-US" dirty="0" err="1"/>
              <a:t>var</a:t>
            </a:r>
            <a:r>
              <a:rPr lang="en-US" dirty="0"/>
              <a:t> </a:t>
            </a:r>
            <a:r>
              <a:rPr lang="en-US" dirty="0" err="1"/>
              <a:t>pincodes</a:t>
            </a:r>
            <a:r>
              <a:rPr lang="en-US" dirty="0"/>
              <a:t> = [];</a:t>
            </a:r>
          </a:p>
          <a:p>
            <a:pPr marL="914400" lvl="2" indent="0">
              <a:buNone/>
            </a:pPr>
            <a:r>
              <a:rPr lang="en-US" sz="1600" dirty="0"/>
              <a:t>	</a:t>
            </a:r>
            <a:r>
              <a:rPr lang="en-US" sz="1600" dirty="0" err="1"/>
              <a:t>pincodes</a:t>
            </a:r>
            <a:r>
              <a:rPr lang="en-US" sz="1600" dirty="0"/>
              <a:t>[“Ezra”] = 110062;</a:t>
            </a:r>
          </a:p>
          <a:p>
            <a:pPr marL="914400" lvl="2" indent="0">
              <a:buNone/>
            </a:pPr>
            <a:r>
              <a:rPr lang="en-US" sz="1600" dirty="0"/>
              <a:t>	</a:t>
            </a:r>
            <a:r>
              <a:rPr lang="en-US" sz="1600" dirty="0" err="1"/>
              <a:t>pincodes</a:t>
            </a:r>
            <a:r>
              <a:rPr lang="en-US" sz="1600" dirty="0"/>
              <a:t>[“</a:t>
            </a:r>
            <a:r>
              <a:rPr lang="en-US" sz="1600" dirty="0" err="1"/>
              <a:t>Tadios</a:t>
            </a:r>
            <a:r>
              <a:rPr lang="en-US" sz="1600" dirty="0"/>
              <a:t>”] = 110044;</a:t>
            </a:r>
          </a:p>
          <a:p>
            <a:pPr marL="914400" lvl="2" indent="0">
              <a:buNone/>
            </a:pPr>
            <a:r>
              <a:rPr lang="en-US" sz="1600" dirty="0"/>
              <a:t>	</a:t>
            </a:r>
            <a:r>
              <a:rPr lang="en-US" sz="1600" dirty="0" err="1"/>
              <a:t>pincodes</a:t>
            </a:r>
            <a:r>
              <a:rPr lang="en-US" sz="1600" dirty="0"/>
              <a:t>[“Martha”] = 110017;</a:t>
            </a:r>
            <a:endParaRPr lang="en-US" dirty="0"/>
          </a:p>
        </p:txBody>
      </p:sp>
    </p:spTree>
    <p:extLst>
      <p:ext uri="{BB962C8B-B14F-4D97-AF65-F5344CB8AC3E}">
        <p14:creationId xmlns:p14="http://schemas.microsoft.com/office/powerpoint/2010/main" val="296788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br>
              <a:rPr lang="en-US" dirty="0"/>
            </a:br>
            <a:r>
              <a:rPr lang="en-US" dirty="0"/>
              <a:t>&gt; Associative Arrays…</a:t>
            </a:r>
            <a:endParaRPr lang="en-US" b="1" dirty="0"/>
          </a:p>
        </p:txBody>
      </p:sp>
      <p:sp>
        <p:nvSpPr>
          <p:cNvPr id="3" name="Content Placeholder 2"/>
          <p:cNvSpPr>
            <a:spLocks noGrp="1"/>
          </p:cNvSpPr>
          <p:nvPr>
            <p:ph idx="1"/>
          </p:nvPr>
        </p:nvSpPr>
        <p:spPr/>
        <p:txBody>
          <a:bodyPr/>
          <a:lstStyle/>
          <a:p>
            <a:r>
              <a:rPr lang="en-US" dirty="0"/>
              <a:t>Accessing Associative arrays (hash tables):</a:t>
            </a:r>
          </a:p>
          <a:p>
            <a:r>
              <a:rPr lang="en-US" dirty="0"/>
              <a:t>Example: 	</a:t>
            </a:r>
            <a:r>
              <a:rPr lang="en-US" dirty="0" err="1"/>
              <a:t>pincodes</a:t>
            </a:r>
            <a:r>
              <a:rPr lang="en-US" dirty="0"/>
              <a:t>[“Ezra”]; //110017</a:t>
            </a:r>
          </a:p>
          <a:p>
            <a:pPr marL="457200" lvl="1" indent="0">
              <a:buNone/>
            </a:pPr>
            <a:r>
              <a:rPr lang="en-US" dirty="0"/>
              <a:t>		</a:t>
            </a:r>
            <a:r>
              <a:rPr lang="en-US" dirty="0" err="1"/>
              <a:t>pincodes</a:t>
            </a:r>
            <a:r>
              <a:rPr lang="en-US" dirty="0"/>
              <a:t>[“Martha”]; // You guess here.</a:t>
            </a:r>
          </a:p>
          <a:p>
            <a:pPr marL="457200" lvl="1" indent="0">
              <a:buNone/>
            </a:pPr>
            <a:r>
              <a:rPr lang="en-US" dirty="0"/>
              <a:t>		</a:t>
            </a:r>
            <a:r>
              <a:rPr lang="en-US" dirty="0" err="1"/>
              <a:t>var</a:t>
            </a:r>
            <a:r>
              <a:rPr lang="en-US" dirty="0"/>
              <a:t> </a:t>
            </a:r>
            <a:r>
              <a:rPr lang="en-US" dirty="0" err="1"/>
              <a:t>my_hash</a:t>
            </a:r>
            <a:r>
              <a:rPr lang="en-US" dirty="0"/>
              <a:t> = { a:2, b:3, c: “text” };</a:t>
            </a:r>
          </a:p>
          <a:p>
            <a:r>
              <a:rPr lang="en-US" dirty="0"/>
              <a:t>Associative arrays are actually </a:t>
            </a:r>
            <a:r>
              <a:rPr lang="en-US" b="1" dirty="0"/>
              <a:t>objects</a:t>
            </a:r>
            <a:r>
              <a:rPr lang="en-US" dirty="0"/>
              <a:t>!</a:t>
            </a:r>
          </a:p>
          <a:p>
            <a:pPr lvl="1"/>
            <a:r>
              <a:rPr lang="en-US" b="1" dirty="0"/>
              <a:t>All array methods and properties will produce incorrect results</a:t>
            </a:r>
            <a:r>
              <a:rPr lang="en-US" dirty="0"/>
              <a:t>.</a:t>
            </a:r>
          </a:p>
          <a:p>
            <a:pPr lvl="1"/>
            <a:r>
              <a:rPr lang="en-US" dirty="0"/>
              <a:t>Example: 	console.log(</a:t>
            </a:r>
            <a:r>
              <a:rPr lang="en-US" dirty="0" err="1"/>
              <a:t>pincodes.length</a:t>
            </a:r>
            <a:r>
              <a:rPr lang="en-US" dirty="0"/>
              <a:t>); // 0</a:t>
            </a:r>
          </a:p>
          <a:p>
            <a:pPr marL="457200" lvl="1" indent="0">
              <a:buNone/>
            </a:pPr>
            <a:r>
              <a:rPr lang="en-US" dirty="0"/>
              <a:t>			console.log(</a:t>
            </a:r>
            <a:r>
              <a:rPr lang="en-US" dirty="0" err="1"/>
              <a:t>pincodes</a:t>
            </a:r>
            <a:r>
              <a:rPr lang="en-US" dirty="0"/>
              <a:t>[0]); // undefined</a:t>
            </a:r>
          </a:p>
          <a:p>
            <a:pPr lvl="1"/>
            <a:endParaRPr lang="en-US" dirty="0"/>
          </a:p>
        </p:txBody>
      </p:sp>
    </p:spTree>
    <p:extLst>
      <p:ext uri="{BB962C8B-B14F-4D97-AF65-F5344CB8AC3E}">
        <p14:creationId xmlns:p14="http://schemas.microsoft.com/office/powerpoint/2010/main" val="407346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p:txBody>
          <a:bodyPr/>
          <a:lstStyle/>
          <a:p>
            <a:r>
              <a:rPr lang="en-US" dirty="0"/>
              <a:t>There is no need to use the JavaScript’s built-in array constructor new Array(), </a:t>
            </a:r>
            <a:r>
              <a:rPr lang="en-US" b="1" dirty="0"/>
              <a:t>use [] instead.</a:t>
            </a:r>
            <a:endParaRPr lang="en-US" dirty="0"/>
          </a:p>
          <a:p>
            <a:r>
              <a:rPr lang="en-US" dirty="0"/>
              <a:t>The new keyword only complicates the code. It can also produce some unexpected results.</a:t>
            </a:r>
          </a:p>
          <a:p>
            <a:r>
              <a:rPr lang="en-US" dirty="0"/>
              <a:t>Example: </a:t>
            </a:r>
            <a:r>
              <a:rPr lang="en-US" dirty="0" err="1"/>
              <a:t>var</a:t>
            </a:r>
            <a:r>
              <a:rPr lang="en-US" dirty="0"/>
              <a:t> points = new Array(40, 100); // creates an array with two 					elements (40 and 100);</a:t>
            </a:r>
          </a:p>
          <a:p>
            <a:pPr marL="0" indent="0">
              <a:buNone/>
            </a:pPr>
            <a:r>
              <a:rPr lang="en-US" dirty="0"/>
              <a:t>			</a:t>
            </a:r>
            <a:r>
              <a:rPr lang="en-US" dirty="0" err="1"/>
              <a:t>var</a:t>
            </a:r>
            <a:r>
              <a:rPr lang="en-US" dirty="0"/>
              <a:t> points = new Array(40); // creates an array with 40 undefined 				elements</a:t>
            </a:r>
          </a:p>
          <a:p>
            <a:endParaRPr lang="en-US" dirty="0"/>
          </a:p>
        </p:txBody>
      </p:sp>
    </p:spTree>
    <p:extLst>
      <p:ext uri="{BB962C8B-B14F-4D97-AF65-F5344CB8AC3E}">
        <p14:creationId xmlns:p14="http://schemas.microsoft.com/office/powerpoint/2010/main" val="312308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br>
              <a:rPr lang="en-US" dirty="0"/>
            </a:br>
            <a:r>
              <a:rPr lang="en-US" dirty="0"/>
              <a:t>&gt; How to recognize an Array</a:t>
            </a:r>
          </a:p>
        </p:txBody>
      </p:sp>
      <p:sp>
        <p:nvSpPr>
          <p:cNvPr id="3" name="Content Placeholder 2"/>
          <p:cNvSpPr>
            <a:spLocks noGrp="1"/>
          </p:cNvSpPr>
          <p:nvPr>
            <p:ph idx="1"/>
          </p:nvPr>
        </p:nvSpPr>
        <p:spPr/>
        <p:txBody>
          <a:bodyPr/>
          <a:lstStyle/>
          <a:p>
            <a:r>
              <a:rPr lang="en-US" dirty="0" err="1"/>
              <a:t>var</a:t>
            </a:r>
            <a:r>
              <a:rPr lang="en-US" dirty="0"/>
              <a:t> fruits = ["Banana", "Orange", "Apple", "Mango"];</a:t>
            </a:r>
          </a:p>
          <a:p>
            <a:r>
              <a:rPr lang="en-US" dirty="0" err="1"/>
              <a:t>typeof</a:t>
            </a:r>
            <a:r>
              <a:rPr lang="en-US" dirty="0"/>
              <a:t> fruits; // returns object (because a JavaScript array is an object)</a:t>
            </a:r>
          </a:p>
          <a:p>
            <a:r>
              <a:rPr lang="en-US" dirty="0" err="1"/>
              <a:t>Array.</a:t>
            </a:r>
            <a:r>
              <a:rPr lang="en-US" b="1" dirty="0" err="1"/>
              <a:t>isArray</a:t>
            </a:r>
            <a:r>
              <a:rPr lang="en-US" dirty="0"/>
              <a:t>(fruits); // returns true</a:t>
            </a:r>
          </a:p>
          <a:p>
            <a:r>
              <a:rPr lang="en-US" dirty="0"/>
              <a:t>fruits </a:t>
            </a:r>
            <a:r>
              <a:rPr lang="en-US" b="1" dirty="0" err="1"/>
              <a:t>instanceof</a:t>
            </a:r>
            <a:r>
              <a:rPr lang="en-US" dirty="0"/>
              <a:t> Array; // return true</a:t>
            </a:r>
          </a:p>
        </p:txBody>
      </p:sp>
    </p:spTree>
    <p:extLst>
      <p:ext uri="{BB962C8B-B14F-4D97-AF65-F5344CB8AC3E}">
        <p14:creationId xmlns:p14="http://schemas.microsoft.com/office/powerpoint/2010/main" val="737479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br>
              <a:rPr lang="en-US" dirty="0"/>
            </a:br>
            <a:r>
              <a:rPr lang="en-US" dirty="0"/>
              <a:t>&gt; Methods</a:t>
            </a:r>
          </a:p>
        </p:txBody>
      </p:sp>
      <p:sp>
        <p:nvSpPr>
          <p:cNvPr id="3" name="Content Placeholder 2"/>
          <p:cNvSpPr>
            <a:spLocks noGrp="1"/>
          </p:cNvSpPr>
          <p:nvPr>
            <p:ph idx="1"/>
          </p:nvPr>
        </p:nvSpPr>
        <p:spPr/>
        <p:txBody>
          <a:bodyPr>
            <a:normAutofit/>
          </a:bodyPr>
          <a:lstStyle/>
          <a:p>
            <a:r>
              <a:rPr lang="en-US" dirty="0" err="1"/>
              <a:t>var</a:t>
            </a:r>
            <a:r>
              <a:rPr lang="en-US" dirty="0"/>
              <a:t> </a:t>
            </a:r>
            <a:r>
              <a:rPr lang="en-US" dirty="0" err="1"/>
              <a:t>multipleValues</a:t>
            </a:r>
            <a:r>
              <a:rPr lang="en-US" dirty="0"/>
              <a:t> = [10, 20, 30, 40];</a:t>
            </a:r>
          </a:p>
          <a:p>
            <a:r>
              <a:rPr lang="en-US" dirty="0"/>
              <a:t>.</a:t>
            </a:r>
            <a:r>
              <a:rPr lang="en-US" b="1" dirty="0" err="1"/>
              <a:t>toString</a:t>
            </a:r>
            <a:r>
              <a:rPr lang="en-US" dirty="0"/>
              <a:t>(); // coverts an array to a string of (comma separated) array values</a:t>
            </a:r>
          </a:p>
          <a:p>
            <a:pPr lvl="1"/>
            <a:r>
              <a:rPr lang="en-US" dirty="0" err="1"/>
              <a:t>multipleValues.toString</a:t>
            </a:r>
            <a:r>
              <a:rPr lang="en-US" dirty="0"/>
              <a:t>(); //10,20,30,40</a:t>
            </a:r>
          </a:p>
          <a:p>
            <a:r>
              <a:rPr lang="en-US" dirty="0"/>
              <a:t>.</a:t>
            </a:r>
            <a:r>
              <a:rPr lang="en-US" b="1" dirty="0"/>
              <a:t>join</a:t>
            </a:r>
            <a:r>
              <a:rPr lang="en-US" dirty="0"/>
              <a:t>(separator); // behaves just like </a:t>
            </a:r>
            <a:r>
              <a:rPr lang="en-US" dirty="0" err="1"/>
              <a:t>toString</a:t>
            </a:r>
            <a:r>
              <a:rPr lang="en-US" dirty="0"/>
              <a:t>(), but in addition you can specify the separator</a:t>
            </a:r>
          </a:p>
          <a:p>
            <a:pPr lvl="1"/>
            <a:r>
              <a:rPr lang="en-US" dirty="0" err="1"/>
              <a:t>multipleValues.join</a:t>
            </a:r>
            <a:r>
              <a:rPr lang="en-US" dirty="0"/>
              <a:t>(“ * ”); // 10 * 20 * 30 * 40</a:t>
            </a:r>
          </a:p>
          <a:p>
            <a:r>
              <a:rPr lang="en-US" dirty="0"/>
              <a:t>.</a:t>
            </a:r>
            <a:r>
              <a:rPr lang="en-US" b="1" dirty="0"/>
              <a:t>pop</a:t>
            </a:r>
            <a:r>
              <a:rPr lang="en-US" dirty="0"/>
              <a:t>(); // removes the last element from an array (length affected), and returns it</a:t>
            </a:r>
          </a:p>
          <a:p>
            <a:pPr lvl="1"/>
            <a:r>
              <a:rPr lang="en-US" dirty="0" err="1"/>
              <a:t>multipleValues.pop</a:t>
            </a:r>
            <a:r>
              <a:rPr lang="en-US" dirty="0"/>
              <a:t>(); // removes the last element (40) from </a:t>
            </a:r>
            <a:r>
              <a:rPr lang="en-US" dirty="0" err="1"/>
              <a:t>multipleValues</a:t>
            </a:r>
            <a:endParaRPr lang="en-US" dirty="0"/>
          </a:p>
          <a:p>
            <a:r>
              <a:rPr lang="en-US" dirty="0"/>
              <a:t>.</a:t>
            </a:r>
            <a:r>
              <a:rPr lang="en-US" b="1" dirty="0"/>
              <a:t>push</a:t>
            </a:r>
            <a:r>
              <a:rPr lang="en-US" dirty="0"/>
              <a:t>(value); // adds new element to an array (at the end), returns the new array length</a:t>
            </a:r>
          </a:p>
          <a:p>
            <a:pPr lvl="1"/>
            <a:r>
              <a:rPr lang="en-US" dirty="0" err="1"/>
              <a:t>multipleValues.push</a:t>
            </a:r>
            <a:r>
              <a:rPr lang="en-US" dirty="0"/>
              <a:t>(77); // Adds a new element (77) to </a:t>
            </a:r>
            <a:r>
              <a:rPr lang="en-US" dirty="0" err="1"/>
              <a:t>multipleValues</a:t>
            </a:r>
            <a:endParaRPr lang="en-US" dirty="0"/>
          </a:p>
        </p:txBody>
      </p:sp>
    </p:spTree>
    <p:extLst>
      <p:ext uri="{BB962C8B-B14F-4D97-AF65-F5344CB8AC3E}">
        <p14:creationId xmlns:p14="http://schemas.microsoft.com/office/powerpoint/2010/main" val="236981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 Layers of the Web…</a:t>
            </a:r>
            <a:br>
              <a:rPr lang="en-US" dirty="0"/>
            </a:br>
            <a:r>
              <a:rPr lang="en-US" dirty="0"/>
              <a:t>DHTML = HTML + CSS + JavaScript</a:t>
            </a:r>
          </a:p>
        </p:txBody>
      </p:sp>
      <p:sp>
        <p:nvSpPr>
          <p:cNvPr id="3" name="Content Placeholder 2"/>
          <p:cNvSpPr>
            <a:spLocks noGrp="1"/>
          </p:cNvSpPr>
          <p:nvPr>
            <p:ph idx="1"/>
          </p:nvPr>
        </p:nvSpPr>
        <p:spPr/>
        <p:txBody>
          <a:bodyPr/>
          <a:lstStyle/>
          <a:p>
            <a:r>
              <a:rPr lang="en-US" dirty="0"/>
              <a:t>JavaScript defines dynamic </a:t>
            </a:r>
            <a:r>
              <a:rPr lang="en-US" b="1" dirty="0"/>
              <a:t>behavior</a:t>
            </a:r>
          </a:p>
          <a:p>
            <a:pPr lvl="1"/>
            <a:r>
              <a:rPr lang="en-US" dirty="0"/>
              <a:t>Programming logic for interaction with the user, to handle events, etc.</a:t>
            </a:r>
          </a:p>
          <a:p>
            <a:pPr marL="457200" lvl="1" indent="0">
              <a:buNone/>
            </a:pPr>
            <a:endParaRPr lang="en-US" dirty="0"/>
          </a:p>
          <a:p>
            <a:pPr marL="457200" lvl="1" indent="0">
              <a:buNone/>
            </a:pPr>
            <a:r>
              <a:rPr lang="en-US" dirty="0"/>
              <a:t>&lt;script type=“text/</a:t>
            </a:r>
            <a:r>
              <a:rPr lang="en-US" dirty="0" err="1"/>
              <a:t>javascript</a:t>
            </a:r>
            <a:r>
              <a:rPr lang="en-US" dirty="0"/>
              <a:t>”&gt;</a:t>
            </a:r>
          </a:p>
          <a:p>
            <a:pPr marL="457200" lvl="1" indent="0">
              <a:buNone/>
            </a:pPr>
            <a:r>
              <a:rPr lang="en-US" dirty="0"/>
              <a:t>	</a:t>
            </a:r>
            <a:r>
              <a:rPr lang="en-US" dirty="0" err="1"/>
              <a:t>window.alert</a:t>
            </a:r>
            <a:r>
              <a:rPr lang="en-US" dirty="0"/>
              <a:t>(</a:t>
            </a:r>
            <a:r>
              <a:rPr lang="en-US" dirty="0" err="1"/>
              <a:t>document.getElementsByClassName</a:t>
            </a:r>
            <a:r>
              <a:rPr lang="en-US" dirty="0"/>
              <a:t>(“warning”)[0].</a:t>
            </a:r>
            <a:r>
              <a:rPr lang="en-US" dirty="0" err="1"/>
              <a:t>innerHTML</a:t>
            </a:r>
            <a:r>
              <a:rPr lang="en-US" dirty="0"/>
              <a:t>);</a:t>
            </a:r>
          </a:p>
          <a:p>
            <a:pPr marL="457200" lvl="1" indent="0">
              <a:buNone/>
            </a:pPr>
            <a:r>
              <a:rPr lang="en-US" dirty="0"/>
              <a:t>&lt;/script&gt;</a:t>
            </a:r>
          </a:p>
        </p:txBody>
      </p:sp>
    </p:spTree>
    <p:extLst>
      <p:ext uri="{BB962C8B-B14F-4D97-AF65-F5344CB8AC3E}">
        <p14:creationId xmlns:p14="http://schemas.microsoft.com/office/powerpoint/2010/main" val="295120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br>
              <a:rPr lang="en-US" dirty="0"/>
            </a:br>
            <a:r>
              <a:rPr lang="en-US" dirty="0"/>
              <a:t>&gt; Methods…</a:t>
            </a:r>
          </a:p>
        </p:txBody>
      </p:sp>
      <p:sp>
        <p:nvSpPr>
          <p:cNvPr id="3" name="Content Placeholder 2"/>
          <p:cNvSpPr>
            <a:spLocks noGrp="1"/>
          </p:cNvSpPr>
          <p:nvPr>
            <p:ph idx="1"/>
          </p:nvPr>
        </p:nvSpPr>
        <p:spPr/>
        <p:txBody>
          <a:bodyPr/>
          <a:lstStyle/>
          <a:p>
            <a:r>
              <a:rPr lang="en-US" dirty="0"/>
              <a:t>.</a:t>
            </a:r>
            <a:r>
              <a:rPr lang="en-US" b="1" dirty="0"/>
              <a:t>shift</a:t>
            </a:r>
            <a:r>
              <a:rPr lang="en-US" dirty="0"/>
              <a:t>(); // equivalent to popping, working on the first element instead of the last. (removes the first array element and ‘shifts’ all other elements to a lower index. (returns the value that was “shifted out”)</a:t>
            </a:r>
          </a:p>
          <a:p>
            <a:pPr lvl="1"/>
            <a:r>
              <a:rPr lang="en-US" dirty="0" err="1"/>
              <a:t>multipleValues.shift</a:t>
            </a:r>
            <a:r>
              <a:rPr lang="en-US" dirty="0"/>
              <a:t>(); // removes the first element 10 from </a:t>
            </a:r>
            <a:r>
              <a:rPr lang="en-US" dirty="0" err="1"/>
              <a:t>multipleValues</a:t>
            </a:r>
            <a:r>
              <a:rPr lang="en-US" dirty="0"/>
              <a:t>, and returns 10</a:t>
            </a:r>
          </a:p>
          <a:p>
            <a:r>
              <a:rPr lang="en-US" dirty="0"/>
              <a:t>.</a:t>
            </a:r>
            <a:r>
              <a:rPr lang="en-US" b="1" dirty="0" err="1"/>
              <a:t>unshift</a:t>
            </a:r>
            <a:r>
              <a:rPr lang="en-US" dirty="0"/>
              <a:t>(value); // adds a new element to an array (at the beginning), and “</a:t>
            </a:r>
            <a:r>
              <a:rPr lang="en-US" dirty="0" err="1"/>
              <a:t>unshifts</a:t>
            </a:r>
            <a:r>
              <a:rPr lang="en-US" dirty="0"/>
              <a:t>” older elements, returns the new array length.</a:t>
            </a:r>
          </a:p>
          <a:p>
            <a:pPr lvl="1"/>
            <a:r>
              <a:rPr lang="en-US" dirty="0" err="1"/>
              <a:t>multipleValues.unshift</a:t>
            </a:r>
            <a:r>
              <a:rPr lang="en-US" dirty="0"/>
              <a:t>(77); // Adds a new element (77) to </a:t>
            </a:r>
            <a:r>
              <a:rPr lang="en-US" dirty="0" err="1"/>
              <a:t>multipleValues</a:t>
            </a:r>
            <a:r>
              <a:rPr lang="en-US" dirty="0"/>
              <a:t> and returns the length (5)</a:t>
            </a:r>
          </a:p>
          <a:p>
            <a:r>
              <a:rPr lang="en-US" dirty="0"/>
              <a:t>Adding new element at the end of an array using the length property.</a:t>
            </a:r>
          </a:p>
          <a:p>
            <a:pPr lvl="1"/>
            <a:r>
              <a:rPr lang="en-US" dirty="0" err="1"/>
              <a:t>multipleValues</a:t>
            </a:r>
            <a:r>
              <a:rPr lang="en-US" dirty="0"/>
              <a:t>[</a:t>
            </a:r>
            <a:r>
              <a:rPr lang="en-US" dirty="0" err="1"/>
              <a:t>multipleValues.length</a:t>
            </a:r>
            <a:r>
              <a:rPr lang="en-US" dirty="0"/>
              <a:t>] = 77; // Appends 77 to </a:t>
            </a:r>
            <a:r>
              <a:rPr lang="en-US" dirty="0" err="1"/>
              <a:t>multipleValues</a:t>
            </a:r>
            <a:endParaRPr lang="en-US" dirty="0"/>
          </a:p>
        </p:txBody>
      </p:sp>
    </p:spTree>
    <p:extLst>
      <p:ext uri="{BB962C8B-B14F-4D97-AF65-F5344CB8AC3E}">
        <p14:creationId xmlns:p14="http://schemas.microsoft.com/office/powerpoint/2010/main" val="186867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br>
              <a:rPr lang="en-US" dirty="0"/>
            </a:br>
            <a:r>
              <a:rPr lang="en-US" dirty="0"/>
              <a:t>&gt; Methods…</a:t>
            </a:r>
          </a:p>
        </p:txBody>
      </p:sp>
      <p:sp>
        <p:nvSpPr>
          <p:cNvPr id="3" name="Content Placeholder 2"/>
          <p:cNvSpPr>
            <a:spLocks noGrp="1"/>
          </p:cNvSpPr>
          <p:nvPr>
            <p:ph idx="1"/>
          </p:nvPr>
        </p:nvSpPr>
        <p:spPr/>
        <p:txBody>
          <a:bodyPr/>
          <a:lstStyle/>
          <a:p>
            <a:r>
              <a:rPr lang="en-US" dirty="0"/>
              <a:t>Deleting elements </a:t>
            </a:r>
            <a:r>
              <a:rPr lang="en-US" b="1" dirty="0"/>
              <a:t>delete</a:t>
            </a:r>
            <a:r>
              <a:rPr lang="en-US" dirty="0"/>
              <a:t>, using delete may leave undefined holes in the array. Use pop() or shift() instead.</a:t>
            </a:r>
            <a:endParaRPr lang="en-US" b="1" dirty="0"/>
          </a:p>
          <a:p>
            <a:pPr lvl="1"/>
            <a:r>
              <a:rPr lang="en-US" dirty="0"/>
              <a:t>delete </a:t>
            </a:r>
            <a:r>
              <a:rPr lang="en-US" dirty="0" err="1"/>
              <a:t>multipleValues</a:t>
            </a:r>
            <a:r>
              <a:rPr lang="en-US" dirty="0"/>
              <a:t>[0]; // changes the first element in </a:t>
            </a:r>
            <a:r>
              <a:rPr lang="en-US" dirty="0" err="1"/>
              <a:t>multipleValues</a:t>
            </a:r>
            <a:r>
              <a:rPr lang="en-US" dirty="0"/>
              <a:t> to </a:t>
            </a:r>
            <a:r>
              <a:rPr lang="en-US" b="1" dirty="0"/>
              <a:t>undefined</a:t>
            </a:r>
            <a:endParaRPr lang="en-US" dirty="0"/>
          </a:p>
          <a:p>
            <a:r>
              <a:rPr lang="en-US" dirty="0"/>
              <a:t>.</a:t>
            </a:r>
            <a:r>
              <a:rPr lang="en-US" b="1" dirty="0"/>
              <a:t>splice</a:t>
            </a:r>
            <a:r>
              <a:rPr lang="en-US" dirty="0"/>
              <a:t>(</a:t>
            </a:r>
            <a:r>
              <a:rPr lang="en-US" b="1" dirty="0"/>
              <a:t>position</a:t>
            </a:r>
            <a:r>
              <a:rPr lang="en-US" dirty="0"/>
              <a:t>, </a:t>
            </a:r>
            <a:r>
              <a:rPr lang="en-US" b="1" dirty="0" err="1"/>
              <a:t>noOfElementsToBeRemoved</a:t>
            </a:r>
            <a:r>
              <a:rPr lang="en-US" dirty="0"/>
              <a:t>, </a:t>
            </a:r>
            <a:r>
              <a:rPr lang="en-US" dirty="0" err="1"/>
              <a:t>newElementsToBeAdded</a:t>
            </a:r>
            <a:r>
              <a:rPr lang="en-US" dirty="0"/>
              <a:t>…) – Length is recalculated. (returns the elements that were removed – Array)</a:t>
            </a:r>
          </a:p>
          <a:p>
            <a:pPr lvl="1"/>
            <a:r>
              <a:rPr lang="en-US" dirty="0" err="1"/>
              <a:t>multipleValues.splice</a:t>
            </a:r>
            <a:r>
              <a:rPr lang="en-US" dirty="0"/>
              <a:t>(2, 0, 88, 99); // add 88, and 99 on the second position without removing an element.</a:t>
            </a:r>
          </a:p>
          <a:p>
            <a:pPr lvl="1"/>
            <a:r>
              <a:rPr lang="en-US" dirty="0" err="1"/>
              <a:t>multipleValues.splice</a:t>
            </a:r>
            <a:r>
              <a:rPr lang="en-US" dirty="0"/>
              <a:t>(0, 1); // removes the first element of </a:t>
            </a:r>
            <a:r>
              <a:rPr lang="en-US" dirty="0" err="1"/>
              <a:t>multipleValues</a:t>
            </a:r>
            <a:endParaRPr lang="en-US" dirty="0"/>
          </a:p>
          <a:p>
            <a:r>
              <a:rPr lang="en-US" dirty="0"/>
              <a:t>.</a:t>
            </a:r>
            <a:r>
              <a:rPr lang="en-US" b="1" dirty="0" err="1"/>
              <a:t>concat</a:t>
            </a:r>
            <a:r>
              <a:rPr lang="en-US" dirty="0"/>
              <a:t>() // array1.concat(array2, array3); // concatenates array1 with array2 and array3 and returns a </a:t>
            </a:r>
            <a:r>
              <a:rPr lang="en-US" b="1" dirty="0"/>
              <a:t>new Array</a:t>
            </a:r>
          </a:p>
        </p:txBody>
      </p:sp>
    </p:spTree>
    <p:extLst>
      <p:ext uri="{BB962C8B-B14F-4D97-AF65-F5344CB8AC3E}">
        <p14:creationId xmlns:p14="http://schemas.microsoft.com/office/powerpoint/2010/main" val="170774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br>
              <a:rPr lang="en-US" dirty="0"/>
            </a:br>
            <a:r>
              <a:rPr lang="en-US" dirty="0"/>
              <a:t>&gt; Methods…</a:t>
            </a:r>
          </a:p>
        </p:txBody>
      </p:sp>
      <p:sp>
        <p:nvSpPr>
          <p:cNvPr id="3" name="Content Placeholder 2"/>
          <p:cNvSpPr>
            <a:spLocks noGrp="1"/>
          </p:cNvSpPr>
          <p:nvPr>
            <p:ph idx="1"/>
          </p:nvPr>
        </p:nvSpPr>
        <p:spPr/>
        <p:txBody>
          <a:bodyPr/>
          <a:lstStyle/>
          <a:p>
            <a:r>
              <a:rPr lang="en-US" dirty="0"/>
              <a:t>.</a:t>
            </a:r>
            <a:r>
              <a:rPr lang="en-US" b="1" dirty="0"/>
              <a:t>slice</a:t>
            </a:r>
            <a:r>
              <a:rPr lang="en-US" dirty="0"/>
              <a:t>(start, end) // slice out a piece of an array into a new array.</a:t>
            </a:r>
          </a:p>
          <a:p>
            <a:pPr lvl="1"/>
            <a:r>
              <a:rPr lang="en-US" dirty="0"/>
              <a:t>Doesn’t include end index</a:t>
            </a:r>
          </a:p>
          <a:p>
            <a:pPr lvl="1"/>
            <a:r>
              <a:rPr lang="en-US" dirty="0" err="1"/>
              <a:t>multipleValues.slice</a:t>
            </a:r>
            <a:r>
              <a:rPr lang="en-US" dirty="0"/>
              <a:t>(2); // creates a new array with elements 30, 40</a:t>
            </a:r>
          </a:p>
          <a:p>
            <a:pPr lvl="1"/>
            <a:r>
              <a:rPr lang="en-US" dirty="0" err="1"/>
              <a:t>multipleValues.slice</a:t>
            </a:r>
            <a:r>
              <a:rPr lang="en-US" dirty="0"/>
              <a:t>(2, 3); // creates a new array with one element 30</a:t>
            </a:r>
          </a:p>
          <a:p>
            <a:r>
              <a:rPr lang="en-US" dirty="0"/>
              <a:t>.</a:t>
            </a:r>
            <a:r>
              <a:rPr lang="en-US" b="1" dirty="0"/>
              <a:t>sort</a:t>
            </a:r>
            <a:r>
              <a:rPr lang="en-US" dirty="0"/>
              <a:t>() // Sorts the elements (as string)</a:t>
            </a:r>
          </a:p>
          <a:p>
            <a:pPr lvl="1"/>
            <a:r>
              <a:rPr lang="en-US" b="1" dirty="0"/>
              <a:t>// For </a:t>
            </a:r>
            <a:r>
              <a:rPr lang="en-US" b="1" dirty="0" err="1"/>
              <a:t>Numberic</a:t>
            </a:r>
            <a:r>
              <a:rPr lang="en-US" b="1" dirty="0"/>
              <a:t> Sort</a:t>
            </a:r>
          </a:p>
          <a:p>
            <a:pPr lvl="2"/>
            <a:r>
              <a:rPr lang="en-US" dirty="0" err="1"/>
              <a:t>multipleValues.sort</a:t>
            </a:r>
            <a:r>
              <a:rPr lang="en-US" dirty="0"/>
              <a:t>(function(a, b){ return a – b });</a:t>
            </a:r>
          </a:p>
          <a:p>
            <a:r>
              <a:rPr lang="en-US" dirty="0"/>
              <a:t>.</a:t>
            </a:r>
            <a:r>
              <a:rPr lang="en-US" b="1" dirty="0"/>
              <a:t>reverse</a:t>
            </a:r>
            <a:r>
              <a:rPr lang="en-US" dirty="0"/>
              <a:t>() // Reverse the order of the elements</a:t>
            </a:r>
          </a:p>
          <a:p>
            <a:endParaRPr lang="en-US" dirty="0"/>
          </a:p>
        </p:txBody>
      </p:sp>
    </p:spTree>
    <p:extLst>
      <p:ext uri="{BB962C8B-B14F-4D97-AF65-F5344CB8AC3E}">
        <p14:creationId xmlns:p14="http://schemas.microsoft.com/office/powerpoint/2010/main" val="127879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br>
              <a:rPr lang="en-US" dirty="0"/>
            </a:br>
            <a:r>
              <a:rPr lang="en-US" dirty="0"/>
              <a:t>&gt; Arrays are everywhere</a:t>
            </a:r>
          </a:p>
        </p:txBody>
      </p:sp>
      <p:sp>
        <p:nvSpPr>
          <p:cNvPr id="3" name="Content Placeholder 2"/>
          <p:cNvSpPr>
            <a:spLocks noGrp="1"/>
          </p:cNvSpPr>
          <p:nvPr>
            <p:ph idx="1"/>
          </p:nvPr>
        </p:nvSpPr>
        <p:spPr/>
        <p:txBody>
          <a:bodyPr/>
          <a:lstStyle/>
          <a:p>
            <a:r>
              <a:rPr lang="en-US" dirty="0" err="1"/>
              <a:t>var</a:t>
            </a:r>
            <a:r>
              <a:rPr lang="en-US" dirty="0"/>
              <a:t> </a:t>
            </a:r>
            <a:r>
              <a:rPr lang="en-US" dirty="0" err="1"/>
              <a:t>myArrayOfLinks</a:t>
            </a:r>
            <a:r>
              <a:rPr lang="en-US" dirty="0"/>
              <a:t> = </a:t>
            </a:r>
            <a:r>
              <a:rPr lang="en-US" dirty="0" err="1"/>
              <a:t>document.getElementsByTagName</a:t>
            </a:r>
            <a:r>
              <a:rPr lang="en-US" dirty="0"/>
              <a:t>(“a”);</a:t>
            </a:r>
          </a:p>
        </p:txBody>
      </p:sp>
      <p:pic>
        <p:nvPicPr>
          <p:cNvPr id="4" name="Picture 3"/>
          <p:cNvPicPr>
            <a:picLocks noChangeAspect="1"/>
          </p:cNvPicPr>
          <p:nvPr/>
        </p:nvPicPr>
        <p:blipFill>
          <a:blip r:embed="rId2"/>
          <a:stretch>
            <a:fillRect/>
          </a:stretch>
        </p:blipFill>
        <p:spPr>
          <a:xfrm>
            <a:off x="3480994" y="2794836"/>
            <a:ext cx="3290208" cy="2370722"/>
          </a:xfrm>
          <a:prstGeom prst="rect">
            <a:avLst/>
          </a:prstGeom>
          <a:ln>
            <a:solidFill>
              <a:schemeClr val="accent1"/>
            </a:solidFill>
          </a:ln>
        </p:spPr>
      </p:pic>
    </p:spTree>
    <p:extLst>
      <p:ext uri="{BB962C8B-B14F-4D97-AF65-F5344CB8AC3E}">
        <p14:creationId xmlns:p14="http://schemas.microsoft.com/office/powerpoint/2010/main" val="197981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381000"/>
          </a:xfrm>
        </p:spPr>
        <p:txBody>
          <a:bodyPr>
            <a:normAutofit fontScale="90000"/>
          </a:bodyPr>
          <a:lstStyle/>
          <a:p>
            <a:r>
              <a:rPr lang="en-US" dirty="0"/>
              <a:t>Array  Main Points</a:t>
            </a:r>
          </a:p>
        </p:txBody>
      </p:sp>
      <p:sp>
        <p:nvSpPr>
          <p:cNvPr id="3" name="Content Placeholder 2"/>
          <p:cNvSpPr>
            <a:spLocks noGrp="1"/>
          </p:cNvSpPr>
          <p:nvPr>
            <p:ph idx="1"/>
          </p:nvPr>
        </p:nvSpPr>
        <p:spPr>
          <a:xfrm>
            <a:off x="1104900" y="1423850"/>
            <a:ext cx="9982200" cy="4748349"/>
          </a:xfrm>
        </p:spPr>
        <p:txBody>
          <a:bodyPr>
            <a:noAutofit/>
          </a:bodyPr>
          <a:lstStyle/>
          <a:p>
            <a:r>
              <a:rPr lang="en-US" sz="1400" b="1" dirty="0"/>
              <a:t>1.Declaring and Initializing Arrays</a:t>
            </a:r>
          </a:p>
          <a:p>
            <a:r>
              <a:rPr lang="en-US" sz="1400" b="1" dirty="0"/>
              <a:t>2.Accessing Array Elements</a:t>
            </a:r>
          </a:p>
          <a:p>
            <a:r>
              <a:rPr lang="en-US" sz="1400" b="1" dirty="0"/>
              <a:t>3.Array Object</a:t>
            </a:r>
          </a:p>
          <a:p>
            <a:r>
              <a:rPr lang="en-US" sz="1400" b="1" dirty="0"/>
              <a:t>3.1 Array Constructor Accepts Comma-separated Values</a:t>
            </a:r>
          </a:p>
          <a:p>
            <a:r>
              <a:rPr lang="en-US" sz="1400" b="1" dirty="0"/>
              <a:t>4.Array Methods</a:t>
            </a:r>
          </a:p>
          <a:p>
            <a:pPr lvl="2"/>
            <a:r>
              <a:rPr lang="en-US" b="1" dirty="0"/>
              <a:t>4.1 </a:t>
            </a:r>
            <a:r>
              <a:rPr lang="en-US" b="1" dirty="0" err="1"/>
              <a:t>concat</a:t>
            </a:r>
            <a:r>
              <a:rPr lang="en-US" b="1" dirty="0"/>
              <a:t>() //</a:t>
            </a:r>
            <a:r>
              <a:rPr lang="en-US" b="1" dirty="0" err="1"/>
              <a:t>concat</a:t>
            </a:r>
            <a:r>
              <a:rPr lang="en-US" b="1" dirty="0"/>
              <a:t>() method returns a new array comprised of this array joined with two or more  arrays.</a:t>
            </a:r>
          </a:p>
          <a:p>
            <a:pPr lvl="2"/>
            <a:r>
              <a:rPr lang="en-US" b="1" dirty="0"/>
              <a:t>4.2 every() every method tests whether all the elements in an array passes the test implemented by the provided function</a:t>
            </a:r>
          </a:p>
          <a:p>
            <a:pPr lvl="2"/>
            <a:r>
              <a:rPr lang="en-US" b="1" dirty="0"/>
              <a:t>4.3 some() some method tests whether some elements in an array passes the test implemented by the provided function</a:t>
            </a:r>
          </a:p>
          <a:p>
            <a:pPr lvl="2"/>
            <a:r>
              <a:rPr lang="en-US" b="1" dirty="0"/>
              <a:t>4.4 filter() method creates a new array with all elements that pass the test implemented by </a:t>
            </a:r>
          </a:p>
          <a:p>
            <a:pPr lvl="2"/>
            <a:r>
              <a:rPr lang="en-US" b="1" dirty="0"/>
              <a:t>4.5 </a:t>
            </a:r>
            <a:r>
              <a:rPr lang="en-US" b="1" dirty="0" err="1"/>
              <a:t>forEach</a:t>
            </a:r>
            <a:r>
              <a:rPr lang="en-US" b="1" dirty="0"/>
              <a:t>() method calls a function for each element in the array</a:t>
            </a:r>
          </a:p>
          <a:p>
            <a:pPr lvl="2"/>
            <a:r>
              <a:rPr lang="en-US" b="1" dirty="0"/>
              <a:t>4.6 </a:t>
            </a:r>
            <a:r>
              <a:rPr lang="en-US" b="1" dirty="0" err="1"/>
              <a:t>indexOf</a:t>
            </a:r>
            <a:r>
              <a:rPr lang="en-US" b="1" dirty="0"/>
              <a:t>() &amp; </a:t>
            </a:r>
            <a:r>
              <a:rPr lang="en-US" b="1" dirty="0" err="1"/>
              <a:t>lastIndexOf</a:t>
            </a:r>
            <a:r>
              <a:rPr lang="en-US" b="1" dirty="0"/>
              <a:t> method returns the first &amp; last index at which a given element can be found in the </a:t>
            </a:r>
          </a:p>
          <a:p>
            <a:pPr lvl="2"/>
            <a:r>
              <a:rPr lang="en-US" b="1" dirty="0"/>
              <a:t>array, or -1 if it is not present.</a:t>
            </a:r>
          </a:p>
          <a:p>
            <a:pPr lvl="2"/>
            <a:r>
              <a:rPr lang="en-US" b="1" dirty="0"/>
              <a:t>4.7 join() method joins all the elements of an array into a string.</a:t>
            </a:r>
          </a:p>
          <a:p>
            <a:pPr lvl="2"/>
            <a:r>
              <a:rPr lang="en-US" b="1" dirty="0"/>
              <a:t>4.8 map() method creates a new array with the results of calling a provided function on every element in this array.</a:t>
            </a:r>
          </a:p>
          <a:p>
            <a:pPr lvl="2"/>
            <a:endParaRPr lang="en-US" dirty="0"/>
          </a:p>
        </p:txBody>
      </p:sp>
    </p:spTree>
    <p:extLst>
      <p:ext uri="{BB962C8B-B14F-4D97-AF65-F5344CB8AC3E}">
        <p14:creationId xmlns:p14="http://schemas.microsoft.com/office/powerpoint/2010/main" val="87610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537754"/>
          </a:xfrm>
        </p:spPr>
        <p:txBody>
          <a:bodyPr/>
          <a:lstStyle/>
          <a:p>
            <a:r>
              <a:rPr lang="en-US" dirty="0"/>
              <a:t>Array Main Points …</a:t>
            </a:r>
          </a:p>
        </p:txBody>
      </p:sp>
      <p:sp>
        <p:nvSpPr>
          <p:cNvPr id="3" name="Content Placeholder 2"/>
          <p:cNvSpPr>
            <a:spLocks noGrp="1"/>
          </p:cNvSpPr>
          <p:nvPr>
            <p:ph idx="1"/>
          </p:nvPr>
        </p:nvSpPr>
        <p:spPr>
          <a:xfrm>
            <a:off x="1104900" y="1267097"/>
            <a:ext cx="9982200" cy="4905103"/>
          </a:xfrm>
        </p:spPr>
        <p:txBody>
          <a:bodyPr>
            <a:noAutofit/>
          </a:bodyPr>
          <a:lstStyle/>
          <a:p>
            <a:r>
              <a:rPr lang="en-US" sz="1600" b="1" dirty="0"/>
              <a:t>4.9 push() &amp; pop() &amp; shift() &amp; </a:t>
            </a:r>
            <a:r>
              <a:rPr lang="en-US" sz="1600" b="1" dirty="0" err="1"/>
              <a:t>unshift</a:t>
            </a:r>
            <a:r>
              <a:rPr lang="en-US" sz="1600" b="1" dirty="0"/>
              <a:t>() method removes the first element from an array and returns that element.</a:t>
            </a:r>
          </a:p>
          <a:p>
            <a:r>
              <a:rPr lang="en-US" sz="1600" b="1" dirty="0"/>
              <a:t>4.10 reduce() method applies a function simultaneously against two values of the array (from </a:t>
            </a:r>
          </a:p>
          <a:p>
            <a:r>
              <a:rPr lang="en-US" sz="1600" b="1" dirty="0"/>
              <a:t>left-to-right) as to reduce it to a single value.</a:t>
            </a:r>
          </a:p>
          <a:p>
            <a:r>
              <a:rPr lang="en-US" sz="1600" b="1" dirty="0"/>
              <a:t>4.11 reverse() method reverses the element of an array. The first array element becomes the last and the last becomes the first.</a:t>
            </a:r>
          </a:p>
          <a:p>
            <a:r>
              <a:rPr lang="en-US" sz="1600" b="1" dirty="0"/>
              <a:t>4.12 slice() method extracts a section of an array and returns a new array.</a:t>
            </a:r>
          </a:p>
          <a:p>
            <a:r>
              <a:rPr lang="en-US" sz="1600" b="1" dirty="0"/>
              <a:t>4.13 sort() method sorts the elements of an array.</a:t>
            </a:r>
          </a:p>
          <a:p>
            <a:r>
              <a:rPr lang="en-US" sz="1600" b="1" dirty="0"/>
              <a:t>4.14 splice() method changes the content of an array, adding new elements while removing old elements</a:t>
            </a:r>
          </a:p>
          <a:p>
            <a:r>
              <a:rPr lang="en-US" sz="1600" b="1" dirty="0">
                <a:solidFill>
                  <a:srgbClr val="FF0000"/>
                </a:solidFill>
              </a:rPr>
              <a:t>es6 array methods</a:t>
            </a:r>
          </a:p>
          <a:p>
            <a:r>
              <a:rPr lang="en-US" sz="1600" b="1" dirty="0">
                <a:solidFill>
                  <a:srgbClr val="FF0000"/>
                </a:solidFill>
              </a:rPr>
              <a:t>4.15 find() and </a:t>
            </a:r>
            <a:r>
              <a:rPr lang="en-US" sz="1600" b="1" dirty="0" err="1">
                <a:solidFill>
                  <a:srgbClr val="FF0000"/>
                </a:solidFill>
              </a:rPr>
              <a:t>findIndex</a:t>
            </a:r>
            <a:r>
              <a:rPr lang="en-US" sz="1600" b="1" dirty="0">
                <a:solidFill>
                  <a:srgbClr val="FF0000"/>
                </a:solidFill>
              </a:rPr>
              <a:t>() lets you iterate through an array and get the first element back that causes the given callback function to return true.</a:t>
            </a:r>
          </a:p>
          <a:p>
            <a:r>
              <a:rPr lang="en-US" sz="1600" b="1" dirty="0"/>
              <a:t>4.16 Multidimensional Arrays </a:t>
            </a:r>
          </a:p>
          <a:p>
            <a:r>
              <a:rPr lang="en-US" sz="1600" b="1" dirty="0"/>
              <a:t>4.17 Array of objects</a:t>
            </a:r>
            <a:br>
              <a:rPr lang="en-US" sz="1600" b="1" dirty="0"/>
            </a:br>
            <a:r>
              <a:rPr lang="en-US" sz="1600" b="1" dirty="0"/>
              <a:t/>
            </a:r>
            <a:br>
              <a:rPr lang="en-US" sz="1600" b="1" dirty="0"/>
            </a:br>
            <a:r>
              <a:rPr lang="en-US" sz="1600" b="1" dirty="0"/>
              <a:t/>
            </a:r>
            <a:br>
              <a:rPr lang="en-US" sz="1600" b="1" dirty="0"/>
            </a:br>
            <a:r>
              <a:rPr lang="en-US" sz="1600" b="1" dirty="0"/>
              <a:t/>
            </a:r>
            <a:br>
              <a:rPr lang="en-US" sz="1600" b="1" dirty="0"/>
            </a:br>
            <a:endParaRPr lang="en-US" sz="1600" b="1" dirty="0"/>
          </a:p>
          <a:p>
            <a:endParaRPr lang="en-US" sz="1600" b="1" dirty="0"/>
          </a:p>
        </p:txBody>
      </p:sp>
    </p:spTree>
    <p:extLst>
      <p:ext uri="{BB962C8B-B14F-4D97-AF65-F5344CB8AC3E}">
        <p14:creationId xmlns:p14="http://schemas.microsoft.com/office/powerpoint/2010/main" val="118275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#1 sum factor</a:t>
            </a:r>
          </a:p>
        </p:txBody>
      </p:sp>
      <p:pic>
        <p:nvPicPr>
          <p:cNvPr id="4" name="Content Placeholder 3"/>
          <p:cNvPicPr>
            <a:picLocks noGrp="1" noChangeAspect="1"/>
          </p:cNvPicPr>
          <p:nvPr>
            <p:ph idx="1"/>
          </p:nvPr>
        </p:nvPicPr>
        <p:blipFill>
          <a:blip r:embed="rId2"/>
          <a:stretch>
            <a:fillRect/>
          </a:stretch>
        </p:blipFill>
        <p:spPr>
          <a:xfrm>
            <a:off x="1365606" y="1358537"/>
            <a:ext cx="9719975" cy="4813663"/>
          </a:xfrm>
          <a:prstGeom prst="rect">
            <a:avLst/>
          </a:prstGeom>
        </p:spPr>
      </p:pic>
    </p:spTree>
    <p:extLst>
      <p:ext uri="{BB962C8B-B14F-4D97-AF65-F5344CB8AC3E}">
        <p14:creationId xmlns:p14="http://schemas.microsoft.com/office/powerpoint/2010/main" val="246429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#2 centered</a:t>
            </a:r>
          </a:p>
        </p:txBody>
      </p:sp>
      <p:pic>
        <p:nvPicPr>
          <p:cNvPr id="5" name="Content Placeholder 4"/>
          <p:cNvPicPr>
            <a:picLocks noGrp="1" noChangeAspect="1"/>
          </p:cNvPicPr>
          <p:nvPr>
            <p:ph idx="1"/>
          </p:nvPr>
        </p:nvPicPr>
        <p:blipFill>
          <a:blip r:embed="rId2"/>
          <a:stretch>
            <a:fillRect/>
          </a:stretch>
        </p:blipFill>
        <p:spPr>
          <a:xfrm>
            <a:off x="856706" y="1309291"/>
            <a:ext cx="9982200" cy="3168263"/>
          </a:xfrm>
          <a:prstGeom prst="rect">
            <a:avLst/>
          </a:prstGeom>
        </p:spPr>
      </p:pic>
      <p:pic>
        <p:nvPicPr>
          <p:cNvPr id="6" name="Picture 5"/>
          <p:cNvPicPr>
            <a:picLocks noChangeAspect="1"/>
          </p:cNvPicPr>
          <p:nvPr/>
        </p:nvPicPr>
        <p:blipFill>
          <a:blip r:embed="rId3"/>
          <a:stretch>
            <a:fillRect/>
          </a:stretch>
        </p:blipFill>
        <p:spPr>
          <a:xfrm>
            <a:off x="558709" y="3931919"/>
            <a:ext cx="9925050" cy="2445204"/>
          </a:xfrm>
          <a:prstGeom prst="rect">
            <a:avLst/>
          </a:prstGeom>
        </p:spPr>
      </p:pic>
    </p:spTree>
    <p:extLst>
      <p:ext uri="{BB962C8B-B14F-4D97-AF65-F5344CB8AC3E}">
        <p14:creationId xmlns:p14="http://schemas.microsoft.com/office/powerpoint/2010/main" val="140664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a:t>
            </a:r>
            <a:r>
              <a:rPr lang="en-US" dirty="0"/>
              <a:t>vanilla</a:t>
            </a:r>
          </a:p>
        </p:txBody>
      </p:sp>
      <p:pic>
        <p:nvPicPr>
          <p:cNvPr id="4" name="Content Placeholder 3"/>
          <p:cNvPicPr>
            <a:picLocks noGrp="1" noChangeAspect="1"/>
          </p:cNvPicPr>
          <p:nvPr>
            <p:ph idx="1"/>
          </p:nvPr>
        </p:nvPicPr>
        <p:blipFill>
          <a:blip r:embed="rId2"/>
          <a:stretch>
            <a:fillRect/>
          </a:stretch>
        </p:blipFill>
        <p:spPr>
          <a:xfrm>
            <a:off x="1104900" y="1345474"/>
            <a:ext cx="9982200" cy="4659467"/>
          </a:xfrm>
          <a:prstGeom prst="rect">
            <a:avLst/>
          </a:prstGeom>
        </p:spPr>
      </p:pic>
    </p:spTree>
    <p:extLst>
      <p:ext uri="{BB962C8B-B14F-4D97-AF65-F5344CB8AC3E}">
        <p14:creationId xmlns:p14="http://schemas.microsoft.com/office/powerpoint/2010/main" val="108115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08322"/>
            <a:ext cx="10096500" cy="2219691"/>
          </a:xfrm>
        </p:spPr>
        <p:txBody>
          <a:bodyPr>
            <a:normAutofit/>
          </a:bodyPr>
          <a:lstStyle/>
          <a:p>
            <a:r>
              <a:rPr lang="en-US" sz="2400" dirty="0"/>
              <a:t>                   Numbers</a:t>
            </a:r>
          </a:p>
        </p:txBody>
      </p:sp>
      <p:sp>
        <p:nvSpPr>
          <p:cNvPr id="4" name="Oval 3"/>
          <p:cNvSpPr/>
          <p:nvPr/>
        </p:nvSpPr>
        <p:spPr>
          <a:xfrm>
            <a:off x="6700157" y="1009403"/>
            <a:ext cx="4237017" cy="37763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3, -3, 3.33, -3.33, 123e5, 123e-5.</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9212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7|0.6"/>
</p:tagLst>
</file>

<file path=ppt/tags/tag2.xml><?xml version="1.0" encoding="utf-8"?>
<p:tagLst xmlns:a="http://schemas.openxmlformats.org/drawingml/2006/main" xmlns:r="http://schemas.openxmlformats.org/officeDocument/2006/relationships" xmlns:p="http://schemas.openxmlformats.org/presentationml/2006/main">
  <p:tag name="TIMING" val="|2.7|0.6"/>
</p:tagLst>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Georgia">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schemas.microsoft.com/office/2006/metadata/properties"/>
    <ds:schemaRef ds:uri="http://purl.org/dc/terms/"/>
    <ds:schemaRef ds:uri="http://schemas.microsoft.com/office/2006/documentManagement/types"/>
    <ds:schemaRef ds:uri="4873beb7-5857-4685-be1f-d57550cc96cc"/>
    <ds:schemaRef ds:uri="http://schemas.openxmlformats.org/package/2006/metadata/core-properties"/>
    <ds:schemaRef ds:uri="http://purl.org/dc/elements/1.1/"/>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javascript</Template>
  <TotalTime>31602</TotalTime>
  <Words>10191</Words>
  <Application>Microsoft Office PowerPoint</Application>
  <PresentationFormat>Widescreen</PresentationFormat>
  <Paragraphs>1763</Paragraphs>
  <Slides>224</Slides>
  <Notes>21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224</vt:i4>
      </vt:variant>
    </vt:vector>
  </HeadingPairs>
  <TitlesOfParts>
    <vt:vector size="237" baseType="lpstr">
      <vt:lpstr>Arial Unicode MS</vt:lpstr>
      <vt:lpstr>Arial</vt:lpstr>
      <vt:lpstr>Broadway</vt:lpstr>
      <vt:lpstr>Clear Sans Light</vt:lpstr>
      <vt:lpstr>Consolas</vt:lpstr>
      <vt:lpstr>Courier New</vt:lpstr>
      <vt:lpstr>Euphemia</vt:lpstr>
      <vt:lpstr>Fira Sans Heavy Italic</vt:lpstr>
      <vt:lpstr>Georgia</vt:lpstr>
      <vt:lpstr>Symbol</vt:lpstr>
      <vt:lpstr>Wingdings</vt:lpstr>
      <vt:lpstr>Wingdings 3</vt:lpstr>
      <vt:lpstr>Academic Literature 16x9</vt:lpstr>
      <vt:lpstr>Client Side Scripting</vt:lpstr>
      <vt:lpstr>PowerPoint Presentation</vt:lpstr>
      <vt:lpstr>Introduction </vt:lpstr>
      <vt:lpstr>PowerPoint Presentation</vt:lpstr>
      <vt:lpstr>What is a Scripting Language?</vt:lpstr>
      <vt:lpstr>Introduction to JavaScript</vt:lpstr>
      <vt:lpstr>What is DHTML</vt:lpstr>
      <vt:lpstr>The Three Layers of the Web DHTML = HTML + CSS + JavaScript</vt:lpstr>
      <vt:lpstr>The Three Layers of the Web… DHTML = HTML + CSS + JavaScript</vt:lpstr>
      <vt:lpstr>JavaScript</vt:lpstr>
      <vt:lpstr>JavaScript engine(interpreter)</vt:lpstr>
      <vt:lpstr>What can JavaScript do?</vt:lpstr>
      <vt:lpstr>JavaScript Advantages</vt:lpstr>
      <vt:lpstr>Libraries</vt:lpstr>
      <vt:lpstr>What do you need to write JavaScript?</vt:lpstr>
      <vt:lpstr>When is Executed?</vt:lpstr>
      <vt:lpstr>PowerPoint Presentation</vt:lpstr>
      <vt:lpstr>Comments</vt:lpstr>
      <vt:lpstr>No Script</vt:lpstr>
      <vt:lpstr>Whitespace and Line Breaks JS is forgiving!  </vt:lpstr>
      <vt:lpstr>Case Sensitivity </vt:lpstr>
      <vt:lpstr>Variables</vt:lpstr>
      <vt:lpstr>Variables</vt:lpstr>
      <vt:lpstr>Variables and Data Types</vt:lpstr>
      <vt:lpstr>Variables and Data Types</vt:lpstr>
      <vt:lpstr>Variables and Data Types</vt:lpstr>
      <vt:lpstr>Variables and Data Types</vt:lpstr>
      <vt:lpstr>Reserved words </vt:lpstr>
      <vt:lpstr>Variables</vt:lpstr>
      <vt:lpstr>Variables &gt; Multiple Variables</vt:lpstr>
      <vt:lpstr>Types of Variables</vt:lpstr>
      <vt:lpstr>VAR hoisting</vt:lpstr>
      <vt:lpstr>Exercise</vt:lpstr>
      <vt:lpstr>Template literals</vt:lpstr>
      <vt:lpstr>Exercise…Use Template Literals</vt:lpstr>
      <vt:lpstr>             Controlling Program Flow</vt:lpstr>
      <vt:lpstr>Controlling Program Flow &gt; if statement</vt:lpstr>
      <vt:lpstr>Controlling Program Flow…</vt:lpstr>
      <vt:lpstr>Use if and Logical AND/OR </vt:lpstr>
      <vt:lpstr>Switch Statement</vt:lpstr>
      <vt:lpstr>Operators and Expressions</vt:lpstr>
      <vt:lpstr>What is the out put?</vt:lpstr>
      <vt:lpstr>Operators with =</vt:lpstr>
      <vt:lpstr>Operators and Expressions</vt:lpstr>
      <vt:lpstr>Console</vt:lpstr>
      <vt:lpstr>Loops</vt:lpstr>
      <vt:lpstr>Loops Faces</vt:lpstr>
      <vt:lpstr>Loops Example</vt:lpstr>
      <vt:lpstr>Break and Continue plus Labels</vt:lpstr>
      <vt:lpstr>Break and Continue plus Labels…</vt:lpstr>
      <vt:lpstr>Exercise use for loop</vt:lpstr>
      <vt:lpstr>Exercise use while loop</vt:lpstr>
      <vt:lpstr>Exercise use  do while </vt:lpstr>
      <vt:lpstr>Exercise use  nested for loop to create the following shapes </vt:lpstr>
      <vt:lpstr>Variables main points</vt:lpstr>
      <vt:lpstr>                   JavaScript Functions</vt:lpstr>
      <vt:lpstr>JavaScript Functions</vt:lpstr>
      <vt:lpstr>JavaScript Functions…</vt:lpstr>
      <vt:lpstr>Functions… &gt; Sample Function</vt:lpstr>
      <vt:lpstr>Functions… &gt; My Functions</vt:lpstr>
      <vt:lpstr>Functions… &gt; Arguments: Passing data to functions</vt:lpstr>
      <vt:lpstr>Functions… &gt; A Secret Array</vt:lpstr>
      <vt:lpstr>Functions… &gt; A Secret Array…</vt:lpstr>
      <vt:lpstr>Functions… &gt; Return and Scope</vt:lpstr>
      <vt:lpstr>Functions… &gt; I have another face</vt:lpstr>
      <vt:lpstr>Parameter Mismatch</vt:lpstr>
      <vt:lpstr>Function main points</vt:lpstr>
      <vt:lpstr>Function main points</vt:lpstr>
      <vt:lpstr>            Objects</vt:lpstr>
      <vt:lpstr>Objects</vt:lpstr>
      <vt:lpstr>Objects… &gt; Object Creation</vt:lpstr>
      <vt:lpstr>Objects… &gt; Object Creation…</vt:lpstr>
      <vt:lpstr>Objects… &gt; Object Creation…</vt:lpstr>
      <vt:lpstr>Objects… &gt; Object Creation…</vt:lpstr>
      <vt:lpstr>Using an Object Constructor  </vt:lpstr>
      <vt:lpstr> this Keyword </vt:lpstr>
      <vt:lpstr>JS Objects Main Points</vt:lpstr>
      <vt:lpstr>JS Objects Main Points</vt:lpstr>
      <vt:lpstr>            Arrays</vt:lpstr>
      <vt:lpstr>Arrays</vt:lpstr>
      <vt:lpstr>Arrays</vt:lpstr>
      <vt:lpstr>Arrays… </vt:lpstr>
      <vt:lpstr>Arrays…</vt:lpstr>
      <vt:lpstr>Arrays… &gt; Properties and Methods</vt:lpstr>
      <vt:lpstr>Arrays… &gt; Associative Arrays</vt:lpstr>
      <vt:lpstr>Arrays… &gt; Associative Arrays…</vt:lpstr>
      <vt:lpstr>Arrays…</vt:lpstr>
      <vt:lpstr>Arrays… &gt; How to recognize an Array</vt:lpstr>
      <vt:lpstr>Arrays… &gt; Methods</vt:lpstr>
      <vt:lpstr>Arrays… &gt; Methods…</vt:lpstr>
      <vt:lpstr>Arrays… &gt; Methods…</vt:lpstr>
      <vt:lpstr>Arrays… &gt; Methods…</vt:lpstr>
      <vt:lpstr>Arrays &gt; Arrays are everywhere</vt:lpstr>
      <vt:lpstr>Array  Main Points</vt:lpstr>
      <vt:lpstr>Array Main Points …</vt:lpstr>
      <vt:lpstr> #1 sum factor</vt:lpstr>
      <vt:lpstr> #2 centered</vt:lpstr>
      <vt:lpstr>#3 vanilla</vt:lpstr>
      <vt:lpstr>                   Numbers</vt:lpstr>
      <vt:lpstr>Numbers</vt:lpstr>
      <vt:lpstr>Numbers…</vt:lpstr>
      <vt:lpstr>Numbers… </vt:lpstr>
      <vt:lpstr>Numbers</vt:lpstr>
      <vt:lpstr>Numbers…</vt:lpstr>
      <vt:lpstr>Numbers… &gt; Methods and Properties</vt:lpstr>
      <vt:lpstr>Numbers… &gt; Methods and Properties</vt:lpstr>
      <vt:lpstr>Numbers… &gt; Methods and Properties</vt:lpstr>
      <vt:lpstr>The Math Object</vt:lpstr>
      <vt:lpstr>The Math Object</vt:lpstr>
      <vt:lpstr>PowerPoint Presentation</vt:lpstr>
      <vt:lpstr>                   Strings</vt:lpstr>
      <vt:lpstr>Strings</vt:lpstr>
      <vt:lpstr>String… &gt; Properties and Methods</vt:lpstr>
      <vt:lpstr>String… &gt; Properties and Methods…</vt:lpstr>
      <vt:lpstr>String… &gt; Properties and Methods…</vt:lpstr>
      <vt:lpstr>String… &gt; Properties and Methods…</vt:lpstr>
      <vt:lpstr>PowerPoint Presentation</vt:lpstr>
      <vt:lpstr>String &gt; Comparison</vt:lpstr>
      <vt:lpstr>String &gt; Comparison…</vt:lpstr>
      <vt:lpstr>Boolean</vt:lpstr>
      <vt:lpstr>                   Date</vt:lpstr>
      <vt:lpstr>Date</vt:lpstr>
      <vt:lpstr>Date… &gt; Creating Date Objects</vt:lpstr>
      <vt:lpstr>Date… &gt; Create Date Objects…</vt:lpstr>
      <vt:lpstr>Date… &gt; Displaying Dates</vt:lpstr>
      <vt:lpstr>Date… &gt; Get Methods</vt:lpstr>
      <vt:lpstr>Date… &gt; Set Methods</vt:lpstr>
      <vt:lpstr>Date… &gt; Get Methods</vt:lpstr>
      <vt:lpstr>Date… &gt; Comparison</vt:lpstr>
      <vt:lpstr>The Document Object Model (DOM)</vt:lpstr>
      <vt:lpstr>DOM</vt:lpstr>
      <vt:lpstr>PowerPoint Presentation</vt:lpstr>
      <vt:lpstr>The Document Object </vt:lpstr>
      <vt:lpstr>The Document Object Model (DOM)</vt:lpstr>
      <vt:lpstr>The Document Object Model (DOM)</vt:lpstr>
      <vt:lpstr>The Document Object Model (DOM)</vt:lpstr>
      <vt:lpstr>The Document Object Model (DOM) &gt; Nodes &amp; Elements</vt:lpstr>
      <vt:lpstr>The Document Object Model (DOM) &gt; Nodes &amp; Elements</vt:lpstr>
      <vt:lpstr>Elements vs text nodes</vt:lpstr>
      <vt:lpstr>DOM tree traversal example</vt:lpstr>
      <vt:lpstr> 1.Node Targeting properties</vt:lpstr>
      <vt:lpstr> 1.Element Targeting properties</vt:lpstr>
      <vt:lpstr>The Document Object Model (DOM) &gt; Nodes &amp; Elements</vt:lpstr>
      <vt:lpstr>The Document Object Model (DOM) &gt; Nodes &amp; Elements</vt:lpstr>
      <vt:lpstr>The Document Object Model (DOM)… &gt; Grand Node</vt:lpstr>
      <vt:lpstr>DOM Manipulation</vt:lpstr>
      <vt:lpstr>DOM Manipulation</vt:lpstr>
      <vt:lpstr>DOM Manipulation</vt:lpstr>
      <vt:lpstr>DOM Manipulation &gt; Common Element Properties</vt:lpstr>
      <vt:lpstr>DOM Manipulation &gt; Manipulating Style and Classes</vt:lpstr>
      <vt:lpstr>DOM Manipulation &gt; Common Element Properties…</vt:lpstr>
      <vt:lpstr>Some of The Document Object Properties </vt:lpstr>
      <vt:lpstr>PowerPoint Presentation</vt:lpstr>
      <vt:lpstr>PowerPoint Presentation</vt:lpstr>
      <vt:lpstr>DOM Manipulation &gt; Accessing Elements through the DOM Tree Structure</vt:lpstr>
      <vt:lpstr>DOM Manipulation  &gt; Element vs Node Targeting 1.Element Targeting</vt:lpstr>
      <vt:lpstr>DOM Manipulation  &gt; Element vs Node Targeting 1.Node Targeting</vt:lpstr>
      <vt:lpstr>DOM Manipulation  &gt; Element vs Node Targeting 1.Node Testing</vt:lpstr>
      <vt:lpstr>DOM Manipulation &gt; Changing DOM Content</vt:lpstr>
      <vt:lpstr>DOM Manipulation &gt; Changing DOM Content</vt:lpstr>
      <vt:lpstr>DOM Manipulation &gt; Changing DOM Content</vt:lpstr>
      <vt:lpstr>PowerPoint Presentation</vt:lpstr>
      <vt:lpstr>Events</vt:lpstr>
      <vt:lpstr>The HTML DOM Event Model</vt:lpstr>
      <vt:lpstr>Event Handlers</vt:lpstr>
      <vt:lpstr>Event Handlers…</vt:lpstr>
      <vt:lpstr>Default Actions and this</vt:lpstr>
      <vt:lpstr>Common DOM Events</vt:lpstr>
      <vt:lpstr>Common DOM Events… &gt; Forms</vt:lpstr>
      <vt:lpstr>Common DOM Events… &gt; Forms</vt:lpstr>
      <vt:lpstr>Common DOM Events… &gt; Forms…</vt:lpstr>
      <vt:lpstr>Common DOM Events… &gt; Forms…</vt:lpstr>
      <vt:lpstr>Common DOM Events… &gt; Forms…</vt:lpstr>
      <vt:lpstr>Common DOM Events… &gt; Forms…</vt:lpstr>
      <vt:lpstr>Form Validation &gt; Example</vt:lpstr>
      <vt:lpstr>Common DOM Events…</vt:lpstr>
      <vt:lpstr>Common DOM Events… &gt; onload Event</vt:lpstr>
      <vt:lpstr>Event Listeners</vt:lpstr>
      <vt:lpstr>It’s like Hub</vt:lpstr>
      <vt:lpstr>Attaching Event Listeners</vt:lpstr>
      <vt:lpstr>Event Parameter</vt:lpstr>
      <vt:lpstr>Detaching Event Listeners</vt:lpstr>
      <vt:lpstr>Event order</vt:lpstr>
      <vt:lpstr>Event bubbling</vt:lpstr>
      <vt:lpstr>Event Capturing</vt:lpstr>
      <vt:lpstr>Event Propagation</vt:lpstr>
      <vt:lpstr>Event Propagation</vt:lpstr>
      <vt:lpstr>Event Listeners &gt; Browser Support</vt:lpstr>
      <vt:lpstr>Event Listeners &gt; Browser Support… </vt:lpstr>
      <vt:lpstr>Timers</vt:lpstr>
      <vt:lpstr>Timers: setTimeout()</vt:lpstr>
      <vt:lpstr>Timers: setInterval()</vt:lpstr>
      <vt:lpstr>Timers: setInterval() &gt; Example</vt:lpstr>
      <vt:lpstr>Browser Access</vt:lpstr>
      <vt:lpstr>The Window Object</vt:lpstr>
      <vt:lpstr>The Screen Object</vt:lpstr>
      <vt:lpstr>Window Location</vt:lpstr>
      <vt:lpstr>Window &gt; Opening New Window</vt:lpstr>
      <vt:lpstr>The Navigator Object</vt:lpstr>
      <vt:lpstr>Document and Location</vt:lpstr>
      <vt:lpstr>Standard Popup Boxes</vt:lpstr>
      <vt:lpstr>Standard Popup Boxes… &gt; Example: JavaScript Prompt</vt:lpstr>
      <vt:lpstr>Common Errors</vt:lpstr>
      <vt:lpstr>Common Errors…</vt:lpstr>
      <vt:lpstr>Common Errors…</vt:lpstr>
      <vt:lpstr>Common Errors…</vt:lpstr>
      <vt:lpstr>Common Errors…</vt:lpstr>
      <vt:lpstr>Setting Inline Styles</vt:lpstr>
      <vt:lpstr>Style Property Naming </vt:lpstr>
      <vt:lpstr>Setting the Class</vt:lpstr>
      <vt:lpstr>JavaScript Style Guideline</vt:lpstr>
      <vt:lpstr>JavaScript Style Guideline… &gt; Naming Conventions</vt:lpstr>
      <vt:lpstr>JavaScript Style Guideline… &gt; Naming Conventions</vt:lpstr>
      <vt:lpstr>JavaScript Style Guideline… &gt; Brace Style</vt:lpstr>
      <vt:lpstr>JavaScript Style Guideline… &gt; Define your functions before you call them</vt:lpstr>
      <vt:lpstr>Guideline Review</vt:lpstr>
      <vt:lpstr>Things you can explore</vt:lpstr>
      <vt:lpstr>Form and Form Elements Properties &amp; Event Reference</vt:lpstr>
      <vt:lpstr>Form and Form Elements Properties &amp; Event Reference</vt:lpstr>
      <vt:lpstr>Form and Form Elements Properties &amp; Event Reference</vt:lpstr>
      <vt:lpstr>Form and Form Elements Properties &amp; Event Reference</vt:lpstr>
      <vt:lpstr>Form and Form Elements Properties &amp; Event Reference</vt:lpstr>
      <vt:lpstr>Exercise I</vt:lpstr>
      <vt:lpstr>Exercise II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Side Scripting</dc:title>
  <dc:creator>zol</dc:creator>
  <cp:lastModifiedBy>Windows User</cp:lastModifiedBy>
  <cp:revision>203</cp:revision>
  <dcterms:created xsi:type="dcterms:W3CDTF">2018-03-18T12:39:16Z</dcterms:created>
  <dcterms:modified xsi:type="dcterms:W3CDTF">2021-12-06T18:52:12Z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