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308" r:id="rId3"/>
    <p:sldId id="258" r:id="rId4"/>
    <p:sldId id="259" r:id="rId5"/>
    <p:sldId id="260" r:id="rId6"/>
    <p:sldId id="261" r:id="rId7"/>
    <p:sldId id="262" r:id="rId8"/>
    <p:sldId id="263" r:id="rId9"/>
    <p:sldId id="264" r:id="rId10"/>
    <p:sldId id="265" r:id="rId11"/>
    <p:sldId id="266" r:id="rId12"/>
    <p:sldId id="267" r:id="rId13"/>
    <p:sldId id="307" r:id="rId14"/>
    <p:sldId id="269" r:id="rId15"/>
    <p:sldId id="270" r:id="rId16"/>
    <p:sldId id="271" r:id="rId17"/>
    <p:sldId id="272" r:id="rId18"/>
    <p:sldId id="273" r:id="rId19"/>
    <p:sldId id="274" r:id="rId20"/>
    <p:sldId id="275" r:id="rId21"/>
    <p:sldId id="276" r:id="rId22"/>
    <p:sldId id="279" r:id="rId23"/>
    <p:sldId id="280" r:id="rId24"/>
    <p:sldId id="281" r:id="rId25"/>
    <p:sldId id="282" r:id="rId26"/>
    <p:sldId id="283" r:id="rId27"/>
    <p:sldId id="284" r:id="rId28"/>
    <p:sldId id="312" r:id="rId29"/>
    <p:sldId id="285" r:id="rId30"/>
    <p:sldId id="286" r:id="rId31"/>
    <p:sldId id="287" r:id="rId32"/>
    <p:sldId id="288" r:id="rId33"/>
    <p:sldId id="289" r:id="rId34"/>
    <p:sldId id="311" r:id="rId35"/>
    <p:sldId id="290" r:id="rId36"/>
    <p:sldId id="291" r:id="rId37"/>
    <p:sldId id="310" r:id="rId38"/>
    <p:sldId id="292" r:id="rId39"/>
    <p:sldId id="293" r:id="rId40"/>
    <p:sldId id="309" r:id="rId41"/>
    <p:sldId id="294" r:id="rId42"/>
    <p:sldId id="295" r:id="rId43"/>
    <p:sldId id="313" r:id="rId44"/>
    <p:sldId id="296" r:id="rId45"/>
    <p:sldId id="297" r:id="rId46"/>
    <p:sldId id="314" r:id="rId47"/>
    <p:sldId id="298" r:id="rId48"/>
    <p:sldId id="315" r:id="rId49"/>
    <p:sldId id="299" r:id="rId50"/>
    <p:sldId id="300" r:id="rId51"/>
    <p:sldId id="301" r:id="rId52"/>
    <p:sldId id="302" r:id="rId53"/>
    <p:sldId id="316" r:id="rId54"/>
    <p:sldId id="303" r:id="rId55"/>
    <p:sldId id="304" r:id="rId56"/>
    <p:sldId id="305" r:id="rId57"/>
    <p:sldId id="306" r:id="rId58"/>
    <p:sldId id="31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CAE8A-D4D8-4C7B-8F3F-17E41A6985B2}" type="datetimeFigureOut">
              <a:rPr lang="en-US" smtClean="0"/>
              <a:t>7/7/2019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78B8C-DB30-4190-AA62-DBA92373DDA0}" type="slidenum">
              <a:rPr lang="en-US" smtClean="0"/>
              <a:t>‹#›</a:t>
            </a:fld>
            <a:endParaRPr lang="en-US"/>
          </a:p>
        </p:txBody>
      </p:sp>
    </p:spTree>
    <p:extLst>
      <p:ext uri="{BB962C8B-B14F-4D97-AF65-F5344CB8AC3E}">
        <p14:creationId xmlns:p14="http://schemas.microsoft.com/office/powerpoint/2010/main" val="4004248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840004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05946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HiLCoE School of computer science &amp; technology</a:t>
            </a:r>
            <a:endParaRPr lang="en-US"/>
          </a:p>
        </p:txBody>
      </p:sp>
      <p:sp>
        <p:nvSpPr>
          <p:cNvPr id="5" name="Slide Number Placeholder 4"/>
          <p:cNvSpPr>
            <a:spLocks noGrp="1"/>
          </p:cNvSpPr>
          <p:nvPr>
            <p:ph type="sldNum" sz="quarter" idx="11"/>
          </p:nvPr>
        </p:nvSpPr>
        <p:spPr/>
        <p:txBody>
          <a:bodyPr/>
          <a:lstStyle/>
          <a:p>
            <a:fld id="{903ED962-68F9-0B47-9F47-857C2DC15957}" type="slidenum">
              <a:rPr lang="en-US" smtClean="0"/>
              <a:t>9</a:t>
            </a:fld>
            <a:endParaRPr lang="en-US"/>
          </a:p>
        </p:txBody>
      </p:sp>
    </p:spTree>
    <p:extLst>
      <p:ext uri="{BB962C8B-B14F-4D97-AF65-F5344CB8AC3E}">
        <p14:creationId xmlns:p14="http://schemas.microsoft.com/office/powerpoint/2010/main" val="2996928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Placeholder 2"/>
          <p:cNvSpPr>
            <a:spLocks noGrp="1" noRot="1" noChangeAspect="1"/>
          </p:cNvSpPr>
          <p:nvPr>
            <p:ph type="sldImg"/>
          </p:nvPr>
        </p:nvSpPr>
        <p:spPr bwMode="auto">
          <a:noFill/>
          <a:ln>
            <a:solidFill>
              <a:srgbClr val="000000"/>
            </a:solidFill>
            <a:miter lim="800000"/>
            <a:headEnd/>
            <a:tailEnd/>
          </a:ln>
        </p:spPr>
      </p:sp>
      <p:sp>
        <p:nvSpPr>
          <p:cNvPr id="1741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extLst>
      <p:ext uri="{BB962C8B-B14F-4D97-AF65-F5344CB8AC3E}">
        <p14:creationId xmlns:p14="http://schemas.microsoft.com/office/powerpoint/2010/main" val="129064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laceholder 2"/>
          <p:cNvSpPr>
            <a:spLocks noGrp="1" noRot="1" noChangeAspect="1"/>
          </p:cNvSpPr>
          <p:nvPr>
            <p:ph type="sldImg"/>
          </p:nvPr>
        </p:nvSpPr>
        <p:spPr bwMode="auto">
          <a:noFill/>
          <a:ln>
            <a:solidFill>
              <a:srgbClr val="000000"/>
            </a:solidFill>
            <a:miter lim="800000"/>
            <a:headEnd/>
            <a:tailEnd/>
          </a:ln>
        </p:spPr>
      </p:sp>
      <p:sp>
        <p:nvSpPr>
          <p:cNvPr id="1945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extLst>
      <p:ext uri="{BB962C8B-B14F-4D97-AF65-F5344CB8AC3E}">
        <p14:creationId xmlns:p14="http://schemas.microsoft.com/office/powerpoint/2010/main" val="2364728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Placeholder 2"/>
          <p:cNvSpPr>
            <a:spLocks noGrp="1" noRot="1" noChangeAspect="1"/>
          </p:cNvSpPr>
          <p:nvPr>
            <p:ph type="sldImg"/>
          </p:nvPr>
        </p:nvSpPr>
        <p:spPr bwMode="auto">
          <a:noFill/>
          <a:ln>
            <a:solidFill>
              <a:srgbClr val="000000"/>
            </a:solidFill>
            <a:miter lim="800000"/>
            <a:headEnd/>
            <a:tailEnd/>
          </a:ln>
        </p:spPr>
      </p:sp>
      <p:sp>
        <p:nvSpPr>
          <p:cNvPr id="2150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extLst>
      <p:ext uri="{BB962C8B-B14F-4D97-AF65-F5344CB8AC3E}">
        <p14:creationId xmlns:p14="http://schemas.microsoft.com/office/powerpoint/2010/main" val="520841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25</a:t>
            </a:fld>
            <a:endParaRPr lang="en-US"/>
          </a:p>
        </p:txBody>
      </p:sp>
    </p:spTree>
    <p:extLst>
      <p:ext uri="{BB962C8B-B14F-4D97-AF65-F5344CB8AC3E}">
        <p14:creationId xmlns:p14="http://schemas.microsoft.com/office/powerpoint/2010/main" val="4197078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78B8C-DB30-4190-AA62-DBA92373DDA0}" type="slidenum">
              <a:rPr lang="en-US" smtClean="0"/>
              <a:t>58</a:t>
            </a:fld>
            <a:endParaRPr lang="en-US"/>
          </a:p>
        </p:txBody>
      </p:sp>
    </p:spTree>
    <p:extLst>
      <p:ext uri="{BB962C8B-B14F-4D97-AF65-F5344CB8AC3E}">
        <p14:creationId xmlns:p14="http://schemas.microsoft.com/office/powerpoint/2010/main" val="216365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9FB4F1-E58D-4704-9B42-2AB8F887E02D}"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761B9-6F2D-4B0E-9E39-E729A7ABC078}" type="slidenum">
              <a:rPr lang="en-US" smtClean="0"/>
              <a:t>‹#›</a:t>
            </a:fld>
            <a:endParaRPr lang="en-US"/>
          </a:p>
        </p:txBody>
      </p:sp>
    </p:spTree>
    <p:extLst>
      <p:ext uri="{BB962C8B-B14F-4D97-AF65-F5344CB8AC3E}">
        <p14:creationId xmlns:p14="http://schemas.microsoft.com/office/powerpoint/2010/main" val="398491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FB4F1-E58D-4704-9B42-2AB8F887E02D}"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761B9-6F2D-4B0E-9E39-E729A7ABC078}" type="slidenum">
              <a:rPr lang="en-US" smtClean="0"/>
              <a:t>‹#›</a:t>
            </a:fld>
            <a:endParaRPr lang="en-US"/>
          </a:p>
        </p:txBody>
      </p:sp>
    </p:spTree>
    <p:extLst>
      <p:ext uri="{BB962C8B-B14F-4D97-AF65-F5344CB8AC3E}">
        <p14:creationId xmlns:p14="http://schemas.microsoft.com/office/powerpoint/2010/main" val="189621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FB4F1-E58D-4704-9B42-2AB8F887E02D}"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761B9-6F2D-4B0E-9E39-E729A7ABC078}" type="slidenum">
              <a:rPr lang="en-US" smtClean="0"/>
              <a:t>‹#›</a:t>
            </a:fld>
            <a:endParaRPr lang="en-US"/>
          </a:p>
        </p:txBody>
      </p:sp>
    </p:spTree>
    <p:extLst>
      <p:ext uri="{BB962C8B-B14F-4D97-AF65-F5344CB8AC3E}">
        <p14:creationId xmlns:p14="http://schemas.microsoft.com/office/powerpoint/2010/main" val="392082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407286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Portfolio Three">
    <p:spTree>
      <p:nvGrpSpPr>
        <p:cNvPr id="1" name=""/>
        <p:cNvGrpSpPr/>
        <p:nvPr/>
      </p:nvGrpSpPr>
      <p:grpSpPr>
        <a:xfrm>
          <a:off x="0" y="0"/>
          <a:ext cx="0" cy="0"/>
          <a:chOff x="0" y="0"/>
          <a:chExt cx="0" cy="0"/>
        </a:xfrm>
      </p:grpSpPr>
      <p:sp>
        <p:nvSpPr>
          <p:cNvPr id="9" name="Picture Placeholder 2"/>
          <p:cNvSpPr>
            <a:spLocks noGrp="1"/>
          </p:cNvSpPr>
          <p:nvPr>
            <p:ph type="pic" sz="quarter" idx="12"/>
          </p:nvPr>
        </p:nvSpPr>
        <p:spPr>
          <a:xfrm>
            <a:off x="0" y="0"/>
            <a:ext cx="5470240" cy="6858000"/>
          </a:xfrm>
        </p:spPr>
        <p:txBody>
          <a:bodyPr>
            <a:normAutofit/>
          </a:bodyPr>
          <a:lstStyle>
            <a:lvl1pPr>
              <a:defRPr sz="1200"/>
            </a:lvl1pPr>
          </a:lstStyle>
          <a:p>
            <a:endParaRPr lang="en-US"/>
          </a:p>
        </p:txBody>
      </p:sp>
    </p:spTree>
    <p:extLst>
      <p:ext uri="{BB962C8B-B14F-4D97-AF65-F5344CB8AC3E}">
        <p14:creationId xmlns:p14="http://schemas.microsoft.com/office/powerpoint/2010/main" val="2324596317"/>
      </p:ext>
    </p:extLst>
  </p:cSld>
  <p:clrMapOvr>
    <a:masterClrMapping/>
  </p:clrMapOvr>
  <p:transition spd="slow" advTm="3000">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FB4F1-E58D-4704-9B42-2AB8F887E02D}"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761B9-6F2D-4B0E-9E39-E729A7ABC078}" type="slidenum">
              <a:rPr lang="en-US" smtClean="0"/>
              <a:t>‹#›</a:t>
            </a:fld>
            <a:endParaRPr lang="en-US"/>
          </a:p>
        </p:txBody>
      </p:sp>
    </p:spTree>
    <p:extLst>
      <p:ext uri="{BB962C8B-B14F-4D97-AF65-F5344CB8AC3E}">
        <p14:creationId xmlns:p14="http://schemas.microsoft.com/office/powerpoint/2010/main" val="178859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9FB4F1-E58D-4704-9B42-2AB8F887E02D}"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761B9-6F2D-4B0E-9E39-E729A7ABC078}" type="slidenum">
              <a:rPr lang="en-US" smtClean="0"/>
              <a:t>‹#›</a:t>
            </a:fld>
            <a:endParaRPr lang="en-US"/>
          </a:p>
        </p:txBody>
      </p:sp>
    </p:spTree>
    <p:extLst>
      <p:ext uri="{BB962C8B-B14F-4D97-AF65-F5344CB8AC3E}">
        <p14:creationId xmlns:p14="http://schemas.microsoft.com/office/powerpoint/2010/main" val="330960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9FB4F1-E58D-4704-9B42-2AB8F887E02D}"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761B9-6F2D-4B0E-9E39-E729A7ABC078}" type="slidenum">
              <a:rPr lang="en-US" smtClean="0"/>
              <a:t>‹#›</a:t>
            </a:fld>
            <a:endParaRPr lang="en-US"/>
          </a:p>
        </p:txBody>
      </p:sp>
    </p:spTree>
    <p:extLst>
      <p:ext uri="{BB962C8B-B14F-4D97-AF65-F5344CB8AC3E}">
        <p14:creationId xmlns:p14="http://schemas.microsoft.com/office/powerpoint/2010/main" val="95907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9FB4F1-E58D-4704-9B42-2AB8F887E02D}" type="datetimeFigureOut">
              <a:rPr lang="en-US" smtClean="0"/>
              <a:t>7/7/2019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7761B9-6F2D-4B0E-9E39-E729A7ABC078}" type="slidenum">
              <a:rPr lang="en-US" smtClean="0"/>
              <a:t>‹#›</a:t>
            </a:fld>
            <a:endParaRPr lang="en-US"/>
          </a:p>
        </p:txBody>
      </p:sp>
    </p:spTree>
    <p:extLst>
      <p:ext uri="{BB962C8B-B14F-4D97-AF65-F5344CB8AC3E}">
        <p14:creationId xmlns:p14="http://schemas.microsoft.com/office/powerpoint/2010/main" val="303359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9FB4F1-E58D-4704-9B42-2AB8F887E02D}" type="datetimeFigureOut">
              <a:rPr lang="en-US" smtClean="0"/>
              <a:t>7/7/2019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7761B9-6F2D-4B0E-9E39-E729A7ABC078}" type="slidenum">
              <a:rPr lang="en-US" smtClean="0"/>
              <a:t>‹#›</a:t>
            </a:fld>
            <a:endParaRPr lang="en-US"/>
          </a:p>
        </p:txBody>
      </p:sp>
    </p:spTree>
    <p:extLst>
      <p:ext uri="{BB962C8B-B14F-4D97-AF65-F5344CB8AC3E}">
        <p14:creationId xmlns:p14="http://schemas.microsoft.com/office/powerpoint/2010/main" val="878315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FB4F1-E58D-4704-9B42-2AB8F887E02D}" type="datetimeFigureOut">
              <a:rPr lang="en-US" smtClean="0"/>
              <a:t>7/7/2019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7761B9-6F2D-4B0E-9E39-E729A7ABC078}" type="slidenum">
              <a:rPr lang="en-US" smtClean="0"/>
              <a:t>‹#›</a:t>
            </a:fld>
            <a:endParaRPr lang="en-US"/>
          </a:p>
        </p:txBody>
      </p:sp>
    </p:spTree>
    <p:extLst>
      <p:ext uri="{BB962C8B-B14F-4D97-AF65-F5344CB8AC3E}">
        <p14:creationId xmlns:p14="http://schemas.microsoft.com/office/powerpoint/2010/main" val="212149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FB4F1-E58D-4704-9B42-2AB8F887E02D}"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761B9-6F2D-4B0E-9E39-E729A7ABC078}" type="slidenum">
              <a:rPr lang="en-US" smtClean="0"/>
              <a:t>‹#›</a:t>
            </a:fld>
            <a:endParaRPr lang="en-US"/>
          </a:p>
        </p:txBody>
      </p:sp>
    </p:spTree>
    <p:extLst>
      <p:ext uri="{BB962C8B-B14F-4D97-AF65-F5344CB8AC3E}">
        <p14:creationId xmlns:p14="http://schemas.microsoft.com/office/powerpoint/2010/main" val="136020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FB4F1-E58D-4704-9B42-2AB8F887E02D}"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761B9-6F2D-4B0E-9E39-E729A7ABC078}" type="slidenum">
              <a:rPr lang="en-US" smtClean="0"/>
              <a:t>‹#›</a:t>
            </a:fld>
            <a:endParaRPr lang="en-US"/>
          </a:p>
        </p:txBody>
      </p:sp>
    </p:spTree>
    <p:extLst>
      <p:ext uri="{BB962C8B-B14F-4D97-AF65-F5344CB8AC3E}">
        <p14:creationId xmlns:p14="http://schemas.microsoft.com/office/powerpoint/2010/main" val="112157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FB4F1-E58D-4704-9B42-2AB8F887E02D}" type="datetimeFigureOut">
              <a:rPr lang="en-US" smtClean="0"/>
              <a:t>7/7/2019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761B9-6F2D-4B0E-9E39-E729A7ABC078}" type="slidenum">
              <a:rPr lang="en-US" smtClean="0"/>
              <a:t>‹#›</a:t>
            </a:fld>
            <a:endParaRPr lang="en-US"/>
          </a:p>
        </p:txBody>
      </p:sp>
    </p:spTree>
    <p:extLst>
      <p:ext uri="{BB962C8B-B14F-4D97-AF65-F5344CB8AC3E}">
        <p14:creationId xmlns:p14="http://schemas.microsoft.com/office/powerpoint/2010/main" val="3083004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pPr algn="ctr"/>
            <a:r>
              <a:rPr lang="en-US" b="1" dirty="0" smtClean="0">
                <a:latin typeface="Georgia" panose="02040502050405020303" pitchFamily="18" charset="0"/>
              </a:rPr>
              <a:t>Chapter 3</a:t>
            </a:r>
            <a:r>
              <a:rPr lang="en-US" b="1" dirty="0">
                <a:latin typeface="Georgia" panose="02040502050405020303" pitchFamily="18" charset="0"/>
              </a:rPr>
              <a:t/>
            </a:r>
            <a:br>
              <a:rPr lang="en-US" b="1" dirty="0">
                <a:latin typeface="Georgia" panose="02040502050405020303" pitchFamily="18" charset="0"/>
              </a:rPr>
            </a:br>
            <a:r>
              <a:rPr lang="en-US" sz="2000" b="1" i="1" dirty="0">
                <a:solidFill>
                  <a:schemeClr val="accent1"/>
                </a:solidFill>
                <a:latin typeface="Georgia" panose="02040502050405020303" pitchFamily="18" charset="0"/>
              </a:rPr>
              <a:t>CSS(</a:t>
            </a:r>
            <a:r>
              <a:rPr lang="en-US" sz="2000" b="1" i="1" dirty="0">
                <a:solidFill>
                  <a:schemeClr val="accent1"/>
                </a:solidFill>
              </a:rPr>
              <a:t>Cascading Style Sheets</a:t>
            </a:r>
            <a:r>
              <a:rPr lang="en-US" sz="2000" b="1" i="1" dirty="0">
                <a:latin typeface="Georgia" panose="02040502050405020303" pitchFamily="18" charset="0"/>
              </a:rPr>
              <a:t>)</a:t>
            </a:r>
            <a:endParaRPr lang="en-US" sz="2000" b="1" i="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endParaRPr>
          </a:p>
        </p:txBody>
      </p:sp>
      <p:sp>
        <p:nvSpPr>
          <p:cNvPr id="2" name="Picture Placeholder 1"/>
          <p:cNvSpPr>
            <a:spLocks noGrp="1"/>
          </p:cNvSpPr>
          <p:nvPr>
            <p:ph type="pic" sz="quarter" idx="13"/>
          </p:nvPr>
        </p:nvSpPr>
        <p:spPr/>
      </p:sp>
      <p:pic>
        <p:nvPicPr>
          <p:cNvPr id="8" name="Picture 5" descr="C:\Users\dell\Desktop\saved\css.png"/>
          <p:cNvPicPr>
            <a:picLocks noChangeAspect="1" noChangeArrowheads="1"/>
          </p:cNvPicPr>
          <p:nvPr/>
        </p:nvPicPr>
        <p:blipFill>
          <a:blip r:embed="rId3">
            <a:extLst>
              <a:ext uri="{28A0092B-C50C-407E-A947-70E740481C1C}">
                <a14:useLocalDpi xmlns:a14="http://schemas.microsoft.com/office/drawing/2010/main" val="0"/>
              </a:ext>
            </a:extLst>
          </a:blip>
          <a:srcRect l="11002" r="11002"/>
          <a:stretch>
            <a:fillRect/>
          </a:stretch>
        </p:blipFill>
        <p:spPr bwMode="auto">
          <a:xfrm>
            <a:off x="7089569" y="894000"/>
            <a:ext cx="5102431" cy="292552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Users\dell\Desktop\saved\d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8950" y="3819524"/>
            <a:ext cx="5563928" cy="1647825"/>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39548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r>
              <a:rPr lang="en-US" dirty="0" smtClean="0"/>
              <a:t>?</a:t>
            </a:r>
            <a:br>
              <a:rPr lang="en-US" dirty="0" smtClean="0"/>
            </a:br>
            <a:r>
              <a:rPr lang="en-US" dirty="0" smtClean="0"/>
              <a:t>&gt; Before CSS</a:t>
            </a:r>
            <a:endParaRPr lang="en-US" dirty="0"/>
          </a:p>
        </p:txBody>
      </p:sp>
      <p:sp>
        <p:nvSpPr>
          <p:cNvPr id="3" name="Content Placeholder 2"/>
          <p:cNvSpPr>
            <a:spLocks noGrp="1"/>
          </p:cNvSpPr>
          <p:nvPr>
            <p:ph idx="1"/>
          </p:nvPr>
        </p:nvSpPr>
        <p:spPr/>
        <p:txBody>
          <a:bodyPr/>
          <a:lstStyle/>
          <a:p>
            <a:r>
              <a:rPr lang="en-US" dirty="0"/>
              <a:t>Initially designers used presentation tags like (FONT, B, BR, TABLE ETC.) and spacer GIFs to control the design of web pages.</a:t>
            </a:r>
          </a:p>
          <a:p>
            <a:r>
              <a:rPr lang="en-US" dirty="0" smtClean="0"/>
              <a:t>Any </a:t>
            </a:r>
            <a:r>
              <a:rPr lang="en-US" b="1" dirty="0"/>
              <a:t>modification</a:t>
            </a:r>
            <a:r>
              <a:rPr lang="en-US" dirty="0"/>
              <a:t> in the design of websites was a very </a:t>
            </a:r>
            <a:r>
              <a:rPr lang="en-US" b="1" dirty="0"/>
              <a:t>difficult</a:t>
            </a:r>
            <a:r>
              <a:rPr lang="en-US" dirty="0"/>
              <a:t> and </a:t>
            </a:r>
            <a:r>
              <a:rPr lang="en-US" b="1" dirty="0"/>
              <a:t>boring</a:t>
            </a:r>
            <a:r>
              <a:rPr lang="en-US" dirty="0"/>
              <a:t> task, as it involves </a:t>
            </a:r>
            <a:r>
              <a:rPr lang="en-US" b="1" dirty="0"/>
              <a:t>manually</a:t>
            </a:r>
            <a:r>
              <a:rPr lang="en-US" dirty="0"/>
              <a:t> </a:t>
            </a:r>
            <a:r>
              <a:rPr lang="en-US" b="1" dirty="0"/>
              <a:t>editing</a:t>
            </a:r>
            <a:r>
              <a:rPr lang="en-US" dirty="0"/>
              <a:t> every HTML page.</a:t>
            </a:r>
          </a:p>
          <a:p>
            <a:r>
              <a:rPr lang="en-US" dirty="0"/>
              <a:t>Providing support for multiple browsers was a difficult task.</a:t>
            </a:r>
          </a:p>
          <a:p>
            <a:endParaRPr lang="en-US" dirty="0"/>
          </a:p>
        </p:txBody>
      </p:sp>
      <p:pic>
        <p:nvPicPr>
          <p:cNvPr id="4" name="Picture 4" descr="s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563" y="4206240"/>
            <a:ext cx="4038600" cy="258326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156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tx2">
                    <a:satMod val="200000"/>
                  </a:schemeClr>
                </a:solidFill>
                <a:ea typeface="+mj-ea"/>
                <a:cs typeface="+mj-cs"/>
              </a:rPr>
              <a:t>Brief history… 1997-2001</a:t>
            </a:r>
            <a:endParaRPr lang="en-US" dirty="0">
              <a:solidFill>
                <a:schemeClr val="tx2">
                  <a:satMod val="200000"/>
                </a:schemeClr>
              </a:solidFill>
              <a:ea typeface="+mj-ea"/>
              <a:cs typeface="+mj-cs"/>
            </a:endParaRPr>
          </a:p>
        </p:txBody>
      </p:sp>
      <p:sp>
        <p:nvSpPr>
          <p:cNvPr id="14338" name="Content Placeholder 2"/>
          <p:cNvSpPr>
            <a:spLocks noGrp="1"/>
          </p:cNvSpPr>
          <p:nvPr>
            <p:ph idx="1"/>
          </p:nvPr>
        </p:nvSpPr>
        <p:spPr/>
        <p:txBody>
          <a:bodyPr/>
          <a:lstStyle/>
          <a:p>
            <a:pPr eaLnBrk="1" hangingPunct="1"/>
            <a:r>
              <a:rPr lang="en-US" dirty="0" smtClean="0"/>
              <a:t>Content: HTML 4.01</a:t>
            </a:r>
          </a:p>
          <a:p>
            <a:pPr eaLnBrk="1" hangingPunct="1"/>
            <a:r>
              <a:rPr lang="en-US" dirty="0" smtClean="0"/>
              <a:t>Presentation: CSS1</a:t>
            </a:r>
          </a:p>
          <a:p>
            <a:pPr eaLnBrk="1" hangingPunct="1">
              <a:buFont typeface="Wingdings" pitchFamily="127" charset="2"/>
              <a:buNone/>
            </a:pPr>
            <a:endParaRPr lang="en-US" dirty="0" smtClean="0"/>
          </a:p>
        </p:txBody>
      </p:sp>
      <p:pic>
        <p:nvPicPr>
          <p:cNvPr id="16387" name="Picture 3" descr="Picture 6.png"/>
          <p:cNvPicPr>
            <a:picLocks noChangeAspect="1"/>
          </p:cNvPicPr>
          <p:nvPr/>
        </p:nvPicPr>
        <p:blipFill>
          <a:blip r:embed="rId3"/>
          <a:srcRect/>
          <a:stretch>
            <a:fillRect/>
          </a:stretch>
        </p:blipFill>
        <p:spPr bwMode="auto">
          <a:xfrm>
            <a:off x="2590800" y="3429000"/>
            <a:ext cx="3028950" cy="3200400"/>
          </a:xfrm>
          <a:prstGeom prst="rect">
            <a:avLst/>
          </a:prstGeom>
          <a:noFill/>
          <a:ln w="9525">
            <a:noFill/>
            <a:miter lim="800000"/>
            <a:headEnd/>
            <a:tailEnd/>
          </a:ln>
        </p:spPr>
      </p:pic>
      <p:pic>
        <p:nvPicPr>
          <p:cNvPr id="16388" name="Picture 4" descr="Picture 15.png"/>
          <p:cNvPicPr>
            <a:picLocks noChangeAspect="1"/>
          </p:cNvPicPr>
          <p:nvPr/>
        </p:nvPicPr>
        <p:blipFill>
          <a:blip r:embed="rId4"/>
          <a:srcRect/>
          <a:stretch>
            <a:fillRect/>
          </a:stretch>
        </p:blipFill>
        <p:spPr bwMode="auto">
          <a:xfrm>
            <a:off x="6096000" y="3429001"/>
            <a:ext cx="4343400" cy="3198813"/>
          </a:xfrm>
          <a:prstGeom prst="rect">
            <a:avLst/>
          </a:prstGeom>
          <a:noFill/>
          <a:ln w="9525">
            <a:noFill/>
            <a:miter lim="800000"/>
            <a:headEnd/>
            <a:tailEnd/>
          </a:ln>
        </p:spPr>
      </p:pic>
    </p:spTree>
    <p:extLst>
      <p:ext uri="{BB962C8B-B14F-4D97-AF65-F5344CB8AC3E}">
        <p14:creationId xmlns:p14="http://schemas.microsoft.com/office/powerpoint/2010/main" val="33360159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tx2">
                    <a:satMod val="200000"/>
                  </a:schemeClr>
                </a:solidFill>
                <a:ea typeface="+mj-ea"/>
                <a:cs typeface="+mj-cs"/>
              </a:rPr>
              <a:t>Brief history… 2001-2006</a:t>
            </a:r>
            <a:endParaRPr lang="en-US" dirty="0">
              <a:solidFill>
                <a:schemeClr val="tx2">
                  <a:satMod val="200000"/>
                </a:schemeClr>
              </a:solidFill>
              <a:ea typeface="+mj-ea"/>
              <a:cs typeface="+mj-cs"/>
            </a:endParaRPr>
          </a:p>
        </p:txBody>
      </p:sp>
      <p:sp>
        <p:nvSpPr>
          <p:cNvPr id="15362" name="Content Placeholder 2"/>
          <p:cNvSpPr>
            <a:spLocks noGrp="1"/>
          </p:cNvSpPr>
          <p:nvPr>
            <p:ph idx="1"/>
          </p:nvPr>
        </p:nvSpPr>
        <p:spPr/>
        <p:txBody>
          <a:bodyPr/>
          <a:lstStyle/>
          <a:p>
            <a:pPr eaLnBrk="1" hangingPunct="1"/>
            <a:r>
              <a:rPr lang="en-US" smtClean="0"/>
              <a:t>Content: XHTML 1</a:t>
            </a:r>
          </a:p>
          <a:p>
            <a:pPr eaLnBrk="1" hangingPunct="1"/>
            <a:r>
              <a:rPr lang="en-US" smtClean="0"/>
              <a:t>Presentation: CSS2	</a:t>
            </a:r>
          </a:p>
        </p:txBody>
      </p:sp>
      <p:pic>
        <p:nvPicPr>
          <p:cNvPr id="18435" name="Picture 3" descr="Picture 7.png"/>
          <p:cNvPicPr>
            <a:picLocks noChangeAspect="1"/>
          </p:cNvPicPr>
          <p:nvPr/>
        </p:nvPicPr>
        <p:blipFill>
          <a:blip r:embed="rId3"/>
          <a:srcRect/>
          <a:stretch>
            <a:fillRect/>
          </a:stretch>
        </p:blipFill>
        <p:spPr bwMode="auto">
          <a:xfrm>
            <a:off x="2514600" y="3429000"/>
            <a:ext cx="3441700" cy="3429000"/>
          </a:xfrm>
          <a:prstGeom prst="rect">
            <a:avLst/>
          </a:prstGeom>
          <a:noFill/>
          <a:ln w="9525">
            <a:noFill/>
            <a:miter lim="800000"/>
            <a:headEnd/>
            <a:tailEnd/>
          </a:ln>
        </p:spPr>
      </p:pic>
      <p:pic>
        <p:nvPicPr>
          <p:cNvPr id="18436" name="Picture 4" descr="Picture 14.png"/>
          <p:cNvPicPr>
            <a:picLocks noChangeAspect="1"/>
          </p:cNvPicPr>
          <p:nvPr/>
        </p:nvPicPr>
        <p:blipFill>
          <a:blip r:embed="rId4"/>
          <a:srcRect/>
          <a:stretch>
            <a:fillRect/>
          </a:stretch>
        </p:blipFill>
        <p:spPr bwMode="auto">
          <a:xfrm>
            <a:off x="7162801" y="3429000"/>
            <a:ext cx="3052763" cy="3429000"/>
          </a:xfrm>
          <a:prstGeom prst="rect">
            <a:avLst/>
          </a:prstGeom>
          <a:noFill/>
          <a:ln w="9525">
            <a:noFill/>
            <a:miter lim="800000"/>
            <a:headEnd/>
            <a:tailEnd/>
          </a:ln>
        </p:spPr>
      </p:pic>
    </p:spTree>
    <p:extLst>
      <p:ext uri="{BB962C8B-B14F-4D97-AF65-F5344CB8AC3E}">
        <p14:creationId xmlns:p14="http://schemas.microsoft.com/office/powerpoint/2010/main" val="3939876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tx2">
                    <a:satMod val="200000"/>
                  </a:schemeClr>
                </a:solidFill>
                <a:ea typeface="+mj-ea"/>
                <a:cs typeface="+mj-cs"/>
              </a:rPr>
              <a:t>Brief history… 2007-present</a:t>
            </a:r>
            <a:endParaRPr lang="en-US" dirty="0">
              <a:solidFill>
                <a:schemeClr val="tx2">
                  <a:satMod val="200000"/>
                </a:schemeClr>
              </a:solidFill>
              <a:ea typeface="+mj-ea"/>
              <a:cs typeface="+mj-cs"/>
            </a:endParaRPr>
          </a:p>
        </p:txBody>
      </p:sp>
      <p:sp>
        <p:nvSpPr>
          <p:cNvPr id="16386" name="Content Placeholder 2"/>
          <p:cNvSpPr>
            <a:spLocks noGrp="1"/>
          </p:cNvSpPr>
          <p:nvPr>
            <p:ph idx="1"/>
          </p:nvPr>
        </p:nvSpPr>
        <p:spPr>
          <a:xfrm>
            <a:off x="2438400" y="1784350"/>
            <a:ext cx="7772400" cy="1416050"/>
          </a:xfrm>
        </p:spPr>
        <p:txBody>
          <a:bodyPr/>
          <a:lstStyle/>
          <a:p>
            <a:pPr eaLnBrk="1" hangingPunct="1"/>
            <a:r>
              <a:rPr lang="en-US" smtClean="0"/>
              <a:t>Content: HTML5</a:t>
            </a:r>
          </a:p>
          <a:p>
            <a:pPr eaLnBrk="1" hangingPunct="1"/>
            <a:r>
              <a:rPr lang="en-US" smtClean="0"/>
              <a:t>Presentation: CSS3</a:t>
            </a:r>
          </a:p>
          <a:p>
            <a:pPr eaLnBrk="1" hangingPunct="1">
              <a:buFont typeface="Wingdings" pitchFamily="127" charset="2"/>
              <a:buNone/>
            </a:pPr>
            <a:endParaRPr lang="en-US" smtClean="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3689" y="2916310"/>
            <a:ext cx="7093900" cy="3608417"/>
          </a:xfrm>
          <a:prstGeom prst="rect">
            <a:avLst/>
          </a:prstGeom>
        </p:spPr>
      </p:pic>
    </p:spTree>
    <p:extLst>
      <p:ext uri="{BB962C8B-B14F-4D97-AF65-F5344CB8AC3E}">
        <p14:creationId xmlns:p14="http://schemas.microsoft.com/office/powerpoint/2010/main" val="4719927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ea typeface="ＭＳ Ｐゴシック" panose="020B0600070205080204" pitchFamily="34" charset="-128"/>
              </a:rPr>
              <a:t>Pros and Cons of Using CSS</a:t>
            </a:r>
          </a:p>
        </p:txBody>
      </p:sp>
      <p:sp>
        <p:nvSpPr>
          <p:cNvPr id="11269" name="Rectangle 3"/>
          <p:cNvSpPr>
            <a:spLocks noGrp="1" noChangeArrowheads="1"/>
          </p:cNvSpPr>
          <p:nvPr>
            <p:ph type="body" idx="1"/>
          </p:nvPr>
        </p:nvSpPr>
        <p:spPr/>
        <p:txBody>
          <a:bodyPr/>
          <a:lstStyle/>
          <a:p>
            <a:r>
              <a:rPr lang="en-US" smtClean="0">
                <a:ea typeface="ＭＳ Ｐゴシック" panose="020B0600070205080204" pitchFamily="34" charset="-128"/>
              </a:rPr>
              <a:t>Pros</a:t>
            </a:r>
          </a:p>
          <a:p>
            <a:pPr lvl="1"/>
            <a:r>
              <a:rPr lang="en-US" smtClean="0">
                <a:ea typeface="ＭＳ Ｐゴシック" panose="020B0600070205080204" pitchFamily="34" charset="-128"/>
              </a:rPr>
              <a:t>Greater designer control of the appearance of the page</a:t>
            </a:r>
          </a:p>
          <a:p>
            <a:pPr lvl="1"/>
            <a:r>
              <a:rPr lang="en-US" smtClean="0">
                <a:ea typeface="ＭＳ Ｐゴシック" panose="020B0600070205080204" pitchFamily="34" charset="-128"/>
              </a:rPr>
              <a:t>Easier management of site-wide changes</a:t>
            </a:r>
          </a:p>
          <a:p>
            <a:pPr lvl="1"/>
            <a:r>
              <a:rPr lang="en-US" smtClean="0">
                <a:ea typeface="ＭＳ Ｐゴシック" panose="020B0600070205080204" pitchFamily="34" charset="-128"/>
              </a:rPr>
              <a:t>Greater accessibility to web sites by non-graphical browsers and web-page-reading software</a:t>
            </a:r>
          </a:p>
          <a:p>
            <a:pPr lvl="1">
              <a:buFontTx/>
              <a:buNone/>
            </a:pPr>
            <a:endParaRPr lang="en-US" smtClean="0">
              <a:ea typeface="ＭＳ Ｐゴシック" panose="020B0600070205080204" pitchFamily="34" charset="-128"/>
            </a:endParaRPr>
          </a:p>
          <a:p>
            <a:r>
              <a:rPr lang="en-US" smtClean="0">
                <a:ea typeface="ＭＳ Ｐゴシック" panose="020B0600070205080204" pitchFamily="34" charset="-128"/>
              </a:rPr>
              <a:t>Cons</a:t>
            </a:r>
          </a:p>
          <a:p>
            <a:pPr lvl="1"/>
            <a:r>
              <a:rPr lang="en-US" smtClean="0">
                <a:ea typeface="ＭＳ Ｐゴシック" panose="020B0600070205080204" pitchFamily="34" charset="-128"/>
              </a:rPr>
              <a:t>Different browsers may interpret Style Sheets in different ways</a:t>
            </a:r>
          </a:p>
          <a:p>
            <a:pPr lvl="1"/>
            <a:r>
              <a:rPr lang="en-US" smtClean="0">
                <a:ea typeface="ＭＳ Ｐゴシック" panose="020B0600070205080204" pitchFamily="34" charset="-128"/>
              </a:rPr>
              <a:t>Some styles may not be seen at all on some browsers</a:t>
            </a:r>
          </a:p>
        </p:txBody>
      </p:sp>
    </p:spTree>
    <p:extLst>
      <p:ext uri="{BB962C8B-B14F-4D97-AF65-F5344CB8AC3E}">
        <p14:creationId xmlns:p14="http://schemas.microsoft.com/office/powerpoint/2010/main" val="37271266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Syntax</a:t>
            </a:r>
            <a:endParaRPr lang="en-US" dirty="0"/>
          </a:p>
        </p:txBody>
      </p:sp>
      <p:sp>
        <p:nvSpPr>
          <p:cNvPr id="3" name="Content Placeholder 2"/>
          <p:cNvSpPr>
            <a:spLocks noGrp="1"/>
          </p:cNvSpPr>
          <p:nvPr>
            <p:ph idx="1"/>
          </p:nvPr>
        </p:nvSpPr>
        <p:spPr>
          <a:xfrm>
            <a:off x="641239" y="2040273"/>
            <a:ext cx="8596668" cy="4416674"/>
          </a:xfrm>
        </p:spPr>
        <p:txBody>
          <a:bodyPr>
            <a:normAutofit fontScale="77500" lnSpcReduction="20000"/>
          </a:bodyPr>
          <a:lstStyle/>
          <a:p>
            <a:r>
              <a:rPr lang="en-US" dirty="0" smtClean="0"/>
              <a:t>Style Definition:</a:t>
            </a:r>
          </a:p>
          <a:p>
            <a:pPr marL="0" indent="0">
              <a:buNone/>
            </a:pPr>
            <a:r>
              <a:rPr lang="en-US" dirty="0" smtClean="0"/>
              <a:t>	</a:t>
            </a:r>
            <a:r>
              <a:rPr lang="en-US" b="1" dirty="0" smtClean="0"/>
              <a:t>Selector {</a:t>
            </a:r>
          </a:p>
          <a:p>
            <a:pPr marL="0" indent="0">
              <a:buNone/>
            </a:pPr>
            <a:r>
              <a:rPr lang="en-US" b="1" dirty="0"/>
              <a:t>	</a:t>
            </a:r>
            <a:r>
              <a:rPr lang="en-US" b="1" dirty="0" smtClean="0"/>
              <a:t>	property: value;</a:t>
            </a:r>
          </a:p>
          <a:p>
            <a:pPr marL="0" indent="0">
              <a:buNone/>
            </a:pPr>
            <a:r>
              <a:rPr lang="en-US" b="1" dirty="0"/>
              <a:t>	</a:t>
            </a:r>
            <a:r>
              <a:rPr lang="en-US" b="1" dirty="0" smtClean="0"/>
              <a:t>}</a:t>
            </a:r>
          </a:p>
          <a:p>
            <a:r>
              <a:rPr lang="en-US" dirty="0" smtClean="0"/>
              <a:t>Example: body { font-family: Verdana; font-size: 9px; }</a:t>
            </a:r>
          </a:p>
          <a:p>
            <a:endParaRPr lang="en-US" dirty="0"/>
          </a:p>
          <a:p>
            <a:pPr marL="0" indent="0">
              <a:buNone/>
            </a:pPr>
            <a:endParaRPr lang="en-US" dirty="0" smtClean="0"/>
          </a:p>
          <a:p>
            <a:r>
              <a:rPr lang="en-US" dirty="0" smtClean="0"/>
              <a:t>The selector can either be a grouping of elements, an identifier, class, or single HTML element (body, div, etc.)</a:t>
            </a:r>
          </a:p>
          <a:p>
            <a:r>
              <a:rPr lang="en-US" dirty="0"/>
              <a:t>Each declaration includes a CSS property name and a value, separated by a colon.</a:t>
            </a:r>
          </a:p>
          <a:p>
            <a:r>
              <a:rPr lang="en-US" dirty="0"/>
              <a:t>A CSS declaration always ends with a semicolon, and declaration blocks are surrounded by curly braces</a:t>
            </a:r>
          </a:p>
          <a:p>
            <a:endParaRPr lang="en-US" dirty="0"/>
          </a:p>
        </p:txBody>
      </p:sp>
      <p:pic>
        <p:nvPicPr>
          <p:cNvPr id="4" name="Picture 3"/>
          <p:cNvPicPr>
            <a:picLocks noChangeAspect="1"/>
          </p:cNvPicPr>
          <p:nvPr/>
        </p:nvPicPr>
        <p:blipFill>
          <a:blip r:embed="rId2"/>
          <a:stretch>
            <a:fillRect/>
          </a:stretch>
        </p:blipFill>
        <p:spPr>
          <a:xfrm>
            <a:off x="5284478" y="2160589"/>
            <a:ext cx="4724400" cy="1457325"/>
          </a:xfrm>
          <a:prstGeom prst="rect">
            <a:avLst/>
          </a:prstGeom>
          <a:ln>
            <a:solidFill>
              <a:schemeClr val="accent1"/>
            </a:solidFill>
          </a:ln>
        </p:spPr>
      </p:pic>
    </p:spTree>
    <p:extLst>
      <p:ext uri="{BB962C8B-B14F-4D97-AF65-F5344CB8AC3E}">
        <p14:creationId xmlns:p14="http://schemas.microsoft.com/office/powerpoint/2010/main" val="34260251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t>
            </a:r>
            <a:r>
              <a:rPr lang="en-US" dirty="0"/>
              <a:t>Syntax</a:t>
            </a:r>
          </a:p>
        </p:txBody>
      </p:sp>
      <p:sp>
        <p:nvSpPr>
          <p:cNvPr id="3" name="Content Placeholder 2"/>
          <p:cNvSpPr>
            <a:spLocks noGrp="1"/>
          </p:cNvSpPr>
          <p:nvPr>
            <p:ph idx="1"/>
          </p:nvPr>
        </p:nvSpPr>
        <p:spPr/>
        <p:txBody>
          <a:bodyPr/>
          <a:lstStyle/>
          <a:p>
            <a:r>
              <a:rPr lang="en-US" dirty="0" smtClean="0"/>
              <a:t>Case insensitive</a:t>
            </a:r>
          </a:p>
          <a:p>
            <a:r>
              <a:rPr lang="en-US" dirty="0" smtClean="0"/>
              <a:t>In most cases the use of whitespaces does not matter, within a selector it does matter specifying which elements are targeted.</a:t>
            </a:r>
          </a:p>
          <a:p>
            <a:r>
              <a:rPr lang="en-US" b="1" dirty="0" smtClean="0"/>
              <a:t>Comments:</a:t>
            </a:r>
            <a:r>
              <a:rPr lang="en-US" dirty="0" smtClean="0"/>
              <a:t> Comments are useful for organizing styles, annotating code, or communicating with team members.</a:t>
            </a:r>
          </a:p>
          <a:p>
            <a:pPr marL="0" indent="0">
              <a:buNone/>
            </a:pPr>
            <a:r>
              <a:rPr lang="en-US" dirty="0"/>
              <a:t>	</a:t>
            </a:r>
            <a:r>
              <a:rPr lang="en-US" b="1" dirty="0"/>
              <a:t>/*</a:t>
            </a:r>
            <a:r>
              <a:rPr lang="en-US" dirty="0"/>
              <a:t> </a:t>
            </a:r>
          </a:p>
          <a:p>
            <a:pPr marL="0" indent="0">
              <a:buNone/>
            </a:pPr>
            <a:r>
              <a:rPr lang="en-US" dirty="0"/>
              <a:t>		This is</a:t>
            </a:r>
          </a:p>
          <a:p>
            <a:pPr marL="0" indent="0">
              <a:buNone/>
            </a:pPr>
            <a:r>
              <a:rPr lang="en-US" dirty="0"/>
              <a:t>		a comment</a:t>
            </a:r>
          </a:p>
          <a:p>
            <a:pPr marL="0" indent="0">
              <a:buNone/>
            </a:pPr>
            <a:r>
              <a:rPr lang="en-US" dirty="0"/>
              <a:t>	</a:t>
            </a:r>
            <a:r>
              <a:rPr lang="en-US" b="1" dirty="0"/>
              <a:t>*/</a:t>
            </a:r>
          </a:p>
          <a:p>
            <a:endParaRPr lang="en-US" dirty="0"/>
          </a:p>
        </p:txBody>
      </p:sp>
    </p:spTree>
    <p:extLst>
      <p:ext uri="{BB962C8B-B14F-4D97-AF65-F5344CB8AC3E}">
        <p14:creationId xmlns:p14="http://schemas.microsoft.com/office/powerpoint/2010/main" val="13830164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Styles</a:t>
            </a:r>
            <a:endParaRPr lang="en-US" dirty="0"/>
          </a:p>
        </p:txBody>
      </p:sp>
      <p:sp>
        <p:nvSpPr>
          <p:cNvPr id="3" name="Content Placeholder 2"/>
          <p:cNvSpPr>
            <a:spLocks noGrp="1"/>
          </p:cNvSpPr>
          <p:nvPr>
            <p:ph idx="1"/>
          </p:nvPr>
        </p:nvSpPr>
        <p:spPr/>
        <p:txBody>
          <a:bodyPr/>
          <a:lstStyle/>
          <a:p>
            <a:r>
              <a:rPr lang="en-US" b="1" dirty="0" smtClean="0"/>
              <a:t>Author / Developer Style Sheets</a:t>
            </a:r>
          </a:p>
          <a:p>
            <a:pPr lvl="1"/>
            <a:r>
              <a:rPr lang="en-US" dirty="0" smtClean="0"/>
              <a:t>Inline Style</a:t>
            </a:r>
            <a:r>
              <a:rPr lang="en-US" dirty="0"/>
              <a:t> Sheets</a:t>
            </a:r>
            <a:endParaRPr lang="en-US" dirty="0" smtClean="0"/>
          </a:p>
          <a:p>
            <a:pPr lvl="1"/>
            <a:r>
              <a:rPr lang="en-US" dirty="0" smtClean="0"/>
              <a:t>Embedded Style</a:t>
            </a:r>
            <a:r>
              <a:rPr lang="en-US" dirty="0"/>
              <a:t> Sheets</a:t>
            </a:r>
            <a:endParaRPr lang="en-US" dirty="0" smtClean="0"/>
          </a:p>
          <a:p>
            <a:pPr lvl="1"/>
            <a:r>
              <a:rPr lang="en-US" dirty="0" smtClean="0"/>
              <a:t>External Style</a:t>
            </a:r>
            <a:r>
              <a:rPr lang="en-US" dirty="0"/>
              <a:t> Sheets</a:t>
            </a:r>
            <a:endParaRPr lang="en-US" dirty="0" smtClean="0"/>
          </a:p>
          <a:p>
            <a:r>
              <a:rPr lang="en-US" b="1" dirty="0" smtClean="0"/>
              <a:t>User Style Sheets</a:t>
            </a:r>
          </a:p>
          <a:p>
            <a:r>
              <a:rPr lang="en-US" b="1" dirty="0" smtClean="0"/>
              <a:t>Browser Default Style Sheets</a:t>
            </a:r>
            <a:endParaRPr lang="en-US" b="1" dirty="0"/>
          </a:p>
        </p:txBody>
      </p:sp>
    </p:spTree>
    <p:extLst>
      <p:ext uri="{BB962C8B-B14F-4D97-AF65-F5344CB8AC3E}">
        <p14:creationId xmlns:p14="http://schemas.microsoft.com/office/powerpoint/2010/main" val="9908491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a:t>
            </a:r>
            <a:r>
              <a:rPr lang="en-US" dirty="0" smtClean="0"/>
              <a:t>Styles</a:t>
            </a:r>
            <a:br>
              <a:rPr lang="en-US" dirty="0" smtClean="0"/>
            </a:br>
            <a:r>
              <a:rPr lang="en-US" dirty="0" smtClean="0"/>
              <a:t>&gt; Author (Developer) Style Sheets</a:t>
            </a:r>
            <a:endParaRPr lang="en-US" dirty="0"/>
          </a:p>
        </p:txBody>
      </p:sp>
      <p:sp>
        <p:nvSpPr>
          <p:cNvPr id="3" name="Content Placeholder 2"/>
          <p:cNvSpPr>
            <a:spLocks noGrp="1"/>
          </p:cNvSpPr>
          <p:nvPr>
            <p:ph idx="1"/>
          </p:nvPr>
        </p:nvSpPr>
        <p:spPr>
          <a:xfrm>
            <a:off x="677334" y="2160589"/>
            <a:ext cx="8596668" cy="4332575"/>
          </a:xfrm>
        </p:spPr>
        <p:txBody>
          <a:bodyPr>
            <a:normAutofit fontScale="92500" lnSpcReduction="10000"/>
          </a:bodyPr>
          <a:lstStyle/>
          <a:p>
            <a:r>
              <a:rPr lang="en-US" b="1" dirty="0" smtClean="0"/>
              <a:t>Inline Styles:</a:t>
            </a:r>
          </a:p>
          <a:p>
            <a:pPr lvl="1"/>
            <a:r>
              <a:rPr lang="en-US" dirty="0" smtClean="0"/>
              <a:t>Allows you to format HTML elements directly as attribute of that element itself.</a:t>
            </a:r>
          </a:p>
          <a:p>
            <a:pPr lvl="1"/>
            <a:r>
              <a:rPr lang="en-US" dirty="0" smtClean="0"/>
              <a:t>This is achieved through the style attribute which is supported by every HTML tag.</a:t>
            </a:r>
          </a:p>
          <a:p>
            <a:pPr lvl="1"/>
            <a:endParaRPr lang="en-US" dirty="0" smtClean="0"/>
          </a:p>
          <a:p>
            <a:pPr lvl="1"/>
            <a:endParaRPr lang="en-US" b="1" dirty="0" smtClean="0"/>
          </a:p>
          <a:p>
            <a:pPr lvl="1"/>
            <a:endParaRPr lang="en-US" b="1" dirty="0"/>
          </a:p>
          <a:p>
            <a:pPr lvl="1"/>
            <a:endParaRPr lang="en-US" b="1" dirty="0" smtClean="0"/>
          </a:p>
          <a:p>
            <a:pPr lvl="1"/>
            <a:endParaRPr lang="en-US" b="1" dirty="0"/>
          </a:p>
          <a:p>
            <a:pPr lvl="1"/>
            <a:endParaRPr lang="en-US" b="1" dirty="0" smtClean="0"/>
          </a:p>
          <a:p>
            <a:pPr lvl="1"/>
            <a:r>
              <a:rPr lang="en-US" b="1" dirty="0" smtClean="0"/>
              <a:t>The simplest way but repetitive across multiple HTML elements</a:t>
            </a:r>
            <a:endParaRPr lang="en-US" dirty="0" smtClean="0"/>
          </a:p>
        </p:txBody>
      </p:sp>
      <p:pic>
        <p:nvPicPr>
          <p:cNvPr id="5" name="Picture 4"/>
          <p:cNvPicPr>
            <a:picLocks noChangeAspect="1"/>
          </p:cNvPicPr>
          <p:nvPr/>
        </p:nvPicPr>
        <p:blipFill>
          <a:blip r:embed="rId2"/>
          <a:stretch>
            <a:fillRect/>
          </a:stretch>
        </p:blipFill>
        <p:spPr>
          <a:xfrm>
            <a:off x="1423806" y="4110730"/>
            <a:ext cx="4714875" cy="847725"/>
          </a:xfrm>
          <a:prstGeom prst="rect">
            <a:avLst/>
          </a:prstGeom>
        </p:spPr>
      </p:pic>
      <p:pic>
        <p:nvPicPr>
          <p:cNvPr id="6" name="Picture 5"/>
          <p:cNvPicPr>
            <a:picLocks noChangeAspect="1"/>
          </p:cNvPicPr>
          <p:nvPr/>
        </p:nvPicPr>
        <p:blipFill>
          <a:blip r:embed="rId3"/>
          <a:stretch>
            <a:fillRect/>
          </a:stretch>
        </p:blipFill>
        <p:spPr>
          <a:xfrm>
            <a:off x="6885152" y="3917301"/>
            <a:ext cx="5000625" cy="819150"/>
          </a:xfrm>
          <a:prstGeom prst="rect">
            <a:avLst/>
          </a:prstGeom>
        </p:spPr>
      </p:pic>
    </p:spTree>
    <p:extLst>
      <p:ext uri="{BB962C8B-B14F-4D97-AF65-F5344CB8AC3E}">
        <p14:creationId xmlns:p14="http://schemas.microsoft.com/office/powerpoint/2010/main" val="27888609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a:t>
            </a:r>
            <a:r>
              <a:rPr lang="en-US" dirty="0" smtClean="0"/>
              <a:t>Styles</a:t>
            </a:r>
            <a:br>
              <a:rPr lang="en-US" dirty="0" smtClean="0"/>
            </a:br>
            <a:r>
              <a:rPr lang="en-US" dirty="0" smtClean="0"/>
              <a:t>&gt; Author (Developer) Style Sheets</a:t>
            </a:r>
            <a:endParaRPr lang="en-US" dirty="0"/>
          </a:p>
        </p:txBody>
      </p:sp>
      <p:sp>
        <p:nvSpPr>
          <p:cNvPr id="3" name="Content Placeholder 2"/>
          <p:cNvSpPr>
            <a:spLocks noGrp="1"/>
          </p:cNvSpPr>
          <p:nvPr>
            <p:ph idx="1"/>
          </p:nvPr>
        </p:nvSpPr>
        <p:spPr>
          <a:xfrm>
            <a:off x="677334" y="2160589"/>
            <a:ext cx="4873234" cy="4352506"/>
          </a:xfrm>
        </p:spPr>
        <p:txBody>
          <a:bodyPr>
            <a:normAutofit/>
          </a:bodyPr>
          <a:lstStyle/>
          <a:p>
            <a:r>
              <a:rPr lang="en-US" b="1" dirty="0" smtClean="0"/>
              <a:t>Embedded Styles:</a:t>
            </a:r>
          </a:p>
          <a:p>
            <a:pPr lvl="1"/>
            <a:r>
              <a:rPr lang="en-US" dirty="0" smtClean="0"/>
              <a:t>Embedded styles allow you to write styles to control the page content in the head of the page’s HTML.</a:t>
            </a:r>
          </a:p>
          <a:p>
            <a:pPr lvl="1"/>
            <a:r>
              <a:rPr lang="en-US" dirty="0" smtClean="0"/>
              <a:t>This is achieved through the </a:t>
            </a:r>
            <a:r>
              <a:rPr lang="en-US" b="1" dirty="0" smtClean="0"/>
              <a:t>style</a:t>
            </a:r>
            <a:r>
              <a:rPr lang="en-US" dirty="0" smtClean="0"/>
              <a:t> tag.</a:t>
            </a:r>
          </a:p>
          <a:p>
            <a:pPr lvl="1"/>
            <a:r>
              <a:rPr lang="en-US" dirty="0" smtClean="0"/>
              <a:t>Inefficient as a means of controlling styles across an entire site.</a:t>
            </a:r>
          </a:p>
          <a:p>
            <a:pPr lvl="1"/>
            <a:r>
              <a:rPr lang="en-US" b="1" dirty="0" smtClean="0"/>
              <a:t>Repetitive across multiple pages.</a:t>
            </a:r>
          </a:p>
          <a:p>
            <a:pPr lvl="1"/>
            <a:endParaRPr lang="en-US" dirty="0"/>
          </a:p>
        </p:txBody>
      </p:sp>
      <p:pic>
        <p:nvPicPr>
          <p:cNvPr id="5" name="Picture 4"/>
          <p:cNvPicPr>
            <a:picLocks noChangeAspect="1"/>
          </p:cNvPicPr>
          <p:nvPr/>
        </p:nvPicPr>
        <p:blipFill>
          <a:blip r:embed="rId2"/>
          <a:stretch>
            <a:fillRect/>
          </a:stretch>
        </p:blipFill>
        <p:spPr>
          <a:xfrm>
            <a:off x="5303969" y="1413163"/>
            <a:ext cx="5781613" cy="4942547"/>
          </a:xfrm>
          <a:prstGeom prst="rect">
            <a:avLst/>
          </a:prstGeom>
        </p:spPr>
      </p:pic>
      <p:pic>
        <p:nvPicPr>
          <p:cNvPr id="6" name="Picture 5"/>
          <p:cNvPicPr>
            <a:picLocks noChangeAspect="1"/>
          </p:cNvPicPr>
          <p:nvPr/>
        </p:nvPicPr>
        <p:blipFill>
          <a:blip r:embed="rId3"/>
          <a:stretch>
            <a:fillRect/>
          </a:stretch>
        </p:blipFill>
        <p:spPr>
          <a:xfrm>
            <a:off x="222229" y="5024086"/>
            <a:ext cx="4884161" cy="1571625"/>
          </a:xfrm>
          <a:prstGeom prst="rect">
            <a:avLst/>
          </a:prstGeom>
        </p:spPr>
      </p:pic>
    </p:spTree>
    <p:extLst>
      <p:ext uri="{BB962C8B-B14F-4D97-AF65-F5344CB8AC3E}">
        <p14:creationId xmlns:p14="http://schemas.microsoft.com/office/powerpoint/2010/main" val="12537704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normAutofit fontScale="90000"/>
          </a:bodyPr>
          <a:lstStyle/>
          <a:p>
            <a:r>
              <a:rPr lang="en-US" dirty="0" smtClean="0">
                <a:solidFill>
                  <a:srgbClr val="FF0000"/>
                </a:solidFill>
                <a:latin typeface="Calisto MT" panose="02040603050505030304" pitchFamily="18" charset="0"/>
              </a:rPr>
              <a:t>Quiz one ..Create the </a:t>
            </a:r>
            <a:r>
              <a:rPr lang="en-US" dirty="0" err="1" smtClean="0">
                <a:solidFill>
                  <a:srgbClr val="FF0000"/>
                </a:solidFill>
                <a:latin typeface="Calisto MT" panose="02040603050505030304" pitchFamily="18" charset="0"/>
              </a:rPr>
              <a:t>ff</a:t>
            </a:r>
            <a:r>
              <a:rPr lang="en-US" dirty="0" smtClean="0">
                <a:solidFill>
                  <a:srgbClr val="FF0000"/>
                </a:solidFill>
                <a:latin typeface="Calisto MT" panose="02040603050505030304" pitchFamily="18" charset="0"/>
              </a:rPr>
              <a:t> </a:t>
            </a:r>
            <a:r>
              <a:rPr lang="en-US" dirty="0" err="1" smtClean="0">
                <a:solidFill>
                  <a:srgbClr val="FF0000"/>
                </a:solidFill>
                <a:latin typeface="Calisto MT" panose="02040603050505030304" pitchFamily="18" charset="0"/>
              </a:rPr>
              <a:t>page.Boxes</a:t>
            </a:r>
            <a:r>
              <a:rPr lang="en-US" dirty="0" smtClean="0">
                <a:solidFill>
                  <a:srgbClr val="FF0000"/>
                </a:solidFill>
                <a:latin typeface="Calisto MT" panose="02040603050505030304" pitchFamily="18" charset="0"/>
              </a:rPr>
              <a:t> represent a div element.</a:t>
            </a:r>
            <a:endParaRPr lang="en-US" dirty="0">
              <a:solidFill>
                <a:srgbClr val="FF0000"/>
              </a:solidFill>
              <a:latin typeface="Calisto MT" panose="02040603050505030304" pitchFamily="18" charset="0"/>
            </a:endParaRPr>
          </a:p>
        </p:txBody>
      </p:sp>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940526" y="1825625"/>
            <a:ext cx="10776857" cy="4754880"/>
          </a:xfrm>
          <a:prstGeom prst="rect">
            <a:avLst/>
          </a:prstGeom>
        </p:spPr>
      </p:pic>
    </p:spTree>
    <p:extLst>
      <p:ext uri="{BB962C8B-B14F-4D97-AF65-F5344CB8AC3E}">
        <p14:creationId xmlns:p14="http://schemas.microsoft.com/office/powerpoint/2010/main" val="3764874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Styles</a:t>
            </a:r>
            <a:br>
              <a:rPr lang="en-US" dirty="0"/>
            </a:br>
            <a:r>
              <a:rPr lang="en-US" dirty="0"/>
              <a:t>&gt; Author (Developer) Style Sheets</a:t>
            </a:r>
          </a:p>
        </p:txBody>
      </p:sp>
      <p:sp>
        <p:nvSpPr>
          <p:cNvPr id="3" name="Content Placeholder 2"/>
          <p:cNvSpPr>
            <a:spLocks noGrp="1"/>
          </p:cNvSpPr>
          <p:nvPr>
            <p:ph idx="1"/>
          </p:nvPr>
        </p:nvSpPr>
        <p:spPr>
          <a:xfrm>
            <a:off x="677334" y="2160589"/>
            <a:ext cx="4654687" cy="4528969"/>
          </a:xfrm>
        </p:spPr>
        <p:txBody>
          <a:bodyPr>
            <a:normAutofit fontScale="85000" lnSpcReduction="10000"/>
          </a:bodyPr>
          <a:lstStyle/>
          <a:p>
            <a:r>
              <a:rPr lang="en-US" b="1" dirty="0"/>
              <a:t>External</a:t>
            </a:r>
            <a:r>
              <a:rPr lang="en-US" dirty="0"/>
              <a:t> </a:t>
            </a:r>
            <a:r>
              <a:rPr lang="en-US" b="1" dirty="0" smtClean="0"/>
              <a:t>Styles</a:t>
            </a:r>
          </a:p>
          <a:p>
            <a:pPr lvl="1"/>
            <a:r>
              <a:rPr lang="en-US" dirty="0" smtClean="0"/>
              <a:t>Allow controlling styles across multiple pages or even an entire site.</a:t>
            </a:r>
          </a:p>
          <a:p>
            <a:pPr lvl="1"/>
            <a:r>
              <a:rPr lang="en-US" dirty="0" smtClean="0"/>
              <a:t>This can achieved in two ways.</a:t>
            </a:r>
          </a:p>
          <a:p>
            <a:pPr lvl="1"/>
            <a:r>
              <a:rPr lang="en-US" dirty="0" smtClean="0"/>
              <a:t>One is through the link tag (Empty tag) specified in the pages head and a separate (independent) stylesheet file.</a:t>
            </a:r>
          </a:p>
          <a:p>
            <a:pPr lvl="2"/>
            <a:r>
              <a:rPr lang="en-US" b="1" dirty="0" smtClean="0"/>
              <a:t>type</a:t>
            </a:r>
            <a:r>
              <a:rPr lang="en-US" dirty="0" smtClean="0"/>
              <a:t> attribute: specifies the MIME type of the resource</a:t>
            </a:r>
          </a:p>
          <a:p>
            <a:pPr lvl="2"/>
            <a:r>
              <a:rPr lang="en-US" b="1" dirty="0" err="1" smtClean="0"/>
              <a:t>rel</a:t>
            </a:r>
            <a:r>
              <a:rPr lang="en-US" dirty="0" smtClean="0"/>
              <a:t> attribute: defines the </a:t>
            </a:r>
            <a:r>
              <a:rPr lang="en-US" dirty="0"/>
              <a:t>relationship that the linked resource has to the document from which it's </a:t>
            </a:r>
            <a:r>
              <a:rPr lang="en-US" dirty="0" smtClean="0"/>
              <a:t>referenced.</a:t>
            </a:r>
          </a:p>
          <a:p>
            <a:pPr lvl="2"/>
            <a:endParaRPr lang="en-US" dirty="0" smtClean="0"/>
          </a:p>
          <a:p>
            <a:pPr marL="457200" lvl="1" indent="0">
              <a:buNone/>
            </a:pPr>
            <a:r>
              <a:rPr lang="en-US" b="1" dirty="0" smtClean="0"/>
              <a:t>	</a:t>
            </a:r>
            <a:r>
              <a:rPr lang="en-US" b="1" dirty="0"/>
              <a:t>	</a:t>
            </a:r>
            <a:r>
              <a:rPr lang="en-US" b="1" dirty="0" smtClean="0"/>
              <a:t>style.css						</a:t>
            </a:r>
            <a:endParaRPr lang="en-US" dirty="0" smtClean="0"/>
          </a:p>
          <a:p>
            <a:pPr lvl="1"/>
            <a:endParaRPr lang="en-US" dirty="0"/>
          </a:p>
          <a:p>
            <a:pPr lvl="1"/>
            <a:endParaRPr lang="en-US" dirty="0" smtClean="0"/>
          </a:p>
        </p:txBody>
      </p:sp>
      <p:pic>
        <p:nvPicPr>
          <p:cNvPr id="6" name="Picture 5"/>
          <p:cNvPicPr>
            <a:picLocks noChangeAspect="1"/>
          </p:cNvPicPr>
          <p:nvPr/>
        </p:nvPicPr>
        <p:blipFill>
          <a:blip r:embed="rId2"/>
          <a:stretch>
            <a:fillRect/>
          </a:stretch>
        </p:blipFill>
        <p:spPr>
          <a:xfrm>
            <a:off x="5593092" y="1818038"/>
            <a:ext cx="6848475" cy="4171950"/>
          </a:xfrm>
          <a:prstGeom prst="rect">
            <a:avLst/>
          </a:prstGeom>
        </p:spPr>
      </p:pic>
      <p:pic>
        <p:nvPicPr>
          <p:cNvPr id="8" name="Picture 7"/>
          <p:cNvPicPr>
            <a:picLocks noChangeAspect="1"/>
          </p:cNvPicPr>
          <p:nvPr/>
        </p:nvPicPr>
        <p:blipFill>
          <a:blip r:embed="rId3"/>
          <a:stretch>
            <a:fillRect/>
          </a:stretch>
        </p:blipFill>
        <p:spPr>
          <a:xfrm>
            <a:off x="0" y="4613108"/>
            <a:ext cx="1451674" cy="2076450"/>
          </a:xfrm>
          <a:prstGeom prst="rect">
            <a:avLst/>
          </a:prstGeom>
        </p:spPr>
      </p:pic>
    </p:spTree>
    <p:extLst>
      <p:ext uri="{BB962C8B-B14F-4D97-AF65-F5344CB8AC3E}">
        <p14:creationId xmlns:p14="http://schemas.microsoft.com/office/powerpoint/2010/main" val="32583076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Styles</a:t>
            </a:r>
            <a:br>
              <a:rPr lang="en-US" dirty="0"/>
            </a:br>
            <a:r>
              <a:rPr lang="en-US" dirty="0"/>
              <a:t>&gt; Author (Developer) Style Sheets</a:t>
            </a:r>
          </a:p>
        </p:txBody>
      </p:sp>
      <p:sp>
        <p:nvSpPr>
          <p:cNvPr id="3" name="Content Placeholder 2"/>
          <p:cNvSpPr>
            <a:spLocks noGrp="1"/>
          </p:cNvSpPr>
          <p:nvPr>
            <p:ph idx="1"/>
          </p:nvPr>
        </p:nvSpPr>
        <p:spPr>
          <a:xfrm>
            <a:off x="677334" y="2160589"/>
            <a:ext cx="8596668" cy="4528969"/>
          </a:xfrm>
        </p:spPr>
        <p:txBody>
          <a:bodyPr>
            <a:normAutofit fontScale="92500" lnSpcReduction="10000"/>
          </a:bodyPr>
          <a:lstStyle/>
          <a:p>
            <a:r>
              <a:rPr lang="en-US" b="1" dirty="0"/>
              <a:t>External</a:t>
            </a:r>
            <a:r>
              <a:rPr lang="en-US" dirty="0"/>
              <a:t> </a:t>
            </a:r>
            <a:r>
              <a:rPr lang="en-US" b="1" dirty="0" smtClean="0"/>
              <a:t>Styles</a:t>
            </a:r>
          </a:p>
          <a:p>
            <a:pPr lvl="1"/>
            <a:r>
              <a:rPr lang="en-US" dirty="0" smtClean="0"/>
              <a:t>Another way to associate a stylesheet file to an HTML page is through the &lt;style&gt; tag and an inline style rule called @import.</a:t>
            </a:r>
          </a:p>
          <a:p>
            <a:pPr marL="457200" lvl="1" indent="0">
              <a:buNone/>
            </a:pPr>
            <a:r>
              <a:rPr lang="en-US" b="1" dirty="0" smtClean="0"/>
              <a:t>	style.css							page1.html</a:t>
            </a:r>
            <a:endParaRPr lang="en-US" b="1"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If you have to use @import, it must be specified above any rules in the style tag.</a:t>
            </a:r>
          </a:p>
        </p:txBody>
      </p:sp>
      <p:pic>
        <p:nvPicPr>
          <p:cNvPr id="5" name="Picture 4"/>
          <p:cNvPicPr>
            <a:picLocks noChangeAspect="1"/>
          </p:cNvPicPr>
          <p:nvPr/>
        </p:nvPicPr>
        <p:blipFill>
          <a:blip r:embed="rId2"/>
          <a:stretch>
            <a:fillRect/>
          </a:stretch>
        </p:blipFill>
        <p:spPr>
          <a:xfrm>
            <a:off x="7239803" y="3721909"/>
            <a:ext cx="2581275" cy="866775"/>
          </a:xfrm>
          <a:prstGeom prst="rect">
            <a:avLst/>
          </a:prstGeom>
        </p:spPr>
      </p:pic>
      <p:pic>
        <p:nvPicPr>
          <p:cNvPr id="7" name="Picture 6"/>
          <p:cNvPicPr>
            <a:picLocks noChangeAspect="1"/>
          </p:cNvPicPr>
          <p:nvPr/>
        </p:nvPicPr>
        <p:blipFill>
          <a:blip r:embed="rId3"/>
          <a:stretch>
            <a:fillRect/>
          </a:stretch>
        </p:blipFill>
        <p:spPr>
          <a:xfrm>
            <a:off x="1243944" y="3372592"/>
            <a:ext cx="1809750" cy="1579418"/>
          </a:xfrm>
          <a:prstGeom prst="rect">
            <a:avLst/>
          </a:prstGeom>
        </p:spPr>
      </p:pic>
    </p:spTree>
    <p:extLst>
      <p:ext uri="{BB962C8B-B14F-4D97-AF65-F5344CB8AC3E}">
        <p14:creationId xmlns:p14="http://schemas.microsoft.com/office/powerpoint/2010/main" val="2293544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HTML Correctly</a:t>
            </a:r>
            <a:endParaRPr lang="en-US" dirty="0"/>
          </a:p>
        </p:txBody>
      </p:sp>
      <p:sp>
        <p:nvSpPr>
          <p:cNvPr id="3" name="Content Placeholder 2"/>
          <p:cNvSpPr>
            <a:spLocks noGrp="1"/>
          </p:cNvSpPr>
          <p:nvPr>
            <p:ph idx="1"/>
          </p:nvPr>
        </p:nvSpPr>
        <p:spPr>
          <a:xfrm>
            <a:off x="1104900" y="1571865"/>
            <a:ext cx="8596668" cy="4517797"/>
          </a:xfrm>
        </p:spPr>
        <p:txBody>
          <a:bodyPr>
            <a:normAutofit fontScale="92500" lnSpcReduction="20000"/>
          </a:bodyPr>
          <a:lstStyle/>
          <a:p>
            <a:r>
              <a:rPr lang="en-US" dirty="0" smtClean="0"/>
              <a:t>Without a logical, consistent structure to your HTML, writing efficient CSS is impossible.</a:t>
            </a:r>
          </a:p>
          <a:p>
            <a:r>
              <a:rPr lang="en-US" b="1" dirty="0" smtClean="0"/>
              <a:t>HTML Authoring Best Practices</a:t>
            </a:r>
          </a:p>
          <a:p>
            <a:pPr lvl="1"/>
            <a:r>
              <a:rPr lang="en-US" dirty="0" smtClean="0"/>
              <a:t>Focus on using </a:t>
            </a:r>
            <a:r>
              <a:rPr lang="en-US" b="1" dirty="0" smtClean="0"/>
              <a:t>clear, semantic code.</a:t>
            </a:r>
          </a:p>
          <a:p>
            <a:pPr lvl="1"/>
            <a:r>
              <a:rPr lang="en-US" dirty="0" smtClean="0"/>
              <a:t>Structure your </a:t>
            </a:r>
            <a:r>
              <a:rPr lang="en-US" b="1" dirty="0" smtClean="0"/>
              <a:t>code consistently </a:t>
            </a:r>
            <a:r>
              <a:rPr lang="en-US" dirty="0" smtClean="0"/>
              <a:t>throughout your site.</a:t>
            </a:r>
          </a:p>
          <a:p>
            <a:pPr lvl="1"/>
            <a:r>
              <a:rPr lang="en-US" dirty="0" smtClean="0"/>
              <a:t>Simplify your code whenever possible. </a:t>
            </a:r>
            <a:r>
              <a:rPr lang="en-US" b="1" dirty="0" smtClean="0"/>
              <a:t>Avoid non-semantic markup.</a:t>
            </a:r>
          </a:p>
          <a:p>
            <a:r>
              <a:rPr lang="en-US" b="1" dirty="0" smtClean="0"/>
              <a:t>Coding Strategy</a:t>
            </a:r>
          </a:p>
          <a:p>
            <a:pPr lvl="1"/>
            <a:r>
              <a:rPr lang="en-US" dirty="0" smtClean="0"/>
              <a:t>Approach initial coding with only the structure and content in mind.</a:t>
            </a:r>
          </a:p>
          <a:p>
            <a:pPr lvl="1"/>
            <a:r>
              <a:rPr lang="en-US" dirty="0" smtClean="0"/>
              <a:t>Design is considered, but should not influence code structure unless absolutely necessary.</a:t>
            </a:r>
          </a:p>
          <a:p>
            <a:pPr lvl="1"/>
            <a:r>
              <a:rPr lang="en-US" dirty="0" smtClean="0"/>
              <a:t>This approach creates lean, semantic markup that is easier to style.</a:t>
            </a:r>
          </a:p>
          <a:p>
            <a:pPr lvl="1"/>
            <a:r>
              <a:rPr lang="en-US" dirty="0" smtClean="0"/>
              <a:t>Focus on the relationship between HTML structure and CSS organization.</a:t>
            </a:r>
            <a:endParaRPr lang="en-US" dirty="0"/>
          </a:p>
        </p:txBody>
      </p:sp>
    </p:spTree>
    <p:extLst>
      <p:ext uri="{BB962C8B-B14F-4D97-AF65-F5344CB8AC3E}">
        <p14:creationId xmlns:p14="http://schemas.microsoft.com/office/powerpoint/2010/main" val="3845685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tools for website designing ,planning and prototyping</a:t>
            </a:r>
            <a:endParaRPr lang="en-US" dirty="0"/>
          </a:p>
        </p:txBody>
      </p:sp>
      <p:sp>
        <p:nvSpPr>
          <p:cNvPr id="3" name="Content Placeholder 2"/>
          <p:cNvSpPr>
            <a:spLocks noGrp="1"/>
          </p:cNvSpPr>
          <p:nvPr>
            <p:ph idx="1"/>
          </p:nvPr>
        </p:nvSpPr>
        <p:spPr/>
        <p:txBody>
          <a:bodyPr>
            <a:normAutofit lnSpcReduction="10000"/>
          </a:bodyPr>
          <a:lstStyle/>
          <a:p>
            <a:r>
              <a:rPr lang="en-US" dirty="0"/>
              <a:t>Many developers and designers use good old pen and paper to plan their designs, however this doesn’t really fit well with larger projects, where collaboration / signoff is required from many different people</a:t>
            </a:r>
            <a:r>
              <a:rPr lang="en-US" dirty="0" smtClean="0"/>
              <a:t>.</a:t>
            </a:r>
          </a:p>
          <a:p>
            <a:r>
              <a:rPr lang="en-US" dirty="0" smtClean="0"/>
              <a:t> </a:t>
            </a:r>
            <a:r>
              <a:rPr lang="en-US" dirty="0"/>
              <a:t>Others jump straight to HTML to create mockups – which I feel can limit creativity a little, as it puts you in the mindset of what can be done with HTML / CSS. </a:t>
            </a:r>
            <a:r>
              <a:rPr lang="en-US" b="1" i="1" dirty="0"/>
              <a:t>Some of these prototyping tools for web design might be useful for prototyping purposes – some of them with social features</a:t>
            </a:r>
            <a:r>
              <a:rPr lang="en-US" b="1" i="1" dirty="0" smtClean="0"/>
              <a:t>.</a:t>
            </a:r>
          </a:p>
          <a:p>
            <a:endParaRPr lang="en-US" dirty="0"/>
          </a:p>
          <a:p>
            <a:r>
              <a:rPr lang="en-US" dirty="0"/>
              <a:t>http://www.webdistortion.com/2009/02/22/useful-online-tools-for-easier-website-planning-and-prototyping/</a:t>
            </a:r>
          </a:p>
        </p:txBody>
      </p:sp>
    </p:spTree>
    <p:extLst>
      <p:ext uri="{BB962C8B-B14F-4D97-AF65-F5344CB8AC3E}">
        <p14:creationId xmlns:p14="http://schemas.microsoft.com/office/powerpoint/2010/main" val="4678342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and prototyping(using mindmeister and mockups)</a:t>
            </a:r>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1104900" y="1600200"/>
            <a:ext cx="9980681" cy="4571999"/>
          </a:xfrm>
          <a:prstGeom prst="rect">
            <a:avLst/>
          </a:prstGeom>
        </p:spPr>
      </p:pic>
    </p:spTree>
    <p:extLst>
      <p:ext uri="{BB962C8B-B14F-4D97-AF65-F5344CB8AC3E}">
        <p14:creationId xmlns:p14="http://schemas.microsoft.com/office/powerpoint/2010/main" val="35885214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pPr algn="ctr"/>
            <a:r>
              <a:rPr lang="en-US" dirty="0"/>
              <a:t>CSS </a:t>
            </a:r>
            <a:r>
              <a:rPr lang="en-US" dirty="0" smtClean="0"/>
              <a:t>Selectors</a:t>
            </a:r>
            <a:endParaRPr lang="en-US" sz="2000" b="1" i="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endParaRPr>
          </a:p>
        </p:txBody>
      </p:sp>
      <p:sp>
        <p:nvSpPr>
          <p:cNvPr id="3" name="Subtitle 2"/>
          <p:cNvSpPr>
            <a:spLocks noGrp="1"/>
          </p:cNvSpPr>
          <p:nvPr>
            <p:ph type="subTitle" idx="1"/>
          </p:nvPr>
        </p:nvSpPr>
        <p:spPr/>
        <p:txBody>
          <a:bodyPr/>
          <a:lstStyle/>
          <a:p>
            <a:endParaRPr lang="en-US"/>
          </a:p>
        </p:txBody>
      </p:sp>
      <p:pic>
        <p:nvPicPr>
          <p:cNvPr id="7" name="Picture Placeholder 6"/>
          <p:cNvPicPr>
            <a:picLocks noGrp="1" noChangeAspect="1"/>
          </p:cNvPicPr>
          <p:nvPr>
            <p:ph type="pic" sz="quarter" idx="13"/>
          </p:nvPr>
        </p:nvPicPr>
        <p:blipFill>
          <a:blip r:embed="rId3"/>
          <a:srcRect t="16576" b="16576"/>
          <a:stretch>
            <a:fillRect/>
          </a:stretch>
        </p:blipFill>
        <p:spPr>
          <a:prstGeom prst="rect">
            <a:avLst/>
          </a:prstGeom>
        </p:spPr>
      </p:pic>
    </p:spTree>
    <p:extLst>
      <p:ext uri="{BB962C8B-B14F-4D97-AF65-F5344CB8AC3E}">
        <p14:creationId xmlns:p14="http://schemas.microsoft.com/office/powerpoint/2010/main" val="23595869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Content Placeholder 2"/>
          <p:cNvSpPr>
            <a:spLocks noGrp="1"/>
          </p:cNvSpPr>
          <p:nvPr>
            <p:ph idx="1"/>
          </p:nvPr>
        </p:nvSpPr>
        <p:spPr/>
        <p:txBody>
          <a:bodyPr/>
          <a:lstStyle/>
          <a:p>
            <a:r>
              <a:rPr lang="en-US" dirty="0" smtClean="0"/>
              <a:t>In CSS, selectors are patterns used to select that element(s) you want to style.</a:t>
            </a:r>
          </a:p>
          <a:p>
            <a:r>
              <a:rPr lang="en-US" dirty="0" smtClean="0"/>
              <a:t>Selectors allow us to target elements on a page.</a:t>
            </a:r>
          </a:p>
          <a:p>
            <a:r>
              <a:rPr lang="en-US" b="1" dirty="0" smtClean="0"/>
              <a:t>Selectors:</a:t>
            </a:r>
            <a:r>
              <a:rPr lang="en-US" dirty="0" smtClean="0"/>
              <a:t> Type/Element/Tag based selector, Identifier Selector, Class Selector, Grouping Selector, Descendant Selector, Child Selector, Adjacent Sibling Selector, General Sibling Selector, Attribute Selector, Universal Selector, Pseudo-classes.</a:t>
            </a:r>
            <a:endParaRPr lang="en-US" dirty="0"/>
          </a:p>
        </p:txBody>
      </p:sp>
    </p:spTree>
    <p:extLst>
      <p:ext uri="{BB962C8B-B14F-4D97-AF65-F5344CB8AC3E}">
        <p14:creationId xmlns:p14="http://schemas.microsoft.com/office/powerpoint/2010/main" val="37998336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br>
              <a:rPr lang="en-US" dirty="0" smtClean="0"/>
            </a:br>
            <a:r>
              <a:rPr lang="en-US" dirty="0" smtClean="0"/>
              <a:t>&gt; Element Selector</a:t>
            </a:r>
            <a:endParaRPr lang="en-US" dirty="0"/>
          </a:p>
        </p:txBody>
      </p:sp>
      <p:sp>
        <p:nvSpPr>
          <p:cNvPr id="3" name="Content Placeholder 2"/>
          <p:cNvSpPr>
            <a:spLocks noGrp="1"/>
          </p:cNvSpPr>
          <p:nvPr>
            <p:ph idx="1"/>
          </p:nvPr>
        </p:nvSpPr>
        <p:spPr>
          <a:xfrm>
            <a:off x="677333" y="2160589"/>
            <a:ext cx="5756123" cy="3880773"/>
          </a:xfrm>
        </p:spPr>
        <p:txBody>
          <a:bodyPr/>
          <a:lstStyle/>
          <a:p>
            <a:r>
              <a:rPr lang="en-US" dirty="0" smtClean="0"/>
              <a:t>Also known as type selector and tag based selector.</a:t>
            </a:r>
          </a:p>
          <a:p>
            <a:r>
              <a:rPr lang="en-US" dirty="0" smtClean="0"/>
              <a:t>The element selector allows you to target content on the page based on the element that contains it.</a:t>
            </a:r>
          </a:p>
          <a:p>
            <a:r>
              <a:rPr lang="en-US" dirty="0" smtClean="0"/>
              <a:t>Specify the style(s) for a single HTML element.</a:t>
            </a:r>
          </a:p>
          <a:p>
            <a:r>
              <a:rPr lang="en-US" dirty="0" smtClean="0"/>
              <a:t>Extremely powerful, but very broad.</a:t>
            </a:r>
          </a:p>
          <a:p>
            <a:endParaRPr lang="en-US" dirty="0"/>
          </a:p>
        </p:txBody>
      </p:sp>
      <p:pic>
        <p:nvPicPr>
          <p:cNvPr id="4" name="Picture 3"/>
          <p:cNvPicPr>
            <a:picLocks noChangeAspect="1"/>
          </p:cNvPicPr>
          <p:nvPr/>
        </p:nvPicPr>
        <p:blipFill>
          <a:blip r:embed="rId2"/>
          <a:stretch>
            <a:fillRect/>
          </a:stretch>
        </p:blipFill>
        <p:spPr>
          <a:xfrm>
            <a:off x="7249391" y="1363497"/>
            <a:ext cx="3497778" cy="3038475"/>
          </a:xfrm>
          <a:prstGeom prst="rect">
            <a:avLst/>
          </a:prstGeom>
        </p:spPr>
      </p:pic>
      <p:pic>
        <p:nvPicPr>
          <p:cNvPr id="6" name="Picture 5"/>
          <p:cNvPicPr>
            <a:picLocks noChangeAspect="1"/>
          </p:cNvPicPr>
          <p:nvPr/>
        </p:nvPicPr>
        <p:blipFill>
          <a:blip r:embed="rId3"/>
          <a:stretch>
            <a:fillRect/>
          </a:stretch>
        </p:blipFill>
        <p:spPr>
          <a:xfrm>
            <a:off x="0" y="4841874"/>
            <a:ext cx="6600825" cy="1685925"/>
          </a:xfrm>
          <a:prstGeom prst="rect">
            <a:avLst/>
          </a:prstGeom>
        </p:spPr>
      </p:pic>
      <p:pic>
        <p:nvPicPr>
          <p:cNvPr id="7" name="Picture 6"/>
          <p:cNvPicPr>
            <a:picLocks noChangeAspect="1"/>
          </p:cNvPicPr>
          <p:nvPr/>
        </p:nvPicPr>
        <p:blipFill>
          <a:blip r:embed="rId4"/>
          <a:stretch>
            <a:fillRect/>
          </a:stretch>
        </p:blipFill>
        <p:spPr>
          <a:xfrm>
            <a:off x="6949415" y="4841874"/>
            <a:ext cx="6724650" cy="1609725"/>
          </a:xfrm>
          <a:prstGeom prst="rect">
            <a:avLst/>
          </a:prstGeom>
        </p:spPr>
      </p:pic>
    </p:spTree>
    <p:extLst>
      <p:ext uri="{BB962C8B-B14F-4D97-AF65-F5344CB8AC3E}">
        <p14:creationId xmlns:p14="http://schemas.microsoft.com/office/powerpoint/2010/main" val="630823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018" y="705394"/>
            <a:ext cx="10515600" cy="888274"/>
          </a:xfrm>
        </p:spPr>
        <p:txBody>
          <a:bodyPr>
            <a:normAutofit fontScale="90000"/>
          </a:bodyPr>
          <a:lstStyle/>
          <a:p>
            <a:r>
              <a:rPr lang="en-US" sz="3600" dirty="0">
                <a:solidFill>
                  <a:srgbClr val="FF0000"/>
                </a:solidFill>
                <a:latin typeface="Calisto MT" panose="02040603050505030304" pitchFamily="18" charset="0"/>
              </a:rPr>
              <a:t>Quiz</a:t>
            </a:r>
            <a:r>
              <a:rPr lang="en-US" sz="3600" dirty="0" smtClean="0">
                <a:solidFill>
                  <a:srgbClr val="FF0000"/>
                </a:solidFill>
                <a:latin typeface="Calisto MT" panose="02040603050505030304" pitchFamily="18" charset="0"/>
              </a:rPr>
              <a:t>:-Use Element Selector </a:t>
            </a:r>
            <a:r>
              <a:rPr lang="en-US" dirty="0"/>
              <a:t/>
            </a:r>
            <a:br>
              <a:rPr lang="en-US" dirty="0"/>
            </a:br>
            <a:r>
              <a:rPr lang="en-US" dirty="0"/>
              <a:t/>
            </a:r>
            <a:br>
              <a:rPr lang="en-US" dirty="0"/>
            </a:br>
            <a:endParaRPr lang="en-US" dirty="0"/>
          </a:p>
        </p:txBody>
      </p:sp>
      <p:sp>
        <p:nvSpPr>
          <p:cNvPr id="9" name="Content Placeholder 8"/>
          <p:cNvSpPr>
            <a:spLocks noGrp="1"/>
          </p:cNvSpPr>
          <p:nvPr>
            <p:ph idx="1"/>
          </p:nvPr>
        </p:nvSpPr>
        <p:spPr/>
        <p:txBody>
          <a:bodyPr/>
          <a:lstStyle/>
          <a:p>
            <a:endParaRPr lang="en-US"/>
          </a:p>
        </p:txBody>
      </p:sp>
      <p:pic>
        <p:nvPicPr>
          <p:cNvPr id="10" name="Picture 9"/>
          <p:cNvPicPr>
            <a:picLocks noChangeAspect="1"/>
          </p:cNvPicPr>
          <p:nvPr/>
        </p:nvPicPr>
        <p:blipFill>
          <a:blip r:embed="rId2"/>
          <a:stretch>
            <a:fillRect/>
          </a:stretch>
        </p:blipFill>
        <p:spPr>
          <a:xfrm>
            <a:off x="838200" y="1825625"/>
            <a:ext cx="7143206" cy="4351338"/>
          </a:xfrm>
          <a:prstGeom prst="rect">
            <a:avLst/>
          </a:prstGeom>
        </p:spPr>
      </p:pic>
    </p:spTree>
    <p:extLst>
      <p:ext uri="{BB962C8B-B14F-4D97-AF65-F5344CB8AC3E}">
        <p14:creationId xmlns:p14="http://schemas.microsoft.com/office/powerpoint/2010/main" val="3899324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br>
              <a:rPr lang="en-US" dirty="0"/>
            </a:br>
            <a:r>
              <a:rPr lang="en-US" dirty="0" smtClean="0"/>
              <a:t>&gt; Class Selector (.)</a:t>
            </a:r>
            <a:endParaRPr lang="en-US" dirty="0"/>
          </a:p>
        </p:txBody>
      </p:sp>
      <p:sp>
        <p:nvSpPr>
          <p:cNvPr id="3" name="Content Placeholder 2"/>
          <p:cNvSpPr>
            <a:spLocks noGrp="1"/>
          </p:cNvSpPr>
          <p:nvPr>
            <p:ph idx="1"/>
          </p:nvPr>
        </p:nvSpPr>
        <p:spPr>
          <a:xfrm>
            <a:off x="677334" y="2160589"/>
            <a:ext cx="4580466" cy="3880773"/>
          </a:xfrm>
        </p:spPr>
        <p:txBody>
          <a:bodyPr>
            <a:normAutofit lnSpcReduction="10000"/>
          </a:bodyPr>
          <a:lstStyle/>
          <a:p>
            <a:r>
              <a:rPr lang="en-US" dirty="0" smtClean="0"/>
              <a:t>Class selectors allow you to target any element on the page that has the same class attribute.</a:t>
            </a:r>
          </a:p>
          <a:p>
            <a:r>
              <a:rPr lang="en-US" dirty="0" smtClean="0"/>
              <a:t>Class based styles can be used by multiple HTML elements.</a:t>
            </a:r>
          </a:p>
          <a:p>
            <a:r>
              <a:rPr lang="en-US" dirty="0" smtClean="0"/>
              <a:t>They are defined using the period (.) character together with a class name.</a:t>
            </a:r>
          </a:p>
          <a:p>
            <a:endParaRPr lang="en-US" dirty="0"/>
          </a:p>
        </p:txBody>
      </p:sp>
      <p:pic>
        <p:nvPicPr>
          <p:cNvPr id="6" name="Picture 5"/>
          <p:cNvPicPr>
            <a:picLocks noChangeAspect="1"/>
          </p:cNvPicPr>
          <p:nvPr/>
        </p:nvPicPr>
        <p:blipFill>
          <a:blip r:embed="rId2"/>
          <a:stretch>
            <a:fillRect/>
          </a:stretch>
        </p:blipFill>
        <p:spPr>
          <a:xfrm>
            <a:off x="8547884" y="1401412"/>
            <a:ext cx="1653020" cy="1276350"/>
          </a:xfrm>
          <a:prstGeom prst="rect">
            <a:avLst/>
          </a:prstGeom>
        </p:spPr>
      </p:pic>
      <p:pic>
        <p:nvPicPr>
          <p:cNvPr id="7" name="Picture 6"/>
          <p:cNvPicPr>
            <a:picLocks noChangeAspect="1"/>
          </p:cNvPicPr>
          <p:nvPr/>
        </p:nvPicPr>
        <p:blipFill>
          <a:blip r:embed="rId3"/>
          <a:stretch>
            <a:fillRect/>
          </a:stretch>
        </p:blipFill>
        <p:spPr>
          <a:xfrm>
            <a:off x="6365174" y="2906012"/>
            <a:ext cx="6365111" cy="1844118"/>
          </a:xfrm>
          <a:prstGeom prst="rect">
            <a:avLst/>
          </a:prstGeom>
        </p:spPr>
      </p:pic>
      <p:pic>
        <p:nvPicPr>
          <p:cNvPr id="8" name="Picture 7"/>
          <p:cNvPicPr>
            <a:picLocks noChangeAspect="1"/>
          </p:cNvPicPr>
          <p:nvPr/>
        </p:nvPicPr>
        <p:blipFill>
          <a:blip r:embed="rId4"/>
          <a:stretch>
            <a:fillRect/>
          </a:stretch>
        </p:blipFill>
        <p:spPr>
          <a:xfrm>
            <a:off x="2572182" y="5139955"/>
            <a:ext cx="4886325" cy="1343025"/>
          </a:xfrm>
          <a:prstGeom prst="rect">
            <a:avLst/>
          </a:prstGeom>
        </p:spPr>
      </p:pic>
    </p:spTree>
    <p:extLst>
      <p:ext uri="{BB962C8B-B14F-4D97-AF65-F5344CB8AC3E}">
        <p14:creationId xmlns:p14="http://schemas.microsoft.com/office/powerpoint/2010/main" val="2680943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p>
        </p:txBody>
      </p:sp>
      <p:sp>
        <p:nvSpPr>
          <p:cNvPr id="3" name="Content Placeholder 2"/>
          <p:cNvSpPr>
            <a:spLocks noGrp="1"/>
          </p:cNvSpPr>
          <p:nvPr>
            <p:ph idx="1"/>
          </p:nvPr>
        </p:nvSpPr>
        <p:spPr/>
        <p:txBody>
          <a:bodyPr/>
          <a:lstStyle/>
          <a:p>
            <a:r>
              <a:rPr lang="en-US" dirty="0"/>
              <a:t>Every web page is composed of HTML </a:t>
            </a:r>
            <a:r>
              <a:rPr lang="en-US" dirty="0" smtClean="0"/>
              <a:t>(Hypertext Markup </a:t>
            </a:r>
            <a:r>
              <a:rPr lang="en-US" dirty="0"/>
              <a:t>Language) code that describes the content</a:t>
            </a:r>
          </a:p>
          <a:p>
            <a:r>
              <a:rPr lang="en-US" dirty="0"/>
              <a:t>Example:</a:t>
            </a:r>
          </a:p>
          <a:p>
            <a:pPr marL="0" indent="0">
              <a:buNone/>
            </a:pPr>
            <a:r>
              <a:rPr lang="en-US" dirty="0" smtClean="0"/>
              <a:t>		&lt;</a:t>
            </a:r>
            <a:r>
              <a:rPr lang="en-US" dirty="0"/>
              <a:t>p&gt;An&lt;strong&gt;important&lt;/strong&gt;&lt;font </a:t>
            </a:r>
            <a:r>
              <a:rPr lang="en-US" dirty="0" smtClean="0"/>
              <a:t>										color</a:t>
            </a:r>
            <a:r>
              <a:rPr lang="en-US" dirty="0"/>
              <a:t>=“#FFFF00”&gt;paragraph&lt;/font&gt;.&lt;/p&gt;</a:t>
            </a:r>
          </a:p>
          <a:p>
            <a:pPr lvl="1"/>
            <a:r>
              <a:rPr lang="en-US" dirty="0" smtClean="0"/>
              <a:t>Displays</a:t>
            </a:r>
            <a:r>
              <a:rPr lang="en-US" dirty="0"/>
              <a:t>:</a:t>
            </a:r>
          </a:p>
          <a:p>
            <a:pPr lvl="2"/>
            <a:r>
              <a:rPr lang="en-US" dirty="0" smtClean="0"/>
              <a:t>An </a:t>
            </a:r>
            <a:r>
              <a:rPr lang="en-US" dirty="0"/>
              <a:t>important paragraph</a:t>
            </a:r>
            <a:r>
              <a:rPr lang="en-US" dirty="0" smtClean="0"/>
              <a:t>.</a:t>
            </a:r>
            <a:endParaRPr lang="en-US" dirty="0"/>
          </a:p>
          <a:p>
            <a:pPr lvl="2"/>
            <a:r>
              <a:rPr lang="en-US" dirty="0"/>
              <a:t>Repetitive and hard to maintain</a:t>
            </a:r>
            <a:r>
              <a:rPr lang="en-US" dirty="0" smtClean="0"/>
              <a:t>.</a:t>
            </a:r>
            <a:endParaRPr lang="en-US" dirty="0"/>
          </a:p>
        </p:txBody>
      </p:sp>
    </p:spTree>
    <p:extLst>
      <p:ext uri="{BB962C8B-B14F-4D97-AF65-F5344CB8AC3E}">
        <p14:creationId xmlns:p14="http://schemas.microsoft.com/office/powerpoint/2010/main" val="38432583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br>
              <a:rPr lang="en-US" dirty="0"/>
            </a:br>
            <a:r>
              <a:rPr lang="en-US" dirty="0"/>
              <a:t>&gt; </a:t>
            </a:r>
            <a:r>
              <a:rPr lang="en-US" dirty="0" smtClean="0"/>
              <a:t>Id Selector (Identifier Selector) (#)</a:t>
            </a:r>
            <a:endParaRPr lang="en-US" dirty="0"/>
          </a:p>
        </p:txBody>
      </p:sp>
      <p:sp>
        <p:nvSpPr>
          <p:cNvPr id="3" name="Content Placeholder 2"/>
          <p:cNvSpPr>
            <a:spLocks noGrp="1"/>
          </p:cNvSpPr>
          <p:nvPr>
            <p:ph idx="1"/>
          </p:nvPr>
        </p:nvSpPr>
        <p:spPr>
          <a:xfrm>
            <a:off x="677334" y="2160589"/>
            <a:ext cx="5217280" cy="3880773"/>
          </a:xfrm>
        </p:spPr>
        <p:txBody>
          <a:bodyPr>
            <a:normAutofit fontScale="85000" lnSpcReduction="10000"/>
          </a:bodyPr>
          <a:lstStyle/>
          <a:p>
            <a:r>
              <a:rPr lang="en-US" dirty="0" smtClean="0"/>
              <a:t>Id selectors work in much the same way as class selectors in that, they allow us to target any element on the page with a specific Id attribute.</a:t>
            </a:r>
          </a:p>
          <a:p>
            <a:r>
              <a:rPr lang="en-US" dirty="0"/>
              <a:t>They are defined using the </a:t>
            </a:r>
            <a:r>
              <a:rPr lang="en-US" dirty="0" smtClean="0"/>
              <a:t>pound (#) </a:t>
            </a:r>
            <a:r>
              <a:rPr lang="en-US" dirty="0"/>
              <a:t>character together with </a:t>
            </a:r>
            <a:r>
              <a:rPr lang="en-US" dirty="0" smtClean="0"/>
              <a:t>the Id of the element we want to target.</a:t>
            </a:r>
          </a:p>
          <a:p>
            <a:r>
              <a:rPr lang="en-US" dirty="0" smtClean="0"/>
              <a:t>In an event where Id and Class selector conflict with each other, the Id selector styling will be used in favor of the class because it is more specific.</a:t>
            </a:r>
            <a:endParaRPr lang="en-US" dirty="0"/>
          </a:p>
          <a:p>
            <a:endParaRPr lang="en-US" dirty="0"/>
          </a:p>
        </p:txBody>
      </p:sp>
      <p:pic>
        <p:nvPicPr>
          <p:cNvPr id="5" name="Picture 4"/>
          <p:cNvPicPr>
            <a:picLocks noChangeAspect="1"/>
          </p:cNvPicPr>
          <p:nvPr/>
        </p:nvPicPr>
        <p:blipFill>
          <a:blip r:embed="rId2"/>
          <a:stretch>
            <a:fillRect/>
          </a:stretch>
        </p:blipFill>
        <p:spPr>
          <a:xfrm>
            <a:off x="6286065" y="4250436"/>
            <a:ext cx="5205154" cy="1967802"/>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460106" y="2079861"/>
            <a:ext cx="2857072" cy="2021114"/>
          </a:xfrm>
          <a:prstGeom prst="rect">
            <a:avLst/>
          </a:prstGeom>
          <a:ln>
            <a:solidFill>
              <a:schemeClr val="accent1"/>
            </a:solidFill>
          </a:ln>
        </p:spPr>
      </p:pic>
    </p:spTree>
    <p:extLst>
      <p:ext uri="{BB962C8B-B14F-4D97-AF65-F5344CB8AC3E}">
        <p14:creationId xmlns:p14="http://schemas.microsoft.com/office/powerpoint/2010/main" val="27853095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br>
              <a:rPr lang="en-US" dirty="0" smtClean="0"/>
            </a:br>
            <a:r>
              <a:rPr lang="en-US" dirty="0" smtClean="0"/>
              <a:t>&gt; Considerations (Id &amp; Class)</a:t>
            </a:r>
            <a:endParaRPr lang="en-US" dirty="0"/>
          </a:p>
        </p:txBody>
      </p:sp>
      <p:sp>
        <p:nvSpPr>
          <p:cNvPr id="3" name="Content Placeholder 2"/>
          <p:cNvSpPr>
            <a:spLocks noGrp="1"/>
          </p:cNvSpPr>
          <p:nvPr>
            <p:ph idx="1"/>
          </p:nvPr>
        </p:nvSpPr>
        <p:spPr/>
        <p:txBody>
          <a:bodyPr/>
          <a:lstStyle/>
          <a:p>
            <a:r>
              <a:rPr lang="en-US" dirty="0" smtClean="0"/>
              <a:t>Class and Id attributes extend the meaning of your HTML code.</a:t>
            </a:r>
          </a:p>
          <a:p>
            <a:endParaRPr lang="en-US" dirty="0" smtClean="0"/>
          </a:p>
        </p:txBody>
      </p:sp>
      <p:pic>
        <p:nvPicPr>
          <p:cNvPr id="5" name="Picture 4"/>
          <p:cNvPicPr>
            <a:picLocks noChangeAspect="1"/>
          </p:cNvPicPr>
          <p:nvPr/>
        </p:nvPicPr>
        <p:blipFill>
          <a:blip r:embed="rId2"/>
          <a:stretch>
            <a:fillRect/>
          </a:stretch>
        </p:blipFill>
        <p:spPr>
          <a:xfrm>
            <a:off x="9392874" y="415528"/>
            <a:ext cx="2524125" cy="1352550"/>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649913" y="5723863"/>
            <a:ext cx="10848975" cy="1095375"/>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8660265" y="4227643"/>
            <a:ext cx="2486025" cy="138112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640388" y="2722232"/>
            <a:ext cx="10858500" cy="1104900"/>
          </a:xfrm>
          <a:prstGeom prst="rect">
            <a:avLst/>
          </a:prstGeom>
          <a:ln>
            <a:solidFill>
              <a:schemeClr val="accent1"/>
            </a:solidFill>
          </a:ln>
        </p:spPr>
      </p:pic>
    </p:spTree>
    <p:extLst>
      <p:ext uri="{BB962C8B-B14F-4D97-AF65-F5344CB8AC3E}">
        <p14:creationId xmlns:p14="http://schemas.microsoft.com/office/powerpoint/2010/main" val="27824011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br>
              <a:rPr lang="en-US" dirty="0" smtClean="0"/>
            </a:br>
            <a:r>
              <a:rPr lang="en-US" dirty="0" smtClean="0"/>
              <a:t>&gt; Considerations (Id &amp; Class)</a:t>
            </a:r>
            <a:endParaRPr lang="en-US" dirty="0"/>
          </a:p>
        </p:txBody>
      </p:sp>
      <p:pic>
        <p:nvPicPr>
          <p:cNvPr id="8" name="Content Placeholder 7"/>
          <p:cNvPicPr>
            <a:picLocks noGrp="1" noChangeAspect="1"/>
          </p:cNvPicPr>
          <p:nvPr>
            <p:ph idx="1"/>
          </p:nvPr>
        </p:nvPicPr>
        <p:blipFill>
          <a:blip r:embed="rId2"/>
          <a:stretch>
            <a:fillRect/>
          </a:stretch>
        </p:blipFill>
        <p:spPr>
          <a:xfrm>
            <a:off x="1560112" y="2224106"/>
            <a:ext cx="7877175" cy="1333500"/>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1345799" y="3622710"/>
            <a:ext cx="8305800" cy="1352550"/>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2995991" y="5129892"/>
            <a:ext cx="2628900" cy="1581150"/>
          </a:xfrm>
          <a:prstGeom prst="rect">
            <a:avLst/>
          </a:prstGeom>
          <a:ln>
            <a:solidFill>
              <a:schemeClr val="accent1"/>
            </a:solidFill>
          </a:ln>
        </p:spPr>
      </p:pic>
      <p:pic>
        <p:nvPicPr>
          <p:cNvPr id="5" name="Picture 4"/>
          <p:cNvPicPr>
            <a:picLocks noChangeAspect="1"/>
          </p:cNvPicPr>
          <p:nvPr/>
        </p:nvPicPr>
        <p:blipFill>
          <a:blip r:embed="rId5"/>
          <a:stretch>
            <a:fillRect/>
          </a:stretch>
        </p:blipFill>
        <p:spPr>
          <a:xfrm>
            <a:off x="6008915" y="5129892"/>
            <a:ext cx="2269671" cy="1581149"/>
          </a:xfrm>
          <a:prstGeom prst="rect">
            <a:avLst/>
          </a:prstGeom>
          <a:ln>
            <a:solidFill>
              <a:schemeClr val="accent1"/>
            </a:solidFill>
          </a:ln>
        </p:spPr>
      </p:pic>
    </p:spTree>
    <p:extLst>
      <p:ext uri="{BB962C8B-B14F-4D97-AF65-F5344CB8AC3E}">
        <p14:creationId xmlns:p14="http://schemas.microsoft.com/office/powerpoint/2010/main" val="30208068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Selectors</a:t>
            </a:r>
            <a:br>
              <a:rPr lang="en-US" dirty="0" smtClean="0"/>
            </a:br>
            <a:r>
              <a:rPr lang="en-US" dirty="0" smtClean="0"/>
              <a:t>&gt; Class and Id Selectors with the Element</a:t>
            </a:r>
            <a:endParaRPr lang="en-US" dirty="0"/>
          </a:p>
        </p:txBody>
      </p:sp>
      <p:sp>
        <p:nvSpPr>
          <p:cNvPr id="3" name="Content Placeholder 2"/>
          <p:cNvSpPr>
            <a:spLocks noGrp="1"/>
          </p:cNvSpPr>
          <p:nvPr>
            <p:ph idx="1"/>
          </p:nvPr>
        </p:nvSpPr>
        <p:spPr/>
        <p:txBody>
          <a:bodyPr/>
          <a:lstStyle/>
          <a:p>
            <a:r>
              <a:rPr lang="en-US" dirty="0" smtClean="0"/>
              <a:t>Below is an example of an element specific selector with class and id.</a:t>
            </a:r>
          </a:p>
          <a:p>
            <a:r>
              <a:rPr lang="en-US" dirty="0" smtClean="0"/>
              <a:t>Notice that there is no space between the element name and the class or id selector.</a:t>
            </a:r>
            <a:endParaRPr lang="en-US" dirty="0"/>
          </a:p>
        </p:txBody>
      </p:sp>
      <p:pic>
        <p:nvPicPr>
          <p:cNvPr id="4" name="Picture 3"/>
          <p:cNvPicPr>
            <a:picLocks noChangeAspect="1"/>
          </p:cNvPicPr>
          <p:nvPr/>
        </p:nvPicPr>
        <p:blipFill>
          <a:blip r:embed="rId2"/>
          <a:stretch>
            <a:fillRect/>
          </a:stretch>
        </p:blipFill>
        <p:spPr>
          <a:xfrm>
            <a:off x="6704898" y="2928035"/>
            <a:ext cx="4152969" cy="2003197"/>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3179930" y="2911709"/>
            <a:ext cx="3330617" cy="2003197"/>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3893841" y="5018556"/>
            <a:ext cx="2616706" cy="1822908"/>
          </a:xfrm>
          <a:prstGeom prst="rect">
            <a:avLst/>
          </a:prstGeom>
          <a:ln>
            <a:solidFill>
              <a:schemeClr val="accent1"/>
            </a:solidFill>
          </a:ln>
        </p:spPr>
      </p:pic>
      <p:pic>
        <p:nvPicPr>
          <p:cNvPr id="7" name="Picture 6"/>
          <p:cNvPicPr>
            <a:picLocks noChangeAspect="1"/>
          </p:cNvPicPr>
          <p:nvPr/>
        </p:nvPicPr>
        <p:blipFill>
          <a:blip r:embed="rId5"/>
          <a:stretch>
            <a:fillRect/>
          </a:stretch>
        </p:blipFill>
        <p:spPr>
          <a:xfrm>
            <a:off x="6732605" y="5018556"/>
            <a:ext cx="2821167" cy="1822908"/>
          </a:xfrm>
          <a:prstGeom prst="rect">
            <a:avLst/>
          </a:prstGeom>
          <a:ln>
            <a:solidFill>
              <a:schemeClr val="accent1"/>
            </a:solidFill>
          </a:ln>
        </p:spPr>
      </p:pic>
    </p:spTree>
    <p:extLst>
      <p:ext uri="{BB962C8B-B14F-4D97-AF65-F5344CB8AC3E}">
        <p14:creationId xmlns:p14="http://schemas.microsoft.com/office/powerpoint/2010/main" val="35385378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Calisto MT" panose="02040603050505030304" pitchFamily="18" charset="0"/>
              </a:rPr>
              <a:t>Quiz:-use class &amp; id selectors</a:t>
            </a:r>
            <a:endParaRPr lang="en-US" dirty="0">
              <a:solidFill>
                <a:srgbClr val="FF0000"/>
              </a:solidFill>
              <a:latin typeface="Calisto MT" panose="02040603050505030304" pitchFamily="18" charset="0"/>
            </a:endParaRPr>
          </a:p>
        </p:txBody>
      </p:sp>
      <p:pic>
        <p:nvPicPr>
          <p:cNvPr id="6" name="Content Placeholder 5"/>
          <p:cNvPicPr>
            <a:picLocks noGrp="1" noChangeAspect="1"/>
          </p:cNvPicPr>
          <p:nvPr>
            <p:ph idx="1"/>
          </p:nvPr>
        </p:nvPicPr>
        <p:blipFill>
          <a:blip r:embed="rId2"/>
          <a:stretch>
            <a:fillRect/>
          </a:stretch>
        </p:blipFill>
        <p:spPr>
          <a:xfrm>
            <a:off x="1959429" y="1998616"/>
            <a:ext cx="7380513" cy="4127863"/>
          </a:xfrm>
          <a:prstGeom prst="rect">
            <a:avLst/>
          </a:prstGeom>
        </p:spPr>
      </p:pic>
    </p:spTree>
    <p:extLst>
      <p:ext uri="{BB962C8B-B14F-4D97-AF65-F5344CB8AC3E}">
        <p14:creationId xmlns:p14="http://schemas.microsoft.com/office/powerpoint/2010/main" val="37958841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t>
            </a:r>
            <a:r>
              <a:rPr lang="en-US" dirty="0" smtClean="0"/>
              <a:t>Selectors</a:t>
            </a:r>
            <a:br>
              <a:rPr lang="en-US" dirty="0" smtClean="0"/>
            </a:br>
            <a:r>
              <a:rPr lang="en-US" dirty="0" smtClean="0"/>
              <a:t>&gt; Universal Selectors (*)</a:t>
            </a:r>
            <a:endParaRPr lang="en-US" dirty="0"/>
          </a:p>
        </p:txBody>
      </p:sp>
      <p:sp>
        <p:nvSpPr>
          <p:cNvPr id="3" name="Content Placeholder 2"/>
          <p:cNvSpPr>
            <a:spLocks noGrp="1"/>
          </p:cNvSpPr>
          <p:nvPr>
            <p:ph idx="1"/>
          </p:nvPr>
        </p:nvSpPr>
        <p:spPr/>
        <p:txBody>
          <a:bodyPr/>
          <a:lstStyle/>
          <a:p>
            <a:r>
              <a:rPr lang="en-US" dirty="0" smtClean="0"/>
              <a:t>Universal selectors are used to select any element.</a:t>
            </a:r>
          </a:p>
          <a:p>
            <a:r>
              <a:rPr lang="en-US" dirty="0" smtClean="0"/>
              <a:t>The following code sets the text color of all elements in a page to blue.</a:t>
            </a:r>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3519053" y="2966827"/>
            <a:ext cx="2913229" cy="1686606"/>
          </a:xfrm>
          <a:prstGeom prst="rect">
            <a:avLst/>
          </a:prstGeom>
          <a:ln>
            <a:solidFill>
              <a:schemeClr val="accent1"/>
            </a:solidFill>
          </a:ln>
        </p:spPr>
      </p:pic>
    </p:spTree>
    <p:extLst>
      <p:ext uri="{BB962C8B-B14F-4D97-AF65-F5344CB8AC3E}">
        <p14:creationId xmlns:p14="http://schemas.microsoft.com/office/powerpoint/2010/main" val="42153437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br>
              <a:rPr lang="en-US" dirty="0"/>
            </a:br>
            <a:r>
              <a:rPr lang="en-US" dirty="0"/>
              <a:t>&gt; </a:t>
            </a:r>
            <a:r>
              <a:rPr lang="en-US" dirty="0" smtClean="0"/>
              <a:t>Grouping </a:t>
            </a:r>
            <a:r>
              <a:rPr lang="en-US" dirty="0"/>
              <a:t>Selectors </a:t>
            </a:r>
            <a:r>
              <a:rPr lang="en-US" dirty="0" smtClean="0"/>
              <a:t>(,)`</a:t>
            </a:r>
            <a:endParaRPr lang="en-US" dirty="0"/>
          </a:p>
        </p:txBody>
      </p:sp>
      <p:sp>
        <p:nvSpPr>
          <p:cNvPr id="3" name="Content Placeholder 2"/>
          <p:cNvSpPr>
            <a:spLocks noGrp="1"/>
          </p:cNvSpPr>
          <p:nvPr>
            <p:ph idx="1"/>
          </p:nvPr>
        </p:nvSpPr>
        <p:spPr/>
        <p:txBody>
          <a:bodyPr/>
          <a:lstStyle/>
          <a:p>
            <a:r>
              <a:rPr lang="en-US" dirty="0" smtClean="0"/>
              <a:t>Often you will find several different elements on the page require the exact same styling.</a:t>
            </a:r>
          </a:p>
          <a:p>
            <a:r>
              <a:rPr lang="en-US" dirty="0" smtClean="0"/>
              <a:t>Allows you to specify a single style for multiple elements at one time.</a:t>
            </a:r>
          </a:p>
          <a:p>
            <a:r>
              <a:rPr lang="en-US" dirty="0" smtClean="0"/>
              <a:t>Multiple selectors can be grouped in a single declaration by using comma (,)</a:t>
            </a:r>
          </a:p>
          <a:p>
            <a:endParaRPr lang="en-US" dirty="0"/>
          </a:p>
        </p:txBody>
      </p:sp>
      <p:pic>
        <p:nvPicPr>
          <p:cNvPr id="5" name="Picture 4"/>
          <p:cNvPicPr>
            <a:picLocks noChangeAspect="1"/>
          </p:cNvPicPr>
          <p:nvPr/>
        </p:nvPicPr>
        <p:blipFill>
          <a:blip r:embed="rId2"/>
          <a:stretch>
            <a:fillRect/>
          </a:stretch>
        </p:blipFill>
        <p:spPr>
          <a:xfrm>
            <a:off x="951015" y="4138755"/>
            <a:ext cx="5763306" cy="1380911"/>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771270" y="4052922"/>
            <a:ext cx="3552825" cy="1552575"/>
          </a:xfrm>
          <a:prstGeom prst="rect">
            <a:avLst/>
          </a:prstGeom>
          <a:ln>
            <a:solidFill>
              <a:schemeClr val="accent1"/>
            </a:solidFill>
          </a:ln>
        </p:spPr>
      </p:pic>
    </p:spTree>
    <p:extLst>
      <p:ext uri="{BB962C8B-B14F-4D97-AF65-F5344CB8AC3E}">
        <p14:creationId xmlns:p14="http://schemas.microsoft.com/office/powerpoint/2010/main" val="987079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Calisto MT" panose="02040603050505030304" pitchFamily="18" charset="0"/>
              </a:rPr>
              <a:t>Quiz:-Group selectors</a:t>
            </a:r>
            <a:endParaRPr lang="en-US" sz="3200" dirty="0">
              <a:solidFill>
                <a:srgbClr val="FF0000"/>
              </a:solidFill>
              <a:latin typeface="Calisto MT" panose="02040603050505030304" pitchFamily="18" charset="0"/>
            </a:endParaRPr>
          </a:p>
        </p:txBody>
      </p:sp>
      <p:sp>
        <p:nvSpPr>
          <p:cNvPr id="5" name="Content Placeholder 4"/>
          <p:cNvSpPr>
            <a:spLocks noGrp="1"/>
          </p:cNvSpPr>
          <p:nvPr>
            <p:ph idx="1"/>
          </p:nvPr>
        </p:nvSpPr>
        <p:spPr/>
        <p:txBody>
          <a:bodyPr/>
          <a:lstStyle/>
          <a:p>
            <a:endParaRPr lang="en-US"/>
          </a:p>
        </p:txBody>
      </p:sp>
      <p:pic>
        <p:nvPicPr>
          <p:cNvPr id="6" name="Content Placeholder 5"/>
          <p:cNvPicPr>
            <a:picLocks noChangeAspect="1"/>
          </p:cNvPicPr>
          <p:nvPr/>
        </p:nvPicPr>
        <p:blipFill>
          <a:blip r:embed="rId2"/>
          <a:stretch>
            <a:fillRect/>
          </a:stretch>
        </p:blipFill>
        <p:spPr>
          <a:xfrm>
            <a:off x="838200" y="1526586"/>
            <a:ext cx="9039499" cy="4650377"/>
          </a:xfrm>
          <a:prstGeom prst="rect">
            <a:avLst/>
          </a:prstGeom>
        </p:spPr>
      </p:pic>
    </p:spTree>
    <p:extLst>
      <p:ext uri="{BB962C8B-B14F-4D97-AF65-F5344CB8AC3E}">
        <p14:creationId xmlns:p14="http://schemas.microsoft.com/office/powerpoint/2010/main" val="42934132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br>
              <a:rPr lang="en-US" dirty="0" smtClean="0"/>
            </a:br>
            <a:r>
              <a:rPr lang="en-US" dirty="0" smtClean="0"/>
              <a:t>&gt; Descendant Selector (space)</a:t>
            </a:r>
            <a:endParaRPr lang="en-US" dirty="0"/>
          </a:p>
        </p:txBody>
      </p:sp>
      <p:sp>
        <p:nvSpPr>
          <p:cNvPr id="3" name="Content Placeholder 2"/>
          <p:cNvSpPr>
            <a:spLocks noGrp="1"/>
          </p:cNvSpPr>
          <p:nvPr>
            <p:ph idx="1"/>
          </p:nvPr>
        </p:nvSpPr>
        <p:spPr>
          <a:xfrm>
            <a:off x="1104900" y="1700373"/>
            <a:ext cx="4351866" cy="3880773"/>
          </a:xfrm>
        </p:spPr>
        <p:txBody>
          <a:bodyPr>
            <a:normAutofit fontScale="85000" lnSpcReduction="20000"/>
          </a:bodyPr>
          <a:lstStyle/>
          <a:p>
            <a:r>
              <a:rPr lang="en-US" dirty="0" smtClean="0"/>
              <a:t>The most powerful targeting ability CSS gives us is the ability to combine selectors together in what is known as descendant selectors.</a:t>
            </a:r>
          </a:p>
          <a:p>
            <a:pPr lvl="1"/>
            <a:r>
              <a:rPr lang="en-US" b="1" dirty="0" smtClean="0"/>
              <a:t>Allow to more precisely target content based on the relationship between nested tags and their parents</a:t>
            </a:r>
            <a:r>
              <a:rPr lang="en-US" dirty="0" smtClean="0"/>
              <a:t>.</a:t>
            </a:r>
          </a:p>
          <a:p>
            <a:r>
              <a:rPr lang="en-US" dirty="0" smtClean="0"/>
              <a:t>Descendant selectors are used to select elements that are descendants (not necessarily children) of another element in the document tree.</a:t>
            </a:r>
            <a:endParaRPr lang="en-US" dirty="0"/>
          </a:p>
        </p:txBody>
      </p:sp>
      <p:pic>
        <p:nvPicPr>
          <p:cNvPr id="4" name="Picture 3"/>
          <p:cNvPicPr>
            <a:picLocks noChangeAspect="1"/>
          </p:cNvPicPr>
          <p:nvPr/>
        </p:nvPicPr>
        <p:blipFill>
          <a:blip r:embed="rId2"/>
          <a:stretch>
            <a:fillRect/>
          </a:stretch>
        </p:blipFill>
        <p:spPr>
          <a:xfrm>
            <a:off x="7657472" y="514132"/>
            <a:ext cx="2972427" cy="429464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478867" y="4904245"/>
            <a:ext cx="5590269" cy="1353802"/>
          </a:xfrm>
          <a:prstGeom prst="rect">
            <a:avLst/>
          </a:prstGeom>
          <a:ln>
            <a:solidFill>
              <a:schemeClr val="accent1"/>
            </a:solidFill>
          </a:ln>
        </p:spPr>
      </p:pic>
    </p:spTree>
    <p:extLst>
      <p:ext uri="{BB962C8B-B14F-4D97-AF65-F5344CB8AC3E}">
        <p14:creationId xmlns:p14="http://schemas.microsoft.com/office/powerpoint/2010/main" val="35536341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r>
              <a:rPr lang="en-US" dirty="0" smtClean="0"/>
              <a:t/>
            </a:r>
            <a:br>
              <a:rPr lang="en-US" dirty="0" smtClean="0"/>
            </a:br>
            <a:r>
              <a:rPr lang="en-US" dirty="0" smtClean="0"/>
              <a:t>&gt; </a:t>
            </a:r>
            <a:r>
              <a:rPr lang="en-US" dirty="0"/>
              <a:t>Descendant Selector (space)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41301" y="3074985"/>
            <a:ext cx="3979833" cy="179092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5985100" y="2593293"/>
            <a:ext cx="4249029" cy="2754311"/>
          </a:xfrm>
          <a:prstGeom prst="rect">
            <a:avLst/>
          </a:prstGeom>
          <a:ln>
            <a:solidFill>
              <a:schemeClr val="accent1"/>
            </a:solidFill>
          </a:ln>
        </p:spPr>
      </p:pic>
    </p:spTree>
    <p:extLst>
      <p:ext uri="{BB962C8B-B14F-4D97-AF65-F5344CB8AC3E}">
        <p14:creationId xmlns:p14="http://schemas.microsoft.com/office/powerpoint/2010/main" val="37113386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p>
        </p:txBody>
      </p:sp>
      <p:sp>
        <p:nvSpPr>
          <p:cNvPr id="3" name="Content Placeholder 2"/>
          <p:cNvSpPr>
            <a:spLocks noGrp="1"/>
          </p:cNvSpPr>
          <p:nvPr>
            <p:ph idx="1"/>
          </p:nvPr>
        </p:nvSpPr>
        <p:spPr/>
        <p:txBody>
          <a:bodyPr/>
          <a:lstStyle/>
          <a:p>
            <a:r>
              <a:rPr lang="en-US" dirty="0"/>
              <a:t>Layers of a web page:</a:t>
            </a:r>
          </a:p>
          <a:p>
            <a:pPr lvl="1"/>
            <a:r>
              <a:rPr lang="en-US" b="1" dirty="0"/>
              <a:t>Content:</a:t>
            </a:r>
          </a:p>
          <a:p>
            <a:pPr lvl="2"/>
            <a:r>
              <a:rPr lang="en-US" dirty="0"/>
              <a:t>Text, images, animation, video, etc.</a:t>
            </a:r>
          </a:p>
          <a:p>
            <a:pPr lvl="1"/>
            <a:r>
              <a:rPr lang="en-US" b="1" dirty="0"/>
              <a:t>Presentation:</a:t>
            </a:r>
          </a:p>
          <a:p>
            <a:pPr lvl="2"/>
            <a:r>
              <a:rPr lang="en-US" dirty="0"/>
              <a:t>How the content will appear to a human through a web browser, text reader, etc.</a:t>
            </a:r>
          </a:p>
          <a:p>
            <a:pPr lvl="1"/>
            <a:r>
              <a:rPr lang="en-US" b="1" dirty="0"/>
              <a:t>Behavior:</a:t>
            </a:r>
          </a:p>
          <a:p>
            <a:pPr lvl="2"/>
            <a:r>
              <a:rPr lang="en-US" dirty="0"/>
              <a:t>Real-time user interaction with the page: validation, sorting, drag-n-drop etc.</a:t>
            </a:r>
          </a:p>
          <a:p>
            <a:endParaRPr lang="en-US" dirty="0"/>
          </a:p>
        </p:txBody>
      </p:sp>
    </p:spTree>
    <p:extLst>
      <p:ext uri="{BB962C8B-B14F-4D97-AF65-F5344CB8AC3E}">
        <p14:creationId xmlns:p14="http://schemas.microsoft.com/office/powerpoint/2010/main" val="20576590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FF0000"/>
                </a:solidFill>
                <a:latin typeface="Calisto MT" panose="02040603050505030304" pitchFamily="18" charset="0"/>
              </a:rPr>
              <a:t>Quiz:-use a descendant selector to change the font size of link two</a:t>
            </a:r>
            <a:endParaRPr lang="en-US" sz="2800" b="1" dirty="0">
              <a:solidFill>
                <a:srgbClr val="FF0000"/>
              </a:solidFill>
              <a:latin typeface="Calisto MT" panose="02040603050505030304" pitchFamily="18" charset="0"/>
            </a:endParaRPr>
          </a:p>
        </p:txBody>
      </p:sp>
      <p:sp>
        <p:nvSpPr>
          <p:cNvPr id="5" name="Content Placeholder 4"/>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992777" y="1825625"/>
            <a:ext cx="8027398" cy="4351337"/>
          </a:xfrm>
          <a:prstGeom prst="rect">
            <a:avLst/>
          </a:prstGeom>
        </p:spPr>
      </p:pic>
    </p:spTree>
    <p:extLst>
      <p:ext uri="{BB962C8B-B14F-4D97-AF65-F5344CB8AC3E}">
        <p14:creationId xmlns:p14="http://schemas.microsoft.com/office/powerpoint/2010/main" val="3614110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br>
              <a:rPr lang="en-US" dirty="0" smtClean="0"/>
            </a:br>
            <a:r>
              <a:rPr lang="en-US" dirty="0" smtClean="0"/>
              <a:t>&gt; Child Selectors (&gt;)</a:t>
            </a:r>
            <a:endParaRPr lang="en-US" dirty="0"/>
          </a:p>
        </p:txBody>
      </p:sp>
      <p:sp>
        <p:nvSpPr>
          <p:cNvPr id="3" name="Content Placeholder 2"/>
          <p:cNvSpPr>
            <a:spLocks noGrp="1"/>
          </p:cNvSpPr>
          <p:nvPr>
            <p:ph idx="1"/>
          </p:nvPr>
        </p:nvSpPr>
        <p:spPr>
          <a:xfrm>
            <a:off x="677334" y="2160589"/>
            <a:ext cx="4172252" cy="3880773"/>
          </a:xfrm>
        </p:spPr>
        <p:txBody>
          <a:bodyPr/>
          <a:lstStyle/>
          <a:p>
            <a:r>
              <a:rPr lang="en-US" dirty="0" smtClean="0"/>
              <a:t>A child selector is used to select an element that is a </a:t>
            </a:r>
            <a:r>
              <a:rPr lang="en-US" b="1" dirty="0" smtClean="0"/>
              <a:t>direct child</a:t>
            </a:r>
            <a:r>
              <a:rPr lang="en-US" dirty="0" smtClean="0"/>
              <a:t> of another element (parent). Child selectors will not select all descendants, </a:t>
            </a:r>
            <a:r>
              <a:rPr lang="en-US" b="1" dirty="0" smtClean="0"/>
              <a:t>only</a:t>
            </a:r>
            <a:r>
              <a:rPr lang="en-US" dirty="0" smtClean="0"/>
              <a:t> </a:t>
            </a:r>
            <a:r>
              <a:rPr lang="en-US" b="1" dirty="0" smtClean="0"/>
              <a:t>direct children</a:t>
            </a:r>
            <a:r>
              <a:rPr lang="en-US" dirty="0" smtClean="0"/>
              <a:t>.</a:t>
            </a:r>
          </a:p>
          <a:p>
            <a:pPr lvl="1"/>
            <a:endParaRPr lang="en-US" dirty="0"/>
          </a:p>
        </p:txBody>
      </p:sp>
      <p:pic>
        <p:nvPicPr>
          <p:cNvPr id="6" name="Picture 5"/>
          <p:cNvPicPr>
            <a:picLocks noChangeAspect="1"/>
          </p:cNvPicPr>
          <p:nvPr/>
        </p:nvPicPr>
        <p:blipFill>
          <a:blip r:embed="rId2"/>
          <a:stretch>
            <a:fillRect/>
          </a:stretch>
        </p:blipFill>
        <p:spPr>
          <a:xfrm>
            <a:off x="5910942" y="105948"/>
            <a:ext cx="4718958" cy="6703065"/>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872285" y="4868626"/>
            <a:ext cx="3782349" cy="1940387"/>
          </a:xfrm>
          <a:prstGeom prst="rect">
            <a:avLst/>
          </a:prstGeom>
          <a:ln>
            <a:solidFill>
              <a:schemeClr val="accent1"/>
            </a:solidFill>
          </a:ln>
        </p:spPr>
      </p:pic>
    </p:spTree>
    <p:extLst>
      <p:ext uri="{BB962C8B-B14F-4D97-AF65-F5344CB8AC3E}">
        <p14:creationId xmlns:p14="http://schemas.microsoft.com/office/powerpoint/2010/main" val="15524572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br>
              <a:rPr lang="en-US" dirty="0"/>
            </a:br>
            <a:r>
              <a:rPr lang="en-US" dirty="0"/>
              <a:t>&gt; Child Selectors (&gt;)</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183520" y="3128169"/>
            <a:ext cx="3354143" cy="1559152"/>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4975668" y="2593635"/>
            <a:ext cx="5810497" cy="2628220"/>
          </a:xfrm>
          <a:prstGeom prst="rect">
            <a:avLst/>
          </a:prstGeom>
          <a:ln>
            <a:solidFill>
              <a:schemeClr val="accent1"/>
            </a:solidFill>
          </a:ln>
        </p:spPr>
      </p:pic>
    </p:spTree>
    <p:extLst>
      <p:ext uri="{BB962C8B-B14F-4D97-AF65-F5344CB8AC3E}">
        <p14:creationId xmlns:p14="http://schemas.microsoft.com/office/powerpoint/2010/main" val="6380871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Calisto MT" panose="02040603050505030304" pitchFamily="18" charset="0"/>
              </a:rPr>
              <a:t>Quiz:-Use </a:t>
            </a:r>
            <a:r>
              <a:rPr lang="en-US" sz="3200" dirty="0">
                <a:solidFill>
                  <a:srgbClr val="FF0000"/>
                </a:solidFill>
                <a:latin typeface="Calisto MT" panose="02040603050505030304" pitchFamily="18" charset="0"/>
              </a:rPr>
              <a:t>Child Selectors </a:t>
            </a:r>
            <a:r>
              <a:rPr lang="en-US" sz="3200" dirty="0" smtClean="0">
                <a:solidFill>
                  <a:srgbClr val="FF0000"/>
                </a:solidFill>
                <a:latin typeface="Calisto MT" panose="02040603050505030304" pitchFamily="18" charset="0"/>
              </a:rPr>
              <a:t> to change colors of the first &amp; third paragraph</a:t>
            </a:r>
            <a:endParaRPr lang="en-US" sz="3200" dirty="0">
              <a:solidFill>
                <a:srgbClr val="FF0000"/>
              </a:solidFill>
              <a:latin typeface="Calisto MT" panose="02040603050505030304" pitchFamily="18" charset="0"/>
            </a:endParaRPr>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953589" y="1433741"/>
            <a:ext cx="8138160" cy="3765278"/>
          </a:xfrm>
          <a:prstGeom prst="rect">
            <a:avLst/>
          </a:prstGeom>
        </p:spPr>
      </p:pic>
    </p:spTree>
    <p:extLst>
      <p:ext uri="{BB962C8B-B14F-4D97-AF65-F5344CB8AC3E}">
        <p14:creationId xmlns:p14="http://schemas.microsoft.com/office/powerpoint/2010/main" val="15819225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br>
              <a:rPr lang="en-US" dirty="0" smtClean="0"/>
            </a:br>
            <a:r>
              <a:rPr lang="en-US" dirty="0" smtClean="0"/>
              <a:t>&gt; Adjacent Selectors (+)</a:t>
            </a:r>
            <a:endParaRPr lang="en-US" dirty="0"/>
          </a:p>
        </p:txBody>
      </p:sp>
      <p:sp>
        <p:nvSpPr>
          <p:cNvPr id="3" name="Content Placeholder 2"/>
          <p:cNvSpPr>
            <a:spLocks noGrp="1"/>
          </p:cNvSpPr>
          <p:nvPr>
            <p:ph idx="1"/>
          </p:nvPr>
        </p:nvSpPr>
        <p:spPr>
          <a:xfrm>
            <a:off x="791636" y="1624454"/>
            <a:ext cx="3796696" cy="4697411"/>
          </a:xfrm>
        </p:spPr>
        <p:txBody>
          <a:bodyPr>
            <a:normAutofit fontScale="77500" lnSpcReduction="20000"/>
          </a:bodyPr>
          <a:lstStyle/>
          <a:p>
            <a:r>
              <a:rPr lang="en-US" dirty="0" smtClean="0"/>
              <a:t>Also called adjacent sibling selectors.</a:t>
            </a:r>
          </a:p>
          <a:p>
            <a:r>
              <a:rPr lang="en-US" dirty="0" smtClean="0"/>
              <a:t>Sibling = has the same parent</a:t>
            </a:r>
          </a:p>
          <a:p>
            <a:r>
              <a:rPr lang="en-US" dirty="0" smtClean="0"/>
              <a:t>Adjacent = immediately following</a:t>
            </a:r>
          </a:p>
          <a:p>
            <a:r>
              <a:rPr lang="en-US" dirty="0" smtClean="0"/>
              <a:t>Allow you to target elements based on which elements follow one another in your code. Essentially adjacent selector allow you to style an element based on which element comes before it in the document, </a:t>
            </a:r>
            <a:r>
              <a:rPr lang="en-US" b="1" dirty="0" smtClean="0"/>
              <a:t>providing that both of those elements are inside the same parent</a:t>
            </a:r>
            <a:r>
              <a:rPr lang="en-US" dirty="0" smtClean="0"/>
              <a:t>.</a:t>
            </a:r>
            <a:endParaRPr lang="en-US" dirty="0"/>
          </a:p>
        </p:txBody>
      </p:sp>
      <p:pic>
        <p:nvPicPr>
          <p:cNvPr id="4" name="Picture 3"/>
          <p:cNvPicPr>
            <a:picLocks noChangeAspect="1"/>
          </p:cNvPicPr>
          <p:nvPr/>
        </p:nvPicPr>
        <p:blipFill>
          <a:blip r:embed="rId2"/>
          <a:stretch>
            <a:fillRect/>
          </a:stretch>
        </p:blipFill>
        <p:spPr>
          <a:xfrm>
            <a:off x="4732023" y="4341348"/>
            <a:ext cx="7576457" cy="223585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573296" y="2169401"/>
            <a:ext cx="3312605" cy="1692572"/>
          </a:xfrm>
          <a:prstGeom prst="rect">
            <a:avLst/>
          </a:prstGeom>
          <a:ln>
            <a:solidFill>
              <a:schemeClr val="accent1"/>
            </a:solidFill>
          </a:ln>
        </p:spPr>
      </p:pic>
    </p:spTree>
    <p:extLst>
      <p:ext uri="{BB962C8B-B14F-4D97-AF65-F5344CB8AC3E}">
        <p14:creationId xmlns:p14="http://schemas.microsoft.com/office/powerpoint/2010/main" val="3779669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br>
              <a:rPr lang="en-US" dirty="0"/>
            </a:br>
            <a:r>
              <a:rPr lang="en-US" dirty="0"/>
              <a:t>&gt; Adjacent Selectors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22262" y="3030310"/>
            <a:ext cx="3807292" cy="1721304"/>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5548366" y="3030310"/>
            <a:ext cx="5549722" cy="1721304"/>
          </a:xfrm>
          <a:prstGeom prst="rect">
            <a:avLst/>
          </a:prstGeom>
          <a:ln>
            <a:solidFill>
              <a:schemeClr val="accent1"/>
            </a:solidFill>
          </a:ln>
        </p:spPr>
      </p:pic>
    </p:spTree>
    <p:extLst>
      <p:ext uri="{BB962C8B-B14F-4D97-AF65-F5344CB8AC3E}">
        <p14:creationId xmlns:p14="http://schemas.microsoft.com/office/powerpoint/2010/main" val="28263323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FF0000"/>
                </a:solidFill>
                <a:latin typeface="Calisto MT" panose="02040603050505030304" pitchFamily="18" charset="0"/>
              </a:rPr>
              <a:t>Quiz:- Use </a:t>
            </a:r>
            <a:r>
              <a:rPr lang="en-US" sz="2800" dirty="0">
                <a:solidFill>
                  <a:srgbClr val="FF0000"/>
                </a:solidFill>
                <a:latin typeface="Calisto MT" panose="02040603050505030304" pitchFamily="18" charset="0"/>
              </a:rPr>
              <a:t>Adjacent </a:t>
            </a:r>
            <a:r>
              <a:rPr lang="en-US" sz="2800" dirty="0" smtClean="0">
                <a:solidFill>
                  <a:srgbClr val="FF0000"/>
                </a:solidFill>
                <a:latin typeface="Calisto MT" panose="02040603050505030304" pitchFamily="18" charset="0"/>
              </a:rPr>
              <a:t>Selectors To change the  last paragraph color  </a:t>
            </a:r>
            <a:endParaRPr lang="en-US" sz="2800" dirty="0">
              <a:solidFill>
                <a:srgbClr val="FF0000"/>
              </a:solidFill>
              <a:latin typeface="Calisto MT" panose="02040603050505030304" pitchFamily="18" charset="0"/>
            </a:endParaRPr>
          </a:p>
        </p:txBody>
      </p:sp>
      <p:pic>
        <p:nvPicPr>
          <p:cNvPr id="6" name="Content Placeholder 5"/>
          <p:cNvPicPr>
            <a:picLocks noGrp="1" noChangeAspect="1"/>
          </p:cNvPicPr>
          <p:nvPr>
            <p:ph idx="1"/>
          </p:nvPr>
        </p:nvPicPr>
        <p:blipFill>
          <a:blip r:embed="rId2"/>
          <a:stretch>
            <a:fillRect/>
          </a:stretch>
        </p:blipFill>
        <p:spPr>
          <a:xfrm>
            <a:off x="2207624" y="1946365"/>
            <a:ext cx="8033656" cy="3958045"/>
          </a:xfrm>
          <a:prstGeom prst="rect">
            <a:avLst/>
          </a:prstGeom>
        </p:spPr>
      </p:pic>
    </p:spTree>
    <p:extLst>
      <p:ext uri="{BB962C8B-B14F-4D97-AF65-F5344CB8AC3E}">
        <p14:creationId xmlns:p14="http://schemas.microsoft.com/office/powerpoint/2010/main" val="30718408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br>
              <a:rPr lang="en-US" dirty="0" smtClean="0"/>
            </a:br>
            <a:r>
              <a:rPr lang="en-US" dirty="0" smtClean="0"/>
              <a:t>&gt; General Sibling Selectors (~)</a:t>
            </a:r>
            <a:endParaRPr lang="en-US" dirty="0"/>
          </a:p>
        </p:txBody>
      </p:sp>
      <p:sp>
        <p:nvSpPr>
          <p:cNvPr id="3" name="Content Placeholder 2"/>
          <p:cNvSpPr>
            <a:spLocks noGrp="1"/>
          </p:cNvSpPr>
          <p:nvPr>
            <p:ph idx="1"/>
          </p:nvPr>
        </p:nvSpPr>
        <p:spPr>
          <a:xfrm>
            <a:off x="677333" y="2160588"/>
            <a:ext cx="3796696" cy="4697411"/>
          </a:xfrm>
        </p:spPr>
        <p:txBody>
          <a:bodyPr>
            <a:normAutofit fontScale="85000" lnSpcReduction="20000"/>
          </a:bodyPr>
          <a:lstStyle/>
          <a:p>
            <a:r>
              <a:rPr lang="en-US" dirty="0" smtClean="0"/>
              <a:t>Sibling </a:t>
            </a:r>
            <a:r>
              <a:rPr lang="en-US" dirty="0"/>
              <a:t>= has the same parent element</a:t>
            </a:r>
          </a:p>
          <a:p>
            <a:r>
              <a:rPr lang="en-US" dirty="0" smtClean="0"/>
              <a:t>General </a:t>
            </a:r>
            <a:r>
              <a:rPr lang="en-US" dirty="0"/>
              <a:t>= just following</a:t>
            </a:r>
            <a:endParaRPr lang="en-US" dirty="0" smtClean="0"/>
          </a:p>
          <a:p>
            <a:r>
              <a:rPr lang="en-US" dirty="0" smtClean="0"/>
              <a:t>Allow you to target elements based on which elements follow in your code. Essentially general sibling selector allow you to style an element based on which element comes before it (not necessarily immediately) in the document, providing that both of those elements are inside the same parent.</a:t>
            </a:r>
            <a:endParaRPr lang="en-US" dirty="0"/>
          </a:p>
        </p:txBody>
      </p:sp>
      <p:pic>
        <p:nvPicPr>
          <p:cNvPr id="6" name="Picture 5"/>
          <p:cNvPicPr>
            <a:picLocks noChangeAspect="1"/>
          </p:cNvPicPr>
          <p:nvPr/>
        </p:nvPicPr>
        <p:blipFill>
          <a:blip r:embed="rId2"/>
          <a:stretch>
            <a:fillRect/>
          </a:stretch>
        </p:blipFill>
        <p:spPr>
          <a:xfrm>
            <a:off x="6573296" y="4304756"/>
            <a:ext cx="3286125" cy="1714500"/>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6797133" y="2597920"/>
            <a:ext cx="2838450" cy="1457325"/>
          </a:xfrm>
          <a:prstGeom prst="rect">
            <a:avLst/>
          </a:prstGeom>
          <a:ln>
            <a:solidFill>
              <a:schemeClr val="accent1"/>
            </a:solidFill>
          </a:ln>
        </p:spPr>
      </p:pic>
    </p:spTree>
    <p:extLst>
      <p:ext uri="{BB962C8B-B14F-4D97-AF65-F5344CB8AC3E}">
        <p14:creationId xmlns:p14="http://schemas.microsoft.com/office/powerpoint/2010/main" val="3211712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Calisto MT" panose="02040603050505030304" pitchFamily="18" charset="0"/>
              </a:rPr>
              <a:t>Quiz:-Use </a:t>
            </a:r>
            <a:r>
              <a:rPr lang="en-US" dirty="0">
                <a:solidFill>
                  <a:srgbClr val="FF0000"/>
                </a:solidFill>
                <a:latin typeface="Calisto MT" panose="02040603050505030304" pitchFamily="18" charset="0"/>
              </a:rPr>
              <a:t>General Sibling Selectors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825625"/>
            <a:ext cx="7717971" cy="4170226"/>
          </a:xfrm>
          <a:prstGeom prst="rect">
            <a:avLst/>
          </a:prstGeom>
        </p:spPr>
      </p:pic>
    </p:spTree>
    <p:extLst>
      <p:ext uri="{BB962C8B-B14F-4D97-AF65-F5344CB8AC3E}">
        <p14:creationId xmlns:p14="http://schemas.microsoft.com/office/powerpoint/2010/main" val="4069062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t>
            </a:r>
            <a:r>
              <a:rPr lang="en-US" dirty="0" smtClean="0"/>
              <a:t>Selectors</a:t>
            </a:r>
            <a:br>
              <a:rPr lang="en-US" dirty="0" smtClean="0"/>
            </a:br>
            <a:r>
              <a:rPr lang="en-US" dirty="0" smtClean="0"/>
              <a:t>&gt; Attribute Selectors</a:t>
            </a:r>
            <a:endParaRPr lang="en-US" dirty="0"/>
          </a:p>
        </p:txBody>
      </p:sp>
      <p:sp>
        <p:nvSpPr>
          <p:cNvPr id="3" name="Content Placeholder 2"/>
          <p:cNvSpPr>
            <a:spLocks noGrp="1"/>
          </p:cNvSpPr>
          <p:nvPr>
            <p:ph idx="1"/>
          </p:nvPr>
        </p:nvSpPr>
        <p:spPr>
          <a:xfrm>
            <a:off x="677334" y="2160589"/>
            <a:ext cx="4188580" cy="3880773"/>
          </a:xfrm>
        </p:spPr>
        <p:txBody>
          <a:bodyPr>
            <a:normAutofit fontScale="92500"/>
          </a:bodyPr>
          <a:lstStyle/>
          <a:p>
            <a:r>
              <a:rPr lang="en-US" dirty="0" smtClean="0"/>
              <a:t>Attribute selectors selects elements based upon the attributes present in the HTML tags and their value.</a:t>
            </a:r>
          </a:p>
          <a:p>
            <a:r>
              <a:rPr lang="en-US" b="1" dirty="0" smtClean="0"/>
              <a:t>Attributes are specified using brackets. </a:t>
            </a:r>
          </a:p>
          <a:p>
            <a:pPr lvl="1"/>
            <a:r>
              <a:rPr lang="en-US" b="1" i="1" dirty="0" smtClean="0"/>
              <a:t>[attribute=“value”] (case sensitive)</a:t>
            </a:r>
          </a:p>
          <a:p>
            <a:pPr lvl="1"/>
            <a:r>
              <a:rPr lang="en-US" b="1" i="1" dirty="0" smtClean="0"/>
              <a:t>[attribute] (doesn’t matter what the value is)</a:t>
            </a:r>
          </a:p>
          <a:p>
            <a:pPr lvl="1"/>
            <a:endParaRPr lang="en-US" dirty="0"/>
          </a:p>
        </p:txBody>
      </p:sp>
      <p:pic>
        <p:nvPicPr>
          <p:cNvPr id="4" name="Picture 3"/>
          <p:cNvPicPr>
            <a:picLocks noChangeAspect="1"/>
          </p:cNvPicPr>
          <p:nvPr/>
        </p:nvPicPr>
        <p:blipFill>
          <a:blip r:embed="rId2"/>
          <a:stretch>
            <a:fillRect/>
          </a:stretch>
        </p:blipFill>
        <p:spPr>
          <a:xfrm>
            <a:off x="6483735" y="2599872"/>
            <a:ext cx="4468307" cy="1709738"/>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483734" y="4564891"/>
            <a:ext cx="4468308" cy="530138"/>
          </a:xfrm>
          <a:prstGeom prst="rect">
            <a:avLst/>
          </a:prstGeom>
          <a:ln>
            <a:solidFill>
              <a:schemeClr val="accent1"/>
            </a:solidFill>
          </a:ln>
        </p:spPr>
      </p:pic>
    </p:spTree>
    <p:extLst>
      <p:ext uri="{BB962C8B-B14F-4D97-AF65-F5344CB8AC3E}">
        <p14:creationId xmlns:p14="http://schemas.microsoft.com/office/powerpoint/2010/main" val="3025214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Sheet Languages</a:t>
            </a:r>
            <a:endParaRPr lang="en-US" dirty="0"/>
          </a:p>
        </p:txBody>
      </p:sp>
      <p:sp>
        <p:nvSpPr>
          <p:cNvPr id="3" name="Content Placeholder 2"/>
          <p:cNvSpPr>
            <a:spLocks noGrp="1"/>
          </p:cNvSpPr>
          <p:nvPr>
            <p:ph idx="1"/>
          </p:nvPr>
        </p:nvSpPr>
        <p:spPr/>
        <p:txBody>
          <a:bodyPr/>
          <a:lstStyle/>
          <a:p>
            <a:r>
              <a:rPr lang="en-US" dirty="0" smtClean="0"/>
              <a:t>Style sheet languages are used to describe the presentation of structured documents, like HTML, XML and other markup languages.</a:t>
            </a:r>
            <a:endParaRPr lang="en-US" dirty="0"/>
          </a:p>
        </p:txBody>
      </p:sp>
    </p:spTree>
    <p:extLst>
      <p:ext uri="{BB962C8B-B14F-4D97-AF65-F5344CB8AC3E}">
        <p14:creationId xmlns:p14="http://schemas.microsoft.com/office/powerpoint/2010/main" val="38633055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br>
              <a:rPr lang="en-US" dirty="0"/>
            </a:br>
            <a:r>
              <a:rPr lang="en-US" dirty="0"/>
              <a:t>&gt; Attribute Selectors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72332" y="3437184"/>
            <a:ext cx="11836449" cy="1186768"/>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3682093" y="2118184"/>
            <a:ext cx="2408464" cy="1194027"/>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3079147" y="4803458"/>
            <a:ext cx="3793042" cy="1303336"/>
          </a:xfrm>
          <a:prstGeom prst="rect">
            <a:avLst/>
          </a:prstGeom>
          <a:ln>
            <a:solidFill>
              <a:schemeClr val="accent1"/>
            </a:solidFill>
          </a:ln>
        </p:spPr>
      </p:pic>
    </p:spTree>
    <p:extLst>
      <p:ext uri="{BB962C8B-B14F-4D97-AF65-F5344CB8AC3E}">
        <p14:creationId xmlns:p14="http://schemas.microsoft.com/office/powerpoint/2010/main" val="30054643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br>
              <a:rPr lang="en-US" dirty="0"/>
            </a:br>
            <a:r>
              <a:rPr lang="en-US" dirty="0"/>
              <a:t>&gt; Attribute Selectors</a:t>
            </a:r>
          </a:p>
        </p:txBody>
      </p:sp>
      <p:sp>
        <p:nvSpPr>
          <p:cNvPr id="3" name="Content Placeholder 2"/>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3010665" y="2160589"/>
            <a:ext cx="3967905" cy="1005565"/>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163288" y="3469939"/>
            <a:ext cx="11841675" cy="1224643"/>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2987188" y="4877223"/>
            <a:ext cx="3976959" cy="1346779"/>
          </a:xfrm>
          <a:prstGeom prst="rect">
            <a:avLst/>
          </a:prstGeom>
          <a:ln>
            <a:solidFill>
              <a:schemeClr val="accent1"/>
            </a:solidFill>
          </a:ln>
        </p:spPr>
      </p:pic>
    </p:spTree>
    <p:extLst>
      <p:ext uri="{BB962C8B-B14F-4D97-AF65-F5344CB8AC3E}">
        <p14:creationId xmlns:p14="http://schemas.microsoft.com/office/powerpoint/2010/main" val="18980573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br>
              <a:rPr lang="en-US" dirty="0"/>
            </a:br>
            <a:r>
              <a:rPr lang="en-US" dirty="0"/>
              <a:t>&gt; Attribute Selectors</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624598" y="2023459"/>
            <a:ext cx="2702139" cy="1655779"/>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2937894" y="5139590"/>
            <a:ext cx="4075546" cy="1529667"/>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481391" y="3750262"/>
            <a:ext cx="10738078" cy="1274234"/>
          </a:xfrm>
          <a:prstGeom prst="rect">
            <a:avLst/>
          </a:prstGeom>
          <a:ln>
            <a:solidFill>
              <a:schemeClr val="accent1"/>
            </a:solidFill>
          </a:ln>
        </p:spPr>
      </p:pic>
    </p:spTree>
    <p:extLst>
      <p:ext uri="{BB962C8B-B14F-4D97-AF65-F5344CB8AC3E}">
        <p14:creationId xmlns:p14="http://schemas.microsoft.com/office/powerpoint/2010/main" val="39046756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FF0000"/>
                </a:solidFill>
                <a:latin typeface="Calisto MT" panose="02040603050505030304" pitchFamily="18" charset="0"/>
              </a:rPr>
              <a:t>Quiz :- Use Attribute selectors to change the color of the second link</a:t>
            </a:r>
            <a:endParaRPr lang="en-US" sz="2800" b="1" dirty="0">
              <a:solidFill>
                <a:srgbClr val="FF0000"/>
              </a:solidFill>
              <a:latin typeface="Calisto MT" panose="02040603050505030304" pitchFamily="18"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23406" y="1825624"/>
            <a:ext cx="8934994" cy="3817529"/>
          </a:xfrm>
          <a:prstGeom prst="rect">
            <a:avLst/>
          </a:prstGeom>
        </p:spPr>
      </p:pic>
    </p:spTree>
    <p:extLst>
      <p:ext uri="{BB962C8B-B14F-4D97-AF65-F5344CB8AC3E}">
        <p14:creationId xmlns:p14="http://schemas.microsoft.com/office/powerpoint/2010/main" val="1657464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br>
              <a:rPr lang="en-US" dirty="0"/>
            </a:br>
            <a:r>
              <a:rPr lang="en-US" dirty="0"/>
              <a:t>&gt; Attribute Selectors</a:t>
            </a:r>
          </a:p>
        </p:txBody>
      </p:sp>
      <p:sp>
        <p:nvSpPr>
          <p:cNvPr id="3" name="Content Placeholder 2"/>
          <p:cNvSpPr>
            <a:spLocks noGrp="1"/>
          </p:cNvSpPr>
          <p:nvPr>
            <p:ph idx="1"/>
          </p:nvPr>
        </p:nvSpPr>
        <p:spPr>
          <a:xfrm>
            <a:off x="677334" y="2160589"/>
            <a:ext cx="7552266" cy="3880773"/>
          </a:xfrm>
        </p:spPr>
        <p:txBody>
          <a:bodyPr/>
          <a:lstStyle/>
          <a:p>
            <a:r>
              <a:rPr lang="en-US" dirty="0" smtClean="0"/>
              <a:t>Allow us to much patterns as well</a:t>
            </a:r>
          </a:p>
          <a:p>
            <a:pPr lvl="1"/>
            <a:r>
              <a:rPr lang="en-US" dirty="0" smtClean="0"/>
              <a:t>Tilde (~): It basically says go ahead and look for a white space separated list that includes the word.</a:t>
            </a:r>
            <a:endParaRPr lang="en-US" dirty="0"/>
          </a:p>
        </p:txBody>
      </p:sp>
      <p:pic>
        <p:nvPicPr>
          <p:cNvPr id="4" name="Picture 3"/>
          <p:cNvPicPr>
            <a:picLocks noChangeAspect="1"/>
          </p:cNvPicPr>
          <p:nvPr/>
        </p:nvPicPr>
        <p:blipFill>
          <a:blip r:embed="rId2"/>
          <a:stretch>
            <a:fillRect/>
          </a:stretch>
        </p:blipFill>
        <p:spPr>
          <a:xfrm>
            <a:off x="677334" y="4938256"/>
            <a:ext cx="4734704" cy="1791171"/>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77334" y="3513419"/>
            <a:ext cx="10738078" cy="1274234"/>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8661895" y="1578672"/>
            <a:ext cx="2753517" cy="1704558"/>
          </a:xfrm>
          <a:prstGeom prst="rect">
            <a:avLst/>
          </a:prstGeom>
          <a:ln>
            <a:solidFill>
              <a:schemeClr val="accent1"/>
            </a:solidFill>
          </a:ln>
        </p:spPr>
      </p:pic>
    </p:spTree>
    <p:extLst>
      <p:ext uri="{BB962C8B-B14F-4D97-AF65-F5344CB8AC3E}">
        <p14:creationId xmlns:p14="http://schemas.microsoft.com/office/powerpoint/2010/main" val="8384241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br>
              <a:rPr lang="en-US" dirty="0"/>
            </a:br>
            <a:r>
              <a:rPr lang="en-US" dirty="0"/>
              <a:t>&gt; Attribute Selectors</a:t>
            </a:r>
          </a:p>
        </p:txBody>
      </p:sp>
      <p:sp>
        <p:nvSpPr>
          <p:cNvPr id="3" name="Content Placeholder 2"/>
          <p:cNvSpPr>
            <a:spLocks noGrp="1"/>
          </p:cNvSpPr>
          <p:nvPr>
            <p:ph idx="1"/>
          </p:nvPr>
        </p:nvSpPr>
        <p:spPr>
          <a:xfrm>
            <a:off x="677334" y="2160589"/>
            <a:ext cx="7552266" cy="3880773"/>
          </a:xfrm>
        </p:spPr>
        <p:txBody>
          <a:bodyPr/>
          <a:lstStyle/>
          <a:p>
            <a:r>
              <a:rPr lang="en-US" dirty="0" smtClean="0"/>
              <a:t>Another pattern matching character</a:t>
            </a:r>
          </a:p>
          <a:p>
            <a:pPr lvl="1"/>
            <a:r>
              <a:rPr lang="en-US" dirty="0" smtClean="0"/>
              <a:t>Caret (^): It basically says go ahead and match any string that begins with a certain value.</a:t>
            </a:r>
            <a:endParaRPr lang="en-US" dirty="0"/>
          </a:p>
        </p:txBody>
      </p:sp>
      <p:pic>
        <p:nvPicPr>
          <p:cNvPr id="8" name="Picture 7"/>
          <p:cNvPicPr>
            <a:picLocks noChangeAspect="1"/>
          </p:cNvPicPr>
          <p:nvPr/>
        </p:nvPicPr>
        <p:blipFill>
          <a:blip r:embed="rId2"/>
          <a:stretch>
            <a:fillRect/>
          </a:stretch>
        </p:blipFill>
        <p:spPr>
          <a:xfrm>
            <a:off x="497720" y="3469196"/>
            <a:ext cx="11521266" cy="1194648"/>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497719" y="5105676"/>
            <a:ext cx="3796567" cy="1393095"/>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9453616" y="1585824"/>
            <a:ext cx="2518731" cy="1543096"/>
          </a:xfrm>
          <a:prstGeom prst="rect">
            <a:avLst/>
          </a:prstGeom>
          <a:ln>
            <a:solidFill>
              <a:schemeClr val="accent1"/>
            </a:solidFill>
          </a:ln>
        </p:spPr>
      </p:pic>
    </p:spTree>
    <p:extLst>
      <p:ext uri="{BB962C8B-B14F-4D97-AF65-F5344CB8AC3E}">
        <p14:creationId xmlns:p14="http://schemas.microsoft.com/office/powerpoint/2010/main" val="3112831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br>
              <a:rPr lang="en-US" dirty="0"/>
            </a:br>
            <a:r>
              <a:rPr lang="en-US" dirty="0"/>
              <a:t>&gt; Attribute Selectors</a:t>
            </a:r>
          </a:p>
        </p:txBody>
      </p:sp>
      <p:sp>
        <p:nvSpPr>
          <p:cNvPr id="3" name="Content Placeholder 2"/>
          <p:cNvSpPr>
            <a:spLocks noGrp="1"/>
          </p:cNvSpPr>
          <p:nvPr>
            <p:ph idx="1"/>
          </p:nvPr>
        </p:nvSpPr>
        <p:spPr>
          <a:xfrm>
            <a:off x="677334" y="2160589"/>
            <a:ext cx="7552266" cy="3880773"/>
          </a:xfrm>
        </p:spPr>
        <p:txBody>
          <a:bodyPr/>
          <a:lstStyle/>
          <a:p>
            <a:r>
              <a:rPr lang="en-US" dirty="0" smtClean="0"/>
              <a:t>Another pattern matching character</a:t>
            </a:r>
          </a:p>
          <a:p>
            <a:pPr lvl="1"/>
            <a:r>
              <a:rPr lang="en-US" dirty="0" smtClean="0"/>
              <a:t>Dollar Sign ($): It basically says go ahead and match any string that ends with a certain value.</a:t>
            </a:r>
            <a:endParaRPr lang="en-US" dirty="0"/>
          </a:p>
        </p:txBody>
      </p:sp>
      <p:pic>
        <p:nvPicPr>
          <p:cNvPr id="8" name="Picture 7"/>
          <p:cNvPicPr>
            <a:picLocks noChangeAspect="1"/>
          </p:cNvPicPr>
          <p:nvPr/>
        </p:nvPicPr>
        <p:blipFill>
          <a:blip r:embed="rId2"/>
          <a:stretch>
            <a:fillRect/>
          </a:stretch>
        </p:blipFill>
        <p:spPr>
          <a:xfrm>
            <a:off x="497720" y="3469196"/>
            <a:ext cx="11521266" cy="1194648"/>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9422117" y="1736046"/>
            <a:ext cx="2596869" cy="1549205"/>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497720" y="4991140"/>
            <a:ext cx="3242560" cy="1050222"/>
          </a:xfrm>
          <a:prstGeom prst="rect">
            <a:avLst/>
          </a:prstGeom>
          <a:ln>
            <a:solidFill>
              <a:schemeClr val="accent1"/>
            </a:solidFill>
          </a:ln>
        </p:spPr>
      </p:pic>
    </p:spTree>
    <p:extLst>
      <p:ext uri="{BB962C8B-B14F-4D97-AF65-F5344CB8AC3E}">
        <p14:creationId xmlns:p14="http://schemas.microsoft.com/office/powerpoint/2010/main" val="28857735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br>
              <a:rPr lang="en-US" dirty="0"/>
            </a:br>
            <a:r>
              <a:rPr lang="en-US" dirty="0"/>
              <a:t>&gt; Attribute Selectors</a:t>
            </a:r>
          </a:p>
        </p:txBody>
      </p:sp>
      <p:sp>
        <p:nvSpPr>
          <p:cNvPr id="3" name="Content Placeholder 2"/>
          <p:cNvSpPr>
            <a:spLocks noGrp="1"/>
          </p:cNvSpPr>
          <p:nvPr>
            <p:ph idx="1"/>
          </p:nvPr>
        </p:nvSpPr>
        <p:spPr>
          <a:xfrm>
            <a:off x="677334" y="2160589"/>
            <a:ext cx="7552266" cy="3880773"/>
          </a:xfrm>
        </p:spPr>
        <p:txBody>
          <a:bodyPr/>
          <a:lstStyle/>
          <a:p>
            <a:r>
              <a:rPr lang="en-US" dirty="0" smtClean="0"/>
              <a:t>Another pattern matching character</a:t>
            </a:r>
          </a:p>
          <a:p>
            <a:pPr lvl="1"/>
            <a:r>
              <a:rPr lang="en-US" dirty="0" smtClean="0"/>
              <a:t>Asterisk Sign (*): It basically says go ahead and match any string that contains a certain value.</a:t>
            </a:r>
            <a:endParaRPr lang="en-US" dirty="0"/>
          </a:p>
        </p:txBody>
      </p:sp>
      <p:pic>
        <p:nvPicPr>
          <p:cNvPr id="6" name="Picture 5"/>
          <p:cNvPicPr>
            <a:picLocks noChangeAspect="1"/>
          </p:cNvPicPr>
          <p:nvPr/>
        </p:nvPicPr>
        <p:blipFill>
          <a:blip r:embed="rId2"/>
          <a:stretch>
            <a:fillRect/>
          </a:stretch>
        </p:blipFill>
        <p:spPr>
          <a:xfrm>
            <a:off x="9202708" y="1672718"/>
            <a:ext cx="2744984" cy="1600267"/>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497720" y="4926094"/>
            <a:ext cx="3317445" cy="108404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497720" y="3503174"/>
            <a:ext cx="11449972" cy="1155041"/>
          </a:xfrm>
          <a:prstGeom prst="rect">
            <a:avLst/>
          </a:prstGeom>
          <a:ln>
            <a:solidFill>
              <a:schemeClr val="accent1"/>
            </a:solidFill>
          </a:ln>
        </p:spPr>
      </p:pic>
    </p:spTree>
    <p:extLst>
      <p:ext uri="{BB962C8B-B14F-4D97-AF65-F5344CB8AC3E}">
        <p14:creationId xmlns:p14="http://schemas.microsoft.com/office/powerpoint/2010/main" val="2564664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latin typeface="Calisto MT" panose="02040603050505030304" pitchFamily="18" charset="0"/>
              </a:rPr>
              <a:t>Quiz:-Use attribute selector &amp;  </a:t>
            </a:r>
            <a:r>
              <a:rPr lang="en-US" sz="3600" dirty="0">
                <a:solidFill>
                  <a:srgbClr val="FF0000"/>
                </a:solidFill>
                <a:latin typeface="Calisto MT" panose="02040603050505030304" pitchFamily="18" charset="0"/>
              </a:rPr>
              <a:t>Asterisk Sign </a:t>
            </a:r>
          </a:p>
        </p:txBody>
      </p:sp>
      <p:pic>
        <p:nvPicPr>
          <p:cNvPr id="4" name="Content Placeholder 3"/>
          <p:cNvPicPr>
            <a:picLocks noGrp="1" noChangeAspect="1"/>
          </p:cNvPicPr>
          <p:nvPr>
            <p:ph idx="1"/>
          </p:nvPr>
        </p:nvPicPr>
        <p:blipFill>
          <a:blip r:embed="rId3"/>
          <a:stretch>
            <a:fillRect/>
          </a:stretch>
        </p:blipFill>
        <p:spPr>
          <a:xfrm>
            <a:off x="1136469" y="1907177"/>
            <a:ext cx="9666513" cy="3879669"/>
          </a:xfrm>
          <a:prstGeom prst="rect">
            <a:avLst/>
          </a:prstGeom>
        </p:spPr>
      </p:pic>
    </p:spTree>
    <p:extLst>
      <p:ext uri="{BB962C8B-B14F-4D97-AF65-F5344CB8AC3E}">
        <p14:creationId xmlns:p14="http://schemas.microsoft.com/office/powerpoint/2010/main" val="2143247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p>
        </p:txBody>
      </p:sp>
      <p:sp>
        <p:nvSpPr>
          <p:cNvPr id="3" name="Content Placeholder 2"/>
          <p:cNvSpPr>
            <a:spLocks noGrp="1"/>
          </p:cNvSpPr>
          <p:nvPr>
            <p:ph idx="1"/>
          </p:nvPr>
        </p:nvSpPr>
        <p:spPr/>
        <p:txBody>
          <a:bodyPr>
            <a:normAutofit lnSpcReduction="10000"/>
          </a:bodyPr>
          <a:lstStyle/>
          <a:p>
            <a:r>
              <a:rPr lang="en-US" dirty="0"/>
              <a:t>Cascading Style </a:t>
            </a:r>
            <a:r>
              <a:rPr lang="en-US" dirty="0" smtClean="0"/>
              <a:t>Sheets</a:t>
            </a:r>
            <a:endParaRPr lang="en-US" dirty="0"/>
          </a:p>
          <a:p>
            <a:r>
              <a:rPr lang="en-US" dirty="0"/>
              <a:t>Contains the rules for the presentation of HTML</a:t>
            </a:r>
          </a:p>
          <a:p>
            <a:endParaRPr lang="en-US" dirty="0" smtClean="0"/>
          </a:p>
          <a:p>
            <a:endParaRPr lang="en-US" dirty="0" smtClean="0"/>
          </a:p>
          <a:p>
            <a:pPr marL="0" indent="0">
              <a:buNone/>
            </a:pPr>
            <a:r>
              <a:rPr lang="en-US" dirty="0" smtClean="0"/>
              <a:t>						</a:t>
            </a:r>
            <a:r>
              <a:rPr lang="en-US" b="1" dirty="0"/>
              <a:t>=</a:t>
            </a:r>
            <a:r>
              <a:rPr lang="en-US" sz="2000" b="1" dirty="0" smtClean="0"/>
              <a:t>							+</a:t>
            </a:r>
          </a:p>
          <a:p>
            <a:endParaRPr lang="en-US" dirty="0"/>
          </a:p>
          <a:p>
            <a:r>
              <a:rPr lang="en-US" dirty="0" smtClean="0"/>
              <a:t>CSS </a:t>
            </a:r>
            <a:r>
              <a:rPr lang="en-US" dirty="0"/>
              <a:t>was introduced to keep the presentation information separate from HTML markup (content).</a:t>
            </a:r>
          </a:p>
          <a:p>
            <a:r>
              <a:rPr lang="en-US" dirty="0"/>
              <a:t>CSS separates the presentation from the content.</a:t>
            </a:r>
          </a:p>
          <a:p>
            <a:endParaRPr lang="en-US" dirty="0"/>
          </a:p>
        </p:txBody>
      </p:sp>
      <p:pic>
        <p:nvPicPr>
          <p:cNvPr id="5" name="Picture 4" descr="code_sn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0218" y="3108037"/>
            <a:ext cx="1371600" cy="12573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5" descr="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518" y="3298537"/>
            <a:ext cx="1600200" cy="1066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6" descr="vend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727" y="3003262"/>
            <a:ext cx="1428750" cy="13620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8550102" y="5286779"/>
            <a:ext cx="2321599" cy="1780367"/>
          </a:xfrm>
          <a:prstGeom prst="rect">
            <a:avLst/>
          </a:prstGeom>
          <a:ln>
            <a:solidFill>
              <a:schemeClr val="accent1"/>
            </a:solidFill>
          </a:ln>
        </p:spPr>
      </p:pic>
    </p:spTree>
    <p:extLst>
      <p:ext uri="{BB962C8B-B14F-4D97-AF65-F5344CB8AC3E}">
        <p14:creationId xmlns:p14="http://schemas.microsoft.com/office/powerpoint/2010/main" val="834359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ea typeface="ＭＳ Ｐゴシック" panose="020B0600070205080204" pitchFamily="34" charset="-128"/>
              </a:defRPr>
            </a:lvl1pPr>
            <a:lvl2pPr marL="557213" indent="-214313">
              <a:defRPr sz="1800">
                <a:solidFill>
                  <a:schemeClr val="tx1"/>
                </a:solidFill>
                <a:latin typeface="Times New Roman" panose="02020603050405020304" pitchFamily="18" charset="0"/>
                <a:ea typeface="ＭＳ Ｐゴシック" panose="020B0600070205080204" pitchFamily="34" charset="-128"/>
              </a:defRPr>
            </a:lvl2pPr>
            <a:lvl3pPr marL="857250" indent="-171450">
              <a:defRPr sz="1800">
                <a:solidFill>
                  <a:schemeClr val="tx1"/>
                </a:solidFill>
                <a:latin typeface="Times New Roman" panose="02020603050405020304" pitchFamily="18" charset="0"/>
                <a:ea typeface="ＭＳ Ｐゴシック" panose="020B0600070205080204" pitchFamily="34" charset="-128"/>
              </a:defRPr>
            </a:lvl3pPr>
            <a:lvl4pPr marL="1200150" indent="-171450">
              <a:defRPr sz="1800">
                <a:solidFill>
                  <a:schemeClr val="tx1"/>
                </a:solidFill>
                <a:latin typeface="Times New Roman" panose="02020603050405020304" pitchFamily="18" charset="0"/>
                <a:ea typeface="ＭＳ Ｐゴシック" panose="020B0600070205080204" pitchFamily="34" charset="-128"/>
              </a:defRPr>
            </a:lvl4pPr>
            <a:lvl5pPr marL="1543050" indent="-171450">
              <a:defRPr sz="1800">
                <a:solidFill>
                  <a:schemeClr val="tx1"/>
                </a:solidFill>
                <a:latin typeface="Times New Roman" panose="02020603050405020304" pitchFamily="18"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ea typeface="ＭＳ Ｐゴシック" panose="020B0600070205080204" pitchFamily="34" charset="-128"/>
              </a:defRPr>
            </a:lvl9pPr>
          </a:lstStyle>
          <a:p>
            <a:r>
              <a:rPr lang="en-US" sz="750">
                <a:latin typeface="Arial" panose="020B0604020202020204" pitchFamily="34" charset="0"/>
              </a:rPr>
              <a:t>CS 22: Enhanced Web Site Design - Cascading Style Sheets</a:t>
            </a: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ea typeface="ＭＳ Ｐゴシック" panose="020B0600070205080204" pitchFamily="34" charset="-128"/>
              </a:defRPr>
            </a:lvl1pPr>
            <a:lvl2pPr marL="557213" indent="-214313">
              <a:defRPr sz="1800">
                <a:solidFill>
                  <a:schemeClr val="tx1"/>
                </a:solidFill>
                <a:latin typeface="Times New Roman" panose="02020603050405020304" pitchFamily="18" charset="0"/>
                <a:ea typeface="ＭＳ Ｐゴシック" panose="020B0600070205080204" pitchFamily="34" charset="-128"/>
              </a:defRPr>
            </a:lvl2pPr>
            <a:lvl3pPr marL="857250" indent="-171450">
              <a:defRPr sz="1800">
                <a:solidFill>
                  <a:schemeClr val="tx1"/>
                </a:solidFill>
                <a:latin typeface="Times New Roman" panose="02020603050405020304" pitchFamily="18" charset="0"/>
                <a:ea typeface="ＭＳ Ｐゴシック" panose="020B0600070205080204" pitchFamily="34" charset="-128"/>
              </a:defRPr>
            </a:lvl3pPr>
            <a:lvl4pPr marL="1200150" indent="-171450">
              <a:defRPr sz="1800">
                <a:solidFill>
                  <a:schemeClr val="tx1"/>
                </a:solidFill>
                <a:latin typeface="Times New Roman" panose="02020603050405020304" pitchFamily="18" charset="0"/>
                <a:ea typeface="ＭＳ Ｐゴシック" panose="020B0600070205080204" pitchFamily="34" charset="-128"/>
              </a:defRPr>
            </a:lvl4pPr>
            <a:lvl5pPr marL="1543050" indent="-171450">
              <a:defRPr sz="1800">
                <a:solidFill>
                  <a:schemeClr val="tx1"/>
                </a:solidFill>
                <a:latin typeface="Times New Roman" panose="02020603050405020304" pitchFamily="18"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ea typeface="ＭＳ Ｐゴシック" panose="020B0600070205080204" pitchFamily="34" charset="-128"/>
              </a:defRPr>
            </a:lvl9pPr>
          </a:lstStyle>
          <a:p>
            <a:r>
              <a:rPr lang="en-US" sz="750">
                <a:latin typeface="Arial" panose="020B0604020202020204" pitchFamily="34" charset="0"/>
              </a:rPr>
              <a:t>Slide  3 (of  54)</a:t>
            </a:r>
          </a:p>
        </p:txBody>
      </p:sp>
      <p:sp>
        <p:nvSpPr>
          <p:cNvPr id="5124" name="Rectangle 2"/>
          <p:cNvSpPr>
            <a:spLocks noGrp="1" noChangeArrowheads="1"/>
          </p:cNvSpPr>
          <p:nvPr>
            <p:ph type="title"/>
          </p:nvPr>
        </p:nvSpPr>
        <p:spPr/>
        <p:txBody>
          <a:bodyPr/>
          <a:lstStyle/>
          <a:p>
            <a:r>
              <a:rPr lang="en-US" smtClean="0">
                <a:ea typeface="ＭＳ Ｐゴシック" panose="020B0600070205080204" pitchFamily="34" charset="-128"/>
              </a:rPr>
              <a:t>What are Cascading Style Sheets?</a:t>
            </a:r>
          </a:p>
        </p:txBody>
      </p:sp>
      <p:sp>
        <p:nvSpPr>
          <p:cNvPr id="17411" name="Rectangle 3"/>
          <p:cNvSpPr>
            <a:spLocks noGrp="1" noChangeArrowheads="1"/>
          </p:cNvSpPr>
          <p:nvPr>
            <p:ph type="body" idx="1"/>
          </p:nvPr>
        </p:nvSpPr>
        <p:spPr/>
        <p:txBody>
          <a:bodyPr/>
          <a:lstStyle/>
          <a:p>
            <a:pPr>
              <a:lnSpc>
                <a:spcPct val="80000"/>
              </a:lnSpc>
            </a:pPr>
            <a:r>
              <a:rPr lang="en-US" sz="2400" dirty="0">
                <a:ea typeface="ＭＳ Ｐゴシック" panose="020B0600070205080204" pitchFamily="34" charset="-128"/>
              </a:rPr>
              <a:t>Cascading Style Sheets (CSS) are </a:t>
            </a:r>
            <a:r>
              <a:rPr lang="en-US" sz="2400" i="1" dirty="0">
                <a:ea typeface="ＭＳ Ｐゴシック" panose="020B0600070205080204" pitchFamily="34" charset="-128"/>
              </a:rPr>
              <a:t>rules</a:t>
            </a:r>
            <a:r>
              <a:rPr lang="en-US" sz="2400" dirty="0">
                <a:ea typeface="ＭＳ Ｐゴシック" panose="020B0600070205080204" pitchFamily="34" charset="-128"/>
              </a:rPr>
              <a:t>.  Each rule consists of a </a:t>
            </a:r>
            <a:r>
              <a:rPr lang="en-US" sz="2400" i="1" dirty="0">
                <a:ea typeface="ＭＳ Ｐゴシック" panose="020B0600070205080204" pitchFamily="34" charset="-128"/>
              </a:rPr>
              <a:t>selector</a:t>
            </a:r>
            <a:r>
              <a:rPr lang="en-US" sz="2400" dirty="0">
                <a:ea typeface="ＭＳ Ｐゴシック" panose="020B0600070205080204" pitchFamily="34" charset="-128"/>
              </a:rPr>
              <a:t> and a </a:t>
            </a:r>
            <a:r>
              <a:rPr lang="en-US" sz="2400" i="1" dirty="0">
                <a:ea typeface="ＭＳ Ｐゴシック" panose="020B0600070205080204" pitchFamily="34" charset="-128"/>
              </a:rPr>
              <a:t>declaration</a:t>
            </a:r>
            <a:r>
              <a:rPr lang="en-US" sz="2400" dirty="0">
                <a:ea typeface="ＭＳ Ｐゴシック" panose="020B0600070205080204" pitchFamily="34" charset="-128"/>
              </a:rPr>
              <a:t> (which, in turn, is made up of a </a:t>
            </a:r>
            <a:r>
              <a:rPr lang="en-US" sz="2400" i="1" dirty="0">
                <a:ea typeface="ＭＳ Ｐゴシック" panose="020B0600070205080204" pitchFamily="34" charset="-128"/>
              </a:rPr>
              <a:t>property</a:t>
            </a:r>
            <a:r>
              <a:rPr lang="en-US" sz="2400" dirty="0">
                <a:ea typeface="ＭＳ Ｐゴシック" panose="020B0600070205080204" pitchFamily="34" charset="-128"/>
              </a:rPr>
              <a:t> and a </a:t>
            </a:r>
            <a:r>
              <a:rPr lang="en-US" sz="2400" i="1" dirty="0">
                <a:ea typeface="ＭＳ Ｐゴシック" panose="020B0600070205080204" pitchFamily="34" charset="-128"/>
              </a:rPr>
              <a:t>value</a:t>
            </a:r>
            <a:r>
              <a:rPr lang="en-US" sz="2400" dirty="0">
                <a:ea typeface="ＭＳ Ｐゴシック" panose="020B0600070205080204" pitchFamily="34" charset="-128"/>
              </a:rPr>
              <a:t>).  </a:t>
            </a:r>
            <a:endParaRPr lang="en-US" sz="2400" dirty="0" smtClean="0">
              <a:ea typeface="ＭＳ Ｐゴシック" panose="020B0600070205080204" pitchFamily="34" charset="-128"/>
            </a:endParaRPr>
          </a:p>
          <a:p>
            <a:pPr>
              <a:lnSpc>
                <a:spcPct val="80000"/>
              </a:lnSpc>
            </a:pPr>
            <a:endParaRPr lang="en-US" sz="2400" dirty="0">
              <a:ea typeface="ＭＳ Ｐゴシック" panose="020B0600070205080204" pitchFamily="34" charset="-128"/>
            </a:endParaRPr>
          </a:p>
          <a:p>
            <a:pPr>
              <a:lnSpc>
                <a:spcPct val="80000"/>
              </a:lnSpc>
            </a:pPr>
            <a:r>
              <a:rPr lang="en-US" sz="2400" dirty="0" smtClean="0">
                <a:ea typeface="ＭＳ Ｐゴシック" panose="020B0600070205080204" pitchFamily="34" charset="-128"/>
              </a:rPr>
              <a:t>They </a:t>
            </a:r>
            <a:r>
              <a:rPr lang="en-US" sz="2400" dirty="0">
                <a:ea typeface="ＭＳ Ｐゴシック" panose="020B0600070205080204" pitchFamily="34" charset="-128"/>
              </a:rPr>
              <a:t>were established by the World Wide Web Consortium (W3C).  CSS rules control the look (</a:t>
            </a:r>
            <a:r>
              <a:rPr lang="en-US" sz="2400" i="1" dirty="0">
                <a:ea typeface="ＭＳ Ｐゴシック" panose="020B0600070205080204" pitchFamily="34" charset="-128"/>
              </a:rPr>
              <a:t>Style</a:t>
            </a:r>
            <a:r>
              <a:rPr lang="en-US" sz="2400" dirty="0">
                <a:ea typeface="ＭＳ Ｐゴシック" panose="020B0600070205080204" pitchFamily="34" charset="-128"/>
              </a:rPr>
              <a:t>) of web pages or XML files by providing central locations (</a:t>
            </a:r>
            <a:r>
              <a:rPr lang="en-US" sz="2400" i="1" dirty="0">
                <a:ea typeface="ＭＳ Ｐゴシック" panose="020B0600070205080204" pitchFamily="34" charset="-128"/>
              </a:rPr>
              <a:t>Sheets</a:t>
            </a:r>
            <a:r>
              <a:rPr lang="en-US" sz="2400" dirty="0">
                <a:ea typeface="ＭＳ Ｐゴシック" panose="020B0600070205080204" pitchFamily="34" charset="-128"/>
              </a:rPr>
              <a:t>) where HTML or XML tags are interpreted by the browser.</a:t>
            </a:r>
          </a:p>
        </p:txBody>
      </p:sp>
    </p:spTree>
    <p:extLst>
      <p:ext uri="{BB962C8B-B14F-4D97-AF65-F5344CB8AC3E}">
        <p14:creationId xmlns:p14="http://schemas.microsoft.com/office/powerpoint/2010/main" val="8842060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CSS?</a:t>
            </a:r>
            <a:endParaRPr lang="en-US" dirty="0"/>
          </a:p>
        </p:txBody>
      </p:sp>
      <p:sp>
        <p:nvSpPr>
          <p:cNvPr id="3" name="Content Placeholder 2"/>
          <p:cNvSpPr>
            <a:spLocks noGrp="1"/>
          </p:cNvSpPr>
          <p:nvPr>
            <p:ph idx="1"/>
          </p:nvPr>
        </p:nvSpPr>
        <p:spPr/>
        <p:txBody>
          <a:bodyPr/>
          <a:lstStyle/>
          <a:p>
            <a:r>
              <a:rPr lang="en-US" dirty="0"/>
              <a:t>Flexible, can be applied in several </a:t>
            </a:r>
            <a:r>
              <a:rPr lang="en-US" dirty="0" smtClean="0"/>
              <a:t>ways.</a:t>
            </a:r>
            <a:endParaRPr lang="en-US" dirty="0"/>
          </a:p>
          <a:p>
            <a:r>
              <a:rPr lang="en-US" dirty="0"/>
              <a:t>Easy to </a:t>
            </a:r>
            <a:r>
              <a:rPr lang="en-US" dirty="0" smtClean="0"/>
              <a:t>maintain.</a:t>
            </a:r>
            <a:endParaRPr lang="en-US" dirty="0"/>
          </a:p>
          <a:p>
            <a:r>
              <a:rPr lang="en-US" dirty="0"/>
              <a:t>Accessibility to different users with different devices.</a:t>
            </a:r>
          </a:p>
          <a:p>
            <a:r>
              <a:rPr lang="en-US" dirty="0"/>
              <a:t>CSS caching = less bandwidth + fast loading</a:t>
            </a:r>
          </a:p>
          <a:p>
            <a:endParaRPr lang="en-US" dirty="0"/>
          </a:p>
        </p:txBody>
      </p:sp>
    </p:spTree>
    <p:extLst>
      <p:ext uri="{BB962C8B-B14F-4D97-AF65-F5344CB8AC3E}">
        <p14:creationId xmlns:p14="http://schemas.microsoft.com/office/powerpoint/2010/main" val="17282516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470240" y="63915"/>
            <a:ext cx="6721760" cy="600164"/>
          </a:xfrm>
          <a:prstGeom prst="rect">
            <a:avLst/>
          </a:prstGeom>
          <a:noFill/>
        </p:spPr>
        <p:txBody>
          <a:bodyPr wrap="square" lIns="45720" tIns="22860" rIns="45720" bIns="22860" rtlCol="0">
            <a:spAutoFit/>
          </a:bodyPr>
          <a:lstStyle/>
          <a:p>
            <a:pPr algn="ctr">
              <a:lnSpc>
                <a:spcPct val="90000"/>
              </a:lnSpc>
              <a:spcBef>
                <a:spcPct val="0"/>
              </a:spcBef>
            </a:pPr>
            <a:r>
              <a:rPr lang="en-US" sz="4000" b="1" dirty="0">
                <a:solidFill>
                  <a:schemeClr val="tx1">
                    <a:lumMod val="75000"/>
                    <a:lumOff val="25000"/>
                  </a:schemeClr>
                </a:solidFill>
                <a:ea typeface="Fira Sans Heavy Italic" panose="00000A00000000000000" pitchFamily="50" charset="0"/>
                <a:cs typeface="Clear Sans Light" panose="020B0303030202020304" pitchFamily="34" charset="0"/>
              </a:rPr>
              <a:t>Why use Style Sheets?</a:t>
            </a:r>
          </a:p>
        </p:txBody>
      </p:sp>
      <p:sp>
        <p:nvSpPr>
          <p:cNvPr id="11" name="TextBox 10"/>
          <p:cNvSpPr txBox="1"/>
          <p:nvPr/>
        </p:nvSpPr>
        <p:spPr>
          <a:xfrm>
            <a:off x="5778301" y="1333584"/>
            <a:ext cx="6452571" cy="4970591"/>
          </a:xfrm>
          <a:prstGeom prst="rect">
            <a:avLst/>
          </a:prstGeom>
          <a:noFill/>
        </p:spPr>
        <p:txBody>
          <a:bodyPr wrap="square" lIns="45720" tIns="22860" rIns="45720" bIns="22860" rtlCol="0">
            <a:spAutoFit/>
          </a:bodyPr>
          <a:lstStyle/>
          <a:p>
            <a:pPr marL="571500" indent="-571500">
              <a:buFont typeface="Arial" panose="020B0604020202020204" pitchFamily="34" charset="0"/>
              <a:buChar char="•"/>
            </a:pPr>
            <a:r>
              <a:rPr lang="en-US" sz="3200" dirty="0">
                <a:latin typeface="Georgia" panose="02040502050405020303" pitchFamily="18" charset="0"/>
                <a:cs typeface="Arial" charset="0"/>
              </a:rPr>
              <a:t>separate structure from appearance</a:t>
            </a:r>
          </a:p>
          <a:p>
            <a:pPr marL="571500" indent="-571500">
              <a:buFont typeface="Arial" panose="020B0604020202020204" pitchFamily="34" charset="0"/>
              <a:buChar char="•"/>
            </a:pPr>
            <a:r>
              <a:rPr lang="en-US" sz="3200" dirty="0">
                <a:latin typeface="Georgia" panose="02040502050405020303" pitchFamily="18" charset="0"/>
                <a:cs typeface="Arial" charset="0"/>
              </a:rPr>
              <a:t>create consistent appearance</a:t>
            </a:r>
            <a:endParaRPr lang="en-US" sz="3200" dirty="0">
              <a:latin typeface="Georgia" panose="02040502050405020303" pitchFamily="18" charset="0"/>
              <a:cs typeface="Times New Roman" charset="0"/>
            </a:endParaRPr>
          </a:p>
          <a:p>
            <a:pPr marL="571500" indent="-571500">
              <a:buFont typeface="Arial" panose="020B0604020202020204" pitchFamily="34" charset="0"/>
              <a:buChar char="•"/>
            </a:pPr>
            <a:r>
              <a:rPr lang="en-US" sz="3200" dirty="0">
                <a:latin typeface="Georgia" panose="02040502050405020303" pitchFamily="18" charset="0"/>
                <a:cs typeface="Arial" charset="0"/>
              </a:rPr>
              <a:t>ease of maintenance</a:t>
            </a:r>
          </a:p>
          <a:p>
            <a:pPr marL="571500" indent="-571500">
              <a:buFont typeface="Arial" panose="020B0604020202020204" pitchFamily="34" charset="0"/>
              <a:buChar char="•"/>
            </a:pPr>
            <a:r>
              <a:rPr lang="en-US" sz="3200" dirty="0">
                <a:latin typeface="Georgia" panose="02040502050405020303" pitchFamily="18" charset="0"/>
                <a:cs typeface="Arial" charset="0"/>
              </a:rPr>
              <a:t>increase accessibility </a:t>
            </a:r>
          </a:p>
          <a:p>
            <a:pPr marL="571500" indent="-571500">
              <a:buFont typeface="Arial" panose="020B0604020202020204" pitchFamily="34" charset="0"/>
              <a:buChar char="•"/>
            </a:pPr>
            <a:r>
              <a:rPr lang="en-US" sz="3200" dirty="0">
                <a:latin typeface="Georgia" panose="02040502050405020303" pitchFamily="18" charset="0"/>
                <a:cs typeface="Arial" charset="0"/>
              </a:rPr>
              <a:t>apply additional effects </a:t>
            </a:r>
          </a:p>
          <a:p>
            <a:pPr marL="571500" indent="-571500">
              <a:buFont typeface="Arial" panose="020B0604020202020204" pitchFamily="34" charset="0"/>
              <a:buChar char="•"/>
            </a:pPr>
            <a:r>
              <a:rPr lang="en-US" sz="3200" dirty="0">
                <a:latin typeface="Georgia" panose="02040502050405020303" pitchFamily="18" charset="0"/>
                <a:cs typeface="Arial" charset="0"/>
              </a:rPr>
              <a:t>reduce use of non-standard tags</a:t>
            </a:r>
          </a:p>
          <a:p>
            <a:pPr marL="571500" indent="-571500">
              <a:buFont typeface="Arial" panose="020B0604020202020204" pitchFamily="34" charset="0"/>
              <a:buChar char="•"/>
            </a:pPr>
            <a:r>
              <a:rPr lang="en-US" sz="3200" dirty="0">
                <a:latin typeface="Georgia" panose="02040502050405020303" pitchFamily="18" charset="0"/>
                <a:cs typeface="Arial" charset="0"/>
              </a:rPr>
              <a:t>reduce web page file size</a:t>
            </a:r>
          </a:p>
          <a:p>
            <a:pPr marL="342900" indent="-342900">
              <a:buFont typeface="Arial" panose="020B0604020202020204" pitchFamily="34" charset="0"/>
              <a:buChar char="•"/>
            </a:pPr>
            <a:endParaRPr lang="en-US" sz="3200" dirty="0">
              <a:latin typeface="Georgia" panose="02040502050405020303" pitchFamily="18" charset="0"/>
            </a:endParaRPr>
          </a:p>
          <a:p>
            <a:pPr marL="342900" indent="-342900" algn="ctr">
              <a:lnSpc>
                <a:spcPct val="100000"/>
              </a:lnSpc>
              <a:buFont typeface="Arial" panose="020B0604020202020204" pitchFamily="34" charset="0"/>
              <a:buChar char="•"/>
            </a:pPr>
            <a:endParaRPr lang="en-US" sz="3200" dirty="0"/>
          </a:p>
        </p:txBody>
      </p:sp>
      <p:sp>
        <p:nvSpPr>
          <p:cNvPr id="2" name="Picture Placeholder 1"/>
          <p:cNvSpPr>
            <a:spLocks noGrp="1"/>
          </p:cNvSpPr>
          <p:nvPr>
            <p:ph type="pic" sz="quarter" idx="12"/>
          </p:nvPr>
        </p:nvSpPr>
        <p:spPr/>
      </p:sp>
      <p:sp>
        <p:nvSpPr>
          <p:cNvPr id="3" name="Rectangle 2"/>
          <p:cNvSpPr/>
          <p:nvPr/>
        </p:nvSpPr>
        <p:spPr>
          <a:xfrm>
            <a:off x="116377" y="151179"/>
            <a:ext cx="5137267" cy="6494085"/>
          </a:xfrm>
          <a:prstGeom prst="rect">
            <a:avLst/>
          </a:prstGeom>
        </p:spPr>
        <p:txBody>
          <a:bodyPr wrap="square">
            <a:spAutoFit/>
          </a:bodyPr>
          <a:lstStyle/>
          <a:p>
            <a:r>
              <a:rPr lang="en-US" sz="3200" i="1" dirty="0">
                <a:latin typeface="Georgia" panose="02040502050405020303" pitchFamily="18" charset="0"/>
              </a:rPr>
              <a:t>Every keystroke counts!</a:t>
            </a:r>
          </a:p>
          <a:p>
            <a:r>
              <a:rPr lang="en-US" sz="3200" i="1" dirty="0">
                <a:latin typeface="Georgia" panose="02040502050405020303" pitchFamily="18" charset="0"/>
              </a:rPr>
              <a:t>Smaller files load more quickly</a:t>
            </a:r>
          </a:p>
          <a:p>
            <a:r>
              <a:rPr lang="en-US" sz="3200" i="1" dirty="0">
                <a:latin typeface="Georgia" panose="02040502050405020303" pitchFamily="18" charset="0"/>
              </a:rPr>
              <a:t>Save disk </a:t>
            </a:r>
            <a:r>
              <a:rPr lang="en-US" sz="3200" i="1" dirty="0" smtClean="0">
                <a:latin typeface="Georgia" panose="02040502050405020303" pitchFamily="18" charset="0"/>
              </a:rPr>
              <a:t>space</a:t>
            </a:r>
          </a:p>
          <a:p>
            <a:endParaRPr lang="en-US" sz="3200" i="1" dirty="0">
              <a:latin typeface="Georgia" panose="02040502050405020303" pitchFamily="18" charset="0"/>
            </a:endParaRPr>
          </a:p>
          <a:p>
            <a:pPr algn="ctr"/>
            <a:r>
              <a:rPr lang="en-US" sz="3200" b="1" dirty="0">
                <a:latin typeface="Georgia" panose="02040502050405020303" pitchFamily="18" charset="0"/>
              </a:rPr>
              <a:t>For </a:t>
            </a:r>
            <a:r>
              <a:rPr lang="en-US" sz="3200" b="1" dirty="0" smtClean="0">
                <a:latin typeface="Georgia" panose="02040502050405020303" pitchFamily="18" charset="0"/>
              </a:rPr>
              <a:t>Example</a:t>
            </a:r>
          </a:p>
          <a:p>
            <a:r>
              <a:rPr lang="en-US" sz="3200" dirty="0" smtClean="0">
                <a:latin typeface="Georgia" panose="02040502050405020303" pitchFamily="18" charset="0"/>
              </a:rPr>
              <a:t>Given </a:t>
            </a:r>
            <a:r>
              <a:rPr lang="en-US" sz="3200" dirty="0">
                <a:latin typeface="Georgia" panose="02040502050405020303" pitchFamily="18" charset="0"/>
              </a:rPr>
              <a:t>a page </a:t>
            </a:r>
            <a:r>
              <a:rPr lang="en-US" sz="3200" i="1" dirty="0">
                <a:latin typeface="Georgia" panose="02040502050405020303" pitchFamily="18" charset="0"/>
              </a:rPr>
              <a:t>webreg.html</a:t>
            </a:r>
            <a:r>
              <a:rPr lang="en-US" sz="3200" dirty="0">
                <a:latin typeface="Georgia" panose="02040502050405020303" pitchFamily="18" charset="0"/>
              </a:rPr>
              <a:t> </a:t>
            </a:r>
            <a:endParaRPr lang="en-US" sz="3200" dirty="0" smtClean="0">
              <a:latin typeface="Georgia" panose="02040502050405020303" pitchFamily="18" charset="0"/>
            </a:endParaRPr>
          </a:p>
          <a:p>
            <a:endParaRPr lang="en-US" sz="3200" dirty="0">
              <a:latin typeface="Georgia" panose="02040502050405020303" pitchFamily="18" charset="0"/>
            </a:endParaRPr>
          </a:p>
          <a:p>
            <a:pPr lvl="1"/>
            <a:r>
              <a:rPr lang="en-US" sz="3200" b="1" dirty="0">
                <a:latin typeface="Georgia" panose="02040502050405020303" pitchFamily="18" charset="0"/>
              </a:rPr>
              <a:t>Original:  27.2K</a:t>
            </a:r>
          </a:p>
          <a:p>
            <a:pPr lvl="1"/>
            <a:r>
              <a:rPr lang="en-US" sz="3200" b="1" dirty="0">
                <a:latin typeface="Georgia" panose="02040502050405020303" pitchFamily="18" charset="0"/>
              </a:rPr>
              <a:t>Embedded Style Sheet: 26.2K</a:t>
            </a:r>
          </a:p>
          <a:p>
            <a:pPr lvl="1"/>
            <a:r>
              <a:rPr lang="en-US" sz="3200" b="1" dirty="0">
                <a:latin typeface="Georgia" panose="02040502050405020303" pitchFamily="18" charset="0"/>
              </a:rPr>
              <a:t>External Style Sheet: 25.6K</a:t>
            </a:r>
          </a:p>
        </p:txBody>
      </p:sp>
    </p:spTree>
    <p:extLst>
      <p:ext uri="{BB962C8B-B14F-4D97-AF65-F5344CB8AC3E}">
        <p14:creationId xmlns:p14="http://schemas.microsoft.com/office/powerpoint/2010/main" val="14039265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11931</TotalTime>
  <Words>1926</Words>
  <Application>Microsoft Office PowerPoint</Application>
  <PresentationFormat>Widescreen</PresentationFormat>
  <Paragraphs>255</Paragraphs>
  <Slides>58</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ＭＳ Ｐゴシック</vt:lpstr>
      <vt:lpstr>Arial</vt:lpstr>
      <vt:lpstr>Broadway</vt:lpstr>
      <vt:lpstr>Calibri</vt:lpstr>
      <vt:lpstr>Calibri Light</vt:lpstr>
      <vt:lpstr>Calisto MT</vt:lpstr>
      <vt:lpstr>Clear Sans Light</vt:lpstr>
      <vt:lpstr>Fira Sans Heavy Italic</vt:lpstr>
      <vt:lpstr>Georgia</vt:lpstr>
      <vt:lpstr>Times New Roman</vt:lpstr>
      <vt:lpstr>Wingdings</vt:lpstr>
      <vt:lpstr>Office Theme</vt:lpstr>
      <vt:lpstr>Chapter 3 CSS(Cascading Style Sheets)</vt:lpstr>
      <vt:lpstr>Quiz one ..Create the ff page.Boxes represent a div element.</vt:lpstr>
      <vt:lpstr>What is CSS?</vt:lpstr>
      <vt:lpstr>What is CSS?</vt:lpstr>
      <vt:lpstr>Style Sheet Languages</vt:lpstr>
      <vt:lpstr>What is CSS?</vt:lpstr>
      <vt:lpstr>What are Cascading Style Sheets?</vt:lpstr>
      <vt:lpstr>Why CSS?</vt:lpstr>
      <vt:lpstr>PowerPoint Presentation</vt:lpstr>
      <vt:lpstr>What is CSS? &gt; Before CSS</vt:lpstr>
      <vt:lpstr>Brief history… 1997-2001</vt:lpstr>
      <vt:lpstr>Brief history… 2001-2006</vt:lpstr>
      <vt:lpstr>Brief history… 2007-present</vt:lpstr>
      <vt:lpstr>Pros and Cons of Using CSS</vt:lpstr>
      <vt:lpstr>General Syntax</vt:lpstr>
      <vt:lpstr>CSS Syntax</vt:lpstr>
      <vt:lpstr>Source of Styles</vt:lpstr>
      <vt:lpstr>Source of Styles &gt; Author (Developer) Style Sheets</vt:lpstr>
      <vt:lpstr>Source of Styles &gt; Author (Developer) Style Sheets</vt:lpstr>
      <vt:lpstr>Source of Styles &gt; Author (Developer) Style Sheets</vt:lpstr>
      <vt:lpstr>Source of Styles &gt; Author (Developer) Style Sheets</vt:lpstr>
      <vt:lpstr>Structuring HTML Correctly</vt:lpstr>
      <vt:lpstr>Use tools for website designing ,planning and prototyping</vt:lpstr>
      <vt:lpstr>Planning and prototyping(using mindmeister and mockups)</vt:lpstr>
      <vt:lpstr>CSS Selectors</vt:lpstr>
      <vt:lpstr>CSS Selectors</vt:lpstr>
      <vt:lpstr>CSS Selectors &gt; Element Selector</vt:lpstr>
      <vt:lpstr>Quiz:-Use Element Selector   </vt:lpstr>
      <vt:lpstr>CSS Selectors &gt; Class Selector (.)</vt:lpstr>
      <vt:lpstr>CSS Selectors &gt; Id Selector (Identifier Selector) (#)</vt:lpstr>
      <vt:lpstr>CSS Selectors &gt; Considerations (Id &amp; Class)</vt:lpstr>
      <vt:lpstr>CSS Selectors &gt; Considerations (Id &amp; Class)</vt:lpstr>
      <vt:lpstr>CSS Selectors &gt; Class and Id Selectors with the Element</vt:lpstr>
      <vt:lpstr>Quiz:-use class &amp; id selectors</vt:lpstr>
      <vt:lpstr>CSS Selectors &gt; Universal Selectors (*)</vt:lpstr>
      <vt:lpstr>CSS Selectors &gt; Grouping Selectors (,)`</vt:lpstr>
      <vt:lpstr>Quiz:-Group selectors</vt:lpstr>
      <vt:lpstr>CSS Selectors &gt; Descendant Selector (space)</vt:lpstr>
      <vt:lpstr>CSS Selectors &gt; Descendant Selector (space)</vt:lpstr>
      <vt:lpstr>Quiz:-use a descendant selector to change the font size of link two</vt:lpstr>
      <vt:lpstr>CSS Selectors &gt; Child Selectors (&gt;)</vt:lpstr>
      <vt:lpstr>CSS Selectors &gt; Child Selectors (&gt;)</vt:lpstr>
      <vt:lpstr>Quiz:-Use Child Selectors  to change colors of the first &amp; third paragraph</vt:lpstr>
      <vt:lpstr>CSS Selectors &gt; Adjacent Selectors (+)</vt:lpstr>
      <vt:lpstr>CSS Selectors &gt; Adjacent Selectors (+)</vt:lpstr>
      <vt:lpstr>Quiz:- Use Adjacent Selectors To change the  last paragraph color  </vt:lpstr>
      <vt:lpstr>CSS Selectors &gt; General Sibling Selectors (~)</vt:lpstr>
      <vt:lpstr>Quiz:-Use General Sibling Selectors </vt:lpstr>
      <vt:lpstr>CSS Selectors &gt; Attribute Selectors</vt:lpstr>
      <vt:lpstr>CSS Selectors &gt; Attribute Selectors</vt:lpstr>
      <vt:lpstr>CSS Selectors &gt; Attribute Selectors</vt:lpstr>
      <vt:lpstr>CSS Selectors &gt; Attribute Selectors</vt:lpstr>
      <vt:lpstr>Quiz :- Use Attribute selectors to change the color of the second link</vt:lpstr>
      <vt:lpstr>CSS Selectors &gt; Attribute Selectors</vt:lpstr>
      <vt:lpstr>CSS Selectors &gt; Attribute Selectors</vt:lpstr>
      <vt:lpstr>CSS Selectors &gt; Attribute Selectors</vt:lpstr>
      <vt:lpstr>CSS Selectors &gt; Attribute Selectors</vt:lpstr>
      <vt:lpstr>Quiz:-Use attribute selector &amp;  Asterisk Sign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zola</dc:creator>
  <cp:lastModifiedBy>zola</cp:lastModifiedBy>
  <cp:revision>55</cp:revision>
  <dcterms:created xsi:type="dcterms:W3CDTF">2019-06-25T15:10:28Z</dcterms:created>
  <dcterms:modified xsi:type="dcterms:W3CDTF">2019-07-08T15:21:54Z</dcterms:modified>
</cp:coreProperties>
</file>