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28" autoAdjust="0"/>
    <p:restoredTop sz="94660"/>
  </p:normalViewPr>
  <p:slideViewPr>
    <p:cSldViewPr snapToGrid="0">
      <p:cViewPr varScale="1">
        <p:scale>
          <a:sx n="36" d="100"/>
          <a:sy n="36" d="100"/>
        </p:scale>
        <p:origin x="27" y="9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2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1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0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7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0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90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14809-0EEC-4905-AA43-FAFDE4A4556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467DF3-B8B7-4CD4-B66F-EFC7550FAB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9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9E17-09D5-0B54-9434-F4928FE15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G2M Cab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8709-4913-A14E-CBA4-353AB289C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rein Umeya</a:t>
            </a:r>
          </a:p>
        </p:txBody>
      </p:sp>
    </p:spTree>
    <p:extLst>
      <p:ext uri="{BB962C8B-B14F-4D97-AF65-F5344CB8AC3E}">
        <p14:creationId xmlns:p14="http://schemas.microsoft.com/office/powerpoint/2010/main" val="301966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C4AF-35E1-9D70-35FE-BA02194F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group analysis (Pink Cab)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B0430C-1A6E-765D-7DEC-CF92D52A5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818356"/>
            <a:ext cx="5610225" cy="4619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C9A06-5B4B-5A1E-0C42-19DEAB3E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478203" cy="252545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Transactions are roughly uniformly distributed across the $5000-$25000 monthly income classes with the other two classes being the lowest.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notice when analyzing transactions across gender, age, and here salary that the count increases throughout the quarters., with the yellow cabs consistently doing better.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3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8DDA-3659-A26F-3D35-EF7286D5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557D3C-2217-E01F-627B-BE37BCF0D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88" y="818356"/>
            <a:ext cx="5276850" cy="4619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9ABC9-2A73-494B-2E9B-516C1E2B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each quarter, the yellow cab generates substantially more profit. </a:t>
            </a:r>
          </a:p>
        </p:txBody>
      </p:sp>
    </p:spTree>
    <p:extLst>
      <p:ext uri="{BB962C8B-B14F-4D97-AF65-F5344CB8AC3E}">
        <p14:creationId xmlns:p14="http://schemas.microsoft.com/office/powerpoint/2010/main" val="28395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4EDE-A96C-0F4A-5DBE-F3F09A1E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profits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8D7047-5CE5-EADF-66DC-DC880A115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925" y="961231"/>
            <a:ext cx="5362575" cy="4333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1DF69-52CB-C569-6095-419424CBC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companies had their highest profits in 2017, with the yellow cab being consistently higher. </a:t>
            </a:r>
          </a:p>
        </p:txBody>
      </p:sp>
    </p:spTree>
    <p:extLst>
      <p:ext uri="{BB962C8B-B14F-4D97-AF65-F5344CB8AC3E}">
        <p14:creationId xmlns:p14="http://schemas.microsoft.com/office/powerpoint/2010/main" val="409891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2CDB-2850-E6EC-56C4-162FBF5B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Profit (2016-2018)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FAC597-05D7-D7F4-808E-F217F96C8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713" y="1251744"/>
            <a:ext cx="4953000" cy="3752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971AC-8BFE-3F45-C05E-913C4FB0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Yellow cabs achieved over 8 times a greater profit than pink cabs. </a:t>
            </a:r>
          </a:p>
        </p:txBody>
      </p:sp>
    </p:spTree>
    <p:extLst>
      <p:ext uri="{BB962C8B-B14F-4D97-AF65-F5344CB8AC3E}">
        <p14:creationId xmlns:p14="http://schemas.microsoft.com/office/powerpoint/2010/main" val="122665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CF4C-EB17-E1CB-C789-A36E8EE2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Margin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AB441-ED37-4DE1-5D73-8C21109D2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cabs yield higher profit margins throughout each quarter, with an expected profit margin of </a:t>
            </a:r>
            <a:r>
              <a:rPr lang="en-US" b="1" dirty="0"/>
              <a:t>35%</a:t>
            </a:r>
            <a:r>
              <a:rPr lang="en-US" dirty="0"/>
              <a:t>, and </a:t>
            </a:r>
            <a:r>
              <a:rPr lang="en-US" b="1" dirty="0"/>
              <a:t>20% </a:t>
            </a:r>
            <a:r>
              <a:rPr lang="en-US" dirty="0"/>
              <a:t>for the pink cabs.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pink cabs, margins are highest in the first and last quarters,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yellow cabs, margins are highest during the first two quarters.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C5D5D22-C69D-9FB2-868F-210ED1BC1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0825" y="818356"/>
            <a:ext cx="5438775" cy="4619625"/>
          </a:xfrm>
        </p:spPr>
      </p:pic>
    </p:spTree>
    <p:extLst>
      <p:ext uri="{BB962C8B-B14F-4D97-AF65-F5344CB8AC3E}">
        <p14:creationId xmlns:p14="http://schemas.microsoft.com/office/powerpoint/2010/main" val="300245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E468-9C7F-9256-D908-A47642DF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Margin Analysis Class Wise (Pink Cab)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43812-6E09-AD60-8F95-CF9F72270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margins seem to be independent of salary.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C31633-0E6D-88B2-199F-A0E26FE19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229391"/>
            <a:ext cx="6013450" cy="3797556"/>
          </a:xfrm>
        </p:spPr>
      </p:pic>
    </p:spTree>
    <p:extLst>
      <p:ext uri="{BB962C8B-B14F-4D97-AF65-F5344CB8AC3E}">
        <p14:creationId xmlns:p14="http://schemas.microsoft.com/office/powerpoint/2010/main" val="228990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E144-B216-0DF4-408E-1756D1B2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Margin Analysis Class Wise (Yellow Cab)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B0BD-6F7B-6AF9-172F-A790CBEC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margins seem to be independent of salary.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B31731-E223-AA15-BA6B-1E7663870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229391"/>
            <a:ext cx="6013450" cy="3797556"/>
          </a:xfrm>
        </p:spPr>
      </p:pic>
    </p:spTree>
    <p:extLst>
      <p:ext uri="{BB962C8B-B14F-4D97-AF65-F5344CB8AC3E}">
        <p14:creationId xmlns:p14="http://schemas.microsoft.com/office/powerpoint/2010/main" val="380615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7E8C-78FD-DBD1-155E-F630B02F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–wise Profit Margins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0BFE3A-497B-A57C-B66B-4712B4DEF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073929"/>
            <a:ext cx="6013450" cy="41084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F17CD-2FF1-18AA-36A6-6D04FC9E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cab company maintains higher profit margins across most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Margins are comparable in </a:t>
            </a:r>
            <a:r>
              <a:rPr lang="en-US" b="1" dirty="0"/>
              <a:t>Boston, Miami, Sacramento and Tucson. </a:t>
            </a:r>
          </a:p>
        </p:txBody>
      </p:sp>
    </p:spTree>
    <p:extLst>
      <p:ext uri="{BB962C8B-B14F-4D97-AF65-F5344CB8AC3E}">
        <p14:creationId xmlns:p14="http://schemas.microsoft.com/office/powerpoint/2010/main" val="115902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1AA2-DCB5-A5C3-2227-90D0A228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Retention (Yellow Cab)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0F9BB-F444-71A1-2C4C-273C179B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85% of transactions to the yellow cabs were from recurring customers.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B1075C-38FC-5DDB-9A5A-EC495C2AF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407049"/>
            <a:ext cx="6013450" cy="3442239"/>
          </a:xfrm>
        </p:spPr>
      </p:pic>
    </p:spTree>
    <p:extLst>
      <p:ext uri="{BB962C8B-B14F-4D97-AF65-F5344CB8AC3E}">
        <p14:creationId xmlns:p14="http://schemas.microsoft.com/office/powerpoint/2010/main" val="353860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8C5C-D939-47B3-A430-922BF2FA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Retention (Pink Cab)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18C9-3765-5964-1A17-33117D60D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62% of transactions to the pink cabs were from recurring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7534DA-70D2-3099-13DD-43536C803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170781"/>
            <a:ext cx="5181600" cy="3914775"/>
          </a:xfrm>
        </p:spPr>
      </p:pic>
    </p:spTree>
    <p:extLst>
      <p:ext uri="{BB962C8B-B14F-4D97-AF65-F5344CB8AC3E}">
        <p14:creationId xmlns:p14="http://schemas.microsoft.com/office/powerpoint/2010/main" val="36588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FE9-077E-D667-7371-99DD6AE9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A7F6-07F1-CAB8-DAB6-7CBB72A8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analysis is to determine which of the Yellow and Pink cab’s are a better investment. </a:t>
            </a:r>
          </a:p>
          <a:p>
            <a:r>
              <a:rPr lang="en-US" dirty="0"/>
              <a:t>We use data from the two companies taken from 2016 to 2018 in the US. </a:t>
            </a:r>
          </a:p>
        </p:txBody>
      </p:sp>
    </p:spTree>
    <p:extLst>
      <p:ext uri="{BB962C8B-B14F-4D97-AF65-F5344CB8AC3E}">
        <p14:creationId xmlns:p14="http://schemas.microsoft.com/office/powerpoint/2010/main" val="366414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DFA1-82CD-74A5-B04C-C18A92DE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 / KM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EA2F2-F6AF-0421-CBCD-98F67948C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cab maintains higher profits per KM (quarter- mean=$7.37 vs $2.71) and the trend in profits/KM coincides with both company's quarterly profit margins. Both companies are experienced lower profits/KM in 2018.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3AF976-0624-FEE3-CB0B-322A28FA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88" y="818356"/>
            <a:ext cx="5276850" cy="4619625"/>
          </a:xfrm>
        </p:spPr>
      </p:pic>
    </p:spTree>
    <p:extLst>
      <p:ext uri="{BB962C8B-B14F-4D97-AF65-F5344CB8AC3E}">
        <p14:creationId xmlns:p14="http://schemas.microsoft.com/office/powerpoint/2010/main" val="59038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8ABE-A0A9-6529-AC6D-CF11BB29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Holiday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86E0FE-FAB6-EE22-2F16-8EAA078A4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352" y="798513"/>
            <a:ext cx="433772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F42FF-8928-15C6-D584-5C1B90A84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Yellow cab outperforms in transactions on holidays.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1430-7914-61A9-8EFA-6C34D643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 on Holiday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B5F7C9-F35D-70BE-5053-737139185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782" y="798513"/>
            <a:ext cx="446486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D267D-D9AD-75FF-E35D-1938A2D9E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cab outperforms in profit on holidays. </a:t>
            </a:r>
          </a:p>
        </p:txBody>
      </p:sp>
    </p:spTree>
    <p:extLst>
      <p:ext uri="{BB962C8B-B14F-4D97-AF65-F5344CB8AC3E}">
        <p14:creationId xmlns:p14="http://schemas.microsoft.com/office/powerpoint/2010/main" val="37610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ACE3-8B28-D900-13C4-C1328C1B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Projected Profits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95F492-A111-D2BE-2945-3E0C3AACC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325719"/>
            <a:ext cx="6013450" cy="3604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32BC-8988-8427-2410-C473B3B7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forecasting reveals per each quarter, the yellow cab will achieve a greater profit in the upcoming years. </a:t>
            </a:r>
          </a:p>
        </p:txBody>
      </p:sp>
    </p:spTree>
    <p:extLst>
      <p:ext uri="{BB962C8B-B14F-4D97-AF65-F5344CB8AC3E}">
        <p14:creationId xmlns:p14="http://schemas.microsoft.com/office/powerpoint/2010/main" val="329128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0415-2B11-D01E-D814-5440B9D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Yellow cab Presents the better investment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37DB-DADF-1019-5B3A-6A178156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data presented here, the yellow cab has generated and is projected to generate substantially more profit than the pink cab</a:t>
            </a:r>
          </a:p>
          <a:p>
            <a:r>
              <a:rPr lang="en-US" dirty="0"/>
              <a:t>The yellow cab is preferred among the population across all the features analyzed, and in cities where the pink cab preference is comparable the profits/cab usage are not nearly as high as the cities that prefer the yellow cab. </a:t>
            </a:r>
          </a:p>
          <a:p>
            <a:r>
              <a:rPr lang="en-US" dirty="0"/>
              <a:t>Profit margins reveal the yellow cab to be an investment with higher returns. </a:t>
            </a:r>
          </a:p>
          <a:p>
            <a:r>
              <a:rPr lang="en-US" dirty="0"/>
              <a:t>Thankyou. </a:t>
            </a:r>
          </a:p>
        </p:txBody>
      </p:sp>
    </p:spTree>
    <p:extLst>
      <p:ext uri="{BB962C8B-B14F-4D97-AF65-F5344CB8AC3E}">
        <p14:creationId xmlns:p14="http://schemas.microsoft.com/office/powerpoint/2010/main" val="76117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FC17-A5AD-886D-2484-9D8D676A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Yellow and Pink Cab profits Per Ride from 2016-2018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72C182-DEF5-1AA6-E829-90F285F45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961231"/>
            <a:ext cx="5610225" cy="4333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2AF7D-8C55-AA0C-C175-63C3386F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profit distribution via bin size of USD $50 reveals greater profits for the yellow cab.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ride profit was $160 vs $62 for yellow and pink cabs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42537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CEA9-33E7-96AA-2FE0-F82A3859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 Preference Across Cities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1AB7AB-A1BB-6BA1-0A3D-C914434BE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472" y="798513"/>
            <a:ext cx="494948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6897-36BD-4149-DFD2-EDC080A4C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most of the cities where data was collected, the yellow cab is visibly preferred.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LA, Nashville, Sacramento,  Pittsburgh, and San Diego present possibly opportunities for investment in the pink cab., though even in these cities the preference across the two cabs is comparable. </a:t>
            </a:r>
          </a:p>
        </p:txBody>
      </p:sp>
    </p:spTree>
    <p:extLst>
      <p:ext uri="{BB962C8B-B14F-4D97-AF65-F5344CB8AC3E}">
        <p14:creationId xmlns:p14="http://schemas.microsoft.com/office/powerpoint/2010/main" val="27721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8050-392A-4FB8-8D5D-7D39658F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differentiable preference across gender (Yellow cab)?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4EA4B1-0DC7-210A-A0D0-29D2049E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818356"/>
            <a:ext cx="5610225" cy="4619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6371-E951-5486-E6F0-775BF90C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quarters we see no appreciable preference for the yellow cab across gender, though males tend to make slightly greater transactions.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quarter of 2016 however we see males made more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71225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7543-9D81-41C2-2251-21DA75F5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differentiable preference across gender (Pink Cab)?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4B2985-6274-6810-CCDD-F539401CF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818356"/>
            <a:ext cx="5610225" cy="4619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60E9E-40F8-C717-83D5-FABB4AF3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exception of the first quarter of 2016, where it appears males made more transactions, we see no differential preference for the pink cab across gender.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observe a much lesser pink cab usage for each gender  and during each quarter compared to the yellow cab. </a:t>
            </a:r>
          </a:p>
        </p:txBody>
      </p:sp>
    </p:spTree>
    <p:extLst>
      <p:ext uri="{BB962C8B-B14F-4D97-AF65-F5344CB8AC3E}">
        <p14:creationId xmlns:p14="http://schemas.microsoft.com/office/powerpoint/2010/main" val="296535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0F7E-0C55-7AC1-3D47-2A9C2041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 analysis (Yellow Cab)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69BFC4-46B7-9B2F-8D42-FC6BACDD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818356"/>
            <a:ext cx="5610225" cy="4619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F8DA7-E408-3943-8DA6-8EEB0FA79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Transactions are highest in the 18-45 age group in each quarter, and almost non-existent for seniors. </a:t>
            </a:r>
          </a:p>
        </p:txBody>
      </p:sp>
    </p:spTree>
    <p:extLst>
      <p:ext uri="{BB962C8B-B14F-4D97-AF65-F5344CB8AC3E}">
        <p14:creationId xmlns:p14="http://schemas.microsoft.com/office/powerpoint/2010/main" val="103809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1C78-714E-02F5-E571-1F8E8D9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 Analysis (Pink Cab)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E470BA-4E26-56C3-DA22-8ABCAB93A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818356"/>
            <a:ext cx="5610225" cy="4619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5206C-150A-98D0-BFE5-A66D5A8D4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Transactions are highest in the 18-45 age group, and again almost non-existent for seniors.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all quarters and age groups, transaction count is lower for pink cabs. </a:t>
            </a:r>
          </a:p>
        </p:txBody>
      </p:sp>
    </p:spTree>
    <p:extLst>
      <p:ext uri="{BB962C8B-B14F-4D97-AF65-F5344CB8AC3E}">
        <p14:creationId xmlns:p14="http://schemas.microsoft.com/office/powerpoint/2010/main" val="416529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EE9E-A22D-646C-7BE4-CE8D10A3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group analysis (Yellow Cab)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CAF0A1-C16D-DBE0-A22F-AD51C4EF8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52205"/>
            <a:ext cx="6013450" cy="39519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DAC02-C6ED-0EB7-BA01-81BC6FD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Transactions are roughly uniformly distributed across the $5000-$25000 monthly income classes with the other two classes being the lowest. </a:t>
            </a:r>
          </a:p>
        </p:txBody>
      </p:sp>
    </p:spTree>
    <p:extLst>
      <p:ext uri="{BB962C8B-B14F-4D97-AF65-F5344CB8AC3E}">
        <p14:creationId xmlns:p14="http://schemas.microsoft.com/office/powerpoint/2010/main" val="6612653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172</TotalTime>
  <Words>795</Words>
  <Application>Microsoft Office PowerPoint</Application>
  <PresentationFormat>Widescreen</PresentationFormat>
  <Paragraphs>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G2M Cab Insights</vt:lpstr>
      <vt:lpstr>Goals </vt:lpstr>
      <vt:lpstr>Comparing Yellow and Pink Cab profits Per Ride from 2016-2018</vt:lpstr>
      <vt:lpstr>Cab Preference Across Cities</vt:lpstr>
      <vt:lpstr>Is there differentiable preference across gender (Yellow cab)?</vt:lpstr>
      <vt:lpstr>Is there differentiable preference across gender (Pink Cab)?</vt:lpstr>
      <vt:lpstr>Age group analysis (Yellow Cab)</vt:lpstr>
      <vt:lpstr>Age Group Analysis (Pink Cab)</vt:lpstr>
      <vt:lpstr>Salary group analysis (Yellow Cab)</vt:lpstr>
      <vt:lpstr>Salary group analysis (Pink Cab)</vt:lpstr>
      <vt:lpstr>Profit analysis</vt:lpstr>
      <vt:lpstr>Yearly profits</vt:lpstr>
      <vt:lpstr>Total Profit (2016-2018)</vt:lpstr>
      <vt:lpstr>Profit Margin Analysis</vt:lpstr>
      <vt:lpstr>Profit Margin Analysis Class Wise (Pink Cab)</vt:lpstr>
      <vt:lpstr>Profit Margin Analysis Class Wise (Yellow Cab)</vt:lpstr>
      <vt:lpstr>City –wise Profit Margins</vt:lpstr>
      <vt:lpstr>User Retention (Yellow Cab)</vt:lpstr>
      <vt:lpstr>User Retention (Pink Cab)</vt:lpstr>
      <vt:lpstr>Profits / KM</vt:lpstr>
      <vt:lpstr>Transactions on Holiday</vt:lpstr>
      <vt:lpstr>Profits on Holiday</vt:lpstr>
      <vt:lpstr>Quarterly Projected Profits</vt:lpstr>
      <vt:lpstr>The Yellow cab Presents the better investment opportunity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G2m Cab Insights</dc:title>
  <dc:creator>Nurein Umeya</dc:creator>
  <cp:lastModifiedBy>Nurein Umeya</cp:lastModifiedBy>
  <cp:revision>5</cp:revision>
  <dcterms:created xsi:type="dcterms:W3CDTF">2022-09-19T14:38:27Z</dcterms:created>
  <dcterms:modified xsi:type="dcterms:W3CDTF">2022-09-19T17:31:00Z</dcterms:modified>
</cp:coreProperties>
</file>