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98" r:id="rId5"/>
    <p:sldId id="314" r:id="rId6"/>
    <p:sldId id="313" r:id="rId7"/>
    <p:sldId id="303" r:id="rId8"/>
    <p:sldId id="312" r:id="rId9"/>
    <p:sldId id="304" r:id="rId10"/>
    <p:sldId id="305" r:id="rId11"/>
    <p:sldId id="306" r:id="rId12"/>
    <p:sldId id="311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ynextmove.org/vets/profile/summary/15-2051.01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9.xml"/><Relationship Id="rId4" Type="http://schemas.openxmlformats.org/officeDocument/2006/relationships/hyperlink" Target="http://www.linkedin.com/in/nurfiandwinoviani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Customer Segmentation &amp; Churn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600" dirty="0"/>
              <a:t>Understanding our customer &amp; who’s at risk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5636F-3B9E-7E4F-AAEC-1B39D7449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6B29-440D-54ED-62D2-57568960FFA0}"/>
              </a:ext>
            </a:extLst>
          </p:cNvPr>
          <p:cNvSpPr txBox="1">
            <a:spLocks/>
          </p:cNvSpPr>
          <p:nvPr/>
        </p:nvSpPr>
        <p:spPr>
          <a:xfrm>
            <a:off x="1376199" y="1858108"/>
            <a:ext cx="4719801" cy="232470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D" b="1" dirty="0"/>
              <a:t>Cluster Profiles Summary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89AFDD7-111B-F900-B260-1443AF2B6C34}"/>
              </a:ext>
            </a:extLst>
          </p:cNvPr>
          <p:cNvCxnSpPr>
            <a:cxnSpLocks/>
          </p:cNvCxnSpPr>
          <p:nvPr/>
        </p:nvCxnSpPr>
        <p:spPr>
          <a:xfrm>
            <a:off x="1193981" y="4182816"/>
            <a:ext cx="358674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3F7397B-8879-6FB4-D914-D5C73E9B45FA}"/>
              </a:ext>
            </a:extLst>
          </p:cNvPr>
          <p:cNvSpPr/>
          <p:nvPr/>
        </p:nvSpPr>
        <p:spPr>
          <a:xfrm>
            <a:off x="6370570" y="1782396"/>
            <a:ext cx="5316605" cy="337063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E01A83-98B4-72AA-F064-8AD5ADB2A3D9}"/>
              </a:ext>
            </a:extLst>
          </p:cNvPr>
          <p:cNvSpPr txBox="1"/>
          <p:nvPr/>
        </p:nvSpPr>
        <p:spPr>
          <a:xfrm>
            <a:off x="6538084" y="2028616"/>
            <a:ext cx="4981575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Franklin Gothic Book (Body)"/>
              </a:rPr>
              <a:t>Cluster 0:</a:t>
            </a:r>
            <a:r>
              <a:rPr lang="en-US" altLang="en-US" sz="1600" dirty="0">
                <a:latin typeface="Franklin Gothic Book (Body)"/>
              </a:rPr>
              <a:t> Medium income, predominantly middle-aged individuals, mostly female, and primarily Gold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Franklin Gothic Book (Body)"/>
              </a:rPr>
              <a:t>Cluster 1:</a:t>
            </a:r>
            <a:r>
              <a:rPr lang="en-US" altLang="en-US" sz="1600" dirty="0">
                <a:latin typeface="Franklin Gothic Book (Body)"/>
              </a:rPr>
              <a:t> Medium income, middle-aged group, majority female, and largely Basic member.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Franklin Gothic Book (Body)"/>
              </a:rPr>
              <a:t>Cluster 2:</a:t>
            </a:r>
            <a:r>
              <a:rPr lang="en-US" altLang="en-US" sz="1600" dirty="0">
                <a:latin typeface="Franklin Gothic Book (Body)"/>
              </a:rPr>
              <a:t> Lowest income among all cluster, mostly between ages 50 to 70, predominantly male, and largely Basic members.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Franklin Gothic Book (Body)"/>
              </a:rPr>
              <a:t>Cluster 3:</a:t>
            </a:r>
            <a:r>
              <a:rPr lang="en-US" altLang="en-US" sz="1600" dirty="0">
                <a:latin typeface="Franklin Gothic Book (Body)"/>
              </a:rPr>
              <a:t> Medium income, younger segment with a median age around mid-30s, mostly female, and mainly Basic members.</a:t>
            </a:r>
            <a:endParaRPr lang="en-US" sz="1600" dirty="0">
              <a:latin typeface="Franklin Gothic Book (Body)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B2E6C9F-C464-8600-B99D-F2B4C7C1D82F}"/>
              </a:ext>
            </a:extLst>
          </p:cNvPr>
          <p:cNvSpPr txBox="1">
            <a:spLocks/>
          </p:cNvSpPr>
          <p:nvPr/>
        </p:nvSpPr>
        <p:spPr>
          <a:xfrm>
            <a:off x="-1229305" y="2573214"/>
            <a:ext cx="10058400" cy="894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52890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DB812-4F02-2D30-4E7E-BCA1CB34C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7B68-28EF-32D9-CBA9-27F7BF8D8E95}"/>
              </a:ext>
            </a:extLst>
          </p:cNvPr>
          <p:cNvSpPr txBox="1">
            <a:spLocks/>
          </p:cNvSpPr>
          <p:nvPr/>
        </p:nvSpPr>
        <p:spPr>
          <a:xfrm>
            <a:off x="662940" y="935801"/>
            <a:ext cx="4423410" cy="12850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/>
              <a:t>CHURN PER CLUSTER</a:t>
            </a:r>
            <a:endParaRPr lang="en-ID" b="1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5A8DB4E-2D08-22D8-A2C2-FA48945D4B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5819775" y="1213777"/>
            <a:ext cx="5848349" cy="4605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CCD2B6F-BD69-90B5-650C-81CD1C6644D8}"/>
              </a:ext>
            </a:extLst>
          </p:cNvPr>
          <p:cNvSpPr txBox="1"/>
          <p:nvPr/>
        </p:nvSpPr>
        <p:spPr>
          <a:xfrm>
            <a:off x="1758315" y="2897743"/>
            <a:ext cx="385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Most Loyal Segment : </a:t>
            </a:r>
            <a:r>
              <a:rPr lang="en-US" b="1" dirty="0"/>
              <a:t>Cluster 0</a:t>
            </a:r>
            <a:endParaRPr lang="en-ID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2A883E-2765-09CC-9F07-FA5C1AD97E92}"/>
              </a:ext>
            </a:extLst>
          </p:cNvPr>
          <p:cNvSpPr txBox="1"/>
          <p:nvPr/>
        </p:nvSpPr>
        <p:spPr>
          <a:xfrm>
            <a:off x="1758315" y="3659743"/>
            <a:ext cx="3851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Highest Churn Rate : </a:t>
            </a:r>
            <a:r>
              <a:rPr lang="en-US" b="1" dirty="0"/>
              <a:t>Cluster 1</a:t>
            </a:r>
            <a:endParaRPr lang="en-ID" b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57DCE86-FA8B-E466-41AF-E785FAD6A3B8}"/>
              </a:ext>
            </a:extLst>
          </p:cNvPr>
          <p:cNvSpPr/>
          <p:nvPr/>
        </p:nvSpPr>
        <p:spPr>
          <a:xfrm>
            <a:off x="1281112" y="2987159"/>
            <a:ext cx="276225" cy="1905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3554FEB-8B5E-D9A7-30C4-60D8B9071AEB}"/>
              </a:ext>
            </a:extLst>
          </p:cNvPr>
          <p:cNvSpPr/>
          <p:nvPr/>
        </p:nvSpPr>
        <p:spPr>
          <a:xfrm>
            <a:off x="1281112" y="3749159"/>
            <a:ext cx="276225" cy="190500"/>
          </a:xfrm>
          <a:prstGeom prst="right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161751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99292-0840-911B-F5F8-3C1460782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2B079-597F-D5D6-B7A3-97E3C77D59EE}"/>
              </a:ext>
            </a:extLst>
          </p:cNvPr>
          <p:cNvSpPr txBox="1">
            <a:spLocks/>
          </p:cNvSpPr>
          <p:nvPr/>
        </p:nvSpPr>
        <p:spPr>
          <a:xfrm>
            <a:off x="1192530" y="248503"/>
            <a:ext cx="10058400" cy="894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dirty="0"/>
              <a:t>BUSINESS INSIGHTS &amp; RECOMMENDATION</a:t>
            </a:r>
            <a:endParaRPr lang="en-ID" sz="4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A14AA77-2CDA-22D1-2C18-785FF03CB14A}"/>
              </a:ext>
            </a:extLst>
          </p:cNvPr>
          <p:cNvCxnSpPr>
            <a:cxnSpLocks/>
          </p:cNvCxnSpPr>
          <p:nvPr/>
        </p:nvCxnSpPr>
        <p:spPr>
          <a:xfrm>
            <a:off x="2933700" y="1495425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255464B-B8BC-9851-A323-12CF82A5C868}"/>
              </a:ext>
            </a:extLst>
          </p:cNvPr>
          <p:cNvSpPr txBox="1"/>
          <p:nvPr/>
        </p:nvSpPr>
        <p:spPr>
          <a:xfrm>
            <a:off x="457201" y="2278618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🎯</a:t>
            </a:r>
            <a:r>
              <a:rPr lang="en-ID" b="1" dirty="0"/>
              <a:t>Focus Retention Efforts on Cluster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23AEF5-9FFE-06E5-DD34-A7ACC04A7531}"/>
              </a:ext>
            </a:extLst>
          </p:cNvPr>
          <p:cNvSpPr txBox="1"/>
          <p:nvPr/>
        </p:nvSpPr>
        <p:spPr>
          <a:xfrm>
            <a:off x="809626" y="2647950"/>
            <a:ext cx="35433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This cluster has the </a:t>
            </a:r>
            <a:r>
              <a:rPr lang="en-US" sz="1400" b="1" dirty="0"/>
              <a:t>highest churn rate</a:t>
            </a:r>
            <a:r>
              <a:rPr lang="en-US" sz="1400" dirty="0"/>
              <a:t> and consists mostly of </a:t>
            </a:r>
            <a:r>
              <a:rPr lang="en-US" sz="1400" b="1" dirty="0"/>
              <a:t>women with medium income and Basic/Silver membership levels</a:t>
            </a:r>
            <a:r>
              <a:rPr lang="en-US" sz="1400" dirty="0"/>
              <a:t>. Consider targeted loyalty campaigns, personalized engagement, and customer education programs.</a:t>
            </a:r>
            <a:endParaRPr lang="en-ID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B0DF2B-CC10-B0A0-24B2-DA5ABB6A6B3C}"/>
              </a:ext>
            </a:extLst>
          </p:cNvPr>
          <p:cNvSpPr txBox="1"/>
          <p:nvPr/>
        </p:nvSpPr>
        <p:spPr>
          <a:xfrm>
            <a:off x="7134225" y="2278618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🔼Upsell Opportunity in Cluster 2</a:t>
            </a:r>
            <a:endParaRPr lang="en-ID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06391A-6BA0-D172-85F7-4AAC11D1D3FF}"/>
              </a:ext>
            </a:extLst>
          </p:cNvPr>
          <p:cNvSpPr txBox="1"/>
          <p:nvPr/>
        </p:nvSpPr>
        <p:spPr>
          <a:xfrm>
            <a:off x="7486650" y="2647950"/>
            <a:ext cx="35433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Cluster 2 has a </a:t>
            </a:r>
            <a:r>
              <a:rPr lang="en-US" sz="1400" b="1" dirty="0"/>
              <a:t>low churn rate</a:t>
            </a:r>
            <a:r>
              <a:rPr lang="en-US" sz="1400" dirty="0"/>
              <a:t> and is made up of </a:t>
            </a:r>
            <a:r>
              <a:rPr lang="en-US" altLang="en-US" sz="1400" b="1" dirty="0">
                <a:latin typeface="Franklin Gothic Book (Body)"/>
              </a:rPr>
              <a:t>mostly between ages 50 to 70 </a:t>
            </a:r>
            <a:r>
              <a:rPr lang="en-US" sz="1400" b="1" dirty="0"/>
              <a:t>with stable income and basic membership</a:t>
            </a:r>
            <a:r>
              <a:rPr lang="en-US" sz="1400" dirty="0"/>
              <a:t>. Potential to upsell membership tiers or introduce premium offerings.</a:t>
            </a:r>
            <a:endParaRPr lang="en-ID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5C76B9-ACC2-DD0F-E871-13707247B478}"/>
              </a:ext>
            </a:extLst>
          </p:cNvPr>
          <p:cNvSpPr txBox="1"/>
          <p:nvPr/>
        </p:nvSpPr>
        <p:spPr>
          <a:xfrm>
            <a:off x="3971925" y="4002167"/>
            <a:ext cx="4248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💎 </a:t>
            </a:r>
            <a:r>
              <a:rPr lang="en-US" b="1" dirty="0"/>
              <a:t>Maintain Loyalty in Cluster 0</a:t>
            </a:r>
            <a:endParaRPr lang="en-ID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1ECE983-B923-B390-3144-E623827B51EA}"/>
              </a:ext>
            </a:extLst>
          </p:cNvPr>
          <p:cNvSpPr txBox="1"/>
          <p:nvPr/>
        </p:nvSpPr>
        <p:spPr>
          <a:xfrm>
            <a:off x="4324350" y="4371499"/>
            <a:ext cx="35433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This segment shows </a:t>
            </a:r>
            <a:r>
              <a:rPr lang="en-US" sz="1400" b="1" dirty="0"/>
              <a:t>high retention</a:t>
            </a:r>
            <a:r>
              <a:rPr lang="en-US" sz="1400" dirty="0"/>
              <a:t>, with a significant portion being </a:t>
            </a:r>
            <a:r>
              <a:rPr lang="en-US" sz="1400" b="1" dirty="0"/>
              <a:t>Gold members</a:t>
            </a:r>
            <a:r>
              <a:rPr lang="en-US" sz="1400" dirty="0"/>
              <a:t>. Prioritize </a:t>
            </a:r>
            <a:r>
              <a:rPr lang="en-US" sz="1400" b="1" dirty="0"/>
              <a:t>exclusive experiences</a:t>
            </a:r>
            <a:r>
              <a:rPr lang="en-US" sz="1400" dirty="0"/>
              <a:t>, </a:t>
            </a:r>
            <a:r>
              <a:rPr lang="en-US" sz="1400" b="1" dirty="0"/>
              <a:t>personalized offers</a:t>
            </a:r>
            <a:r>
              <a:rPr lang="en-US" sz="1400" dirty="0"/>
              <a:t>, and </a:t>
            </a:r>
            <a:r>
              <a:rPr lang="en-US" sz="1400" b="1" dirty="0"/>
              <a:t>rewards</a:t>
            </a:r>
            <a:r>
              <a:rPr lang="en-US" sz="1400" dirty="0"/>
              <a:t> to strengthen loyalty.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71795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CEBE7190-FA5E-84C1-F1D0-B3201409BF1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6620" b="16620"/>
          <a:stretch>
            <a:fillRect/>
          </a:stretch>
        </p:blipFill>
        <p:spPr>
          <a:xfrm>
            <a:off x="15" y="0"/>
            <a:ext cx="12191985" cy="4799362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7BC8E5D-AB27-F870-1C2A-95092F147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THANK YOU</a:t>
            </a:r>
            <a:endParaRPr lang="en-ID" b="1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340B6-9148-7196-31A0-AD4E04EA48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743682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Nurfian Dwi Noviani</a:t>
            </a:r>
          </a:p>
          <a:p>
            <a:r>
              <a:rPr lang="en-US" dirty="0"/>
              <a:t>LinkedIn : </a:t>
            </a:r>
            <a:r>
              <a:rPr lang="en-ID" i="1" dirty="0">
                <a:hlinkClick r:id="rId4"/>
              </a:rPr>
              <a:t>www.linkedin.com/in/nurfiandwinoviani</a:t>
            </a:r>
            <a:endParaRPr lang="en-ID" i="1" dirty="0"/>
          </a:p>
          <a:p>
            <a:r>
              <a:rPr lang="en-ID" dirty="0"/>
              <a:t>Email : nurfiandwi12@gmail.com</a:t>
            </a:r>
          </a:p>
        </p:txBody>
      </p:sp>
    </p:spTree>
    <p:extLst>
      <p:ext uri="{BB962C8B-B14F-4D97-AF65-F5344CB8AC3E}">
        <p14:creationId xmlns:p14="http://schemas.microsoft.com/office/powerpoint/2010/main" val="125620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2FDD3-314D-968A-EA0D-4976A5494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BACKGROUND PROJECT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7FD85-18AE-B80E-D255-1B6B3195B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/>
              <a:t>Why Customer Segmentation &amp; Churn Analysis?</a:t>
            </a:r>
            <a:endParaRPr lang="en-US" sz="2000" dirty="0"/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In today’s competitive market, understanding customer behavior is essential to drive retention and business growth.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Not all customers are the same, segmenting them allows us to tailor strategies based on their unique characteristics and behaviors.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Churn is a major challenge in many industries. Identifying which segments are most likely to leave helps businesses take proactive actions.</a:t>
            </a:r>
          </a:p>
          <a:p>
            <a:pPr lvl="1">
              <a:buClr>
                <a:schemeClr val="tx1">
                  <a:lumMod val="85000"/>
                  <a:lumOff val="15000"/>
                </a:schemeClr>
              </a:buClr>
              <a:buFont typeface="Wingdings" panose="05000000000000000000" pitchFamily="2" charset="2"/>
              <a:buChar char="Ø"/>
            </a:pPr>
            <a:r>
              <a:rPr lang="en-US" dirty="0"/>
              <a:t>This project aims to uncover hidden customer patterns using clustering and explore their relationship to churn behavior.</a:t>
            </a:r>
          </a:p>
          <a:p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5AD658-87A5-BBB7-1FE0-4D1513A0DF97}"/>
              </a:ext>
            </a:extLst>
          </p:cNvPr>
          <p:cNvSpPr/>
          <p:nvPr/>
        </p:nvSpPr>
        <p:spPr>
          <a:xfrm>
            <a:off x="0" y="-31771"/>
            <a:ext cx="12192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66642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ABCEF2-5715-FF90-1EBA-8499D26A4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5921E-1775-087E-B7E6-64FA4EE6C85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79798" y="2453820"/>
            <a:ext cx="3936724" cy="1518676"/>
          </a:xfrm>
        </p:spPr>
        <p:txBody>
          <a:bodyPr>
            <a:normAutofit/>
          </a:bodyPr>
          <a:lstStyle/>
          <a:p>
            <a:r>
              <a:rPr lang="en-US" sz="4800" b="1" dirty="0"/>
              <a:t>PROJECT GOALS</a:t>
            </a:r>
            <a:endParaRPr lang="en-ID" sz="4800" b="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D4DEA1-821E-719E-EC5D-D67DFD25C664}"/>
              </a:ext>
            </a:extLst>
          </p:cNvPr>
          <p:cNvCxnSpPr>
            <a:cxnSpLocks/>
          </p:cNvCxnSpPr>
          <p:nvPr/>
        </p:nvCxnSpPr>
        <p:spPr>
          <a:xfrm>
            <a:off x="4675741" y="1906161"/>
            <a:ext cx="604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F2E98BC-8333-CED3-FABE-A15778118BAD}"/>
              </a:ext>
            </a:extLst>
          </p:cNvPr>
          <p:cNvCxnSpPr>
            <a:cxnSpLocks/>
          </p:cNvCxnSpPr>
          <p:nvPr/>
        </p:nvCxnSpPr>
        <p:spPr>
          <a:xfrm>
            <a:off x="4705350" y="2880918"/>
            <a:ext cx="604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071A48-10C9-FF60-F04B-A27CA9042BED}"/>
              </a:ext>
            </a:extLst>
          </p:cNvPr>
          <p:cNvCxnSpPr>
            <a:cxnSpLocks/>
          </p:cNvCxnSpPr>
          <p:nvPr/>
        </p:nvCxnSpPr>
        <p:spPr>
          <a:xfrm>
            <a:off x="4705350" y="3945648"/>
            <a:ext cx="604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849354C-E48A-A40D-5726-D48AD8A1B370}"/>
              </a:ext>
            </a:extLst>
          </p:cNvPr>
          <p:cNvSpPr txBox="1"/>
          <p:nvPr/>
        </p:nvSpPr>
        <p:spPr>
          <a:xfrm>
            <a:off x="4616522" y="1506051"/>
            <a:ext cx="610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Segment customer based on their behaviors</a:t>
            </a:r>
            <a:endParaRPr lang="en-ID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859A0D-3C1B-4B5D-93ED-DB1712B289DC}"/>
              </a:ext>
            </a:extLst>
          </p:cNvPr>
          <p:cNvSpPr txBox="1"/>
          <p:nvPr/>
        </p:nvSpPr>
        <p:spPr>
          <a:xfrm>
            <a:off x="4646131" y="2496268"/>
            <a:ext cx="610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Identify the profile of each segment</a:t>
            </a:r>
            <a:endParaRPr lang="en-ID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BC9402-40A1-21E5-94BA-081CBC8E6E8B}"/>
              </a:ext>
            </a:extLst>
          </p:cNvPr>
          <p:cNvSpPr txBox="1"/>
          <p:nvPr/>
        </p:nvSpPr>
        <p:spPr>
          <a:xfrm>
            <a:off x="4646131" y="3530079"/>
            <a:ext cx="61075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Discover which segment is at the highest risk of churn</a:t>
            </a:r>
            <a:endParaRPr lang="en-ID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171288-7628-B5EE-885D-2DA8AB8016A7}"/>
              </a:ext>
            </a:extLst>
          </p:cNvPr>
          <p:cNvSpPr/>
          <p:nvPr/>
        </p:nvSpPr>
        <p:spPr>
          <a:xfrm>
            <a:off x="0" y="-31771"/>
            <a:ext cx="12192000" cy="457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4C0E812-0B55-138D-136F-BA886E96B95F}"/>
              </a:ext>
            </a:extLst>
          </p:cNvPr>
          <p:cNvCxnSpPr>
            <a:cxnSpLocks/>
          </p:cNvCxnSpPr>
          <p:nvPr/>
        </p:nvCxnSpPr>
        <p:spPr>
          <a:xfrm>
            <a:off x="4675741" y="5287236"/>
            <a:ext cx="604837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D71EA7-373C-86DC-C0EF-F4CB0869FD72}"/>
              </a:ext>
            </a:extLst>
          </p:cNvPr>
          <p:cNvSpPr txBox="1"/>
          <p:nvPr/>
        </p:nvSpPr>
        <p:spPr>
          <a:xfrm>
            <a:off x="4616522" y="4563890"/>
            <a:ext cx="62568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Provide business insights and recommendations based on segmentation findings</a:t>
            </a:r>
          </a:p>
        </p:txBody>
      </p:sp>
    </p:spTree>
    <p:extLst>
      <p:ext uri="{BB962C8B-B14F-4D97-AF65-F5344CB8AC3E}">
        <p14:creationId xmlns:p14="http://schemas.microsoft.com/office/powerpoint/2010/main" val="2420086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8B78F66-A4D5-5231-DA9E-B3089322F4C4}"/>
              </a:ext>
            </a:extLst>
          </p:cNvPr>
          <p:cNvSpPr txBox="1">
            <a:spLocks/>
          </p:cNvSpPr>
          <p:nvPr/>
        </p:nvSpPr>
        <p:spPr>
          <a:xfrm>
            <a:off x="2895598" y="402724"/>
            <a:ext cx="6585087" cy="7449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DATASET OVERVIEW</a:t>
            </a:r>
            <a:endParaRPr lang="en-ID" sz="44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A19FB0-8203-8E46-AEFB-F81F5159DA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22620"/>
              </p:ext>
            </p:extLst>
          </p:nvPr>
        </p:nvGraphicFramePr>
        <p:xfrm>
          <a:off x="737495" y="1277096"/>
          <a:ext cx="10901295" cy="456272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82043">
                  <a:extLst>
                    <a:ext uri="{9D8B030D-6E8A-4147-A177-3AD203B41FA5}">
                      <a16:colId xmlns:a16="http://schemas.microsoft.com/office/drawing/2014/main" val="1921018238"/>
                    </a:ext>
                  </a:extLst>
                </a:gridCol>
                <a:gridCol w="924339">
                  <a:extLst>
                    <a:ext uri="{9D8B030D-6E8A-4147-A177-3AD203B41FA5}">
                      <a16:colId xmlns:a16="http://schemas.microsoft.com/office/drawing/2014/main" val="3431395600"/>
                    </a:ext>
                  </a:extLst>
                </a:gridCol>
                <a:gridCol w="725556">
                  <a:extLst>
                    <a:ext uri="{9D8B030D-6E8A-4147-A177-3AD203B41FA5}">
                      <a16:colId xmlns:a16="http://schemas.microsoft.com/office/drawing/2014/main" val="1038611072"/>
                    </a:ext>
                  </a:extLst>
                </a:gridCol>
                <a:gridCol w="983974">
                  <a:extLst>
                    <a:ext uri="{9D8B030D-6E8A-4147-A177-3AD203B41FA5}">
                      <a16:colId xmlns:a16="http://schemas.microsoft.com/office/drawing/2014/main" val="1992287156"/>
                    </a:ext>
                  </a:extLst>
                </a:gridCol>
                <a:gridCol w="1252331">
                  <a:extLst>
                    <a:ext uri="{9D8B030D-6E8A-4147-A177-3AD203B41FA5}">
                      <a16:colId xmlns:a16="http://schemas.microsoft.com/office/drawing/2014/main" val="3919066163"/>
                    </a:ext>
                  </a:extLst>
                </a:gridCol>
                <a:gridCol w="1232452">
                  <a:extLst>
                    <a:ext uri="{9D8B030D-6E8A-4147-A177-3AD203B41FA5}">
                      <a16:colId xmlns:a16="http://schemas.microsoft.com/office/drawing/2014/main" val="1727275624"/>
                    </a:ext>
                  </a:extLst>
                </a:gridCol>
                <a:gridCol w="1639957">
                  <a:extLst>
                    <a:ext uri="{9D8B030D-6E8A-4147-A177-3AD203B41FA5}">
                      <a16:colId xmlns:a16="http://schemas.microsoft.com/office/drawing/2014/main" val="828169507"/>
                    </a:ext>
                  </a:extLst>
                </a:gridCol>
                <a:gridCol w="1560443">
                  <a:extLst>
                    <a:ext uri="{9D8B030D-6E8A-4147-A177-3AD203B41FA5}">
                      <a16:colId xmlns:a16="http://schemas.microsoft.com/office/drawing/2014/main" val="2904677069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1631009571"/>
                    </a:ext>
                  </a:extLst>
                </a:gridCol>
              </a:tblGrid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CustomerID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>
                          <a:effectLst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>
                          <a:effectLst/>
                        </a:rPr>
                        <a:t>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>
                          <a:effectLst/>
                        </a:rPr>
                        <a:t>Gender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Annual_Income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Spending_Score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Membership_Level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Purchase_Frequency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b="1" dirty="0" err="1">
                          <a:effectLst/>
                        </a:rPr>
                        <a:t>Churn_Status</a:t>
                      </a:r>
                      <a:endParaRPr lang="en-ID" sz="1200" b="1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8966805"/>
                  </a:ext>
                </a:extLst>
              </a:tr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CUST1000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Connor Rowland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dirty="0">
                          <a:effectLst/>
                        </a:rPr>
                        <a:t>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52777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27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Gold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dirty="0">
                          <a:effectLst/>
                        </a:rPr>
                        <a:t>5.2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7475934"/>
                  </a:ext>
                </a:extLst>
              </a:tr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CUST1001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Cameron Miles MD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65910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12.2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81821998"/>
                  </a:ext>
                </a:extLst>
              </a:tr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CUST1002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Dennis Price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63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56731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51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Silver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2.9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5978616"/>
                  </a:ext>
                </a:extLst>
              </a:tr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CUST1003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Jessica Jones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Female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40559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dirty="0">
                          <a:effectLst/>
                        </a:rPr>
                        <a:t>Platinum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11.1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201782"/>
                  </a:ext>
                </a:extLst>
              </a:tr>
              <a:tr h="760454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dirty="0">
                          <a:effectLst/>
                        </a:rPr>
                        <a:t>CUST1004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Kevin Bauer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Male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79675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74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Basic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>
                          <a:effectLst/>
                        </a:rPr>
                        <a:t>10.7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200" dirty="0">
                          <a:effectLst/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44621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1262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B42A1-704E-0139-09A7-B429F97259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3AFC72A-7655-9D3A-49FC-5095D24A54B8}"/>
              </a:ext>
            </a:extLst>
          </p:cNvPr>
          <p:cNvSpPr txBox="1">
            <a:spLocks/>
          </p:cNvSpPr>
          <p:nvPr/>
        </p:nvSpPr>
        <p:spPr>
          <a:xfrm>
            <a:off x="788505" y="1437033"/>
            <a:ext cx="4320208" cy="15453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dirty="0"/>
              <a:t>DATASET OVERVIEW</a:t>
            </a:r>
            <a:endParaRPr lang="en-ID" sz="54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DE62C0-4F05-8C8F-4CA0-C93085832EAE}"/>
              </a:ext>
            </a:extLst>
          </p:cNvPr>
          <p:cNvSpPr/>
          <p:nvPr/>
        </p:nvSpPr>
        <p:spPr>
          <a:xfrm>
            <a:off x="6096000" y="1437033"/>
            <a:ext cx="5662818" cy="436857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E394A8-1713-323D-DB64-445BEBCA22DB}"/>
              </a:ext>
            </a:extLst>
          </p:cNvPr>
          <p:cNvSpPr txBox="1"/>
          <p:nvPr/>
        </p:nvSpPr>
        <p:spPr>
          <a:xfrm>
            <a:off x="6261445" y="1605385"/>
            <a:ext cx="533192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dirty="0">
                <a:solidFill>
                  <a:schemeClr val="bg1"/>
                </a:solidFill>
              </a:rPr>
              <a:t>This dataset has 2000 records with 9 feature.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CustomerID</a:t>
            </a:r>
            <a:r>
              <a:rPr lang="en-US" sz="1600" dirty="0">
                <a:solidFill>
                  <a:schemeClr val="bg1"/>
                </a:solidFill>
              </a:rPr>
              <a:t>: A unique identifier for each customer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Name</a:t>
            </a:r>
            <a:r>
              <a:rPr lang="en-US" sz="1600" dirty="0">
                <a:solidFill>
                  <a:schemeClr val="bg1"/>
                </a:solidFill>
              </a:rPr>
              <a:t>: Full name of the customer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Age</a:t>
            </a:r>
            <a:r>
              <a:rPr lang="en-US" sz="1600" dirty="0">
                <a:solidFill>
                  <a:schemeClr val="bg1"/>
                </a:solidFill>
              </a:rPr>
              <a:t>: Customer’s age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</a:rPr>
              <a:t>Gender</a:t>
            </a:r>
            <a:r>
              <a:rPr lang="en-US" sz="1600" dirty="0">
                <a:solidFill>
                  <a:schemeClr val="bg1"/>
                </a:solidFill>
              </a:rPr>
              <a:t>: Gender of the customer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Annual_Income</a:t>
            </a:r>
            <a:r>
              <a:rPr lang="en-US" sz="1600" dirty="0">
                <a:solidFill>
                  <a:schemeClr val="bg1"/>
                </a:solidFill>
              </a:rPr>
              <a:t>: Approximate annual income in USD,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Spending_Score</a:t>
            </a:r>
            <a:r>
              <a:rPr lang="en-US" sz="1600" dirty="0">
                <a:solidFill>
                  <a:schemeClr val="bg1"/>
                </a:solidFill>
              </a:rPr>
              <a:t>: A score from 1 to 100 that represents a customer's spending behavior.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Membership_Level</a:t>
            </a:r>
            <a:r>
              <a:rPr lang="en-US" sz="1600" dirty="0">
                <a:solidFill>
                  <a:schemeClr val="bg1"/>
                </a:solidFill>
              </a:rPr>
              <a:t>: Categorical variable indicating membership type (Basic, Silver, Gold, Platinum).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Purchase_Frequency</a:t>
            </a:r>
            <a:r>
              <a:rPr lang="en-US" sz="1600" dirty="0">
                <a:solidFill>
                  <a:schemeClr val="bg1"/>
                </a:solidFill>
              </a:rPr>
              <a:t>: Average number of purchases made per month.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 err="1">
                <a:solidFill>
                  <a:schemeClr val="bg1"/>
                </a:solidFill>
              </a:rPr>
              <a:t>Churn_Status</a:t>
            </a:r>
            <a:r>
              <a:rPr lang="en-US" sz="1600" dirty="0">
                <a:solidFill>
                  <a:schemeClr val="bg1"/>
                </a:solidFill>
              </a:rPr>
              <a:t>: Target variable for classification.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0 means the customer is retained (not churned),</a:t>
            </a:r>
            <a:br>
              <a:rPr lang="en-US" sz="1600" dirty="0">
                <a:solidFill>
                  <a:schemeClr val="bg1"/>
                </a:solidFill>
              </a:rPr>
            </a:br>
            <a:r>
              <a:rPr lang="en-US" sz="1600" dirty="0">
                <a:solidFill>
                  <a:schemeClr val="bg1"/>
                </a:solidFill>
              </a:rPr>
              <a:t>1 means the customer has churned (stopped using the service).</a:t>
            </a:r>
            <a:endParaRPr lang="en-ID" sz="1600" dirty="0">
              <a:solidFill>
                <a:schemeClr val="bg1"/>
              </a:solidFill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DC0DA6-E978-F1CD-A71E-826405D50258}"/>
              </a:ext>
            </a:extLst>
          </p:cNvPr>
          <p:cNvCxnSpPr>
            <a:cxnSpLocks/>
          </p:cNvCxnSpPr>
          <p:nvPr/>
        </p:nvCxnSpPr>
        <p:spPr>
          <a:xfrm>
            <a:off x="656811" y="3094797"/>
            <a:ext cx="46308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351B4B6-5107-4D8C-7768-76FB28762D4F}"/>
              </a:ext>
            </a:extLst>
          </p:cNvPr>
          <p:cNvSpPr txBox="1"/>
          <p:nvPr/>
        </p:nvSpPr>
        <p:spPr>
          <a:xfrm>
            <a:off x="788505" y="3207216"/>
            <a:ext cx="463080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Data source</a:t>
            </a:r>
            <a:r>
              <a:rPr lang="en-US" sz="1400" dirty="0"/>
              <a:t> : </a:t>
            </a:r>
            <a:r>
              <a:rPr lang="en-US" sz="1400" dirty="0">
                <a:solidFill>
                  <a:srgbClr val="0070C0"/>
                </a:solidFill>
              </a:rPr>
              <a:t>https://www.kaggle.com/datasets/efeyldz/customer-churn-and-segmentation-dataset-synthetic/data</a:t>
            </a:r>
            <a:endParaRPr lang="en-ID" sz="14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667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716BF-D3AF-038B-5206-5FAB6D75943F}"/>
              </a:ext>
            </a:extLst>
          </p:cNvPr>
          <p:cNvSpPr txBox="1">
            <a:spLocks/>
          </p:cNvSpPr>
          <p:nvPr/>
        </p:nvSpPr>
        <p:spPr>
          <a:xfrm>
            <a:off x="2266951" y="458650"/>
            <a:ext cx="7493068" cy="74491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400" b="1" dirty="0"/>
              <a:t>DATA PREPROCESSING</a:t>
            </a:r>
            <a:endParaRPr lang="en-ID" sz="4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8591E6-EA99-3C11-03CA-80154DB86773}"/>
              </a:ext>
            </a:extLst>
          </p:cNvPr>
          <p:cNvSpPr txBox="1"/>
          <p:nvPr/>
        </p:nvSpPr>
        <p:spPr>
          <a:xfrm>
            <a:off x="447675" y="1310627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Drop non-informative column: </a:t>
            </a:r>
            <a:r>
              <a:rPr lang="en-US" sz="1600" dirty="0" err="1"/>
              <a:t>CustomerID</a:t>
            </a:r>
            <a:r>
              <a:rPr lang="en-US" sz="1600" dirty="0"/>
              <a:t> &amp; Name</a:t>
            </a:r>
            <a:endParaRPr lang="en-ID" sz="16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CA36529-BA36-FCD1-05E5-6425CD87946A}"/>
              </a:ext>
            </a:extLst>
          </p:cNvPr>
          <p:cNvCxnSpPr>
            <a:cxnSpLocks/>
          </p:cNvCxnSpPr>
          <p:nvPr/>
        </p:nvCxnSpPr>
        <p:spPr>
          <a:xfrm>
            <a:off x="447675" y="1941075"/>
            <a:ext cx="262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234DB83F-5ACA-337E-DF31-408A5CE55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5" y="2013525"/>
            <a:ext cx="4105275" cy="70750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A01A4B-A3C5-CCF4-0AE3-E9C896E5E142}"/>
              </a:ext>
            </a:extLst>
          </p:cNvPr>
          <p:cNvSpPr txBox="1"/>
          <p:nvPr/>
        </p:nvSpPr>
        <p:spPr>
          <a:xfrm>
            <a:off x="447675" y="3075700"/>
            <a:ext cx="3486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Encoding categorical variable: </a:t>
            </a:r>
            <a:r>
              <a:rPr lang="en-US" sz="1600" dirty="0"/>
              <a:t>Membership level &amp; Gender</a:t>
            </a:r>
            <a:endParaRPr lang="en-ID" sz="16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FA06F19-B25F-C6B5-7FA2-EEDB54329CC9}"/>
              </a:ext>
            </a:extLst>
          </p:cNvPr>
          <p:cNvCxnSpPr>
            <a:cxnSpLocks/>
          </p:cNvCxnSpPr>
          <p:nvPr/>
        </p:nvCxnSpPr>
        <p:spPr>
          <a:xfrm>
            <a:off x="447675" y="3660475"/>
            <a:ext cx="2628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30FB21B-CD0B-55E7-74F6-7286C067A0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675" y="3706149"/>
            <a:ext cx="5498913" cy="121827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EBEFF5C-6E1C-3FCF-AB0E-283A9E8733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675" y="5105356"/>
            <a:ext cx="5498913" cy="5524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D543B4E-8DDF-1AE8-99DD-5A8DCF23FA74}"/>
              </a:ext>
            </a:extLst>
          </p:cNvPr>
          <p:cNvSpPr txBox="1"/>
          <p:nvPr/>
        </p:nvSpPr>
        <p:spPr>
          <a:xfrm>
            <a:off x="6219825" y="1556848"/>
            <a:ext cx="31432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Standardizing numerical features</a:t>
            </a:r>
            <a:endParaRPr lang="en-ID" sz="1600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5BC1F6-0458-9C9B-CAAE-D0EF5D9F6468}"/>
              </a:ext>
            </a:extLst>
          </p:cNvPr>
          <p:cNvCxnSpPr>
            <a:cxnSpLocks/>
          </p:cNvCxnSpPr>
          <p:nvPr/>
        </p:nvCxnSpPr>
        <p:spPr>
          <a:xfrm>
            <a:off x="6219825" y="1941075"/>
            <a:ext cx="30194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5" name="Picture 24">
            <a:extLst>
              <a:ext uri="{FF2B5EF4-FFF2-40B4-BE49-F238E27FC236}">
                <a16:creationId xmlns:a16="http://schemas.microsoft.com/office/drawing/2014/main" id="{0C5BEF74-F2CA-6725-2738-6834D1522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19825" y="2013525"/>
            <a:ext cx="5767918" cy="120134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4681C80-596A-E69C-DF3F-A51FDBB69A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9825" y="3429000"/>
            <a:ext cx="5905500" cy="164940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910DBA49-85CA-2350-C314-C29B7528911E}"/>
              </a:ext>
            </a:extLst>
          </p:cNvPr>
          <p:cNvSpPr txBox="1"/>
          <p:nvPr/>
        </p:nvSpPr>
        <p:spPr>
          <a:xfrm>
            <a:off x="6245414" y="5177548"/>
            <a:ext cx="11840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Tools</a:t>
            </a:r>
            <a:endParaRPr lang="en-ID" sz="1600" b="1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ECBA297-348A-2729-6EB6-F2EF0E2A822F}"/>
              </a:ext>
            </a:extLst>
          </p:cNvPr>
          <p:cNvCxnSpPr>
            <a:cxnSpLocks/>
          </p:cNvCxnSpPr>
          <p:nvPr/>
        </p:nvCxnSpPr>
        <p:spPr>
          <a:xfrm>
            <a:off x="6245414" y="5516102"/>
            <a:ext cx="69831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52" name="Picture 4" descr="Python logo - Iconos Social Media y Logos">
            <a:extLst>
              <a:ext uri="{FF2B5EF4-FFF2-40B4-BE49-F238E27FC236}">
                <a16:creationId xmlns:a16="http://schemas.microsoft.com/office/drawing/2014/main" id="{2A63A453-7534-5589-AD7B-3BBD2ECBCD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724" y="5597327"/>
            <a:ext cx="48577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3942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E29F-A105-0AEF-21BE-8A87CB80507A}"/>
              </a:ext>
            </a:extLst>
          </p:cNvPr>
          <p:cNvSpPr txBox="1">
            <a:spLocks/>
          </p:cNvSpPr>
          <p:nvPr/>
        </p:nvSpPr>
        <p:spPr>
          <a:xfrm>
            <a:off x="1202055" y="391378"/>
            <a:ext cx="10058400" cy="894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AGGLOMERATIVE CLUSTERING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BD340D6-16B1-CD21-D67C-B7229854A605}"/>
              </a:ext>
            </a:extLst>
          </p:cNvPr>
          <p:cNvCxnSpPr>
            <a:cxnSpLocks/>
          </p:cNvCxnSpPr>
          <p:nvPr/>
        </p:nvCxnSpPr>
        <p:spPr>
          <a:xfrm>
            <a:off x="2952750" y="1285875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2540703-07E4-52F1-48FD-C91B8E606214}"/>
              </a:ext>
            </a:extLst>
          </p:cNvPr>
          <p:cNvSpPr txBox="1"/>
          <p:nvPr/>
        </p:nvSpPr>
        <p:spPr>
          <a:xfrm>
            <a:off x="428625" y="2275977"/>
            <a:ext cx="569595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Agglomerative clustering is a </a:t>
            </a:r>
            <a:r>
              <a:rPr lang="en-US" sz="1400" b="1" dirty="0"/>
              <a:t>bottom-up hierarchical clustering method</a:t>
            </a:r>
            <a:r>
              <a:rPr lang="en-US" sz="1400" dirty="0"/>
              <a:t>. It starts by treating each data point as a separate cluster and </a:t>
            </a:r>
            <a:r>
              <a:rPr lang="en-US" sz="1400" b="1" dirty="0"/>
              <a:t>merges the closest pairs</a:t>
            </a:r>
            <a:r>
              <a:rPr lang="en-US" sz="1400" dirty="0"/>
              <a:t> step by step based on a chosen distance metric (e.g., Euclidean) until a desired number of clusters is formed.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C1A12A-22F4-06DF-7D10-9C3F4E8C85F6}"/>
              </a:ext>
            </a:extLst>
          </p:cNvPr>
          <p:cNvSpPr txBox="1"/>
          <p:nvPr/>
        </p:nvSpPr>
        <p:spPr>
          <a:xfrm>
            <a:off x="6524625" y="1692224"/>
            <a:ext cx="46672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Determined optimal clusters via Elbow Method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3EB90BE-E3DB-944A-07E9-C646754A8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547961" y="2180372"/>
            <a:ext cx="4299614" cy="2957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2C333DB-D780-A874-C9D9-F31FED8FAB2F}"/>
              </a:ext>
            </a:extLst>
          </p:cNvPr>
          <p:cNvSpPr txBox="1"/>
          <p:nvPr/>
        </p:nvSpPr>
        <p:spPr>
          <a:xfrm>
            <a:off x="6524625" y="5138180"/>
            <a:ext cx="552450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Note: </a:t>
            </a:r>
            <a:r>
              <a:rPr lang="en-US" sz="1400" dirty="0"/>
              <a:t>Although Agglomerative Clustering was used as the main algorithm, the optimal number of clusters was estimated using the Elbow Method with </a:t>
            </a:r>
            <a:r>
              <a:rPr lang="en-US" sz="1400" dirty="0" err="1"/>
              <a:t>KMeans</a:t>
            </a:r>
            <a:r>
              <a:rPr lang="en-US" sz="1400" dirty="0"/>
              <a:t>, as Agglomerative does not use centroids.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DDE013F-C46C-F57A-6E15-5DC5367B5C11}"/>
              </a:ext>
            </a:extLst>
          </p:cNvPr>
          <p:cNvCxnSpPr>
            <a:cxnSpLocks/>
          </p:cNvCxnSpPr>
          <p:nvPr/>
        </p:nvCxnSpPr>
        <p:spPr>
          <a:xfrm>
            <a:off x="6524625" y="2000001"/>
            <a:ext cx="385762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28A5464-3386-D7B3-A77A-035F1199896F}"/>
              </a:ext>
            </a:extLst>
          </p:cNvPr>
          <p:cNvSpPr txBox="1"/>
          <p:nvPr/>
        </p:nvSpPr>
        <p:spPr>
          <a:xfrm>
            <a:off x="428625" y="3353195"/>
            <a:ext cx="569595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Advantages</a:t>
            </a:r>
            <a:r>
              <a:rPr lang="en-US" sz="1400" dirty="0"/>
              <a:t> of Agglomerative Clustering: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Effective for small to medium sized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1400" dirty="0"/>
              <a:t>Captures nested data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No need to predefine the number of clusters — can be determined using the Elbow Method.</a:t>
            </a:r>
          </a:p>
        </p:txBody>
      </p:sp>
    </p:spTree>
    <p:extLst>
      <p:ext uri="{BB962C8B-B14F-4D97-AF65-F5344CB8AC3E}">
        <p14:creationId xmlns:p14="http://schemas.microsoft.com/office/powerpoint/2010/main" val="295078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CEA-B418-A12E-C967-CE453AF04CB0}"/>
              </a:ext>
            </a:extLst>
          </p:cNvPr>
          <p:cNvSpPr txBox="1">
            <a:spLocks/>
          </p:cNvSpPr>
          <p:nvPr/>
        </p:nvSpPr>
        <p:spPr>
          <a:xfrm>
            <a:off x="1192530" y="248503"/>
            <a:ext cx="10058400" cy="894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CLUSTER PROFILING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64F1ED1-0448-5EA2-11B0-D1D1D049ABFF}"/>
              </a:ext>
            </a:extLst>
          </p:cNvPr>
          <p:cNvCxnSpPr>
            <a:cxnSpLocks/>
          </p:cNvCxnSpPr>
          <p:nvPr/>
        </p:nvCxnSpPr>
        <p:spPr>
          <a:xfrm>
            <a:off x="2943225" y="1038225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098" name="Picture 2">
            <a:extLst>
              <a:ext uri="{FF2B5EF4-FFF2-40B4-BE49-F238E27FC236}">
                <a16:creationId xmlns:a16="http://schemas.microsoft.com/office/drawing/2014/main" id="{F5F3EBB8-595A-7E48-97B0-05BFE9B0E3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/>
        </p:blipFill>
        <p:spPr bwMode="auto">
          <a:xfrm>
            <a:off x="693396" y="1391478"/>
            <a:ext cx="5090990" cy="3609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72E4B87C-9BBB-3FAE-F8F0-5F7FC2D6CC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374105" y="1312973"/>
            <a:ext cx="4638452" cy="36958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2C0D306-7D77-906C-CB17-CF15C579E8F9}"/>
              </a:ext>
            </a:extLst>
          </p:cNvPr>
          <p:cNvSpPr txBox="1"/>
          <p:nvPr/>
        </p:nvSpPr>
        <p:spPr>
          <a:xfrm>
            <a:off x="724291" y="5096042"/>
            <a:ext cx="5029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Interpretation</a:t>
            </a:r>
            <a:r>
              <a:rPr lang="en-US" sz="1400" dirty="0"/>
              <a:t>: Cluster 0 tends to have a higher median income, while Cluster 2 has the lowest. The overall range is similar, but the distribution patterns vary, indicating different income characteristics within each segment.</a:t>
            </a:r>
            <a:endParaRPr lang="en-ID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CDA15-98AF-9D61-1197-4A0313670CF0}"/>
              </a:ext>
            </a:extLst>
          </p:cNvPr>
          <p:cNvSpPr txBox="1"/>
          <p:nvPr/>
        </p:nvSpPr>
        <p:spPr>
          <a:xfrm>
            <a:off x="6581752" y="5096041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Interpretation</a:t>
            </a:r>
            <a:r>
              <a:rPr lang="en-US" sz="1400" dirty="0"/>
              <a:t>: Each cluster shows a distinct age distribution, with Cluster 2 skewing older and Cluster 3 skewing younger compared to the others.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4499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DE3AD-488D-46E2-C24F-77409DF0D3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BDEC-B937-E0D7-1350-E0571B8D3902}"/>
              </a:ext>
            </a:extLst>
          </p:cNvPr>
          <p:cNvSpPr txBox="1">
            <a:spLocks/>
          </p:cNvSpPr>
          <p:nvPr/>
        </p:nvSpPr>
        <p:spPr>
          <a:xfrm>
            <a:off x="1192530" y="248503"/>
            <a:ext cx="10058400" cy="8944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CLUSTER PROFILING</a:t>
            </a:r>
            <a:endParaRPr lang="en-ID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D71D4AA-430F-F72F-2B19-3DEB2A662DE3}"/>
              </a:ext>
            </a:extLst>
          </p:cNvPr>
          <p:cNvCxnSpPr>
            <a:cxnSpLocks/>
          </p:cNvCxnSpPr>
          <p:nvPr/>
        </p:nvCxnSpPr>
        <p:spPr>
          <a:xfrm>
            <a:off x="2943225" y="1038225"/>
            <a:ext cx="63246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88EB335-CFAD-07E0-DDB3-F44C7176B49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845045" y="1348576"/>
            <a:ext cx="4226426" cy="3328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87F85BF-17B7-8BC5-7D80-B29270125E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40563" y="1348576"/>
            <a:ext cx="5024330" cy="342218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C9FE86-BBB0-1972-4412-3707723CF5C3}"/>
              </a:ext>
            </a:extLst>
          </p:cNvPr>
          <p:cNvSpPr txBox="1"/>
          <p:nvPr/>
        </p:nvSpPr>
        <p:spPr>
          <a:xfrm>
            <a:off x="796787" y="4770760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Interpretation</a:t>
            </a:r>
            <a:r>
              <a:rPr lang="en-US" sz="1400" dirty="0"/>
              <a:t>: Each cluster shows a distinct gender composition, with notable female dominance in Cluster 0 and male dominance in Cluster 2.</a:t>
            </a:r>
            <a:endParaRPr lang="en-ID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B4A184-5F8C-83E3-E2B5-F25C0401DD2D}"/>
              </a:ext>
            </a:extLst>
          </p:cNvPr>
          <p:cNvSpPr txBox="1"/>
          <p:nvPr/>
        </p:nvSpPr>
        <p:spPr>
          <a:xfrm>
            <a:off x="6440563" y="4770760"/>
            <a:ext cx="502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Interpretation</a:t>
            </a:r>
            <a:r>
              <a:rPr lang="en-US" sz="1400" dirty="0"/>
              <a:t>: The membership distribution indicates that only Cluster 0 is dominated by Gold members, while the other clusters are mostly composed of Basic members.</a:t>
            </a:r>
            <a:endParaRPr lang="en-ID" sz="1400" dirty="0"/>
          </a:p>
        </p:txBody>
      </p:sp>
    </p:spTree>
    <p:extLst>
      <p:ext uri="{BB962C8B-B14F-4D97-AF65-F5344CB8AC3E}">
        <p14:creationId xmlns:p14="http://schemas.microsoft.com/office/powerpoint/2010/main" val="19043653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{422CFC89-5AE2-4546-AE75-C58DEC746B43}TFb63a7776-4452-49b2-8055-21efce632b726e3c8758_win32-7d1db0309ca7</Template>
  <TotalTime>1841</TotalTime>
  <Words>857</Words>
  <Application>Microsoft Office PowerPoint</Application>
  <PresentationFormat>Widescreen</PresentationFormat>
  <Paragraphs>118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Bookman Old Style</vt:lpstr>
      <vt:lpstr>Calibri</vt:lpstr>
      <vt:lpstr>Franklin Gothic Book</vt:lpstr>
      <vt:lpstr>Franklin Gothic Book (Body)</vt:lpstr>
      <vt:lpstr>Wingdings</vt:lpstr>
      <vt:lpstr>Custom</vt:lpstr>
      <vt:lpstr>Customer Segmentation &amp; Churn Analysis</vt:lpstr>
      <vt:lpstr>BACKGROUND PROJECT</vt:lpstr>
      <vt:lpstr>PROJECT GOALS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Nurfian Dwi Noviani</dc:creator>
  <cp:lastModifiedBy>Nurfian Dwi Noviani</cp:lastModifiedBy>
  <cp:revision>5</cp:revision>
  <dcterms:created xsi:type="dcterms:W3CDTF">2025-06-28T12:43:17Z</dcterms:created>
  <dcterms:modified xsi:type="dcterms:W3CDTF">2025-08-03T07:45:48Z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