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5" r:id="rId9"/>
    <p:sldId id="264" r:id="rId10"/>
    <p:sldId id="266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50D"/>
    <a:srgbClr val="FFFFF7"/>
    <a:srgbClr val="FFFFF3"/>
    <a:srgbClr val="E6E3CD"/>
    <a:srgbClr val="46040A"/>
    <a:srgbClr val="6B0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 showGuide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2B99-30C1-0242-AD0E-8D184019E7E8}" type="datetimeFigureOut">
              <a:rPr lang="en-CN" smtClean="0"/>
              <a:t>12/06/2024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93DF-7F38-E24A-9EA1-46E7B4ED23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600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93DF-7F38-E24A-9EA1-46E7B4ED23E6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089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3E11-BF99-7E43-90AD-9C8A7F7F08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7F69-7B94-E04E-8C6E-E4449EB778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6044"/>
            <a:ext cx="7772400" cy="108201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/>
                <a:cs typeface="Arial" panose="020B0704020202020204"/>
              </a:rPr>
              <a:t>SnOasis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/>
                <a:cs typeface="Arial" panose="020B0704020202020204"/>
              </a:rPr>
              <a:t>  Group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951"/>
            <a:ext cx="7938654" cy="6115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7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/>
                <a:cs typeface="Arial" panose="020B0704020202020204"/>
              </a:rPr>
              <a:t>Snow Cone Business:  A Data Driven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332" y="3463354"/>
            <a:ext cx="5781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46040A"/>
                </a:solidFill>
                <a:latin typeface="Times New Roman" panose="02020603050405020304"/>
                <a:cs typeface="Times New Roman" panose="02020603050405020304"/>
              </a:rPr>
              <a:t>Nicholas Jacob, Zayne Mclaughlin, </a:t>
            </a:r>
            <a:r>
              <a:rPr lang="en-US" sz="2400" i="1" dirty="0" err="1">
                <a:solidFill>
                  <a:srgbClr val="46040A"/>
                </a:solidFill>
                <a:latin typeface="Times New Roman" panose="02020603050405020304"/>
                <a:cs typeface="Times New Roman" panose="02020603050405020304"/>
              </a:rPr>
              <a:t>Yechang</a:t>
            </a:r>
            <a:r>
              <a:rPr lang="en-US" sz="2400" i="1" dirty="0">
                <a:solidFill>
                  <a:srgbClr val="46040A"/>
                </a:solidFill>
                <a:latin typeface="Times New Roman" panose="02020603050405020304"/>
                <a:cs typeface="Times New Roman" panose="02020603050405020304"/>
              </a:rPr>
              <a:t> Qi, James </a:t>
            </a:r>
            <a:r>
              <a:rPr lang="en-US" sz="2400" i="1" dirty="0" err="1">
                <a:solidFill>
                  <a:srgbClr val="46040A"/>
                </a:solidFill>
                <a:latin typeface="Times New Roman" panose="02020603050405020304"/>
                <a:cs typeface="Times New Roman" panose="02020603050405020304"/>
              </a:rPr>
              <a:t>Wahome</a:t>
            </a:r>
            <a:endParaRPr lang="en-US" sz="2400" i="1" dirty="0">
              <a:solidFill>
                <a:srgbClr val="46040A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87038-F8C2-670A-3A93-78F6920D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C2E2778-A313-5ADE-B061-335AD1267878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1416D9C4-18EF-9365-850F-DDBCCE19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5AAEF-8305-170E-4513-17F0CDEF16FC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65D59B13-4CCE-9BD6-DBCE-6440622ADD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3BA4D-DEDC-FAD6-1F22-D96EB6A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53" y="274638"/>
            <a:ext cx="7920470" cy="772119"/>
          </a:xfrm>
        </p:spPr>
        <p:txBody>
          <a:bodyPr/>
          <a:lstStyle/>
          <a:p>
            <a:r>
              <a:rPr lang="en-US" dirty="0"/>
              <a:t>Sales Prediction</a:t>
            </a:r>
          </a:p>
        </p:txBody>
      </p:sp>
      <p:pic>
        <p:nvPicPr>
          <p:cNvPr id="14" name="Picture 13" descr="A graph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C769C06-5DCB-DD4B-8576-FCEAF17B7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53" y="1214005"/>
            <a:ext cx="5892800" cy="41529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50AA73-8156-EF49-A03C-0FC02D9B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58181"/>
              </p:ext>
            </p:extLst>
          </p:nvPr>
        </p:nvGraphicFramePr>
        <p:xfrm>
          <a:off x="6414655" y="1634836"/>
          <a:ext cx="2133602" cy="267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4059889320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67742718"/>
                    </a:ext>
                  </a:extLst>
                </a:gridCol>
              </a:tblGrid>
              <a:tr h="668480">
                <a:tc>
                  <a:txBody>
                    <a:bodyPr/>
                    <a:lstStyle/>
                    <a:p>
                      <a:pPr algn="ctr"/>
                      <a:r>
                        <a:rPr lang="en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377981"/>
                  </a:ext>
                </a:extLst>
              </a:tr>
              <a:tr h="668480"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1566"/>
                  </a:ext>
                </a:extLst>
              </a:tr>
              <a:tr h="668480"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96350"/>
                  </a:ext>
                </a:extLst>
              </a:tr>
              <a:tr h="668480"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Prophet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9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4B703-DC65-AE3B-6FBB-D54EDD740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257321-3BF7-8272-830B-39132F405835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959A032E-9D1F-0D66-B878-3E22C1E7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7EEC3-3F82-90F7-8E07-024B4D650EEA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9DCD9334-7F35-36A9-5263-D85226FEE6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A3F6D-C82F-ADA5-171B-3F7F040A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74" y="274638"/>
            <a:ext cx="7920470" cy="772119"/>
          </a:xfrm>
        </p:spPr>
        <p:txBody>
          <a:bodyPr/>
          <a:lstStyle/>
          <a:p>
            <a:r>
              <a:rPr lang="en-US" dirty="0"/>
              <a:t>Insights &amp; 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017D1-2E36-C3CF-7E1F-466D7ACCAF96}"/>
              </a:ext>
            </a:extLst>
          </p:cNvPr>
          <p:cNvSpPr txBox="1"/>
          <p:nvPr/>
        </p:nvSpPr>
        <p:spPr>
          <a:xfrm>
            <a:off x="567559" y="1349410"/>
            <a:ext cx="80088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Optimize staffing for early peaks and weekends.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Seasonal promotions for high-demand periods.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Targeted campaigns leveraging product associations.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/>
              <a:t>Explore clustering models for inventory management.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/>
              <a:t>Implement dynamic pricing and demand forecasting.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0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E716-B8C1-7357-476D-45B0737CC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B027F-296F-75F7-4792-E7F5947D4BA5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A0E8ACAF-ADCB-8118-0597-EA633726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8A5B7-F289-81C9-A625-B97DE1043810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207B656F-1743-C5E2-D178-AB9ACE116D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5E16B-8C7E-DB7D-747D-7A174D6B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74" y="274638"/>
            <a:ext cx="7920470" cy="77211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ED8D-933A-68CE-753C-1279C6CC4944}"/>
              </a:ext>
            </a:extLst>
          </p:cNvPr>
          <p:cNvSpPr txBox="1"/>
          <p:nvPr/>
        </p:nvSpPr>
        <p:spPr>
          <a:xfrm>
            <a:off x="567559" y="1349410"/>
            <a:ext cx="8008882" cy="441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Peak sales occur between 3–5 PM and on Saturdays.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Sales significantly decline in November.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Staffing Optimization: Increase workforce during peak hours and weekends.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Promotions: Introduce targeted offers during low-demand periods and leverage strong product associations (e.g., free lime flavor with large cones).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Seasonal Adjustments: Launch marketing campaigns to sustain sales in November.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Implement dynamic pricing models based on sales predictions.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Explore clustering for inventory and resource management.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Extend analysis to include weather and location-based impacts on sales</a:t>
            </a:r>
            <a:r>
              <a:rPr lang="en-US" sz="2000" dirty="0"/>
              <a:t>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92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65" y="274415"/>
            <a:ext cx="7920470" cy="7721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Business Partner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08119" y="1087052"/>
            <a:ext cx="3362299" cy="1352917"/>
          </a:xfrm>
        </p:spPr>
      </p:pic>
      <p:sp>
        <p:nvSpPr>
          <p:cNvPr id="6" name="TextBox 5"/>
          <p:cNvSpPr txBox="1"/>
          <p:nvPr/>
        </p:nvSpPr>
        <p:spPr>
          <a:xfrm>
            <a:off x="4653844" y="1163345"/>
            <a:ext cx="76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Located in Ada Oklahoma 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Seasonally 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permanent locations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Food truck (mobile)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514F2953-E7BB-2324-D445-BAC8A3C7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9" y="2689033"/>
            <a:ext cx="7291449" cy="28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04" y="263263"/>
            <a:ext cx="7920470" cy="7721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3844" y="1163345"/>
            <a:ext cx="76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 Seasonal Data for 2023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Messy Time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29D0D82-5F29-A859-08BE-62FCBC12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19" y="1087052"/>
            <a:ext cx="3362299" cy="1352917"/>
          </a:xfrm>
          <a:prstGeom prst="rect">
            <a:avLst/>
          </a:prstGeom>
        </p:spPr>
      </p:pic>
      <p:pic>
        <p:nvPicPr>
          <p:cNvPr id="10" name="Picture 9" descr="A table of numbers and numbers&#10;&#10;Description automatically generated">
            <a:extLst>
              <a:ext uri="{FF2B5EF4-FFF2-40B4-BE49-F238E27FC236}">
                <a16:creationId xmlns:a16="http://schemas.microsoft.com/office/drawing/2014/main" id="{2ECF092E-B6E6-DB32-A9F6-1C65EAABC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699588"/>
            <a:ext cx="7772400" cy="2375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3" y="274638"/>
            <a:ext cx="7920470" cy="7721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Seasonal Sale Break 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043" y="1543655"/>
            <a:ext cx="5736904" cy="35349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25F1-1343-4A6D-6CEA-6A8EC7DB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4" y="1680407"/>
            <a:ext cx="2628831" cy="37180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Breakdown captured in different timeframes (hour/weekday/month)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Sales Peaks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Seasonal trends 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74" y="276644"/>
            <a:ext cx="7920470" cy="7721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20" y="1663046"/>
            <a:ext cx="7414360" cy="3336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8DB2-C3B0-4FBB-9555-B2D7358D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03B5C-D1CB-2E46-ABFC-2BEF5EE26B2F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06AF6180-D596-00E1-5FEE-6C84044C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F9DED-6187-382C-116B-B54C8AA9767A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422D270C-9857-D123-0BCE-D7E6D0E60F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51791-47C1-BF5A-19B5-9A342431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74" y="276644"/>
            <a:ext cx="7920470" cy="7721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D1F0B-488B-F3B0-FEDC-CDAC83C70502}"/>
              </a:ext>
            </a:extLst>
          </p:cNvPr>
          <p:cNvSpPr txBox="1"/>
          <p:nvPr/>
        </p:nvSpPr>
        <p:spPr>
          <a:xfrm>
            <a:off x="560832" y="1107681"/>
            <a:ext cx="7779612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Algorithm Validation: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Applied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to uncover frequent item sets and generate association rules.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Ensured results met thresholds for support, confidence, and lift.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Key Findings: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Rule Example: {Large} → {Lime}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Support: 34%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Confidence: 56% (High likelihood Lime is purchased with Large cones).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Lift: 1.036 (Association stronger than random chance).</a:t>
            </a:r>
          </a:p>
        </p:txBody>
      </p:sp>
    </p:spTree>
    <p:extLst>
      <p:ext uri="{BB962C8B-B14F-4D97-AF65-F5344CB8AC3E}">
        <p14:creationId xmlns:p14="http://schemas.microsoft.com/office/powerpoint/2010/main" val="110301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F9843-A88D-E355-6D1C-7747177E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7F6E0C-CC9F-57AD-57FE-220D50849725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1E83D450-6DF6-E028-2115-496BC735A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17C0D-C361-75D8-3F6C-5503DCFFC5EB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85634DB1-B698-F920-01FE-9A12599B0C4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AE570-7C1F-4A35-1DFB-A5B399D7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53DFBF-E62F-9C6E-FD4B-7DB68CF1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74" y="1327068"/>
            <a:ext cx="2895600" cy="3994564"/>
          </a:xfrm>
        </p:spPr>
        <p:txBody>
          <a:bodyPr>
            <a:normAutofit fontScale="92500"/>
          </a:bodyPr>
          <a:lstStyle/>
          <a:p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algorithm to uncover purchasing patterns.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200" u="sng" dirty="0"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- Strong associations like {Large} → {Lime}.</a:t>
            </a:r>
          </a:p>
          <a:p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- Opportunities: Promotions like free Lime with Large cones.</a:t>
            </a:r>
          </a:p>
        </p:txBody>
      </p:sp>
      <p:pic>
        <p:nvPicPr>
          <p:cNvPr id="4" name="Picture 3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AFD3354F-AF7D-8A7B-19A4-EC6374B99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991" y="1105857"/>
            <a:ext cx="4865808" cy="2384910"/>
          </a:xfrm>
          <a:prstGeom prst="rect">
            <a:avLst/>
          </a:prstGeom>
        </p:spPr>
      </p:pic>
      <p:pic>
        <p:nvPicPr>
          <p:cNvPr id="6" name="Picture 5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FC131153-8BED-7170-C58B-4C0CE5EF7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532" y="3481748"/>
            <a:ext cx="3569372" cy="22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EC236-811A-5026-07B1-229E2964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2FCC4A-ACF4-084D-03C9-94DB4BD5A16A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A207CAD7-AEA9-C6E0-A64D-F128372B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5F6F5-5290-2893-4A89-682D5796AEDE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6CCBB3C2-1CDB-26A2-25EF-DAC07F30B0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C34F0-6828-5A8B-B7B0-689B8D04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BF1B6E-8B5C-0D3F-8717-81A61FEF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772"/>
            <a:ext cx="7831777" cy="13435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53482C-74F0-4F0A-0582-5BED36325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772031"/>
            <a:ext cx="8269374" cy="35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EC236-811A-5026-07B1-229E2964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2FCC4A-ACF4-084D-03C9-94DB4BD5A16A}"/>
              </a:ext>
            </a:extLst>
          </p:cNvPr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>
            <a:extLst>
              <a:ext uri="{FF2B5EF4-FFF2-40B4-BE49-F238E27FC236}">
                <a16:creationId xmlns:a16="http://schemas.microsoft.com/office/drawing/2014/main" id="{A207CAD7-AEA9-C6E0-A64D-F128372B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5F6F5-5290-2893-4A89-682D5796AEDE}"/>
              </a:ext>
            </a:extLst>
          </p:cNvPr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>
            <a:extLst>
              <a:ext uri="{FF2B5EF4-FFF2-40B4-BE49-F238E27FC236}">
                <a16:creationId xmlns:a16="http://schemas.microsoft.com/office/drawing/2014/main" id="{6CCBB3C2-1CDB-26A2-25EF-DAC07F30B0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C34F0-6828-5A8B-B7B0-689B8D04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BF1B6E-8B5C-0D3F-8717-81A61FEF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24" y="1609186"/>
            <a:ext cx="2653949" cy="32265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u="sng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r>
              <a:rPr sz="20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ales peak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igh demand on Saturdays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Sales decline in November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document&#10;&#10;Description automatically generated">
            <a:extLst>
              <a:ext uri="{FF2B5EF4-FFF2-40B4-BE49-F238E27FC236}">
                <a16:creationId xmlns:a16="http://schemas.microsoft.com/office/drawing/2014/main" id="{DCDB25E6-4D9E-E1C6-98BB-E04DCB765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413" y="1044348"/>
            <a:ext cx="4053039" cy="47224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3BC64E-A25F-BE04-8E66-461593FEDEB5}"/>
              </a:ext>
            </a:extLst>
          </p:cNvPr>
          <p:cNvSpPr/>
          <p:nvPr/>
        </p:nvSpPr>
        <p:spPr>
          <a:xfrm>
            <a:off x="4123592" y="2382715"/>
            <a:ext cx="3411416" cy="140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69D4B-3D59-9F3E-BAB6-769C5A93FF7E}"/>
              </a:ext>
            </a:extLst>
          </p:cNvPr>
          <p:cNvSpPr/>
          <p:nvPr/>
        </p:nvSpPr>
        <p:spPr>
          <a:xfrm>
            <a:off x="4106219" y="3859350"/>
            <a:ext cx="3411416" cy="413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4F18D-A716-4831-BC09-4F94D96A0D7E}"/>
              </a:ext>
            </a:extLst>
          </p:cNvPr>
          <p:cNvSpPr/>
          <p:nvPr/>
        </p:nvSpPr>
        <p:spPr>
          <a:xfrm>
            <a:off x="4106219" y="1538847"/>
            <a:ext cx="3411416" cy="140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095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353</Words>
  <Application>Microsoft Office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Office Theme</vt:lpstr>
      <vt:lpstr>SnOasis  Group 6</vt:lpstr>
      <vt:lpstr>Our Business Partner</vt:lpstr>
      <vt:lpstr>Our Data</vt:lpstr>
      <vt:lpstr>Seasonal Sale Break Down</vt:lpstr>
      <vt:lpstr>Total Sales</vt:lpstr>
      <vt:lpstr>Model Validation</vt:lpstr>
      <vt:lpstr>Association Rule Mining</vt:lpstr>
      <vt:lpstr>Regression Analysis</vt:lpstr>
      <vt:lpstr>Regression Analysis</vt:lpstr>
      <vt:lpstr>Sales Prediction</vt:lpstr>
      <vt:lpstr>Insights &amp; Future Direction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Erin Baird</dc:creator>
  <cp:lastModifiedBy>Jacob, Nicholas C</cp:lastModifiedBy>
  <cp:revision>35</cp:revision>
  <dcterms:created xsi:type="dcterms:W3CDTF">2024-12-06T18:09:56Z</dcterms:created>
  <dcterms:modified xsi:type="dcterms:W3CDTF">2024-12-06T20:54:43Z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7D28E142A01CA06DF43D53674DF710B5_42</vt:lpwstr>
  </property>
  <property fmtid="{D5CDD505-2E9C-101B-9397-08002B2CF9AE}" pid="3" name="KSOProductBuildVer">
    <vt:lpwstr>1033-6.5.1.8687</vt:lpwstr>
  </property>
</Properties>
</file>