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2" r:id="rId6"/>
    <p:sldId id="263" r:id="rId7"/>
    <p:sldId id="264" r:id="rId8"/>
    <p:sldId id="259" r:id="rId9"/>
    <p:sldId id="260" r:id="rId1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6" d="100"/>
          <a:sy n="56" d="100"/>
        </p:scale>
        <p:origin x="58" y="47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00551A-D92F-47B3-BB24-CE25088A67AF}" type="doc">
      <dgm:prSet loTypeId="urn:microsoft.com/office/officeart/2005/8/layout/default" loCatId="list" qsTypeId="urn:microsoft.com/office/officeart/2005/8/quickstyle/simple1" qsCatId="simple" csTypeId="urn:microsoft.com/office/officeart/2005/8/colors/colorful5" csCatId="colorful"/>
      <dgm:spPr/>
      <dgm:t>
        <a:bodyPr/>
        <a:lstStyle/>
        <a:p>
          <a:endParaRPr lang="en-US"/>
        </a:p>
      </dgm:t>
    </dgm:pt>
    <dgm:pt modelId="{22C7BD61-D1D1-4CD6-9293-DDC685FCAE07}">
      <dgm:prSet/>
      <dgm:spPr/>
      <dgm:t>
        <a:bodyPr/>
        <a:lstStyle/>
        <a:p>
          <a:r>
            <a:rPr lang="tr-TR"/>
            <a:t>Fully observable</a:t>
          </a:r>
          <a:endParaRPr lang="en-US"/>
        </a:p>
      </dgm:t>
    </dgm:pt>
    <dgm:pt modelId="{E2797821-BB29-498B-93DF-63928097B561}" type="parTrans" cxnId="{0D20D4F9-A023-48EB-9271-E45B5544AED7}">
      <dgm:prSet/>
      <dgm:spPr/>
      <dgm:t>
        <a:bodyPr/>
        <a:lstStyle/>
        <a:p>
          <a:endParaRPr lang="en-US"/>
        </a:p>
      </dgm:t>
    </dgm:pt>
    <dgm:pt modelId="{C4DE1B09-F491-4908-9CAB-568726ED1229}" type="sibTrans" cxnId="{0D20D4F9-A023-48EB-9271-E45B5544AED7}">
      <dgm:prSet/>
      <dgm:spPr/>
      <dgm:t>
        <a:bodyPr/>
        <a:lstStyle/>
        <a:p>
          <a:endParaRPr lang="en-US"/>
        </a:p>
      </dgm:t>
    </dgm:pt>
    <dgm:pt modelId="{4370E74A-92EB-4746-BF68-4B3746F6E629}">
      <dgm:prSet/>
      <dgm:spPr/>
      <dgm:t>
        <a:bodyPr/>
        <a:lstStyle/>
        <a:p>
          <a:r>
            <a:rPr lang="tr-TR"/>
            <a:t>Deterministic</a:t>
          </a:r>
          <a:endParaRPr lang="en-US"/>
        </a:p>
      </dgm:t>
    </dgm:pt>
    <dgm:pt modelId="{30D304E9-DE0D-4448-8409-7DCC74426119}" type="parTrans" cxnId="{49E2D5DE-64B3-40A8-A776-2ACEF0C506DB}">
      <dgm:prSet/>
      <dgm:spPr/>
      <dgm:t>
        <a:bodyPr/>
        <a:lstStyle/>
        <a:p>
          <a:endParaRPr lang="en-US"/>
        </a:p>
      </dgm:t>
    </dgm:pt>
    <dgm:pt modelId="{9FEFD65A-F626-4AB2-A67B-BF202575E8DE}" type="sibTrans" cxnId="{49E2D5DE-64B3-40A8-A776-2ACEF0C506DB}">
      <dgm:prSet/>
      <dgm:spPr/>
      <dgm:t>
        <a:bodyPr/>
        <a:lstStyle/>
        <a:p>
          <a:endParaRPr lang="en-US"/>
        </a:p>
      </dgm:t>
    </dgm:pt>
    <dgm:pt modelId="{D246B4A3-4737-4BA0-97FA-BAFD2001A992}">
      <dgm:prSet/>
      <dgm:spPr/>
      <dgm:t>
        <a:bodyPr/>
        <a:lstStyle/>
        <a:p>
          <a:r>
            <a:rPr lang="tr-TR"/>
            <a:t>Single agent</a:t>
          </a:r>
          <a:endParaRPr lang="en-US"/>
        </a:p>
      </dgm:t>
    </dgm:pt>
    <dgm:pt modelId="{B473E009-55C4-4B22-860C-606F6741ADAD}" type="parTrans" cxnId="{9EA114FF-07BB-4B90-8BFD-BAC123A661A7}">
      <dgm:prSet/>
      <dgm:spPr/>
      <dgm:t>
        <a:bodyPr/>
        <a:lstStyle/>
        <a:p>
          <a:endParaRPr lang="en-US"/>
        </a:p>
      </dgm:t>
    </dgm:pt>
    <dgm:pt modelId="{A80108F4-3041-42D7-B1EF-8A366358E886}" type="sibTrans" cxnId="{9EA114FF-07BB-4B90-8BFD-BAC123A661A7}">
      <dgm:prSet/>
      <dgm:spPr/>
      <dgm:t>
        <a:bodyPr/>
        <a:lstStyle/>
        <a:p>
          <a:endParaRPr lang="en-US"/>
        </a:p>
      </dgm:t>
    </dgm:pt>
    <dgm:pt modelId="{69A13B5D-8210-41E8-9C84-B3C63820F97C}">
      <dgm:prSet/>
      <dgm:spPr/>
      <dgm:t>
        <a:bodyPr/>
        <a:lstStyle/>
        <a:p>
          <a:r>
            <a:rPr lang="tr-TR"/>
            <a:t>Static</a:t>
          </a:r>
          <a:endParaRPr lang="en-US"/>
        </a:p>
      </dgm:t>
    </dgm:pt>
    <dgm:pt modelId="{F4FF6AD9-4B27-47FD-BEF7-29A1646B4DD5}" type="parTrans" cxnId="{DB7E461F-08E6-4D82-A7B9-E8BCB0FFDD1D}">
      <dgm:prSet/>
      <dgm:spPr/>
      <dgm:t>
        <a:bodyPr/>
        <a:lstStyle/>
        <a:p>
          <a:endParaRPr lang="en-US"/>
        </a:p>
      </dgm:t>
    </dgm:pt>
    <dgm:pt modelId="{A9DD5870-936E-45B4-BDE3-ECC2E68C846E}" type="sibTrans" cxnId="{DB7E461F-08E6-4D82-A7B9-E8BCB0FFDD1D}">
      <dgm:prSet/>
      <dgm:spPr/>
      <dgm:t>
        <a:bodyPr/>
        <a:lstStyle/>
        <a:p>
          <a:endParaRPr lang="en-US"/>
        </a:p>
      </dgm:t>
    </dgm:pt>
    <dgm:pt modelId="{8458FA39-74ED-4307-A465-408E5DE89177}">
      <dgm:prSet/>
      <dgm:spPr/>
      <dgm:t>
        <a:bodyPr/>
        <a:lstStyle/>
        <a:p>
          <a:r>
            <a:rPr lang="tr-TR"/>
            <a:t>Discrete</a:t>
          </a:r>
          <a:endParaRPr lang="en-US"/>
        </a:p>
      </dgm:t>
    </dgm:pt>
    <dgm:pt modelId="{BDD1E823-8337-4FBC-AB24-E498B00C55B6}" type="parTrans" cxnId="{4F3E6302-2323-407F-9AF9-780F86373CA6}">
      <dgm:prSet/>
      <dgm:spPr/>
      <dgm:t>
        <a:bodyPr/>
        <a:lstStyle/>
        <a:p>
          <a:endParaRPr lang="en-US"/>
        </a:p>
      </dgm:t>
    </dgm:pt>
    <dgm:pt modelId="{784F7A8C-A906-4ED6-A7BE-6255BCE46B58}" type="sibTrans" cxnId="{4F3E6302-2323-407F-9AF9-780F86373CA6}">
      <dgm:prSet/>
      <dgm:spPr/>
      <dgm:t>
        <a:bodyPr/>
        <a:lstStyle/>
        <a:p>
          <a:endParaRPr lang="en-US"/>
        </a:p>
      </dgm:t>
    </dgm:pt>
    <dgm:pt modelId="{78535E9B-886E-4B84-99C4-B95353F4A3D5}" type="pres">
      <dgm:prSet presAssocID="{C400551A-D92F-47B3-BB24-CE25088A67AF}" presName="diagram" presStyleCnt="0">
        <dgm:presLayoutVars>
          <dgm:dir/>
          <dgm:resizeHandles val="exact"/>
        </dgm:presLayoutVars>
      </dgm:prSet>
      <dgm:spPr/>
    </dgm:pt>
    <dgm:pt modelId="{056E6784-290F-4991-BE2F-39AA024382F4}" type="pres">
      <dgm:prSet presAssocID="{22C7BD61-D1D1-4CD6-9293-DDC685FCAE07}" presName="node" presStyleLbl="node1" presStyleIdx="0" presStyleCnt="5">
        <dgm:presLayoutVars>
          <dgm:bulletEnabled val="1"/>
        </dgm:presLayoutVars>
      </dgm:prSet>
      <dgm:spPr/>
    </dgm:pt>
    <dgm:pt modelId="{4BA000EB-CF0F-438B-A601-5674D66F3289}" type="pres">
      <dgm:prSet presAssocID="{C4DE1B09-F491-4908-9CAB-568726ED1229}" presName="sibTrans" presStyleCnt="0"/>
      <dgm:spPr/>
    </dgm:pt>
    <dgm:pt modelId="{BA721E48-D4A5-46C2-BCCE-33FD5CD81435}" type="pres">
      <dgm:prSet presAssocID="{4370E74A-92EB-4746-BF68-4B3746F6E629}" presName="node" presStyleLbl="node1" presStyleIdx="1" presStyleCnt="5">
        <dgm:presLayoutVars>
          <dgm:bulletEnabled val="1"/>
        </dgm:presLayoutVars>
      </dgm:prSet>
      <dgm:spPr/>
    </dgm:pt>
    <dgm:pt modelId="{7FC38966-2638-4432-91C9-BCE54E0CD7D2}" type="pres">
      <dgm:prSet presAssocID="{9FEFD65A-F626-4AB2-A67B-BF202575E8DE}" presName="sibTrans" presStyleCnt="0"/>
      <dgm:spPr/>
    </dgm:pt>
    <dgm:pt modelId="{24F6C771-2C4E-462D-A87C-7078C27110F4}" type="pres">
      <dgm:prSet presAssocID="{D246B4A3-4737-4BA0-97FA-BAFD2001A992}" presName="node" presStyleLbl="node1" presStyleIdx="2" presStyleCnt="5">
        <dgm:presLayoutVars>
          <dgm:bulletEnabled val="1"/>
        </dgm:presLayoutVars>
      </dgm:prSet>
      <dgm:spPr/>
    </dgm:pt>
    <dgm:pt modelId="{7E345712-D8FC-4ED2-B76F-435C986D4600}" type="pres">
      <dgm:prSet presAssocID="{A80108F4-3041-42D7-B1EF-8A366358E886}" presName="sibTrans" presStyleCnt="0"/>
      <dgm:spPr/>
    </dgm:pt>
    <dgm:pt modelId="{320665A4-7D74-4CFC-ADF6-C6F3507BF76C}" type="pres">
      <dgm:prSet presAssocID="{69A13B5D-8210-41E8-9C84-B3C63820F97C}" presName="node" presStyleLbl="node1" presStyleIdx="3" presStyleCnt="5">
        <dgm:presLayoutVars>
          <dgm:bulletEnabled val="1"/>
        </dgm:presLayoutVars>
      </dgm:prSet>
      <dgm:spPr/>
    </dgm:pt>
    <dgm:pt modelId="{817F1CF5-F0E1-4E28-80C9-2764431D80B2}" type="pres">
      <dgm:prSet presAssocID="{A9DD5870-936E-45B4-BDE3-ECC2E68C846E}" presName="sibTrans" presStyleCnt="0"/>
      <dgm:spPr/>
    </dgm:pt>
    <dgm:pt modelId="{5EFF73F2-F8DF-4C09-AB0C-54BDBB624462}" type="pres">
      <dgm:prSet presAssocID="{8458FA39-74ED-4307-A465-408E5DE89177}" presName="node" presStyleLbl="node1" presStyleIdx="4" presStyleCnt="5">
        <dgm:presLayoutVars>
          <dgm:bulletEnabled val="1"/>
        </dgm:presLayoutVars>
      </dgm:prSet>
      <dgm:spPr/>
    </dgm:pt>
  </dgm:ptLst>
  <dgm:cxnLst>
    <dgm:cxn modelId="{4F3E6302-2323-407F-9AF9-780F86373CA6}" srcId="{C400551A-D92F-47B3-BB24-CE25088A67AF}" destId="{8458FA39-74ED-4307-A465-408E5DE89177}" srcOrd="4" destOrd="0" parTransId="{BDD1E823-8337-4FBC-AB24-E498B00C55B6}" sibTransId="{784F7A8C-A906-4ED6-A7BE-6255BCE46B58}"/>
    <dgm:cxn modelId="{DB7E461F-08E6-4D82-A7B9-E8BCB0FFDD1D}" srcId="{C400551A-D92F-47B3-BB24-CE25088A67AF}" destId="{69A13B5D-8210-41E8-9C84-B3C63820F97C}" srcOrd="3" destOrd="0" parTransId="{F4FF6AD9-4B27-47FD-BEF7-29A1646B4DD5}" sibTransId="{A9DD5870-936E-45B4-BDE3-ECC2E68C846E}"/>
    <dgm:cxn modelId="{45CE6076-FE81-4087-9161-9176347FEE17}" type="presOf" srcId="{8458FA39-74ED-4307-A465-408E5DE89177}" destId="{5EFF73F2-F8DF-4C09-AB0C-54BDBB624462}" srcOrd="0" destOrd="0" presId="urn:microsoft.com/office/officeart/2005/8/layout/default"/>
    <dgm:cxn modelId="{BA0DC556-FB01-4E9A-9547-84C3EB54C645}" type="presOf" srcId="{69A13B5D-8210-41E8-9C84-B3C63820F97C}" destId="{320665A4-7D74-4CFC-ADF6-C6F3507BF76C}" srcOrd="0" destOrd="0" presId="urn:microsoft.com/office/officeart/2005/8/layout/default"/>
    <dgm:cxn modelId="{60CFBE93-C04C-481D-8E4E-E707E7922D02}" type="presOf" srcId="{4370E74A-92EB-4746-BF68-4B3746F6E629}" destId="{BA721E48-D4A5-46C2-BCCE-33FD5CD81435}" srcOrd="0" destOrd="0" presId="urn:microsoft.com/office/officeart/2005/8/layout/default"/>
    <dgm:cxn modelId="{DE96F1AD-9D2F-4E42-8211-C0BA349D59F4}" type="presOf" srcId="{D246B4A3-4737-4BA0-97FA-BAFD2001A992}" destId="{24F6C771-2C4E-462D-A87C-7078C27110F4}" srcOrd="0" destOrd="0" presId="urn:microsoft.com/office/officeart/2005/8/layout/default"/>
    <dgm:cxn modelId="{49E2D5DE-64B3-40A8-A776-2ACEF0C506DB}" srcId="{C400551A-D92F-47B3-BB24-CE25088A67AF}" destId="{4370E74A-92EB-4746-BF68-4B3746F6E629}" srcOrd="1" destOrd="0" parTransId="{30D304E9-DE0D-4448-8409-7DCC74426119}" sibTransId="{9FEFD65A-F626-4AB2-A67B-BF202575E8DE}"/>
    <dgm:cxn modelId="{FFA4ADDF-F43A-4DE7-9AD6-18F971A2BEB6}" type="presOf" srcId="{22C7BD61-D1D1-4CD6-9293-DDC685FCAE07}" destId="{056E6784-290F-4991-BE2F-39AA024382F4}" srcOrd="0" destOrd="0" presId="urn:microsoft.com/office/officeart/2005/8/layout/default"/>
    <dgm:cxn modelId="{0D20D4F9-A023-48EB-9271-E45B5544AED7}" srcId="{C400551A-D92F-47B3-BB24-CE25088A67AF}" destId="{22C7BD61-D1D1-4CD6-9293-DDC685FCAE07}" srcOrd="0" destOrd="0" parTransId="{E2797821-BB29-498B-93DF-63928097B561}" sibTransId="{C4DE1B09-F491-4908-9CAB-568726ED1229}"/>
    <dgm:cxn modelId="{F847FDFC-8FE0-48C6-B878-784AC83DD10A}" type="presOf" srcId="{C400551A-D92F-47B3-BB24-CE25088A67AF}" destId="{78535E9B-886E-4B84-99C4-B95353F4A3D5}" srcOrd="0" destOrd="0" presId="urn:microsoft.com/office/officeart/2005/8/layout/default"/>
    <dgm:cxn modelId="{9EA114FF-07BB-4B90-8BFD-BAC123A661A7}" srcId="{C400551A-D92F-47B3-BB24-CE25088A67AF}" destId="{D246B4A3-4737-4BA0-97FA-BAFD2001A992}" srcOrd="2" destOrd="0" parTransId="{B473E009-55C4-4B22-860C-606F6741ADAD}" sibTransId="{A80108F4-3041-42D7-B1EF-8A366358E886}"/>
    <dgm:cxn modelId="{66F0BE62-E8FB-47CB-BD4E-59D5CB747392}" type="presParOf" srcId="{78535E9B-886E-4B84-99C4-B95353F4A3D5}" destId="{056E6784-290F-4991-BE2F-39AA024382F4}" srcOrd="0" destOrd="0" presId="urn:microsoft.com/office/officeart/2005/8/layout/default"/>
    <dgm:cxn modelId="{B62D5CB8-A5A5-4EC2-AC66-91746E358C41}" type="presParOf" srcId="{78535E9B-886E-4B84-99C4-B95353F4A3D5}" destId="{4BA000EB-CF0F-438B-A601-5674D66F3289}" srcOrd="1" destOrd="0" presId="urn:microsoft.com/office/officeart/2005/8/layout/default"/>
    <dgm:cxn modelId="{2F899FAC-9B4E-44A1-A2C5-17239781FC63}" type="presParOf" srcId="{78535E9B-886E-4B84-99C4-B95353F4A3D5}" destId="{BA721E48-D4A5-46C2-BCCE-33FD5CD81435}" srcOrd="2" destOrd="0" presId="urn:microsoft.com/office/officeart/2005/8/layout/default"/>
    <dgm:cxn modelId="{FA5E1193-ED37-42A4-B847-717C27AB677D}" type="presParOf" srcId="{78535E9B-886E-4B84-99C4-B95353F4A3D5}" destId="{7FC38966-2638-4432-91C9-BCE54E0CD7D2}" srcOrd="3" destOrd="0" presId="urn:microsoft.com/office/officeart/2005/8/layout/default"/>
    <dgm:cxn modelId="{ED4CA047-84AB-4FC0-8221-0E38E119E25D}" type="presParOf" srcId="{78535E9B-886E-4B84-99C4-B95353F4A3D5}" destId="{24F6C771-2C4E-462D-A87C-7078C27110F4}" srcOrd="4" destOrd="0" presId="urn:microsoft.com/office/officeart/2005/8/layout/default"/>
    <dgm:cxn modelId="{1D7EAB08-7C7D-4488-852B-199B0B25AB25}" type="presParOf" srcId="{78535E9B-886E-4B84-99C4-B95353F4A3D5}" destId="{7E345712-D8FC-4ED2-B76F-435C986D4600}" srcOrd="5" destOrd="0" presId="urn:microsoft.com/office/officeart/2005/8/layout/default"/>
    <dgm:cxn modelId="{DAF51BFC-2F19-4D59-8323-9F0113A5ADCC}" type="presParOf" srcId="{78535E9B-886E-4B84-99C4-B95353F4A3D5}" destId="{320665A4-7D74-4CFC-ADF6-C6F3507BF76C}" srcOrd="6" destOrd="0" presId="urn:microsoft.com/office/officeart/2005/8/layout/default"/>
    <dgm:cxn modelId="{26A5CD22-EDA3-4C41-AD16-F5A264215C7A}" type="presParOf" srcId="{78535E9B-886E-4B84-99C4-B95353F4A3D5}" destId="{817F1CF5-F0E1-4E28-80C9-2764431D80B2}" srcOrd="7" destOrd="0" presId="urn:microsoft.com/office/officeart/2005/8/layout/default"/>
    <dgm:cxn modelId="{351EEBF8-BDDD-4388-A831-831710FC2FA8}" type="presParOf" srcId="{78535E9B-886E-4B84-99C4-B95353F4A3D5}" destId="{5EFF73F2-F8DF-4C09-AB0C-54BDBB624462}"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6E6784-290F-4991-BE2F-39AA024382F4}">
      <dsp:nvSpPr>
        <dsp:cNvPr id="0" name=""/>
        <dsp:cNvSpPr/>
      </dsp:nvSpPr>
      <dsp:spPr>
        <a:xfrm>
          <a:off x="1250656" y="902"/>
          <a:ext cx="2704489" cy="162269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tr-TR" sz="3300" kern="1200"/>
            <a:t>Fully observable</a:t>
          </a:r>
          <a:endParaRPr lang="en-US" sz="3300" kern="1200"/>
        </a:p>
      </dsp:txBody>
      <dsp:txXfrm>
        <a:off x="1250656" y="902"/>
        <a:ext cx="2704489" cy="1622693"/>
      </dsp:txXfrm>
    </dsp:sp>
    <dsp:sp modelId="{BA721E48-D4A5-46C2-BCCE-33FD5CD81435}">
      <dsp:nvSpPr>
        <dsp:cNvPr id="0" name=""/>
        <dsp:cNvSpPr/>
      </dsp:nvSpPr>
      <dsp:spPr>
        <a:xfrm>
          <a:off x="4225595" y="902"/>
          <a:ext cx="2704489" cy="1622693"/>
        </a:xfrm>
        <a:prstGeom prst="rect">
          <a:avLst/>
        </a:prstGeom>
        <a:solidFill>
          <a:schemeClr val="accent5">
            <a:hueOff val="2093851"/>
            <a:satOff val="22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tr-TR" sz="3300" kern="1200"/>
            <a:t>Deterministic</a:t>
          </a:r>
          <a:endParaRPr lang="en-US" sz="3300" kern="1200"/>
        </a:p>
      </dsp:txBody>
      <dsp:txXfrm>
        <a:off x="4225595" y="902"/>
        <a:ext cx="2704489" cy="1622693"/>
      </dsp:txXfrm>
    </dsp:sp>
    <dsp:sp modelId="{24F6C771-2C4E-462D-A87C-7078C27110F4}">
      <dsp:nvSpPr>
        <dsp:cNvPr id="0" name=""/>
        <dsp:cNvSpPr/>
      </dsp:nvSpPr>
      <dsp:spPr>
        <a:xfrm>
          <a:off x="7200533" y="902"/>
          <a:ext cx="2704489" cy="1622693"/>
        </a:xfrm>
        <a:prstGeom prst="rect">
          <a:avLst/>
        </a:prstGeom>
        <a:solidFill>
          <a:schemeClr val="accent5">
            <a:hueOff val="4187701"/>
            <a:satOff val="449"/>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tr-TR" sz="3300" kern="1200"/>
            <a:t>Single agent</a:t>
          </a:r>
          <a:endParaRPr lang="en-US" sz="3300" kern="1200"/>
        </a:p>
      </dsp:txBody>
      <dsp:txXfrm>
        <a:off x="7200533" y="902"/>
        <a:ext cx="2704489" cy="1622693"/>
      </dsp:txXfrm>
    </dsp:sp>
    <dsp:sp modelId="{320665A4-7D74-4CFC-ADF6-C6F3507BF76C}">
      <dsp:nvSpPr>
        <dsp:cNvPr id="0" name=""/>
        <dsp:cNvSpPr/>
      </dsp:nvSpPr>
      <dsp:spPr>
        <a:xfrm>
          <a:off x="2738125" y="1894045"/>
          <a:ext cx="2704489" cy="1622693"/>
        </a:xfrm>
        <a:prstGeom prst="rect">
          <a:avLst/>
        </a:prstGeom>
        <a:solidFill>
          <a:schemeClr val="accent5">
            <a:hueOff val="6281552"/>
            <a:satOff val="673"/>
            <a:lumOff val="-129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tr-TR" sz="3300" kern="1200"/>
            <a:t>Static</a:t>
          </a:r>
          <a:endParaRPr lang="en-US" sz="3300" kern="1200"/>
        </a:p>
      </dsp:txBody>
      <dsp:txXfrm>
        <a:off x="2738125" y="1894045"/>
        <a:ext cx="2704489" cy="1622693"/>
      </dsp:txXfrm>
    </dsp:sp>
    <dsp:sp modelId="{5EFF73F2-F8DF-4C09-AB0C-54BDBB624462}">
      <dsp:nvSpPr>
        <dsp:cNvPr id="0" name=""/>
        <dsp:cNvSpPr/>
      </dsp:nvSpPr>
      <dsp:spPr>
        <a:xfrm>
          <a:off x="5713064" y="1894045"/>
          <a:ext cx="2704489" cy="1622693"/>
        </a:xfrm>
        <a:prstGeom prst="rect">
          <a:avLst/>
        </a:prstGeom>
        <a:solidFill>
          <a:schemeClr val="accent5">
            <a:hueOff val="8375403"/>
            <a:satOff val="897"/>
            <a:lumOff val="-1725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tr-TR" sz="3300" kern="1200"/>
            <a:t>Discrete</a:t>
          </a:r>
          <a:endParaRPr lang="en-US" sz="3300" kern="1200"/>
        </a:p>
      </dsp:txBody>
      <dsp:txXfrm>
        <a:off x="5713064" y="1894045"/>
        <a:ext cx="2704489" cy="162269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5E7AA473-D82F-4EFF-9DF7-AE6D83C51288}" type="datetime1">
              <a:rPr lang="en-US" smtClean="0"/>
              <a:t>5/11/2023</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9184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1E12F1F0-FE2D-4C1C-B320-8CB9BE735F0F}" type="datetime1">
              <a:rPr lang="en-US" smtClean="0"/>
              <a:t>5/11/2023</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558955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7BD47B-C187-494C-812F-46BE0040B915}"/>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2CF1B96C-10FD-4EBC-9029-9652B7535D02}" type="datetime1">
              <a:rPr lang="en-US" smtClean="0"/>
              <a:t>5/11/2023</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5146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14878474-CC00-4A95-9D50-A41C12D1EEC4}" type="datetime1">
              <a:rPr lang="en-US" smtClean="0"/>
              <a:t>5/11/2023</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48973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7F38C8B4-7FBB-408F-BDB9-F0496874AFB2}" type="datetime1">
              <a:rPr lang="en-US" smtClean="0"/>
              <a:t>5/11/2023</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562046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2BB8EE20-A5E2-47D3-8F6D-A2BA7AB2E093}" type="datetime1">
              <a:rPr lang="en-US" smtClean="0"/>
              <a:t>5/11/2023</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452761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4AA536-072F-4374-926E-17E038EC7E98}"/>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3382CF99-132F-413F-B7EF-71A5C33F2ED6}" type="datetime1">
              <a:rPr lang="en-US" smtClean="0"/>
              <a:t>5/11/2023</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638189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1F17AE06-98E0-4D9F-A059-92C3548821BB}" type="datetime1">
              <a:rPr lang="en-US" smtClean="0"/>
              <a:t>5/11/2023</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219490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FFBA00CA-3DDC-4705-B840-978EF5EA0707}" type="datetime1">
              <a:rPr lang="en-US" smtClean="0"/>
              <a:t>5/11/2023</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164645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FC366D49-0BBA-4C5A-AD96-6448CA63451A}" type="datetime1">
              <a:rPr lang="en-US" smtClean="0"/>
              <a:t>5/11/2023</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190275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4F4EB293-A316-472D-A8B4-6947CF1A12B7}" type="datetime1">
              <a:rPr lang="en-US" smtClean="0"/>
              <a:t>5/11/2023</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cxnSp>
        <p:nvCxnSpPr>
          <p:cNvPr id="9" name="Straight Connector 8">
            <a:extLst>
              <a:ext uri="{FF2B5EF4-FFF2-40B4-BE49-F238E27FC236}">
                <a16:creationId xmlns:a16="http://schemas.microsoft.com/office/drawing/2014/main" id="{E51E4AC6-B446-4768-97EF-CA4B8261433B}"/>
              </a:ext>
            </a:extLst>
          </p:cNvPr>
          <p:cNvCxnSpPr>
            <a:cxnSpLocks/>
          </p:cNvCxnSpPr>
          <p:nvPr/>
        </p:nvCxnSpPr>
        <p:spPr>
          <a:xfrm>
            <a:off x="11689174" y="2172428"/>
            <a:ext cx="0" cy="3354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5422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734BCCD4-CEB1-405B-A443-DD9CBCBEA552}" type="datetime1">
              <a:rPr lang="en-US" smtClean="0"/>
              <a:t>5/11/2023</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8752888"/>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450C084C-2967-474A-B5F9-270F1FB436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AE01ACA0-AB39-623A-0FF4-EDC5362E24AB}"/>
              </a:ext>
            </a:extLst>
          </p:cNvPr>
          <p:cNvSpPr>
            <a:spLocks noGrp="1"/>
          </p:cNvSpPr>
          <p:nvPr>
            <p:ph type="ctrTitle"/>
          </p:nvPr>
        </p:nvSpPr>
        <p:spPr>
          <a:xfrm>
            <a:off x="517870" y="976160"/>
            <a:ext cx="5021183" cy="1934172"/>
          </a:xfrm>
        </p:spPr>
        <p:txBody>
          <a:bodyPr vert="horz" lIns="91440" tIns="45720" rIns="91440" bIns="45720" rtlCol="0" anchor="t">
            <a:normAutofit/>
          </a:bodyPr>
          <a:lstStyle/>
          <a:p>
            <a:r>
              <a:rPr lang="en-US"/>
              <a:t>Shortest Path In Maze</a:t>
            </a:r>
          </a:p>
        </p:txBody>
      </p:sp>
      <p:sp>
        <p:nvSpPr>
          <p:cNvPr id="21" name="Rectangle 20">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lt Başlık 2">
            <a:extLst>
              <a:ext uri="{FF2B5EF4-FFF2-40B4-BE49-F238E27FC236}">
                <a16:creationId xmlns:a16="http://schemas.microsoft.com/office/drawing/2014/main" id="{9A7C7E9E-D32A-5D22-4DD8-7084A174B44A}"/>
              </a:ext>
            </a:extLst>
          </p:cNvPr>
          <p:cNvSpPr>
            <a:spLocks noGrp="1"/>
          </p:cNvSpPr>
          <p:nvPr>
            <p:ph type="subTitle" idx="1"/>
          </p:nvPr>
        </p:nvSpPr>
        <p:spPr>
          <a:xfrm>
            <a:off x="517870" y="3172570"/>
            <a:ext cx="4945183" cy="3016294"/>
          </a:xfrm>
        </p:spPr>
        <p:txBody>
          <a:bodyPr vert="horz" lIns="91440" tIns="45720" rIns="91440" bIns="45720" rtlCol="0">
            <a:normAutofit/>
          </a:bodyPr>
          <a:lstStyle/>
          <a:p>
            <a:pPr>
              <a:lnSpc>
                <a:spcPct val="110000"/>
              </a:lnSpc>
            </a:pPr>
            <a:r>
              <a:rPr lang="en-US" sz="2000"/>
              <a:t>Umut Talha Çalışkan,          20052097</a:t>
            </a:r>
          </a:p>
          <a:p>
            <a:pPr>
              <a:lnSpc>
                <a:spcPct val="110000"/>
              </a:lnSpc>
            </a:pPr>
            <a:r>
              <a:rPr lang="en-US" sz="2000"/>
              <a:t>Ecem Özselgin,                     20052054</a:t>
            </a:r>
          </a:p>
          <a:p>
            <a:pPr>
              <a:lnSpc>
                <a:spcPct val="110000"/>
              </a:lnSpc>
            </a:pPr>
            <a:r>
              <a:rPr lang="en-US" sz="2000"/>
              <a:t>Muhammed Yusuf Demir,    21052067</a:t>
            </a:r>
          </a:p>
          <a:p>
            <a:pPr>
              <a:lnSpc>
                <a:spcPct val="110000"/>
              </a:lnSpc>
            </a:pPr>
            <a:r>
              <a:rPr lang="en-US" sz="2000"/>
              <a:t>Yasira İlyas,                           17058903</a:t>
            </a:r>
          </a:p>
          <a:p>
            <a:pPr>
              <a:lnSpc>
                <a:spcPct val="110000"/>
              </a:lnSpc>
            </a:pPr>
            <a:r>
              <a:rPr lang="en-US" sz="2000"/>
              <a:t>Mükrime Nur Gümüş,           21052083</a:t>
            </a:r>
          </a:p>
          <a:p>
            <a:pPr>
              <a:lnSpc>
                <a:spcPct val="110000"/>
              </a:lnSpc>
            </a:pPr>
            <a:r>
              <a:rPr lang="en-US" sz="2000"/>
              <a:t>Furkan Mete Erol,           19052620</a:t>
            </a:r>
          </a:p>
        </p:txBody>
      </p:sp>
      <p:pic>
        <p:nvPicPr>
          <p:cNvPr id="5" name="Resim 4" descr="kalıp, desen, düzen, renklilik, sanat, tasarım içeren bir resim&#10;&#10;Açıklama otomatik olarak oluşturuldu">
            <a:extLst>
              <a:ext uri="{FF2B5EF4-FFF2-40B4-BE49-F238E27FC236}">
                <a16:creationId xmlns:a16="http://schemas.microsoft.com/office/drawing/2014/main" id="{2736E014-E4B4-870A-FD04-0DDDC46413EA}"/>
              </a:ext>
            </a:extLst>
          </p:cNvPr>
          <p:cNvPicPr>
            <a:picLocks noChangeAspect="1"/>
          </p:cNvPicPr>
          <p:nvPr/>
        </p:nvPicPr>
        <p:blipFill rotWithShape="1">
          <a:blip r:embed="rId2">
            <a:extLst>
              <a:ext uri="{28A0092B-C50C-407E-A947-70E740481C1C}">
                <a14:useLocalDpi xmlns:a14="http://schemas.microsoft.com/office/drawing/2010/main" val="0"/>
              </a:ext>
            </a:extLst>
          </a:blip>
          <a:srcRect l="16576" r="30831" b="-1"/>
          <a:stretch/>
        </p:blipFill>
        <p:spPr>
          <a:xfrm>
            <a:off x="6244768" y="657369"/>
            <a:ext cx="5429362" cy="5531495"/>
          </a:xfrm>
          <a:prstGeom prst="rect">
            <a:avLst/>
          </a:prstGeom>
        </p:spPr>
      </p:pic>
    </p:spTree>
    <p:extLst>
      <p:ext uri="{BB962C8B-B14F-4D97-AF65-F5344CB8AC3E}">
        <p14:creationId xmlns:p14="http://schemas.microsoft.com/office/powerpoint/2010/main" val="3508458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İçerik Yer Tutucusu 4" descr="metin, kare, ekran görüntüsü, sayı, numara içeren bir resim&#10;&#10;Açıklama otomatik olarak oluşturuldu">
            <a:extLst>
              <a:ext uri="{FF2B5EF4-FFF2-40B4-BE49-F238E27FC236}">
                <a16:creationId xmlns:a16="http://schemas.microsoft.com/office/drawing/2014/main" id="{CBACF073-C81B-98E7-1ADF-42B400C60EF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7761" b="18990"/>
          <a:stretch/>
        </p:blipFill>
        <p:spPr>
          <a:xfrm>
            <a:off x="0" y="10"/>
            <a:ext cx="12188932" cy="6857990"/>
          </a:xfrm>
          <a:prstGeom prst="rect">
            <a:avLst/>
          </a:prstGeom>
        </p:spPr>
      </p:pic>
      <p:sp>
        <p:nvSpPr>
          <p:cNvPr id="16" name="Rectangle 15">
            <a:extLst>
              <a:ext uri="{FF2B5EF4-FFF2-40B4-BE49-F238E27FC236}">
                <a16:creationId xmlns:a16="http://schemas.microsoft.com/office/drawing/2014/main" id="{475D337E-317A-4DE5-A744-F0371BBDA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944761"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899B9FD5-5541-1429-1135-666F345FD0E9}"/>
              </a:ext>
            </a:extLst>
          </p:cNvPr>
          <p:cNvSpPr>
            <a:spLocks noGrp="1"/>
          </p:cNvSpPr>
          <p:nvPr>
            <p:ph type="title"/>
          </p:nvPr>
        </p:nvSpPr>
        <p:spPr>
          <a:xfrm>
            <a:off x="6652948" y="971396"/>
            <a:ext cx="5040784" cy="2557357"/>
          </a:xfrm>
        </p:spPr>
        <p:txBody>
          <a:bodyPr vert="horz" lIns="91440" tIns="45720" rIns="91440" bIns="45720" rtlCol="0" anchor="t">
            <a:normAutofit fontScale="90000"/>
          </a:bodyPr>
          <a:lstStyle/>
          <a:p>
            <a:pPr algn="r">
              <a:lnSpc>
                <a:spcPct val="90000"/>
              </a:lnSpc>
            </a:pPr>
            <a:r>
              <a:rPr lang="tr-TR" sz="3600" dirty="0" err="1">
                <a:solidFill>
                  <a:srgbClr val="FFFFFF"/>
                </a:solidFill>
              </a:rPr>
              <a:t>Introduction</a:t>
            </a:r>
            <a:br>
              <a:rPr lang="en-US" sz="3600" dirty="0">
                <a:solidFill>
                  <a:srgbClr val="FFFFFF"/>
                </a:solidFill>
              </a:rPr>
            </a:br>
            <a:r>
              <a:rPr lang="en-US" sz="3600" dirty="0">
                <a:solidFill>
                  <a:srgbClr val="FFFFFF"/>
                </a:solidFill>
              </a:rPr>
              <a:t>Manhattan</a:t>
            </a:r>
            <a:br>
              <a:rPr lang="en-US" sz="3600" dirty="0">
                <a:solidFill>
                  <a:srgbClr val="FFFFFF"/>
                </a:solidFill>
              </a:rPr>
            </a:br>
            <a:r>
              <a:rPr lang="en-US" sz="3600" dirty="0">
                <a:solidFill>
                  <a:srgbClr val="FFFFFF"/>
                </a:solidFill>
              </a:rPr>
              <a:t>Heuristic</a:t>
            </a:r>
            <a:br>
              <a:rPr lang="en-US" sz="3600" dirty="0">
                <a:solidFill>
                  <a:srgbClr val="FFFFFF"/>
                </a:solidFill>
              </a:rPr>
            </a:br>
            <a:r>
              <a:rPr lang="en-US" sz="3600" dirty="0">
                <a:solidFill>
                  <a:srgbClr val="FFFFFF"/>
                </a:solidFill>
              </a:rPr>
              <a:t>Breadth-first</a:t>
            </a:r>
            <a:br>
              <a:rPr lang="en-US" sz="3600" dirty="0">
                <a:solidFill>
                  <a:srgbClr val="FFFFFF"/>
                </a:solidFill>
              </a:rPr>
            </a:br>
            <a:r>
              <a:rPr lang="en-US" sz="3600" dirty="0">
                <a:solidFill>
                  <a:srgbClr val="FFFFFF"/>
                </a:solidFill>
              </a:rPr>
              <a:t>A*</a:t>
            </a:r>
          </a:p>
        </p:txBody>
      </p:sp>
      <p:sp>
        <p:nvSpPr>
          <p:cNvPr id="18" name="Rectangle 17">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2947"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7346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Hedge maze">
            <a:extLst>
              <a:ext uri="{FF2B5EF4-FFF2-40B4-BE49-F238E27FC236}">
                <a16:creationId xmlns:a16="http://schemas.microsoft.com/office/drawing/2014/main" id="{4E399176-0F2E-3203-F13D-5A7227BF27E5}"/>
              </a:ext>
            </a:extLst>
          </p:cNvPr>
          <p:cNvPicPr>
            <a:picLocks noChangeAspect="1"/>
          </p:cNvPicPr>
          <p:nvPr/>
        </p:nvPicPr>
        <p:blipFill rotWithShape="1">
          <a:blip r:embed="rId2"/>
          <a:srcRect t="2015" r="-1" b="13376"/>
          <a:stretch/>
        </p:blipFill>
        <p:spPr>
          <a:xfrm>
            <a:off x="20" y="10"/>
            <a:ext cx="12188932" cy="6857990"/>
          </a:xfrm>
          <a:prstGeom prst="rect">
            <a:avLst/>
          </a:prstGeom>
        </p:spPr>
      </p:pic>
      <p:sp>
        <p:nvSpPr>
          <p:cNvPr id="15" name="Rectangle 14">
            <a:extLst>
              <a:ext uri="{FF2B5EF4-FFF2-40B4-BE49-F238E27FC236}">
                <a16:creationId xmlns:a16="http://schemas.microsoft.com/office/drawing/2014/main" id="{ECF0998E-D577-43EA-A7B8-E3EC67F75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7DC364D-882B-4786-89FB-1703C1A5CF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4" y="3205874"/>
            <a:ext cx="12188952" cy="3652125"/>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149EEB96-96D2-EA07-DFCA-61F4D00D9C69}"/>
              </a:ext>
            </a:extLst>
          </p:cNvPr>
          <p:cNvSpPr>
            <a:spLocks noGrp="1"/>
          </p:cNvSpPr>
          <p:nvPr>
            <p:ph type="title"/>
          </p:nvPr>
        </p:nvSpPr>
        <p:spPr>
          <a:xfrm>
            <a:off x="517870" y="978408"/>
            <a:ext cx="5021182" cy="2334248"/>
          </a:xfrm>
        </p:spPr>
        <p:txBody>
          <a:bodyPr vert="horz" lIns="91440" tIns="45720" rIns="91440" bIns="45720" rtlCol="0" anchor="t">
            <a:normAutofit/>
          </a:bodyPr>
          <a:lstStyle/>
          <a:p>
            <a:pPr>
              <a:lnSpc>
                <a:spcPct val="90000"/>
              </a:lnSpc>
            </a:pPr>
            <a:r>
              <a:rPr lang="en-US">
                <a:solidFill>
                  <a:srgbClr val="FFFFFF"/>
                </a:solidFill>
              </a:rPr>
              <a:t>PEAS for shortest path in maze</a:t>
            </a:r>
          </a:p>
        </p:txBody>
      </p:sp>
      <p:sp>
        <p:nvSpPr>
          <p:cNvPr id="21" name="Rectangle 20">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5923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Solo journey">
            <a:extLst>
              <a:ext uri="{FF2B5EF4-FFF2-40B4-BE49-F238E27FC236}">
                <a16:creationId xmlns:a16="http://schemas.microsoft.com/office/drawing/2014/main" id="{A3CF4FC5-6EB7-A038-1929-200CAB01FBB7}"/>
              </a:ext>
            </a:extLst>
          </p:cNvPr>
          <p:cNvPicPr>
            <a:picLocks noChangeAspect="1"/>
          </p:cNvPicPr>
          <p:nvPr/>
        </p:nvPicPr>
        <p:blipFill rotWithShape="1">
          <a:blip r:embed="rId2"/>
          <a:srcRect t="14284" r="-1" b="10697"/>
          <a:stretch/>
        </p:blipFill>
        <p:spPr>
          <a:xfrm>
            <a:off x="20" y="10"/>
            <a:ext cx="12188932" cy="6857990"/>
          </a:xfrm>
          <a:prstGeom prst="rect">
            <a:avLst/>
          </a:prstGeom>
        </p:spPr>
      </p:pic>
      <p:sp>
        <p:nvSpPr>
          <p:cNvPr id="15" name="Rectangle 14">
            <a:extLst>
              <a:ext uri="{FF2B5EF4-FFF2-40B4-BE49-F238E27FC236}">
                <a16:creationId xmlns:a16="http://schemas.microsoft.com/office/drawing/2014/main" id="{ECF0998E-D577-43EA-A7B8-E3EC67F75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7DC364D-882B-4786-89FB-1703C1A5CF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4" y="3205874"/>
            <a:ext cx="12188952" cy="3652125"/>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54C9C67-A215-46C4-8501-D6FA2F5C1904}"/>
              </a:ext>
            </a:extLst>
          </p:cNvPr>
          <p:cNvSpPr>
            <a:spLocks noGrp="1"/>
          </p:cNvSpPr>
          <p:nvPr>
            <p:ph type="title"/>
          </p:nvPr>
        </p:nvSpPr>
        <p:spPr>
          <a:xfrm>
            <a:off x="517870" y="978408"/>
            <a:ext cx="5021182" cy="2334248"/>
          </a:xfrm>
        </p:spPr>
        <p:txBody>
          <a:bodyPr vert="horz" lIns="91440" tIns="45720" rIns="91440" bIns="45720" rtlCol="0" anchor="t">
            <a:normAutofit/>
          </a:bodyPr>
          <a:lstStyle/>
          <a:p>
            <a:pPr>
              <a:lnSpc>
                <a:spcPct val="90000"/>
              </a:lnSpc>
            </a:pPr>
            <a:r>
              <a:rPr lang="en-US" sz="3000" i="0" dirty="0">
                <a:solidFill>
                  <a:srgbClr val="FFFFFF"/>
                </a:solidFill>
                <a:effectLst/>
              </a:rPr>
              <a:t>Performance measure: </a:t>
            </a:r>
            <a:r>
              <a:rPr lang="en-US" sz="3000" dirty="0">
                <a:solidFill>
                  <a:srgbClr val="FFFFFF"/>
                </a:solidFill>
              </a:rPr>
              <a:t>Finding the s</a:t>
            </a:r>
            <a:r>
              <a:rPr lang="en-US" sz="3000" i="0" dirty="0">
                <a:solidFill>
                  <a:srgbClr val="FFFFFF"/>
                </a:solidFill>
                <a:effectLst/>
              </a:rPr>
              <a:t>hortest path from the starting point to the goal point in the maze.</a:t>
            </a:r>
            <a:br>
              <a:rPr lang="en-US" sz="3000" i="0" dirty="0">
                <a:solidFill>
                  <a:srgbClr val="FFFFFF"/>
                </a:solidFill>
                <a:effectLst/>
              </a:rPr>
            </a:br>
            <a:endParaRPr lang="en-US" sz="3000" dirty="0">
              <a:solidFill>
                <a:srgbClr val="FFFFFF"/>
              </a:solidFill>
            </a:endParaRPr>
          </a:p>
        </p:txBody>
      </p:sp>
      <p:sp>
        <p:nvSpPr>
          <p:cNvPr id="21" name="Rectangle 20">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6971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Grey 3D art">
            <a:extLst>
              <a:ext uri="{FF2B5EF4-FFF2-40B4-BE49-F238E27FC236}">
                <a16:creationId xmlns:a16="http://schemas.microsoft.com/office/drawing/2014/main" id="{9A90FB4B-C3D8-E2A5-B3C5-4AE8F6ECDA64}"/>
              </a:ext>
            </a:extLst>
          </p:cNvPr>
          <p:cNvPicPr>
            <a:picLocks noChangeAspect="1"/>
          </p:cNvPicPr>
          <p:nvPr/>
        </p:nvPicPr>
        <p:blipFill rotWithShape="1">
          <a:blip r:embed="rId2"/>
          <a:srcRect r="-1" b="14750"/>
          <a:stretch/>
        </p:blipFill>
        <p:spPr>
          <a:xfrm>
            <a:off x="20" y="10"/>
            <a:ext cx="12188932" cy="6857990"/>
          </a:xfrm>
          <a:prstGeom prst="rect">
            <a:avLst/>
          </a:prstGeom>
        </p:spPr>
      </p:pic>
      <p:sp>
        <p:nvSpPr>
          <p:cNvPr id="15" name="Rectangle 14">
            <a:extLst>
              <a:ext uri="{FF2B5EF4-FFF2-40B4-BE49-F238E27FC236}">
                <a16:creationId xmlns:a16="http://schemas.microsoft.com/office/drawing/2014/main" id="{67B3E2DB-180D-4752-BBB6-987822D6BC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944761"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22697530-6CC3-CE7F-6C1E-8595A71834CB}"/>
              </a:ext>
            </a:extLst>
          </p:cNvPr>
          <p:cNvSpPr>
            <a:spLocks noGrp="1"/>
          </p:cNvSpPr>
          <p:nvPr>
            <p:ph type="title"/>
          </p:nvPr>
        </p:nvSpPr>
        <p:spPr>
          <a:xfrm>
            <a:off x="5555052" y="971397"/>
            <a:ext cx="5870184" cy="2333778"/>
          </a:xfrm>
        </p:spPr>
        <p:txBody>
          <a:bodyPr vert="horz" lIns="91440" tIns="45720" rIns="91440" bIns="45720" rtlCol="0" anchor="t">
            <a:normAutofit/>
          </a:bodyPr>
          <a:lstStyle/>
          <a:p>
            <a:pPr>
              <a:lnSpc>
                <a:spcPct val="90000"/>
              </a:lnSpc>
            </a:pPr>
            <a:r>
              <a:rPr lang="en-US" sz="3800" i="0" dirty="0">
                <a:solidFill>
                  <a:srgbClr val="FFFFFF"/>
                </a:solidFill>
                <a:effectLst/>
              </a:rPr>
              <a:t>Environment: </a:t>
            </a:r>
            <a:r>
              <a:rPr lang="en-US" sz="3800" dirty="0">
                <a:solidFill>
                  <a:srgbClr val="FFFFFF"/>
                </a:solidFill>
              </a:rPr>
              <a:t>W</a:t>
            </a:r>
            <a:r>
              <a:rPr lang="en-US" sz="3800" i="0" dirty="0">
                <a:solidFill>
                  <a:srgbClr val="FFFFFF"/>
                </a:solidFill>
                <a:effectLst/>
              </a:rPr>
              <a:t>alls, paths, a starting point, and a goal point. </a:t>
            </a:r>
            <a:br>
              <a:rPr lang="en-US" sz="3800" i="0" dirty="0">
                <a:solidFill>
                  <a:srgbClr val="FFFFFF"/>
                </a:solidFill>
                <a:effectLst/>
              </a:rPr>
            </a:br>
            <a:endParaRPr lang="en-US" sz="3800" dirty="0">
              <a:solidFill>
                <a:srgbClr val="FFFFFF"/>
              </a:solidFill>
            </a:endParaRPr>
          </a:p>
        </p:txBody>
      </p:sp>
      <p:sp>
        <p:nvSpPr>
          <p:cNvPr id="17" name="Rectangle 16">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59321" y="508090"/>
            <a:ext cx="6114810"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6189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Maze">
            <a:extLst>
              <a:ext uri="{FF2B5EF4-FFF2-40B4-BE49-F238E27FC236}">
                <a16:creationId xmlns:a16="http://schemas.microsoft.com/office/drawing/2014/main" id="{5949B457-A601-D7E9-87D8-2D017AD8F3BC}"/>
              </a:ext>
            </a:extLst>
          </p:cNvPr>
          <p:cNvPicPr>
            <a:picLocks noChangeAspect="1"/>
          </p:cNvPicPr>
          <p:nvPr/>
        </p:nvPicPr>
        <p:blipFill rotWithShape="1">
          <a:blip r:embed="rId2"/>
          <a:srcRect t="15709" r="-1" b="-1"/>
          <a:stretch/>
        </p:blipFill>
        <p:spPr>
          <a:xfrm>
            <a:off x="20" y="10"/>
            <a:ext cx="12188932" cy="6857990"/>
          </a:xfrm>
          <a:prstGeom prst="rect">
            <a:avLst/>
          </a:prstGeom>
        </p:spPr>
      </p:pic>
      <p:sp>
        <p:nvSpPr>
          <p:cNvPr id="14" name="Rectangle 13">
            <a:extLst>
              <a:ext uri="{FF2B5EF4-FFF2-40B4-BE49-F238E27FC236}">
                <a16:creationId xmlns:a16="http://schemas.microsoft.com/office/drawing/2014/main" id="{637992A9-1E8C-4E57-B4F4-EE2D38E504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25F4FD3-A699-4B25-58F8-7B06A6AD9441}"/>
              </a:ext>
            </a:extLst>
          </p:cNvPr>
          <p:cNvSpPr>
            <a:spLocks noGrp="1"/>
          </p:cNvSpPr>
          <p:nvPr>
            <p:ph type="title"/>
          </p:nvPr>
        </p:nvSpPr>
        <p:spPr>
          <a:xfrm>
            <a:off x="517870" y="978408"/>
            <a:ext cx="5021182" cy="2334248"/>
          </a:xfrm>
        </p:spPr>
        <p:txBody>
          <a:bodyPr vert="horz" lIns="91440" tIns="45720" rIns="91440" bIns="45720" rtlCol="0" anchor="t">
            <a:normAutofit/>
          </a:bodyPr>
          <a:lstStyle/>
          <a:p>
            <a:pPr>
              <a:lnSpc>
                <a:spcPct val="90000"/>
              </a:lnSpc>
            </a:pPr>
            <a:r>
              <a:rPr lang="en-US" sz="2600" i="0">
                <a:solidFill>
                  <a:srgbClr val="FFFFFF"/>
                </a:solidFill>
                <a:effectLst/>
              </a:rPr>
              <a:t>Actuators: The actuators would be the movements that the agent can make to navigate through the maze, such as moving up, down, left, or right.</a:t>
            </a:r>
            <a:br>
              <a:rPr lang="en-US" sz="2600" i="0">
                <a:solidFill>
                  <a:srgbClr val="FFFFFF"/>
                </a:solidFill>
                <a:effectLst/>
              </a:rPr>
            </a:br>
            <a:endParaRPr lang="en-US" sz="2600">
              <a:solidFill>
                <a:srgbClr val="FFFFFF"/>
              </a:solidFill>
            </a:endParaRPr>
          </a:p>
        </p:txBody>
      </p:sp>
      <p:sp>
        <p:nvSpPr>
          <p:cNvPr id="16" name="Rectangle 15">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1735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Rectangle 8">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0">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12">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4" descr="Top view of cubes connected with black lines">
            <a:extLst>
              <a:ext uri="{FF2B5EF4-FFF2-40B4-BE49-F238E27FC236}">
                <a16:creationId xmlns:a16="http://schemas.microsoft.com/office/drawing/2014/main" id="{BB9A0B38-34DA-037A-2887-76C8F97B06C0}"/>
              </a:ext>
            </a:extLst>
          </p:cNvPr>
          <p:cNvPicPr>
            <a:picLocks noChangeAspect="1"/>
          </p:cNvPicPr>
          <p:nvPr/>
        </p:nvPicPr>
        <p:blipFill rotWithShape="1">
          <a:blip r:embed="rId2"/>
          <a:srcRect t="14723" r="-1" b="10258"/>
          <a:stretch/>
        </p:blipFill>
        <p:spPr>
          <a:xfrm>
            <a:off x="20" y="10"/>
            <a:ext cx="12188932" cy="6857990"/>
          </a:xfrm>
          <a:prstGeom prst="rect">
            <a:avLst/>
          </a:prstGeom>
        </p:spPr>
      </p:pic>
      <p:sp>
        <p:nvSpPr>
          <p:cNvPr id="25" name="Rectangle 14">
            <a:extLst>
              <a:ext uri="{FF2B5EF4-FFF2-40B4-BE49-F238E27FC236}">
                <a16:creationId xmlns:a16="http://schemas.microsoft.com/office/drawing/2014/main" id="{ECF0998E-D577-43EA-A7B8-E3EC67F75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6">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7DC364D-882B-4786-89FB-1703C1A5CF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4" y="3205874"/>
            <a:ext cx="12188952" cy="3652125"/>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6E4FFF7F-95F7-14F0-2B7E-F4AE921A2D59}"/>
              </a:ext>
            </a:extLst>
          </p:cNvPr>
          <p:cNvSpPr>
            <a:spLocks noGrp="1"/>
          </p:cNvSpPr>
          <p:nvPr>
            <p:ph type="title"/>
          </p:nvPr>
        </p:nvSpPr>
        <p:spPr>
          <a:xfrm>
            <a:off x="517870" y="978408"/>
            <a:ext cx="5021182" cy="2334248"/>
          </a:xfrm>
        </p:spPr>
        <p:txBody>
          <a:bodyPr vert="horz" lIns="91440" tIns="45720" rIns="91440" bIns="45720" rtlCol="0" anchor="t">
            <a:normAutofit/>
          </a:bodyPr>
          <a:lstStyle/>
          <a:p>
            <a:pPr>
              <a:lnSpc>
                <a:spcPct val="90000"/>
              </a:lnSpc>
            </a:pPr>
            <a:r>
              <a:rPr lang="en-US" sz="1800" i="0">
                <a:solidFill>
                  <a:srgbClr val="FFFFFF"/>
                </a:solidFill>
                <a:effectLst/>
              </a:rPr>
              <a:t>Sensors: The sensors would be the inputs that the agent receives from the environment, such as information about the walls and paths in the maze, the location of the starting point, and the location of the goal point. The agent would also receive feedback on its current location and whether it has reached the goal point</a:t>
            </a:r>
            <a:endParaRPr lang="en-US" sz="1800">
              <a:solidFill>
                <a:srgbClr val="FFFFFF"/>
              </a:solidFill>
            </a:endParaRPr>
          </a:p>
        </p:txBody>
      </p:sp>
      <p:sp>
        <p:nvSpPr>
          <p:cNvPr id="21" name="Rectangle 20">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5286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213918-F1EB-4BCE-BE23-F5E9851E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51B4B492-1B1F-D4AD-2ECF-8734B6CACD92}"/>
              </a:ext>
            </a:extLst>
          </p:cNvPr>
          <p:cNvSpPr>
            <a:spLocks noGrp="1"/>
          </p:cNvSpPr>
          <p:nvPr>
            <p:ph type="title"/>
          </p:nvPr>
        </p:nvSpPr>
        <p:spPr>
          <a:xfrm>
            <a:off x="521208" y="976160"/>
            <a:ext cx="11155680" cy="1636411"/>
          </a:xfrm>
        </p:spPr>
        <p:txBody>
          <a:bodyPr>
            <a:normAutofit/>
          </a:bodyPr>
          <a:lstStyle/>
          <a:p>
            <a:r>
              <a:rPr lang="tr-TR" dirty="0" err="1"/>
              <a:t>The</a:t>
            </a:r>
            <a:r>
              <a:rPr lang="tr-TR" dirty="0"/>
              <a:t> </a:t>
            </a:r>
            <a:r>
              <a:rPr lang="tr-TR" dirty="0" err="1"/>
              <a:t>nature</a:t>
            </a:r>
            <a:r>
              <a:rPr lang="tr-TR" dirty="0"/>
              <a:t> of </a:t>
            </a:r>
            <a:r>
              <a:rPr lang="tr-TR" dirty="0" err="1"/>
              <a:t>the</a:t>
            </a:r>
            <a:r>
              <a:rPr lang="tr-TR" dirty="0"/>
              <a:t> </a:t>
            </a:r>
            <a:r>
              <a:rPr lang="tr-TR" dirty="0" err="1"/>
              <a:t>environment</a:t>
            </a:r>
            <a:endParaRPr lang="tr-TR" dirty="0"/>
          </a:p>
        </p:txBody>
      </p:sp>
      <p:sp>
        <p:nvSpPr>
          <p:cNvPr id="11" name="Rectangle 10">
            <a:extLst>
              <a:ext uri="{FF2B5EF4-FFF2-40B4-BE49-F238E27FC236}">
                <a16:creationId xmlns:a16="http://schemas.microsoft.com/office/drawing/2014/main" id="{2062E862-C7F7-4CA1-B929-D0B75F5E9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İçerik Yer Tutucusu 2">
            <a:extLst>
              <a:ext uri="{FF2B5EF4-FFF2-40B4-BE49-F238E27FC236}">
                <a16:creationId xmlns:a16="http://schemas.microsoft.com/office/drawing/2014/main" id="{F881ED86-19D5-7751-D4B1-62770DCAE1CD}"/>
              </a:ext>
            </a:extLst>
          </p:cNvPr>
          <p:cNvGraphicFramePr>
            <a:graphicFrameLocks noGrp="1"/>
          </p:cNvGraphicFramePr>
          <p:nvPr>
            <p:ph idx="1"/>
            <p:extLst>
              <p:ext uri="{D42A27DB-BD31-4B8C-83A1-F6EECF244321}">
                <p14:modId xmlns:p14="http://schemas.microsoft.com/office/powerpoint/2010/main" val="2503337113"/>
              </p:ext>
            </p:extLst>
          </p:nvPr>
        </p:nvGraphicFramePr>
        <p:xfrm>
          <a:off x="528320" y="2780521"/>
          <a:ext cx="11155680" cy="35176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6341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Three arrows on bullseye">
            <a:extLst>
              <a:ext uri="{FF2B5EF4-FFF2-40B4-BE49-F238E27FC236}">
                <a16:creationId xmlns:a16="http://schemas.microsoft.com/office/drawing/2014/main" id="{24D2301C-F1FC-353C-51A0-5A6D9A76CD64}"/>
              </a:ext>
            </a:extLst>
          </p:cNvPr>
          <p:cNvPicPr>
            <a:picLocks noChangeAspect="1"/>
          </p:cNvPicPr>
          <p:nvPr/>
        </p:nvPicPr>
        <p:blipFill rotWithShape="1">
          <a:blip r:embed="rId2"/>
          <a:srcRect t="14101" r="-1" b="-1"/>
          <a:stretch/>
        </p:blipFill>
        <p:spPr>
          <a:xfrm>
            <a:off x="20" y="10"/>
            <a:ext cx="12188932" cy="6857990"/>
          </a:xfrm>
          <a:prstGeom prst="rect">
            <a:avLst/>
          </a:prstGeom>
        </p:spPr>
      </p:pic>
      <p:sp>
        <p:nvSpPr>
          <p:cNvPr id="15" name="Rectangle 14">
            <a:extLst>
              <a:ext uri="{FF2B5EF4-FFF2-40B4-BE49-F238E27FC236}">
                <a16:creationId xmlns:a16="http://schemas.microsoft.com/office/drawing/2014/main" id="{ECF0998E-D577-43EA-A7B8-E3EC67F75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7DC364D-882B-4786-89FB-1703C1A5CF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4" y="3205874"/>
            <a:ext cx="12188952" cy="3652125"/>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0090EC8E-BE14-A556-BE87-FD2E392E8B4C}"/>
              </a:ext>
            </a:extLst>
          </p:cNvPr>
          <p:cNvSpPr>
            <a:spLocks noGrp="1"/>
          </p:cNvSpPr>
          <p:nvPr>
            <p:ph type="title"/>
          </p:nvPr>
        </p:nvSpPr>
        <p:spPr>
          <a:xfrm>
            <a:off x="517870" y="978408"/>
            <a:ext cx="5021182" cy="2334248"/>
          </a:xfrm>
        </p:spPr>
        <p:txBody>
          <a:bodyPr vert="horz" lIns="91440" tIns="45720" rIns="91440" bIns="45720" rtlCol="0" anchor="t">
            <a:normAutofit/>
          </a:bodyPr>
          <a:lstStyle/>
          <a:p>
            <a:pPr>
              <a:lnSpc>
                <a:spcPct val="90000"/>
              </a:lnSpc>
            </a:pPr>
            <a:r>
              <a:rPr lang="en-US" dirty="0">
                <a:solidFill>
                  <a:srgbClr val="FFFFFF"/>
                </a:solidFill>
              </a:rPr>
              <a:t>Our agent is Goal Based</a:t>
            </a:r>
            <a:br>
              <a:rPr lang="en-US" dirty="0">
                <a:solidFill>
                  <a:srgbClr val="FFFFFF"/>
                </a:solidFill>
              </a:rPr>
            </a:br>
            <a:endParaRPr lang="en-US" dirty="0">
              <a:solidFill>
                <a:srgbClr val="FFFFFF"/>
              </a:solidFill>
            </a:endParaRPr>
          </a:p>
        </p:txBody>
      </p:sp>
      <p:sp>
        <p:nvSpPr>
          <p:cNvPr id="21" name="Rectangle 20">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5805205"/>
      </p:ext>
    </p:extLst>
  </p:cSld>
  <p:clrMapOvr>
    <a:masterClrMapping/>
  </p:clrMapOvr>
</p:sld>
</file>

<file path=ppt/theme/theme1.xml><?xml version="1.0" encoding="utf-8"?>
<a:theme xmlns:a="http://schemas.openxmlformats.org/drawingml/2006/main" name="GestaltVTI">
  <a:themeElements>
    <a:clrScheme name="Custom 86">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docProps/app.xml><?xml version="1.0" encoding="utf-8"?>
<Properties xmlns="http://schemas.openxmlformats.org/officeDocument/2006/extended-properties" xmlns:vt="http://schemas.openxmlformats.org/officeDocument/2006/docPropsVTypes">
  <TotalTime>122</TotalTime>
  <Words>195</Words>
  <Application>Microsoft Office PowerPoint</Application>
  <PresentationFormat>Geniş ekran</PresentationFormat>
  <Paragraphs>20</Paragraphs>
  <Slides>9</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9</vt:i4>
      </vt:variant>
    </vt:vector>
  </HeadingPairs>
  <TitlesOfParts>
    <vt:vector size="12" baseType="lpstr">
      <vt:lpstr>Arial</vt:lpstr>
      <vt:lpstr>Bierstadt</vt:lpstr>
      <vt:lpstr>GestaltVTI</vt:lpstr>
      <vt:lpstr>Shortest Path In Maze</vt:lpstr>
      <vt:lpstr>Introduction Manhattan Heuristic Breadth-first A*</vt:lpstr>
      <vt:lpstr>PEAS for shortest path in maze</vt:lpstr>
      <vt:lpstr>Performance measure: Finding the shortest path from the starting point to the goal point in the maze. </vt:lpstr>
      <vt:lpstr>Environment: Walls, paths, a starting point, and a goal point.  </vt:lpstr>
      <vt:lpstr>Actuators: The actuators would be the movements that the agent can make to navigate through the maze, such as moving up, down, left, or right. </vt:lpstr>
      <vt:lpstr>Sensors: The sensors would be the inputs that the agent receives from the environment, such as information about the walls and paths in the maze, the location of the starting point, and the location of the goal point. The agent would also receive feedback on its current location and whether it has reached the goal point</vt:lpstr>
      <vt:lpstr>The nature of the environment</vt:lpstr>
      <vt:lpstr>Our agent is Goal Based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Shortest Path In Maze</dc:title>
  <dc:creator>Mükrime Nur GÜMÜŞ</dc:creator>
  <cp:lastModifiedBy>Mükrime Nur GÜMÜŞ</cp:lastModifiedBy>
  <cp:revision>7</cp:revision>
  <dcterms:created xsi:type="dcterms:W3CDTF">2023-05-11T11:57:52Z</dcterms:created>
  <dcterms:modified xsi:type="dcterms:W3CDTF">2023-05-11T14:00:08Z</dcterms:modified>
</cp:coreProperties>
</file>