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Amatic SC"/>
      <p:regular r:id="rId67"/>
      <p:bold r:id="rId68"/>
    </p:embeddedFont>
    <p:embeddedFont>
      <p:font typeface="Source Code Pro"/>
      <p:regular r:id="rId69"/>
      <p:bold r:id="rId70"/>
    </p:embeddedFont>
    <p:embeddedFont>
      <p:font typeface="Tahoma"/>
      <p:regular r:id="rId71"/>
      <p:bold r:id="rId7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Tahoma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Tahoma-regular.fntdata"/><Relationship Id="rId70" Type="http://schemas.openxmlformats.org/officeDocument/2006/relationships/font" Target="fonts/SourceCodePr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AmaticSC-bold.fntdata"/><Relationship Id="rId23" Type="http://schemas.openxmlformats.org/officeDocument/2006/relationships/slide" Target="slides/slide18.xml"/><Relationship Id="rId67" Type="http://schemas.openxmlformats.org/officeDocument/2006/relationships/font" Target="fonts/AmaticSC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on left, text on righ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665162" y="4775596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03561" y="4775596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32562" y="4775596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Kumpulan materi Kuliah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http://hendroagungs.blogspot.co.id/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685800" y="576262"/>
            <a:ext cx="77724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Kompleksitas Waktu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1143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Jumlah tahapan komputasi dihitung dari berapa kali suatu operasi dilaksanakan di dalam sebuah algoritma sebagai fungsi ukuran masukan (n)..</a:t>
            </a:r>
          </a:p>
          <a:p>
            <a:pPr indent="-3175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Di dalam sebuah algoritma terdapat bermacam jenis operasi:</a:t>
            </a:r>
          </a:p>
          <a:p>
            <a:pPr indent="-285750" lvl="1" marL="742950" marR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16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Operasi baca/tulis</a:t>
            </a:r>
          </a:p>
          <a:p>
            <a:pPr indent="-285750" lvl="1" marL="742950" marR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16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Operasi aritmetika (+, -, *, /)</a:t>
            </a:r>
          </a:p>
          <a:p>
            <a:pPr indent="-285750" lvl="1" marL="742950" marR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16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Operasi pengisian nilai (</a:t>
            </a:r>
            <a:r>
              <a:rPr b="0" baseline="0" i="1" lang="en-GB" sz="16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b="0" baseline="0" i="0" lang="en-GB" sz="16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1" marL="742950" marR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16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Operasi pengakasesan elemen larik</a:t>
            </a:r>
          </a:p>
          <a:p>
            <a:pPr indent="-285750" lvl="1" marL="742950" marR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16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Operasi pemanggilan fungsi/prosedur</a:t>
            </a:r>
          </a:p>
          <a:p>
            <a:pPr indent="-285750" lvl="1" marL="742950" marR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16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dll</a:t>
            </a:r>
          </a:p>
          <a:p>
            <a:pPr indent="-3302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Dalam praktek, kita hanya menghitung jumlah operasi khas (tipikal) yang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mendasari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suatu algoritma.</a:t>
            </a: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200" u="none" cap="none" strike="noStrike">
              <a:solidFill>
                <a:srgbClr val="03030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628650"/>
            <a:ext cx="77724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1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Contoh operasi khas di dalam algoritma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Algoritma pencarian di dalam larik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Operasi khas: perbandingan elemen larik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Algoritma pengurutan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Operasi khas: perbandingan elemen, pertukaran elemen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Algoritma penjumlahan 2 buah matriks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Operasi khas: penjumlahan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Algoritma perkalian 2 buah matriks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Operasi khas: perkalian dan penjumlahan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571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1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Contoh 1.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Tinjau algoritma menghitung rerata sebuah larik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).  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Arial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sum ←0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i ← 1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     sum ← sum + a[i] 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endfor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 rata_rata ← sum/n	</a:t>
            </a:r>
          </a:p>
          <a:p>
            <a:pPr indent="-3175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Operasi yang mendasar pada algoritma tersebut adalah operasi penjumlahan elemen-elemen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(yaitu 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sum←sum+a[i]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 yang dilakukan sebanyak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kali. </a:t>
            </a:r>
          </a:p>
          <a:p>
            <a:pPr indent="-1905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000" u="none" cap="none" strike="noStrike">
              <a:solidFill>
                <a:srgbClr val="0303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Kompleksitas waktu: 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737" y="120252"/>
            <a:ext cx="6545262" cy="502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85850"/>
            <a:ext cx="8305799" cy="211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20277"/>
            <a:ext cx="7916999" cy="48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28650"/>
            <a:ext cx="76961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14450"/>
            <a:ext cx="8153399" cy="217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1450"/>
            <a:ext cx="6624637" cy="55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85900"/>
            <a:ext cx="7924799" cy="143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Kompleksitas Algoritma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lang="en-GB" sz="320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Matematika Diskrit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402431"/>
            <a:ext cx="8477399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71450"/>
            <a:ext cx="6934199" cy="4407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937" y="969168"/>
            <a:ext cx="7851774" cy="233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2" type="sldNum"/>
          </p:nvPr>
        </p:nvSpPr>
        <p:spPr>
          <a:xfrm>
            <a:off x="6532562" y="4775596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685800" y="576262"/>
            <a:ext cx="7772400" cy="395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Latihan</a:t>
            </a:r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685800" y="971550"/>
            <a:ext cx="80771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A09"/>
              </a:buClr>
              <a:buSzPct val="100000"/>
              <a:buFont typeface="Tahoma"/>
              <a:buChar char="•"/>
            </a:pPr>
            <a:r>
              <a:rPr b="1" baseline="0" i="0" lang="en-GB" sz="20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Contoh 6.</a:t>
            </a:r>
            <a:r>
              <a:rPr b="0" baseline="0" i="0" lang="en-GB" sz="20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Hitung kompleksitas waktu algoritma berikut berdasarkan jumlah operasi kali.</a:t>
            </a:r>
          </a:p>
        </p:txBody>
      </p:sp>
      <p:pic>
        <p:nvPicPr>
          <p:cNvPr id="195" name="Shape 19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85900"/>
            <a:ext cx="7467600" cy="342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685800" y="576262"/>
            <a:ext cx="77724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Jawaban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1085850"/>
            <a:ext cx="77724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A09"/>
              </a:buClr>
              <a:buSzPct val="100000"/>
              <a:buFont typeface="Tahoma"/>
              <a:buChar char="•"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Untuk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j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, jumlah operasi perkalian 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j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/2, jumlah operasi perkalian 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/2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j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/4, jumlah operasi perkalian 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/4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…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j 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= 1, jumlah operasi perkalian = 1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Jumlah operasi perkalian seluruhnya adalah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/2 +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/4 + … + 2 + 1  → deret geometri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771900"/>
            <a:ext cx="9372600" cy="83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685800" y="576262"/>
            <a:ext cx="77724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Kompleksitas Waktu Asimptotik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6858000" cy="3967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71500"/>
            <a:ext cx="8077199" cy="35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857250"/>
            <a:ext cx="3600450" cy="355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740568"/>
            <a:ext cx="7605711" cy="325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" y="1143000"/>
            <a:ext cx="8693150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685800" y="576262"/>
            <a:ext cx="77724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Pendahuluan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1085850"/>
            <a:ext cx="77724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Sebuah masalah dapat mempunyai banyak algoritma penyelesaian. Contoh: masalah pengurutan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), ada puluhan algoritma pengurutan</a:t>
            </a:r>
          </a:p>
          <a:p>
            <a:pPr indent="-3175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Sebuah algoritma tidak saja harus benar, tetapi juga harus mangkus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efisien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1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3175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Algoritma yang bagus adalah algoritma yang mangkus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).  </a:t>
            </a:r>
          </a:p>
          <a:p>
            <a:pPr indent="-3175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Kemangkusan algoritma diukur dari waktu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 eksekusi algoritma dan kebutuhan ruang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 memori.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Contoh-contoh Lain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Tunjukkan bahwa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 5 =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(1).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8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8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5 =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(1) karena 5 ≤ 6.1 untuk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≥ 1.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 (C = 6 dan n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1)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Kita juga dapat memperlihatkan bahwa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5 =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(1) karena 5 ≤ 10 ⋅ 1 untuk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≥ 1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571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Tunjukkan bahwa kompleksitas waktu algoritma pengurutan seleksi (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adalah  T(n) = n(n – 1)/2 =O (n</a:t>
            </a:r>
            <a:r>
              <a:rPr b="0" baseline="30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8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8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n(n – 1)/2 =O (n</a:t>
            </a:r>
            <a:r>
              <a:rPr b="0" baseline="30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karena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n(n – 1)/2 ≤  n</a:t>
            </a:r>
            <a:r>
              <a:rPr b="0" baseline="30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/2 + n</a:t>
            </a:r>
            <a:r>
              <a:rPr b="0" baseline="30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/2 = n</a:t>
            </a:r>
            <a:r>
              <a:rPr b="0" baseline="30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untuk semua n ≥ 1 (C = 1 dan n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1).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742950"/>
            <a:ext cx="77724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Tunjukkan T(n) = 6*2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+ 2n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O(2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3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6*2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+ 2n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O(2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karena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6*2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+ 2n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≤ 6*2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+ 2*2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8*2</a:t>
            </a:r>
            <a:r>
              <a:rPr b="0" baseline="30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untuk semua n ≥ 1 (C = 8 dan n</a:t>
            </a:r>
            <a:r>
              <a:rPr b="0" baseline="-2500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1).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3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3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571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4. Tunjukkan T(n) = 1 + 2 + .. + n = O(n</a:t>
            </a:r>
            <a:r>
              <a:rPr b="0" baseline="30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8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+ 2 + .. + n ≤ n + n + … + n = n</a:t>
            </a:r>
            <a:r>
              <a:rPr b="0" baseline="30000" i="0" lang="en-GB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untuk n ≥ 1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5. Tunjukkan T(n) = n! = O(n</a:t>
            </a:r>
            <a:r>
              <a:rPr b="0" baseline="3000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8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n! =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. 2 . … . n ≤ n . n . … . n =n</a:t>
            </a:r>
            <a:r>
              <a:rPr b="0" baseline="30000" i="0" lang="en-GB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untuk n ≥ 1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628650"/>
            <a:ext cx="77724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A09"/>
              </a:buClr>
              <a:buSzPct val="100000"/>
              <a:buFont typeface="Tahoma"/>
              <a:buChar char="•"/>
            </a:pPr>
            <a:r>
              <a:rPr b="1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Teorema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: Bila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-25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m-1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+ ... +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adalah polinom derajat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 maka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).	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400" u="none" cap="none" strike="noStrike">
              <a:solidFill>
                <a:srgbClr val="0B0A0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100000"/>
              <a:buFont typeface="Tahoma"/>
              <a:buChar char="•"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Jadi, cukup melihat suku (</a:t>
            </a:r>
            <a:r>
              <a:rPr b="0" baseline="0" i="1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term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) yang mempunyai pangkat terbesar.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400" u="none" cap="none" strike="noStrike">
              <a:solidFill>
                <a:srgbClr val="0B0A0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100000"/>
              <a:buFont typeface="Tahoma"/>
              <a:buChar char="•"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Contoh: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T(n) = 5 = 5n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= O(n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) = O(1)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T(n) = n(n – 1)/2 = 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/2 – n/2 = O(n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T(n) = 3n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+ 2n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 + 10 = O(n</a:t>
            </a:r>
            <a:r>
              <a:rPr b="0" baseline="3000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400" u="none" cap="none" strike="noStrike">
                <a:solidFill>
                  <a:srgbClr val="0B0A09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685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Teorema tersebut digeneralisasi untuk suku dominan lainnya:</a:t>
            </a:r>
          </a:p>
          <a:p>
            <a:pPr indent="-3327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AutoNum type="arabicPeriod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Eksponensial mendominasi sembarang perpangkatan (yaitu,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baseline="3000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&gt;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,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 1)</a:t>
            </a:r>
          </a:p>
          <a:p>
            <a:pPr indent="-3327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AutoNum type="arabicPeriod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Perpangkatan mendominasi ln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(yaitu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baseline="3000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 ln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3327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AutoNum type="arabicPeriod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Semua logaritma tumbuh pada laju yang sama (yaitu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log(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log(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3327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AutoNum type="arabicPeriod"/>
            </a:pP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log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tumbuh lebih cepat daripada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tetapi lebih lambat daripada </a:t>
            </a:r>
            <a:r>
              <a:rPr b="0" baseline="0" i="1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 	T(n) = 2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+ 2n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O(2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T(n) = 2n log(n) + 3n = O(n log(n))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T(n) = log(n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 3 log(n) = O(log(n))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T(n) = 2n log(n) + 3n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O(n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685800" y="576262"/>
            <a:ext cx="7772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Perhatikan….(1)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Tunjukkan bahwa T(n) = 5n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= O(n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tetapi T(n) = 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≠ O(n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</a:p>
          <a:p>
            <a:pPr indent="-292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Penyelesaian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 O(n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 karena  5n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≤ 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untuk semua n ≥ 5. 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Tetapi, T(n) = 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≠ O(n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karena tidak ada konstanta C dan 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sedemikian sehingga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B0A09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≤ Cn</a:t>
            </a:r>
            <a:r>
              <a:rPr b="0" baseline="30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⇔ n ≤ C  untuk semua n</a:t>
            </a:r>
            <a:r>
              <a:rPr b="0" baseline="-2500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karena n dapat berupa sembarang bilangan yang besar.	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685800" y="576262"/>
            <a:ext cx="77724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Perhatikan …(2)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125730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Defenisi: T(n) = O(f(n) jika terdapat C dan n</a:t>
            </a:r>
            <a:r>
              <a:rPr b="0" baseline="-25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sedemikian sehingga T(n) ≤ C.f(n) untuk n ≥ n</a:t>
            </a:r>
            <a:r>
              <a:rPr b="0" baseline="-25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→ tidak menyiratkan seberapa atas fungsi f itu.</a:t>
            </a: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000" u="none" cap="none" strike="noStrik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Jadi, menyatakan bahwa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    	T(n) = 2n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O(n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 → benar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T(n) = 2n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O(n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→ juga benar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T(n) = 2n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O(n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→ juga benar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Namun, untuk alasan praktis kita memilih fungsi yang sekecil mungkin agar O(f(n)) memiliki makna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Jadi, kita menulis 2n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= O(n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), bukan O(n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atau O(n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77452"/>
            <a:ext cx="7097712" cy="40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050" y="141450"/>
            <a:ext cx="7467600" cy="42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628650"/>
            <a:ext cx="77724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Algoritma yang mangkus ialah algoritma yang meminimumkan kebutuhan waktu dan ruang.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400" u="none" cap="none" strike="noStrike">
              <a:solidFill>
                <a:srgbClr val="0303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Kebutuhan waktu dan ruang suatu algoritma bergantung pada ukuran masukan (</a:t>
            </a:r>
            <a:r>
              <a:rPr b="0" baseline="0" i="1" lang="en-GB" sz="24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0" i="0" lang="en-GB" sz="24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), yang menyatakan jumlah data yang diproses.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Arial"/>
              <a:buNone/>
            </a:pPr>
            <a:r>
              <a:rPr b="1" baseline="0" i="0" lang="en-GB" sz="24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3175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Kemangkusan algoritma dapat digunakan untuk menilai algoritma yang bagus dari sejumlah algoritma penyelesaian masalah. 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400" u="none" cap="none" strike="noStrike">
              <a:solidFill>
                <a:srgbClr val="03030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457200"/>
            <a:ext cx="7967662" cy="385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71550"/>
            <a:ext cx="8229600" cy="238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00150"/>
            <a:ext cx="7924799" cy="153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8153399" cy="234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71550"/>
            <a:ext cx="7848599" cy="225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00150"/>
            <a:ext cx="8001000" cy="178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14450"/>
            <a:ext cx="8534399" cy="163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305799" cy="212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1450"/>
            <a:ext cx="6858000" cy="475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685800" y="576262"/>
            <a:ext cx="7772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Kegunaan Notasi </a:t>
            </a:r>
            <a:r>
              <a:rPr b="0" baseline="0" i="1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Big-Oh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1200150"/>
            <a:ext cx="77724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Notasi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Big-Oh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berguna untuk membandingkan beberapa algoritma dari untuk masalah yang sama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→ menentukan yang terbaik.</a:t>
            </a:r>
          </a:p>
          <a:p>
            <a:pPr indent="-317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Contoh: masalah pengurutan memiliki banyak algoritma penyelesaian,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→ T(n) = O(n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Quicksort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→ T(n) = O(n log n)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Karena n log n &lt; 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untuk n yang besar, maka algoritma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quicksort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lebih cepat (lebih baik, lebih mangkus) daripada algoritma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dan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685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8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Mengapa kita memerlukan algoritma yang mangkus? Lihat grafik di bawah ini.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800" u="none" cap="none" strike="noStrike">
              <a:solidFill>
                <a:srgbClr val="0303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485900"/>
            <a:ext cx="5410200" cy="302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baseline="0" i="0" lang="en-GB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Notasi Omega-Besar dan </a:t>
            </a:r>
            <a:br>
              <a:rPr b="1" baseline="0" i="0" lang="en-GB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baseline="0" i="0" lang="en-GB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Tetha-Besar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85900"/>
            <a:ext cx="7239000" cy="32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28700"/>
            <a:ext cx="7924799" cy="2361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71500"/>
            <a:ext cx="8305799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85750"/>
            <a:ext cx="6324600" cy="457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685800" y="576262"/>
            <a:ext cx="77724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Latihan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1085850"/>
            <a:ext cx="77724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Tentukan kompleksitas waktu dari algoritma dibawah ini jika melihat banyaknya operasi a←a+1					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i ← 1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j ← 1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i do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k ← j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         a ← a + 1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endfor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endfor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baseline="0" i="0" lang="en-GB" sz="2000" u="sng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endfor</a:t>
            </a:r>
          </a:p>
          <a:p>
            <a:pPr indent="-317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Tentukan pula nilai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-besar,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-besar, dan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Θ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-besar dari algoritma diatas (harus penjelasan)	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685800" y="576262"/>
            <a:ext cx="7772400" cy="395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Jawaban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828675"/>
            <a:ext cx="7772400" cy="34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1,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1, jumlah perhitungan 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kali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= 2,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 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= 1, jumlah perhitungan 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kali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2, jumlah perhitungan 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– 1 kali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1, jumlah perhitungan 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kali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2, jumlah perhitungan 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– 1 kali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Untuk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 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, jumlah perhitungan = 1 kali.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Jadi jumlah perhitungan = T(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– 1)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– 2)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... + 1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628650"/>
            <a:ext cx="77724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T(n) = O(n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= Ω(n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= Θ(n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000" u="none" cap="none" strike="noStrik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Salah satu cara penjelasan: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T(n) = 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(n – 1)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(n – 2)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... + 1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  = n(n + 1)(2n + 1)/6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  = 2n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+ 3n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+ 1.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000" u="none" cap="none" strike="noStrik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Diperoleh T(n) ≤ 3n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untuk n ≥ 4 dan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T(n) ≥ 2n</a:t>
            </a:r>
            <a:r>
              <a:rPr b="0" baseline="3000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untuk n ≥ 1.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628650"/>
            <a:ext cx="77724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baseline="0" i="0" lang="en-GB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TEOREMA.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Bila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m-1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m-1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... +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adalah polinom derajat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 maka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adalah berorde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800" u="none" cap="none" strike="noStrik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415" name="Shape 415"/>
          <p:cNvSpPr txBox="1"/>
          <p:nvPr>
            <p:ph type="title"/>
          </p:nvPr>
        </p:nvSpPr>
        <p:spPr>
          <a:xfrm>
            <a:off x="685800" y="576262"/>
            <a:ext cx="77724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0" baseline="0" i="0" lang="en-GB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Latihan Soal</a:t>
            </a: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57300"/>
            <a:ext cx="8001000" cy="3359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4294967295" type="ftr"/>
          </p:nvPr>
        </p:nvSpPr>
        <p:spPr>
          <a:xfrm>
            <a:off x="3103561" y="4775596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Rinaldi M/IF2091 Strukdis</a:t>
            </a: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685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baseline="0" i="0" lang="en-GB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Berapa kali instruksi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pada potongan program dalam notas Bahasa Pascal di bawah ini dieksekusi? Tentukan juga notasi O-besar.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8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for i := 1 to n do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8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  for j := 1 to n do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8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    for k := 1 to j do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Courier New"/>
              <a:buNone/>
            </a:pPr>
            <a:r>
              <a:rPr b="0" baseline="0" i="0" lang="en-GB" sz="2800" u="none" cap="none" strike="noStrike">
                <a:solidFill>
                  <a:srgbClr val="030305"/>
                </a:solidFill>
                <a:latin typeface="Courier New"/>
                <a:ea typeface="Courier New"/>
                <a:cs typeface="Courier New"/>
                <a:sym typeface="Courier New"/>
              </a:rPr>
              <a:t>	      x := x + 1;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800" u="none" cap="none" strike="noStrik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685800" y="576262"/>
            <a:ext cx="7772400" cy="395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Perhitungan Kebutuhan Waktu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10287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Menghitung kebutuhan waktu algoritma dengan  mengukur waktu sesungguhnya (dalam satuan detik) ketika algoritma dieksekusi oleh komputer bukan cara yang tepat. 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Alasan: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Arial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	1. Setiap komputer dengan arsitektur berbeda mempunyai bahasa mesin yang berbeda → waktu setiap operasi antara satu komputer dengan komputer lain tidak sama.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000" u="none" cap="none" strike="noStrike">
              <a:solidFill>
                <a:srgbClr val="0303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Arial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	2.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bahasa pemrograman yang berbeda menghasilkan kode mesin yang berbeda → waktu setiap operasi antara compiler dengan compiler lain tidak sama.</a:t>
            </a: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000" u="none" cap="none" strike="noStrike">
              <a:solidFill>
                <a:srgbClr val="03030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4294967295" type="ftr"/>
          </p:nvPr>
        </p:nvSpPr>
        <p:spPr>
          <a:xfrm>
            <a:off x="3103561" y="4775596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Rinaldi M/IF2091 Strukdis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762000" y="51435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baseline="0" i="0" lang="en-GB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Untuk soal (a) dan (b) berikut, tentukan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, dan notasi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-besar sedemikian sehingga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)) jika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untuk semua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(a)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= 2 + 4 + 6 + … + 2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Tahoma"/>
              <a:buNone/>
            </a:pP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(b)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= 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+ 1)(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+ 3)/(</a:t>
            </a:r>
            <a:r>
              <a:rPr b="0" baseline="0" i="1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8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+ 2)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2800" u="none" cap="none" strike="noStrik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4294967295" type="ftr"/>
          </p:nvPr>
        </p:nvSpPr>
        <p:spPr>
          <a:xfrm>
            <a:off x="3103561" y="4775596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Rinaldi M/IF2091 Strukdis</a:t>
            </a: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514350"/>
            <a:ext cx="77724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Model abstrak pengukuran waktu/ruang harus independen  dari pertimbangan mesin dan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apapun.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Arial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921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Besaran yang dipakai untuk menerangkan model abstrak pengukuran waktu/ruang ini adalah </a:t>
            </a:r>
            <a:r>
              <a:rPr b="1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kompleksitas algoritma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Arial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921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Ada dua macam kompleksitas algoritma, yaitu: </a:t>
            </a:r>
            <a:r>
              <a:rPr b="1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kompleksitas waktu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kompleksitas ruang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571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Kompleksitas waktu,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), diukur dari jumlah tahapan komputasi yang dibutuhkan untuk menjalankan algoritma sebagai fungsi dari ukuran masukan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Arial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317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Kompleksitas ruang,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), diukur dari memori yang digunakan oleh struktur data yang terdapat di dalam algoritma sebagai fungsi dari ukuran masukan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25000"/>
              <a:buFont typeface="Arial"/>
              <a:buNone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317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Dengan menggunakan besaran kompleksitas waktu/ruang algoritma, kita dapat menentukan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laju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 peningkatan waktu (ruang) yang diperlukan algoritma dengan meningkatnya ukuran masukan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514350"/>
            <a:ext cx="77724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Ukuran masukan (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): jumlah data yang diproses oleh sebuah algoritma.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Contoh: algoritma pengurutan 1000 elemen larik, maka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1000.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Contoh: algoritma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TSP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pada sebuah graf lengkap dengan 100 simpul, maka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100.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Contoh: algoritma perkalian 2 buah matriks berukuran 50 x 50, maka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= 50.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ct val="100000"/>
              <a:buFont typeface="Tahoma"/>
              <a:buChar char="•"/>
            </a:pP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Dalam praktek perhitungan kompleksitas, ukuran masukan dinyatakan sebagai variabel  </a:t>
            </a:r>
            <a:r>
              <a:rPr b="0" baseline="0" i="1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0" i="0" lang="en-GB" sz="2000" u="none" cap="none" strike="noStrik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saja.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