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87" r:id="rId5"/>
    <p:sldId id="288" r:id="rId6"/>
    <p:sldId id="289" r:id="rId7"/>
    <p:sldId id="290" r:id="rId8"/>
    <p:sldId id="291" r:id="rId9"/>
    <p:sldId id="292" r:id="rId10"/>
    <p:sldId id="286"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223"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headEnd/>
            <a:tailEnd/>
          </a:ln>
          <a:effectLst/>
        </p:spPr>
        <p:txBody>
          <a:bodyPr wrap="none" anchor="ctr"/>
          <a:lstStyle/>
          <a:p>
            <a:endParaRPr lang="en-US"/>
          </a:p>
        </p:txBody>
      </p:sp>
      <p:grpSp>
        <p:nvGrpSpPr>
          <p:cNvPr id="4111"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grpSp>
      <p:sp>
        <p:nvSpPr>
          <p:cNvPr id="4100" name="Rectangle 4"/>
          <p:cNvSpPr>
            <a:spLocks noGrp="1" noChangeArrowheads="1"/>
          </p:cNvSpPr>
          <p:nvPr>
            <p:ph type="dt" sz="half" idx="2"/>
          </p:nvPr>
        </p:nvSpPr>
        <p:spPr>
          <a:xfrm>
            <a:off x="304800" y="6477000"/>
            <a:ext cx="2133600" cy="168275"/>
          </a:xfrm>
        </p:spPr>
        <p:txBody>
          <a:bodyPr/>
          <a:lstStyle>
            <a:lvl1pPr>
              <a:defRPr/>
            </a:lvl1pPr>
          </a:lstStyle>
          <a:p>
            <a:endParaRPr lang="en-US"/>
          </a:p>
        </p:txBody>
      </p:sp>
      <p:sp>
        <p:nvSpPr>
          <p:cNvPr id="4101" name="Rectangle 5"/>
          <p:cNvSpPr>
            <a:spLocks noGrp="1" noChangeArrowheads="1"/>
          </p:cNvSpPr>
          <p:nvPr>
            <p:ph type="ftr" sz="quarter" idx="3"/>
          </p:nvPr>
        </p:nvSpPr>
        <p:spPr>
          <a:xfrm>
            <a:off x="6705600" y="6477000"/>
            <a:ext cx="2286000" cy="168275"/>
          </a:xfrm>
        </p:spPr>
        <p:txBody>
          <a:bodyPr/>
          <a:lstStyle>
            <a:lvl1pPr algn="r">
              <a:defRPr/>
            </a:lvl1pPr>
          </a:lstStyle>
          <a:p>
            <a:r>
              <a:rPr lang="en-US"/>
              <a:t>www.themegallery.com</a:t>
            </a:r>
          </a:p>
        </p:txBody>
      </p:sp>
      <p:sp>
        <p:nvSpPr>
          <p:cNvPr id="4102" name="Rectangle 6"/>
          <p:cNvSpPr>
            <a:spLocks noGrp="1" noChangeArrowheads="1"/>
          </p:cNvSpPr>
          <p:nvPr>
            <p:ph type="sldNum" sz="quarter" idx="4"/>
          </p:nvPr>
        </p:nvSpPr>
        <p:spPr>
          <a:xfrm>
            <a:off x="3657600" y="6477000"/>
            <a:ext cx="2133600" cy="168275"/>
          </a:xfrm>
        </p:spPr>
        <p:txBody>
          <a:bodyPr/>
          <a:lstStyle>
            <a:lvl1pPr algn="ctr">
              <a:defRPr/>
            </a:lvl1pPr>
          </a:lstStyle>
          <a:p>
            <a:fld id="{CAC708EE-74A1-4BB3-94D8-536FF2C97ED1}" type="slidenum">
              <a:rPr lang="en-US"/>
              <a:pPr/>
              <a:t>‹#›</a:t>
            </a:fld>
            <a:endParaRPr lang="en-US"/>
          </a:p>
        </p:txBody>
      </p:sp>
      <p:pic>
        <p:nvPicPr>
          <p:cNvPr id="4103" name="Picture 7" descr="artplus_nature_naturalcity42_a"/>
          <p:cNvPicPr>
            <a:picLocks noChangeAspect="1" noChangeArrowheads="1"/>
          </p:cNvPicPr>
          <p:nvPr/>
        </p:nvPicPr>
        <p:blipFill>
          <a:blip r:embed="rId3"/>
          <a:srcRect/>
          <a:stretch>
            <a:fillRect/>
          </a:stretch>
        </p:blipFill>
        <p:spPr bwMode="auto">
          <a:xfrm>
            <a:off x="4870450" y="3167063"/>
            <a:ext cx="4425950" cy="2989262"/>
          </a:xfrm>
          <a:prstGeom prst="rect">
            <a:avLst/>
          </a:prstGeom>
          <a:noFill/>
        </p:spPr>
      </p:pic>
      <p:pic>
        <p:nvPicPr>
          <p:cNvPr id="4108" name="Picture 12" descr="artplus_nature_naturalcity42_i"/>
          <p:cNvPicPr>
            <a:picLocks noChangeAspect="1" noChangeArrowheads="1"/>
          </p:cNvPicPr>
          <p:nvPr/>
        </p:nvPicPr>
        <p:blipFill>
          <a:blip r:embed="rId4"/>
          <a:srcRect/>
          <a:stretch>
            <a:fillRect/>
          </a:stretch>
        </p:blipFill>
        <p:spPr bwMode="auto">
          <a:xfrm>
            <a:off x="6956425" y="3352800"/>
            <a:ext cx="1654175" cy="877888"/>
          </a:xfrm>
          <a:prstGeom prst="rect">
            <a:avLst/>
          </a:prstGeom>
          <a:noFill/>
        </p:spPr>
      </p:pic>
      <p:pic>
        <p:nvPicPr>
          <p:cNvPr id="4106" name="Picture 10" descr="artplus_nature_naturalcity42_c"/>
          <p:cNvPicPr>
            <a:picLocks noChangeAspect="1" noChangeArrowheads="1"/>
          </p:cNvPicPr>
          <p:nvPr/>
        </p:nvPicPr>
        <p:blipFill>
          <a:blip r:embed="rId5"/>
          <a:srcRect/>
          <a:stretch>
            <a:fillRect/>
          </a:stretch>
        </p:blipFill>
        <p:spPr bwMode="auto">
          <a:xfrm>
            <a:off x="9296400" y="2895600"/>
            <a:ext cx="1112838" cy="866775"/>
          </a:xfrm>
          <a:prstGeom prst="rect">
            <a:avLst/>
          </a:prstGeom>
          <a:noFill/>
        </p:spPr>
      </p:pic>
      <p:pic>
        <p:nvPicPr>
          <p:cNvPr id="4109" name="Picture 13" descr="artplus_nature_naturalcity42_f"/>
          <p:cNvPicPr>
            <a:picLocks noChangeAspect="1" noChangeArrowheads="1"/>
          </p:cNvPicPr>
          <p:nvPr/>
        </p:nvPicPr>
        <p:blipFill>
          <a:blip r:embed="rId6"/>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p:spPr>
        <p:txBody>
          <a:bodyPr/>
          <a:lstStyle>
            <a:lvl1pPr algn="l">
              <a:defRPr sz="4300">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304800" y="5715000"/>
            <a:ext cx="6400800" cy="381000"/>
          </a:xfrm>
        </p:spPr>
        <p:txBody>
          <a:bodyPr/>
          <a:lstStyle>
            <a:lvl1pPr marL="0" indent="0">
              <a:buFont typeface="Wingdings" pitchFamily="2" charset="2"/>
              <a:buNone/>
              <a:defRPr sz="1800" b="1" i="1">
                <a:solidFill>
                  <a:schemeClr val="bg1"/>
                </a:solidFill>
              </a:defRPr>
            </a:lvl1pPr>
          </a:lstStyle>
          <a:p>
            <a:r>
              <a:rPr lang="en-US" smtClean="0"/>
              <a:t>Click to edit Master subtitle style</a:t>
            </a:r>
            <a:endParaRPr lang="en-US"/>
          </a:p>
        </p:txBody>
      </p:sp>
      <p:sp>
        <p:nvSpPr>
          <p:cNvPr id="4222" name="Text Box 126"/>
          <p:cNvSpPr txBox="1">
            <a:spLocks noChangeArrowheads="1"/>
          </p:cNvSpPr>
          <p:nvPr/>
        </p:nvSpPr>
        <p:spPr bwMode="auto">
          <a:xfrm>
            <a:off x="8007350" y="152400"/>
            <a:ext cx="984250" cy="396875"/>
          </a:xfrm>
          <a:prstGeom prst="rect">
            <a:avLst/>
          </a:prstGeom>
          <a:noFill/>
          <a:ln w="9525">
            <a:noFill/>
            <a:miter lim="800000"/>
            <a:headEnd/>
            <a:tailEnd/>
          </a:ln>
          <a:effectLst/>
        </p:spPr>
        <p:txBody>
          <a:bodyPr wrap="none">
            <a:spAutoFit/>
          </a:bodyPr>
          <a:lstStyle/>
          <a:p>
            <a:pPr algn="r"/>
            <a:r>
              <a:rPr lang="en-US" sz="2000" b="1">
                <a:solidFill>
                  <a:srgbClr val="000000"/>
                </a:solidFill>
                <a:latin typeface="Verdana" pitchFamily="34" charset="0"/>
              </a:rPr>
              <a:t>LOGO</a:t>
            </a:r>
          </a:p>
        </p:txBody>
      </p:sp>
      <p:pic>
        <p:nvPicPr>
          <p:cNvPr id="4105" name="Picture 9" descr="artplus_nature_naturalcity42_b"/>
          <p:cNvPicPr>
            <a:picLocks noChangeAspect="1" noChangeArrowheads="1"/>
          </p:cNvPicPr>
          <p:nvPr/>
        </p:nvPicPr>
        <p:blipFill>
          <a:blip r:embed="rId7"/>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8"/>
          <a:srcRect/>
          <a:stretch>
            <a:fillRect/>
          </a:stretch>
        </p:blipFill>
        <p:spPr bwMode="auto">
          <a:xfrm>
            <a:off x="5943600"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9"/>
          <a:srcRect/>
          <a:stretch>
            <a:fillRect/>
          </a:stretch>
        </p:blipFill>
        <p:spPr bwMode="auto">
          <a:xfrm>
            <a:off x="5626100" y="2862263"/>
            <a:ext cx="623888" cy="579437"/>
          </a:xfrm>
          <a:prstGeom prst="rect">
            <a:avLst/>
          </a:prstGeom>
          <a:noFill/>
        </p:spPr>
      </p:pic>
      <p:pic>
        <p:nvPicPr>
          <p:cNvPr id="4224" name="Picture 128" descr="a1"/>
          <p:cNvPicPr>
            <a:picLocks noChangeAspect="1" noChangeArrowheads="1"/>
          </p:cNvPicPr>
          <p:nvPr userDrawn="1"/>
        </p:nvPicPr>
        <p:blipFill>
          <a:blip r:embed="rId10"/>
          <a:srcRect/>
          <a:stretch>
            <a:fillRect/>
          </a:stretch>
        </p:blipFill>
        <p:spPr bwMode="auto">
          <a:xfrm>
            <a:off x="9359900" y="95250"/>
            <a:ext cx="1803400" cy="2070100"/>
          </a:xfrm>
          <a:prstGeom prst="rect">
            <a:avLst/>
          </a:prstGeom>
          <a:noFill/>
        </p:spPr>
      </p:pic>
      <p:pic>
        <p:nvPicPr>
          <p:cNvPr id="4225" name="Picture 129" descr="b_1"/>
          <p:cNvPicPr>
            <a:picLocks noChangeAspect="1" noChangeArrowheads="1"/>
          </p:cNvPicPr>
          <p:nvPr userDrawn="1"/>
        </p:nvPicPr>
        <p:blipFill>
          <a:blip r:embed="rId11"/>
          <a:srcRect/>
          <a:stretch>
            <a:fillRect/>
          </a:stretch>
        </p:blipFill>
        <p:spPr bwMode="auto">
          <a:xfrm>
            <a:off x="10204450" y="1968500"/>
            <a:ext cx="1079500" cy="4699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3"/>
                                        </p:tgtEl>
                                        <p:attrNameLst>
                                          <p:attrName>style.visibility</p:attrName>
                                        </p:attrNameLst>
                                      </p:cBhvr>
                                      <p:to>
                                        <p:strVal val="visible"/>
                                      </p:to>
                                    </p:set>
                                    <p:animEffect transition="in" filter="fade">
                                      <p:cBhvr>
                                        <p:cTn id="7" dur="2000"/>
                                        <p:tgtEl>
                                          <p:spTgt spid="4223"/>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2000"/>
                                        <p:tgtEl>
                                          <p:spTgt spid="4103"/>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1000"/>
                                        <p:tgtEl>
                                          <p:spTgt spid="410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4107"/>
                                        </p:tgtEl>
                                        <p:attrNameLst>
                                          <p:attrName>style.visibility</p:attrName>
                                        </p:attrNameLst>
                                      </p:cBhvr>
                                      <p:to>
                                        <p:strVal val="visible"/>
                                      </p:to>
                                    </p:set>
                                    <p:animEffect transition="in" filter="wipe(down)">
                                      <p:cBhvr>
                                        <p:cTn id="18" dur="500"/>
                                        <p:tgtEl>
                                          <p:spTgt spid="410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p:stCondLst>
                              <p:cond delay="4000"/>
                            </p:stCondLst>
                            <p:childTnLst>
                              <p:par>
                                <p:cTn id="24" presetID="35" presetClass="path" presetSubtype="0" accel="50000" decel="50000" fill="hold" nodeType="afterEffect">
                                  <p:stCondLst>
                                    <p:cond delay="0"/>
                                  </p:stCondLst>
                                  <p:childTnLst>
                                    <p:animMotion origin="layout" path="M -5.55556E-7 2.37743E-6 L -0.21076 0.04787 " pathEditMode="relative" rAng="0" ptsTypes="AA">
                                      <p:cBhvr>
                                        <p:cTn id="25" dur="2000" fill="hold"/>
                                        <p:tgtEl>
                                          <p:spTgt spid="4106"/>
                                        </p:tgtEl>
                                        <p:attrNameLst>
                                          <p:attrName>ppt_x</p:attrName>
                                          <p:attrName>ppt_y</p:attrName>
                                        </p:attrNameLst>
                                      </p:cBhvr>
                                      <p:rCtr x="-105" y="24"/>
                                    </p:animMotion>
                                  </p:childTnLst>
                                </p:cTn>
                              </p:par>
                              <p:par>
                                <p:cTn id="26" presetID="10" presetClass="entr" presetSubtype="0" fill="hold" nodeType="withEffect">
                                  <p:stCondLst>
                                    <p:cond delay="0"/>
                                  </p:stCondLst>
                                  <p:childTnLst>
                                    <p:set>
                                      <p:cBhvr>
                                        <p:cTn id="27" dur="1" fill="hold">
                                          <p:stCondLst>
                                            <p:cond delay="0"/>
                                          </p:stCondLst>
                                        </p:cTn>
                                        <p:tgtEl>
                                          <p:spTgt spid="4106"/>
                                        </p:tgtEl>
                                        <p:attrNameLst>
                                          <p:attrName>style.visibility</p:attrName>
                                        </p:attrNameLst>
                                      </p:cBhvr>
                                      <p:to>
                                        <p:strVal val="visible"/>
                                      </p:to>
                                    </p:set>
                                    <p:animEffect transition="in" filter="fade">
                                      <p:cBhvr>
                                        <p:cTn id="28" dur="1000"/>
                                        <p:tgtEl>
                                          <p:spTgt spid="4106"/>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4108"/>
                                        </p:tgtEl>
                                        <p:attrNameLst>
                                          <p:attrName>style.visibility</p:attrName>
                                        </p:attrNameLst>
                                      </p:cBhvr>
                                      <p:to>
                                        <p:strVal val="visible"/>
                                      </p:to>
                                    </p:set>
                                    <p:animEffect transition="in" filter="wipe(down)">
                                      <p:cBhvr>
                                        <p:cTn id="32" dur="500"/>
                                        <p:tgtEl>
                                          <p:spTgt spid="4108"/>
                                        </p:tgtEl>
                                      </p:cBhvr>
                                    </p:animEffect>
                                  </p:childTnLst>
                                </p:cTn>
                              </p:par>
                            </p:childTnLst>
                          </p:cTn>
                        </p:par>
                        <p:par>
                          <p:cTn id="33" fill="hold">
                            <p:stCondLst>
                              <p:cond delay="6500"/>
                            </p:stCondLst>
                            <p:childTnLst>
                              <p:par>
                                <p:cTn id="34" presetID="22" presetClass="entr" presetSubtype="4" fill="hold" nodeType="afterEffect">
                                  <p:stCondLst>
                                    <p:cond delay="0"/>
                                  </p:stCondLst>
                                  <p:childTnLst>
                                    <p:set>
                                      <p:cBhvr>
                                        <p:cTn id="35" dur="1" fill="hold">
                                          <p:stCondLst>
                                            <p:cond delay="0"/>
                                          </p:stCondLst>
                                        </p:cTn>
                                        <p:tgtEl>
                                          <p:spTgt spid="4109"/>
                                        </p:tgtEl>
                                        <p:attrNameLst>
                                          <p:attrName>style.visibility</p:attrName>
                                        </p:attrNameLst>
                                      </p:cBhvr>
                                      <p:to>
                                        <p:strVal val="visible"/>
                                      </p:to>
                                    </p:set>
                                    <p:animEffect transition="in" filter="wipe(down)">
                                      <p:cBhvr>
                                        <p:cTn id="36" dur="1000"/>
                                        <p:tgtEl>
                                          <p:spTgt spid="4109"/>
                                        </p:tgtEl>
                                      </p:cBhvr>
                                    </p:animEffect>
                                  </p:childTnLst>
                                </p:cTn>
                              </p:par>
                              <p:par>
                                <p:cTn id="37" presetID="10" presetClass="entr" presetSubtype="0" fill="hold" nodeType="withEffect">
                                  <p:stCondLst>
                                    <p:cond delay="800"/>
                                  </p:stCondLst>
                                  <p:childTnLst>
                                    <p:set>
                                      <p:cBhvr>
                                        <p:cTn id="38" dur="1" fill="hold">
                                          <p:stCondLst>
                                            <p:cond delay="0"/>
                                          </p:stCondLst>
                                        </p:cTn>
                                        <p:tgtEl>
                                          <p:spTgt spid="4111"/>
                                        </p:tgtEl>
                                        <p:attrNameLst>
                                          <p:attrName>style.visibility</p:attrName>
                                        </p:attrNameLst>
                                      </p:cBhvr>
                                      <p:to>
                                        <p:strVal val="visible"/>
                                      </p:to>
                                    </p:set>
                                    <p:animEffect transition="in" filter="fade">
                                      <p:cBhvr>
                                        <p:cTn id="39" dur="2000"/>
                                        <p:tgtEl>
                                          <p:spTgt spid="4111"/>
                                        </p:tgtEl>
                                      </p:cBhvr>
                                    </p:animEffect>
                                  </p:childTnLst>
                                </p:cTn>
                              </p:par>
                            </p:childTnLst>
                          </p:cTn>
                        </p:par>
                        <p:par>
                          <p:cTn id="40" fill="hold">
                            <p:stCondLst>
                              <p:cond delay="9300"/>
                            </p:stCondLst>
                            <p:childTnLst>
                              <p:par>
                                <p:cTn id="41" presetID="0" presetClass="path" presetSubtype="0" accel="50000" decel="50000" fill="hold" nodeType="afterEffect">
                                  <p:stCondLst>
                                    <p:cond delay="0"/>
                                  </p:stCondLst>
                                  <p:childTnLst>
                                    <p:animMotion origin="layout" path="M -2.22222E-6 -4.81481E-6 C -0.08906 0.01505 -0.38802 0.03033 -0.53472 0.09075 C -0.68142 0.15116 -0.81198 0.322 -0.88055 0.36297 C -0.94913 0.40394 -0.93229 0.34237 -0.94583 0.33704 " pathEditMode="relative" rAng="0" ptsTypes="aaaa">
                                      <p:cBhvr>
                                        <p:cTn id="42" dur="2000" fill="hold"/>
                                        <p:tgtEl>
                                          <p:spTgt spid="4224"/>
                                        </p:tgtEl>
                                        <p:attrNameLst>
                                          <p:attrName>ppt_x</p:attrName>
                                          <p:attrName>ppt_y</p:attrName>
                                        </p:attrNameLst>
                                      </p:cBhvr>
                                      <p:rCtr x="-475" y="202"/>
                                    </p:animMotion>
                                  </p:childTnLst>
                                </p:cTn>
                              </p:par>
                              <p:par>
                                <p:cTn id="43" presetID="0" presetClass="path" presetSubtype="0" accel="50000" decel="50000" fill="hold" nodeType="withEffect">
                                  <p:stCondLst>
                                    <p:cond delay="500"/>
                                  </p:stCondLst>
                                  <p:childTnLst>
                                    <p:animMotion origin="layout" path="M 0 0.04629 C -0.07778 0.05393 -0.34948 0.0956 -0.46667 0.09166 C -0.58385 0.08773 -0.63611 -0.0007 -0.70278 0.02314 C -0.76944 0.04699 -0.83247 0.19027 -0.86667 0.23426 " pathEditMode="relative" rAng="0" ptsTypes="aaaa">
                                      <p:cBhvr>
                                        <p:cTn id="44" dur="2000" fill="hold"/>
                                        <p:tgtEl>
                                          <p:spTgt spid="4225"/>
                                        </p:tgtEl>
                                        <p:attrNameLst>
                                          <p:attrName>ppt_x</p:attrName>
                                          <p:attrName>ppt_y</p:attrName>
                                        </p:attrNameLst>
                                      </p:cBhvr>
                                      <p:rCtr x="-433" y="70"/>
                                    </p:animMotion>
                                  </p:childTnLst>
                                </p:cTn>
                              </p:par>
                            </p:childTnLst>
                          </p:cTn>
                        </p:par>
                        <p:par>
                          <p:cTn id="45" fill="hold">
                            <p:stCondLst>
                              <p:cond delay="11800"/>
                            </p:stCondLst>
                            <p:childTnLst>
                              <p:par>
                                <p:cTn id="46" presetID="22" presetClass="entr" presetSubtype="8" fill="hold" grpId="0" nodeType="afterEffect">
                                  <p:stCondLst>
                                    <p:cond delay="0"/>
                                  </p:stCondLst>
                                  <p:childTnLst>
                                    <p:set>
                                      <p:cBhvr>
                                        <p:cTn id="47" dur="1" fill="hold">
                                          <p:stCondLst>
                                            <p:cond delay="0"/>
                                          </p:stCondLst>
                                        </p:cTn>
                                        <p:tgtEl>
                                          <p:spTgt spid="4098"/>
                                        </p:tgtEl>
                                        <p:attrNameLst>
                                          <p:attrName>style.visibility</p:attrName>
                                        </p:attrNameLst>
                                      </p:cBhvr>
                                      <p:to>
                                        <p:strVal val="visible"/>
                                      </p:to>
                                    </p:set>
                                    <p:animEffect transition="in" filter="wipe(left)">
                                      <p:cBhvr>
                                        <p:cTn id="48" dur="1000"/>
                                        <p:tgtEl>
                                          <p:spTgt spid="4098"/>
                                        </p:tgtEl>
                                      </p:cBhvr>
                                    </p:animEffect>
                                  </p:childTnLst>
                                </p:cTn>
                              </p:par>
                            </p:childTnLst>
                          </p:cTn>
                        </p:par>
                        <p:par>
                          <p:cTn id="49" fill="hold">
                            <p:stCondLst>
                              <p:cond delay="12800"/>
                            </p:stCondLst>
                            <p:childTnLst>
                              <p:par>
                                <p:cTn id="50" presetID="22" presetClass="entr" presetSubtype="8" fill="hold" grpId="0" nodeType="afterEffect">
                                  <p:stCondLst>
                                    <p:cond delay="0"/>
                                  </p:stCondLst>
                                  <p:childTnLst>
                                    <p:set>
                                      <p:cBhvr>
                                        <p:cTn id="51" dur="1" fill="hold">
                                          <p:stCondLst>
                                            <p:cond delay="0"/>
                                          </p:stCondLst>
                                        </p:cTn>
                                        <p:tgtEl>
                                          <p:spTgt spid="4099">
                                            <p:txEl>
                                              <p:pRg st="0" end="0"/>
                                            </p:txEl>
                                          </p:spTgt>
                                        </p:tgtEl>
                                        <p:attrNameLst>
                                          <p:attrName>style.visibility</p:attrName>
                                        </p:attrNameLst>
                                      </p:cBhvr>
                                      <p:to>
                                        <p:strVal val="visible"/>
                                      </p:to>
                                    </p:set>
                                    <p:animEffect transition="in" filter="wipe(left)">
                                      <p:cBhvr>
                                        <p:cTn id="52"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 grpId="0" animBg="1"/>
      <p:bldP spid="4098" grpId="0"/>
      <p:bldP spid="4099" grpId="0" build="p">
        <p:tmplLst>
          <p:tmpl lvl="1">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09758A-7CB3-4850-8F16-C9D1EDABA27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79D4F8-03B5-41C8-88EC-79A56A8815CA}"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95400"/>
            <a:ext cx="8229600" cy="50292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37325"/>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37325"/>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37325"/>
            <a:ext cx="2133600" cy="244475"/>
          </a:xfrm>
        </p:spPr>
        <p:txBody>
          <a:bodyPr/>
          <a:lstStyle>
            <a:lvl1pPr>
              <a:defRPr/>
            </a:lvl1pPr>
          </a:lstStyle>
          <a:p>
            <a:fld id="{BAFEA427-1D27-4E5A-BBC5-3F1C5EDD9E9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27B212-361A-4869-B28B-D01F816139F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2C50BBE-D3E5-47C0-975F-09610BFDA64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7D28830-4334-4AFD-BC37-DE6EB880490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F4890E3-EFA0-4B48-B55E-37185ADC35E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C11849A-2290-4CCC-9577-3991832ECBC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84B54FE-A50F-4C19-B3B5-95DEBCBF9E8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ACD0E1C-21E9-4EBE-BCE7-40FB24CC90C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D399A61-1210-4A16-80E9-2CADF010C17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1"/>
          <p:cNvPicPr>
            <a:picLocks noChangeAspect="1" noChangeArrowheads="1"/>
          </p:cNvPicPr>
          <p:nvPr/>
        </p:nvPicPr>
        <p:blipFill>
          <a:blip r:embed="rId14"/>
          <a:srcRect b="38461"/>
          <a:stretch>
            <a:fillRect/>
          </a:stretch>
        </p:blipFill>
        <p:spPr bwMode="auto">
          <a:xfrm>
            <a:off x="0" y="6324600"/>
            <a:ext cx="9144000" cy="542925"/>
          </a:xfrm>
          <a:prstGeom prst="rect">
            <a:avLst/>
          </a:prstGeom>
          <a:noFill/>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endParaRPr lang="en-US"/>
          </a:p>
        </p:txBody>
      </p:sp>
      <p:sp>
        <p:nvSpPr>
          <p:cNvPr id="1027" name="Rectangle 3"/>
          <p:cNvSpPr>
            <a:spLocks noGrp="1" noChangeArrowheads="1"/>
          </p:cNvSpPr>
          <p:nvPr>
            <p:ph type="body" idx="1"/>
          </p:nvPr>
        </p:nvSpPr>
        <p:spPr bwMode="auto">
          <a:xfrm>
            <a:off x="457200" y="12954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defRPr>
            </a:lvl1pPr>
          </a:lstStyle>
          <a:p>
            <a:endParaRPr lang="en-US"/>
          </a:p>
        </p:txBody>
      </p:sp>
      <p:sp>
        <p:nvSpPr>
          <p:cNvPr id="1029" name="Rectangle 5"/>
          <p:cNvSpPr>
            <a:spLocks noGrp="1" noChangeArrowheads="1"/>
          </p:cNvSpPr>
          <p:nvPr>
            <p:ph type="ftr" sz="quarter" idx="3"/>
          </p:nvPr>
        </p:nvSpPr>
        <p:spPr bwMode="auto">
          <a:xfrm>
            <a:off x="3124200" y="65373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defRPr>
            </a:lvl1pPr>
          </a:lstStyle>
          <a:p>
            <a:endParaRPr lang="en-US"/>
          </a:p>
        </p:txBody>
      </p:sp>
      <p:sp>
        <p:nvSpPr>
          <p:cNvPr id="1030" name="Rectangle 6"/>
          <p:cNvSpPr>
            <a:spLocks noGrp="1" noChangeArrowheads="1"/>
          </p:cNvSpPr>
          <p:nvPr>
            <p:ph type="sldNum" sz="quarter" idx="4"/>
          </p:nvPr>
        </p:nvSpPr>
        <p:spPr bwMode="auto">
          <a:xfrm>
            <a:off x="6553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2957D003-8376-4424-BFA9-DCDA77960CDB}" type="slidenum">
              <a:rPr lang="en-US"/>
              <a:pPr/>
              <a:t>‹#›</a:t>
            </a:fld>
            <a:endParaRPr lang="en-US"/>
          </a:p>
        </p:txBody>
      </p:sp>
      <p:pic>
        <p:nvPicPr>
          <p:cNvPr id="1033" name="Picture 9" descr="artplus_nature_naturalcity42_a"/>
          <p:cNvPicPr>
            <a:picLocks noChangeAspect="1" noChangeArrowheads="1"/>
          </p:cNvPicPr>
          <p:nvPr/>
        </p:nvPicPr>
        <p:blipFill>
          <a:blip r:embed="rId15" cstate="print"/>
          <a:srcRect/>
          <a:stretch>
            <a:fillRect/>
          </a:stretch>
        </p:blipFill>
        <p:spPr bwMode="auto">
          <a:xfrm>
            <a:off x="7891463" y="5935663"/>
            <a:ext cx="1235075" cy="833437"/>
          </a:xfrm>
          <a:prstGeom prst="rect">
            <a:avLst/>
          </a:prstGeom>
          <a:noFill/>
        </p:spPr>
      </p:pic>
      <p:pic>
        <p:nvPicPr>
          <p:cNvPr id="1034" name="Picture 10" descr="artplus_nature_naturalcity42_b"/>
          <p:cNvPicPr>
            <a:picLocks noChangeAspect="1" noChangeArrowheads="1"/>
          </p:cNvPicPr>
          <p:nvPr/>
        </p:nvPicPr>
        <p:blipFill>
          <a:blip r:embed="rId16" cstate="print"/>
          <a:srcRect/>
          <a:stretch>
            <a:fillRect/>
          </a:stretch>
        </p:blipFill>
        <p:spPr bwMode="auto">
          <a:xfrm>
            <a:off x="7981950" y="5916613"/>
            <a:ext cx="828675" cy="158750"/>
          </a:xfrm>
          <a:prstGeom prst="rect">
            <a:avLst/>
          </a:prstGeom>
          <a:noFill/>
        </p:spPr>
      </p:pic>
      <p:pic>
        <p:nvPicPr>
          <p:cNvPr id="1035" name="Picture 11" descr="artplus_nature_naturalcity42_e"/>
          <p:cNvPicPr>
            <a:picLocks noChangeAspect="1" noChangeArrowheads="1"/>
          </p:cNvPicPr>
          <p:nvPr/>
        </p:nvPicPr>
        <p:blipFill>
          <a:blip r:embed="rId17" cstate="print"/>
          <a:srcRect/>
          <a:stretch>
            <a:fillRect/>
          </a:stretch>
        </p:blipFill>
        <p:spPr bwMode="auto">
          <a:xfrm>
            <a:off x="8161338" y="5608638"/>
            <a:ext cx="430212" cy="463550"/>
          </a:xfrm>
          <a:prstGeom prst="rect">
            <a:avLst/>
          </a:prstGeom>
          <a:noFill/>
        </p:spPr>
      </p:pic>
      <p:pic>
        <p:nvPicPr>
          <p:cNvPr id="1036" name="Picture 12" descr="artplus_nature_naturalcity42_d"/>
          <p:cNvPicPr>
            <a:picLocks noChangeAspect="1" noChangeArrowheads="1"/>
          </p:cNvPicPr>
          <p:nvPr/>
        </p:nvPicPr>
        <p:blipFill>
          <a:blip r:embed="rId18" cstate="print"/>
          <a:srcRect/>
          <a:stretch>
            <a:fillRect/>
          </a:stretch>
        </p:blipFill>
        <p:spPr bwMode="auto">
          <a:xfrm>
            <a:off x="8102600" y="5849938"/>
            <a:ext cx="173038" cy="161925"/>
          </a:xfrm>
          <a:prstGeom prst="rect">
            <a:avLst/>
          </a:prstGeom>
          <a:noFill/>
        </p:spPr>
      </p:pic>
      <p:pic>
        <p:nvPicPr>
          <p:cNvPr id="1037" name="Picture 13" descr="artplus_nature_naturalcity42_i"/>
          <p:cNvPicPr>
            <a:picLocks noChangeAspect="1" noChangeArrowheads="1"/>
          </p:cNvPicPr>
          <p:nvPr/>
        </p:nvPicPr>
        <p:blipFill>
          <a:blip r:embed="rId19" cstate="print"/>
          <a:srcRect/>
          <a:stretch>
            <a:fillRect/>
          </a:stretch>
        </p:blipFill>
        <p:spPr bwMode="auto">
          <a:xfrm>
            <a:off x="8469313" y="5969000"/>
            <a:ext cx="461962" cy="244475"/>
          </a:xfrm>
          <a:prstGeom prst="rect">
            <a:avLst/>
          </a:prstGeom>
          <a:noFill/>
        </p:spPr>
      </p:pic>
      <p:pic>
        <p:nvPicPr>
          <p:cNvPr id="1038" name="Picture 14" descr="artplus_nature_naturalcity42_c"/>
          <p:cNvPicPr>
            <a:picLocks noChangeAspect="1" noChangeArrowheads="1"/>
          </p:cNvPicPr>
          <p:nvPr/>
        </p:nvPicPr>
        <p:blipFill>
          <a:blip r:embed="rId20" cstate="print"/>
          <a:srcRect/>
          <a:stretch>
            <a:fillRect/>
          </a:stretch>
        </p:blipFill>
        <p:spPr bwMode="auto">
          <a:xfrm>
            <a:off x="8562975" y="5943600"/>
            <a:ext cx="309563" cy="241300"/>
          </a:xfrm>
          <a:prstGeom prst="rect">
            <a:avLst/>
          </a:prstGeom>
          <a:noFill/>
        </p:spPr>
      </p:pic>
      <p:pic>
        <p:nvPicPr>
          <p:cNvPr id="1039" name="Picture 15" descr="artplus_nature_naturalcity42_f"/>
          <p:cNvPicPr>
            <a:picLocks noChangeAspect="1" noChangeArrowheads="1"/>
          </p:cNvPicPr>
          <p:nvPr/>
        </p:nvPicPr>
        <p:blipFill>
          <a:blip r:embed="rId21" cstate="print"/>
          <a:srcRect/>
          <a:stretch>
            <a:fillRect/>
          </a:stretch>
        </p:blipFill>
        <p:spPr bwMode="auto">
          <a:xfrm>
            <a:off x="7926388" y="6334125"/>
            <a:ext cx="1370012" cy="523875"/>
          </a:xfrm>
          <a:prstGeom prst="rect">
            <a:avLst/>
          </a:prstGeom>
          <a:noFill/>
        </p:spPr>
      </p:pic>
      <p:sp>
        <p:nvSpPr>
          <p:cNvPr id="1026" name="Rectangle 2"/>
          <p:cNvSpPr>
            <a:spLocks noGrp="1" noChangeArrowheads="1"/>
          </p:cNvSpPr>
          <p:nvPr>
            <p:ph type="title"/>
          </p:nvPr>
        </p:nvSpPr>
        <p:spPr bwMode="auto">
          <a:xfrm>
            <a:off x="457200" y="228600"/>
            <a:ext cx="8229600"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044" name="Picture 20" descr="a1"/>
          <p:cNvPicPr>
            <a:picLocks noChangeAspect="1" noChangeArrowheads="1"/>
          </p:cNvPicPr>
          <p:nvPr/>
        </p:nvPicPr>
        <p:blipFill>
          <a:blip r:embed="rId22"/>
          <a:srcRect/>
          <a:stretch>
            <a:fillRect/>
          </a:stretch>
        </p:blipFill>
        <p:spPr bwMode="auto">
          <a:xfrm>
            <a:off x="9625013" y="328613"/>
            <a:ext cx="942975" cy="1082675"/>
          </a:xfrm>
          <a:prstGeom prst="rect">
            <a:avLst/>
          </a:prstGeom>
          <a:noFill/>
        </p:spPr>
      </p:pic>
      <p:pic>
        <p:nvPicPr>
          <p:cNvPr id="1045" name="Picture 21" descr="b_1"/>
          <p:cNvPicPr>
            <a:picLocks noChangeAspect="1" noChangeArrowheads="1"/>
          </p:cNvPicPr>
          <p:nvPr/>
        </p:nvPicPr>
        <p:blipFill>
          <a:blip r:embed="rId23"/>
          <a:srcRect/>
          <a:stretch>
            <a:fillRect/>
          </a:stretch>
        </p:blipFill>
        <p:spPr bwMode="auto">
          <a:xfrm>
            <a:off x="-990600" y="1371600"/>
            <a:ext cx="825500" cy="35877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childTnLst>
                          </p:cTn>
                        </p:par>
                        <p:par>
                          <p:cTn id="8" fill="hold">
                            <p:stCondLst>
                              <p:cond delay="1000"/>
                            </p:stCondLst>
                            <p:childTnLst>
                              <p:par>
                                <p:cTn id="9" presetID="0" presetClass="path" presetSubtype="0" accel="50000" decel="50000" fill="hold" nodeType="afterEffect">
                                  <p:stCondLst>
                                    <p:cond delay="0"/>
                                  </p:stCondLst>
                                  <p:childTnLst>
                                    <p:animMotion origin="layout" path="M 3.33333E-6 -1.85185E-6 C -0.09045 -0.01597 -0.36945 -0.08727 -0.54306 -0.09537 C -0.71667 -0.10347 -0.93785 -0.05879 -1.04167 -0.04907 " pathEditMode="relative" rAng="0" ptsTypes="aaa">
                                      <p:cBhvr>
                                        <p:cTn id="10" dur="2000" fill="hold"/>
                                        <p:tgtEl>
                                          <p:spTgt spid="1044"/>
                                        </p:tgtEl>
                                        <p:attrNameLst>
                                          <p:attrName>ppt_x</p:attrName>
                                          <p:attrName>ppt_y</p:attrName>
                                        </p:attrNameLst>
                                      </p:cBhvr>
                                      <p:rCtr x="-521" y="-52"/>
                                    </p:animMotion>
                                  </p:childTnLst>
                                </p:cTn>
                              </p:par>
                            </p:childTnLst>
                          </p:cTn>
                        </p:par>
                        <p:par>
                          <p:cTn id="11" fill="hold">
                            <p:stCondLst>
                              <p:cond delay="3000"/>
                            </p:stCondLst>
                            <p:childTnLst>
                              <p:par>
                                <p:cTn id="12" presetID="0" presetClass="path" presetSubtype="0" accel="50000" decel="50000" fill="hold" nodeType="afterEffect">
                                  <p:stCondLst>
                                    <p:cond delay="0"/>
                                  </p:stCondLst>
                                  <p:childTnLst>
                                    <p:animMotion origin="layout" path="M -0.00348 0.05949 C 0.00625 0.0581 0.04097 0.0574 0.05399 0.05324 C 0.06701 0.04907 0.06632 0.04907 0.07638 0.03379 C 0.08628 0.01898 0.10538 -0.02269 0.11319 -0.03727 " pathEditMode="relative" rAng="0" ptsTypes="aaaa">
                                      <p:cBhvr>
                                        <p:cTn id="13" dur="2000" fill="hold"/>
                                        <p:tgtEl>
                                          <p:spTgt spid="1045"/>
                                        </p:tgtEl>
                                        <p:attrNameLst>
                                          <p:attrName>ppt_x</p:attrName>
                                          <p:attrName>ppt_y</p:attrName>
                                        </p:attrNameLst>
                                      </p:cBhvr>
                                      <p:rCtr x="58" y="-48"/>
                                    </p:animMotion>
                                  </p:childTnLst>
                                </p:cTn>
                              </p:par>
                              <p:par>
                                <p:cTn id="14" presetID="22" presetClass="entr" presetSubtype="8" fill="hold" grpId="0" nodeType="withEffect">
                                  <p:stCondLst>
                                    <p:cond delay="900"/>
                                  </p:stCondLst>
                                  <p:childTnLst>
                                    <p:set>
                                      <p:cBhvr>
                                        <p:cTn id="15" dur="1" fill="hold">
                                          <p:stCondLst>
                                            <p:cond delay="0"/>
                                          </p:stCondLst>
                                        </p:cTn>
                                        <p:tgtEl>
                                          <p:spTgt spid="1026"/>
                                        </p:tgtEl>
                                        <p:attrNameLst>
                                          <p:attrName>style.visibility</p:attrName>
                                        </p:attrNameLst>
                                      </p:cBhvr>
                                      <p:to>
                                        <p:strVal val="visible"/>
                                      </p:to>
                                    </p:set>
                                    <p:animEffect transition="in" filter="wipe(left)">
                                      <p:cBhvr>
                                        <p:cTn id="1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txStyles>
    <p:titleStyle>
      <a:lvl1pPr algn="ctr" rtl="0" eaLnBrk="1" fontAlgn="base" hangingPunct="1">
        <a:spcBef>
          <a:spcPct val="0"/>
        </a:spcBef>
        <a:spcAft>
          <a:spcPct val="0"/>
        </a:spcAft>
        <a:defRPr sz="4200" b="1" i="1">
          <a:solidFill>
            <a:schemeClr val="tx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4648200"/>
            <a:ext cx="5486400" cy="1143000"/>
          </a:xfrm>
        </p:spPr>
        <p:txBody>
          <a:bodyPr/>
          <a:lstStyle/>
          <a:p>
            <a:r>
              <a:rPr lang="en-US" sz="2600" dirty="0" err="1" smtClean="0"/>
              <a:t>Rekayasa</a:t>
            </a:r>
            <a:r>
              <a:rPr lang="en-US" sz="2600" dirty="0" smtClean="0"/>
              <a:t> </a:t>
            </a:r>
            <a:r>
              <a:rPr lang="en-US" sz="2600" dirty="0" err="1" smtClean="0"/>
              <a:t>perangkat</a:t>
            </a:r>
            <a:r>
              <a:rPr lang="en-US" sz="2600" dirty="0" smtClean="0"/>
              <a:t> </a:t>
            </a:r>
            <a:r>
              <a:rPr lang="en-US" sz="2600" dirty="0" err="1" smtClean="0"/>
              <a:t>lunak</a:t>
            </a:r>
            <a:endParaRPr lang="en-US" sz="4400" dirty="0"/>
          </a:p>
        </p:txBody>
      </p:sp>
      <p:sp>
        <p:nvSpPr>
          <p:cNvPr id="2051" name="Rectangle 3"/>
          <p:cNvSpPr>
            <a:spLocks noGrp="1" noChangeArrowheads="1"/>
          </p:cNvSpPr>
          <p:nvPr>
            <p:ph type="subTitle" idx="1"/>
          </p:nvPr>
        </p:nvSpPr>
        <p:spPr>
          <a:xfrm>
            <a:off x="304800" y="5791200"/>
            <a:ext cx="6400800" cy="838200"/>
          </a:xfrm>
        </p:spPr>
        <p:txBody>
          <a:bodyPr/>
          <a:lstStyle/>
          <a:p>
            <a:r>
              <a:rPr lang="en-US" dirty="0" err="1" smtClean="0"/>
              <a:t>Nur</a:t>
            </a:r>
            <a:r>
              <a:rPr lang="en-US" dirty="0" smtClean="0"/>
              <a:t> </a:t>
            </a:r>
            <a:r>
              <a:rPr lang="en-US" dirty="0" err="1" smtClean="0"/>
              <a:t>Hariyati</a:t>
            </a:r>
            <a:r>
              <a:rPr lang="en-US" dirty="0" smtClean="0"/>
              <a:t> (1421024198)</a:t>
            </a:r>
          </a:p>
          <a:p>
            <a:r>
              <a:rPr lang="en-US" dirty="0" err="1" smtClean="0"/>
              <a:t>Manajemen</a:t>
            </a:r>
            <a:r>
              <a:rPr lang="en-US" dirty="0" smtClean="0"/>
              <a:t> </a:t>
            </a:r>
            <a:r>
              <a:rPr lang="en-US" dirty="0" err="1" smtClean="0"/>
              <a:t>Informatika</a:t>
            </a:r>
            <a:r>
              <a:rPr lang="en-US" dirty="0" smtClean="0"/>
              <a:t> 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WordArt 2"/>
          <p:cNvSpPr>
            <a:spLocks noChangeArrowheads="1" noChangeShapeType="1" noTextEdit="1"/>
          </p:cNvSpPr>
          <p:nvPr/>
        </p:nvSpPr>
        <p:spPr bwMode="gray">
          <a:xfrm>
            <a:off x="457200" y="4819650"/>
            <a:ext cx="4495800" cy="609600"/>
          </a:xfrm>
          <a:prstGeom prst="rect">
            <a:avLst/>
          </a:prstGeom>
        </p:spPr>
        <p:txBody>
          <a:bodyPr wrap="none" fromWordArt="1">
            <a:prstTxWarp prst="textDeflate">
              <a:avLst>
                <a:gd name="adj" fmla="val 0"/>
              </a:avLst>
            </a:prstTxWarp>
          </a:bodyPr>
          <a:lstStyle/>
          <a:p>
            <a:pPr algn="ctr"/>
            <a:r>
              <a:rPr lang="en-US" sz="3600" b="1" kern="10">
                <a:ln w="19050">
                  <a:solidFill>
                    <a:srgbClr val="FFFFFF"/>
                  </a:solidFill>
                  <a:round/>
                  <a:headEnd/>
                  <a:tailEnd/>
                </a:ln>
                <a:solidFill>
                  <a:schemeClr val="accent1"/>
                </a:solidFill>
                <a:effectLst>
                  <a:outerShdw dist="53882" dir="2700000" algn="ctr" rotWithShape="0">
                    <a:schemeClr val="tx1">
                      <a:alpha val="50000"/>
                    </a:schemeClr>
                  </a:outerShdw>
                </a:effectLst>
                <a:latin typeface="Arial"/>
                <a:cs typeface="Arial"/>
              </a:rPr>
              <a:t>Thank You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Rectangle 9"/>
          <p:cNvSpPr>
            <a:spLocks noGrp="1" noChangeArrowheads="1"/>
          </p:cNvSpPr>
          <p:nvPr>
            <p:ph type="title"/>
          </p:nvPr>
        </p:nvSpPr>
        <p:spPr/>
        <p:txBody>
          <a:bodyPr/>
          <a:lstStyle/>
          <a:p>
            <a:r>
              <a:rPr lang="en-US" sz="4300" dirty="0" err="1" smtClean="0"/>
              <a:t>Sistem</a:t>
            </a:r>
            <a:r>
              <a:rPr lang="en-US" sz="4300" dirty="0" smtClean="0"/>
              <a:t> </a:t>
            </a:r>
            <a:r>
              <a:rPr lang="en-US" sz="4300" dirty="0" err="1" smtClean="0"/>
              <a:t>Operasi</a:t>
            </a:r>
            <a:endParaRPr lang="en-US" sz="4300" dirty="0"/>
          </a:p>
        </p:txBody>
      </p:sp>
      <p:sp>
        <p:nvSpPr>
          <p:cNvPr id="37" name="Content Placeholder 4"/>
          <p:cNvSpPr>
            <a:spLocks noGrp="1"/>
          </p:cNvSpPr>
          <p:nvPr>
            <p:ph idx="1"/>
          </p:nvPr>
        </p:nvSpPr>
        <p:spPr>
          <a:xfrm>
            <a:off x="762000" y="1295400"/>
            <a:ext cx="7924800" cy="4997152"/>
          </a:xfrm>
        </p:spPr>
        <p:txBody>
          <a:bodyPr>
            <a:normAutofit/>
          </a:bodyPr>
          <a:lstStyle/>
          <a:p>
            <a:pPr algn="just"/>
            <a:r>
              <a:rPr lang="id-ID" dirty="0" smtClean="0">
                <a:effectLst/>
              </a:rPr>
              <a:t>Sistem </a:t>
            </a:r>
            <a:r>
              <a:rPr lang="id-ID" dirty="0" smtClean="0">
                <a:effectLst/>
              </a:rPr>
              <a:t>operasi di buat dengan menggunakan </a:t>
            </a:r>
            <a:r>
              <a:rPr lang="id-ID" dirty="0" smtClean="0">
                <a:effectLst/>
              </a:rPr>
              <a:t>bahasa</a:t>
            </a:r>
            <a:r>
              <a:rPr lang="en-US" dirty="0" smtClean="0">
                <a:effectLst/>
              </a:rPr>
              <a:t> assembly</a:t>
            </a:r>
            <a:r>
              <a:rPr lang="id-ID" dirty="0" smtClean="0">
                <a:effectLst/>
              </a:rPr>
              <a:t> beserta </a:t>
            </a:r>
            <a:r>
              <a:rPr lang="id-ID" dirty="0" smtClean="0">
                <a:effectLst/>
              </a:rPr>
              <a:t>algoritma pemrogramannya.</a:t>
            </a:r>
          </a:p>
          <a:p>
            <a:pPr marL="0" indent="0" algn="just">
              <a:buNone/>
            </a:pPr>
            <a:endParaRPr lang="id-ID" dirty="0" smtClean="0">
              <a:effectLs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300" dirty="0" err="1" smtClean="0"/>
              <a:t>Mitos</a:t>
            </a:r>
            <a:r>
              <a:rPr lang="en-US" sz="4300" dirty="0" smtClean="0"/>
              <a:t> 1-Managemen</a:t>
            </a:r>
            <a:endParaRPr lang="en-US" sz="4300" dirty="0"/>
          </a:p>
        </p:txBody>
      </p:sp>
      <p:sp>
        <p:nvSpPr>
          <p:cNvPr id="8" name="Content Placeholder 4"/>
          <p:cNvSpPr>
            <a:spLocks noGrp="1"/>
          </p:cNvSpPr>
          <p:nvPr>
            <p:ph idx="1"/>
          </p:nvPr>
        </p:nvSpPr>
        <p:spPr>
          <a:xfrm>
            <a:off x="1043608" y="1219200"/>
            <a:ext cx="7643192" cy="4997152"/>
          </a:xfrm>
        </p:spPr>
        <p:txBody>
          <a:bodyPr>
            <a:normAutofit/>
          </a:bodyPr>
          <a:lstStyle/>
          <a:p>
            <a:pPr marL="457200" lvl="1" indent="0" algn="ctr">
              <a:buNone/>
            </a:pPr>
            <a:r>
              <a:rPr lang="id-ID" b="1" i="1" dirty="0" smtClean="0">
                <a:solidFill>
                  <a:schemeClr val="accent5">
                    <a:lumMod val="50000"/>
                  </a:schemeClr>
                </a:solidFill>
              </a:rPr>
              <a:t>“Project manager (PM) sebagai penaggung jawab PL dituntut menjaga budget, jadwal, kualitas”</a:t>
            </a:r>
          </a:p>
          <a:p>
            <a:pPr marL="457200" lvl="1" indent="0" algn="ctr">
              <a:buNone/>
            </a:pPr>
            <a:endParaRPr lang="id-ID" b="1" dirty="0" smtClean="0"/>
          </a:p>
          <a:p>
            <a:pPr marL="457200" lvl="1" indent="0">
              <a:buNone/>
            </a:pPr>
            <a:r>
              <a:rPr lang="id-ID" dirty="0" smtClean="0"/>
              <a:t>Berkaitan dengan Manajemen :  Biasanya muncul pada manajer yang bertanggung jawab terhadap perangkat lunak. Mereka biasanya ditekan untuk menjaga budget, jadwal harus selalu terpenuhi dan harus meningkatkan kualitas. Mitos tersebut antara lain : </a:t>
            </a:r>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300" dirty="0" err="1" smtClean="0"/>
              <a:t>Mitos</a:t>
            </a:r>
            <a:r>
              <a:rPr lang="en-US" sz="4300" dirty="0" smtClean="0"/>
              <a:t> 1-Managemen</a:t>
            </a:r>
            <a:endParaRPr lang="en-US" sz="4300" dirty="0"/>
          </a:p>
        </p:txBody>
      </p:sp>
      <p:sp>
        <p:nvSpPr>
          <p:cNvPr id="5" name="Content Placeholder 4"/>
          <p:cNvSpPr>
            <a:spLocks noGrp="1"/>
          </p:cNvSpPr>
          <p:nvPr>
            <p:ph idx="1"/>
          </p:nvPr>
        </p:nvSpPr>
        <p:spPr>
          <a:xfrm>
            <a:off x="838200" y="1295400"/>
            <a:ext cx="7776864" cy="4997152"/>
          </a:xfrm>
        </p:spPr>
        <p:txBody>
          <a:bodyPr/>
          <a:lstStyle/>
          <a:p>
            <a:pPr lvl="1">
              <a:buFont typeface="Wingdings" pitchFamily="2" charset="2"/>
              <a:buChar char="Ø"/>
            </a:pPr>
            <a:r>
              <a:rPr lang="id-ID" sz="3200" b="1" i="1" dirty="0" smtClean="0">
                <a:solidFill>
                  <a:schemeClr val="accent5">
                    <a:lumMod val="50000"/>
                  </a:schemeClr>
                </a:solidFill>
              </a:rPr>
              <a:t>Jika dikejar jadwal, apakah solusinya menambah programmer yang mengerjakan?</a:t>
            </a:r>
          </a:p>
          <a:p>
            <a:pPr marL="457200" lvl="1" indent="0">
              <a:buNone/>
            </a:pPr>
            <a:endParaRPr lang="id-ID" sz="3200" dirty="0"/>
          </a:p>
          <a:p>
            <a:pPr marL="457200" lvl="1" indent="0">
              <a:buNone/>
            </a:pPr>
            <a:r>
              <a:rPr lang="id-ID" sz="3600" dirty="0" smtClean="0"/>
              <a:t>Kenyataanya :</a:t>
            </a:r>
          </a:p>
          <a:p>
            <a:pPr marL="0" indent="0">
              <a:buNone/>
            </a:pPr>
            <a:r>
              <a:rPr lang="id-ID" dirty="0" smtClean="0"/>
              <a:t>Membuat perangkat lunak  bukan proses mekanis seperti industri manufaktur. Jika kita menambah orang pada proyek yang terlambat itu justru akan lebih terlambat </a:t>
            </a:r>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300" dirty="0" err="1" smtClean="0"/>
              <a:t>Mitos</a:t>
            </a:r>
            <a:r>
              <a:rPr lang="en-US" sz="4300" dirty="0" smtClean="0"/>
              <a:t> 2-Klien</a:t>
            </a:r>
            <a:endParaRPr lang="en-US" sz="4300" dirty="0"/>
          </a:p>
        </p:txBody>
      </p:sp>
      <p:sp>
        <p:nvSpPr>
          <p:cNvPr id="6" name="Content Placeholder 4"/>
          <p:cNvSpPr>
            <a:spLocks noGrp="1"/>
          </p:cNvSpPr>
          <p:nvPr>
            <p:ph idx="1"/>
          </p:nvPr>
        </p:nvSpPr>
        <p:spPr>
          <a:xfrm>
            <a:off x="1043608" y="1600200"/>
            <a:ext cx="7643192" cy="4525963"/>
          </a:xfrm>
        </p:spPr>
        <p:txBody>
          <a:bodyPr>
            <a:normAutofit/>
          </a:bodyPr>
          <a:lstStyle/>
          <a:p>
            <a:pPr marL="0" indent="0" algn="ctr">
              <a:buNone/>
            </a:pPr>
            <a:r>
              <a:rPr lang="id-ID" b="1" dirty="0" smtClean="0">
                <a:solidFill>
                  <a:schemeClr val="accent5">
                    <a:lumMod val="50000"/>
                  </a:schemeClr>
                </a:solidFill>
              </a:rPr>
              <a:t>“Ada anggapan bahwa developer kurang menguasai/berusaha”</a:t>
            </a:r>
          </a:p>
          <a:p>
            <a:pPr marL="0" indent="0" algn="ctr">
              <a:buNone/>
            </a:pPr>
            <a:r>
              <a:rPr lang="id-ID" dirty="0" smtClean="0"/>
              <a:t> </a:t>
            </a:r>
          </a:p>
          <a:p>
            <a:pPr marL="0" indent="0">
              <a:buNone/>
            </a:pPr>
            <a:r>
              <a:rPr lang="sv-SE" dirty="0" smtClean="0"/>
              <a:t>Berkaitan dengan Klien</a:t>
            </a:r>
            <a:r>
              <a:rPr lang="id-ID" dirty="0" smtClean="0"/>
              <a:t>,</a:t>
            </a:r>
            <a:r>
              <a:rPr lang="id-ID" dirty="0"/>
              <a:t> </a:t>
            </a:r>
            <a:r>
              <a:rPr lang="sv-SE" dirty="0" smtClean="0"/>
              <a:t>Konsumen sering mempercayai mitos karena pembuat perangkat lunak kurang berusaha untuk membetulkan misinformasi ini</a:t>
            </a:r>
            <a:r>
              <a:rPr lang="id-ID" dirty="0" smtClean="0"/>
              <a:t>. </a:t>
            </a:r>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300" dirty="0" err="1" smtClean="0"/>
              <a:t>Mitos</a:t>
            </a:r>
            <a:r>
              <a:rPr lang="en-US" sz="4300" dirty="0" smtClean="0"/>
              <a:t> 2-Klien</a:t>
            </a:r>
            <a:endParaRPr lang="en-US" sz="4300" dirty="0"/>
          </a:p>
        </p:txBody>
      </p:sp>
      <p:sp>
        <p:nvSpPr>
          <p:cNvPr id="5" name="Content Placeholder 4"/>
          <p:cNvSpPr>
            <a:spLocks noGrp="1"/>
          </p:cNvSpPr>
          <p:nvPr>
            <p:ph idx="1"/>
          </p:nvPr>
        </p:nvSpPr>
        <p:spPr>
          <a:xfrm>
            <a:off x="762000" y="1219200"/>
            <a:ext cx="7776864" cy="5069160"/>
          </a:xfrm>
        </p:spPr>
        <p:txBody>
          <a:bodyPr>
            <a:normAutofit lnSpcReduction="10000"/>
          </a:bodyPr>
          <a:lstStyle/>
          <a:p>
            <a:pPr lvl="1">
              <a:buFont typeface="Wingdings" pitchFamily="2" charset="2"/>
              <a:buChar char="Ø"/>
            </a:pPr>
            <a:r>
              <a:rPr lang="id-ID" b="1" i="1" dirty="0" smtClean="0">
                <a:solidFill>
                  <a:schemeClr val="accent5">
                    <a:lumMod val="50000"/>
                  </a:schemeClr>
                </a:solidFill>
              </a:rPr>
              <a:t> Kalimat umum yang menyatakan objektif sudah cukup untuk coding. “Lain waktu nanti kita perinci lagi”.</a:t>
            </a:r>
          </a:p>
          <a:p>
            <a:pPr marL="457200" lvl="1" indent="0">
              <a:buNone/>
            </a:pPr>
            <a:r>
              <a:rPr lang="id-ID" dirty="0" smtClean="0"/>
              <a:t>Kenyataan :</a:t>
            </a:r>
          </a:p>
          <a:p>
            <a:pPr marL="457200" lvl="1" indent="0">
              <a:buNone/>
            </a:pPr>
            <a:r>
              <a:rPr lang="id-ID" dirty="0"/>
              <a:t>	</a:t>
            </a:r>
            <a:r>
              <a:rPr lang="id-ID" dirty="0" smtClean="0"/>
              <a:t> Definisi yang tidak jelas, justru akan menggagalkan usaha pengembangan perangkat lunak. Justru diperlukan deskripsi formal dan detil dari domain informasi, fungsi, performansi, antarmuka, batasan desain, dan kriteria validasi. Karakteristik ini hanya bias didapat melalui komunikasi total antara pelanggan dan pengembang. </a:t>
            </a: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300" dirty="0" err="1" smtClean="0"/>
              <a:t>Mitos</a:t>
            </a:r>
            <a:r>
              <a:rPr lang="en-US" sz="4300" dirty="0" smtClean="0"/>
              <a:t> 2-Klien</a:t>
            </a:r>
            <a:endParaRPr lang="en-US" sz="4300" dirty="0"/>
          </a:p>
        </p:txBody>
      </p:sp>
      <p:sp>
        <p:nvSpPr>
          <p:cNvPr id="6" name="Content Placeholder 4"/>
          <p:cNvSpPr>
            <a:spLocks noGrp="1"/>
          </p:cNvSpPr>
          <p:nvPr>
            <p:ph idx="1"/>
          </p:nvPr>
        </p:nvSpPr>
        <p:spPr>
          <a:xfrm>
            <a:off x="914400" y="1219200"/>
            <a:ext cx="7571184" cy="4997152"/>
          </a:xfrm>
        </p:spPr>
        <p:txBody>
          <a:bodyPr>
            <a:normAutofit fontScale="92500" lnSpcReduction="20000"/>
          </a:bodyPr>
          <a:lstStyle/>
          <a:p>
            <a:pPr>
              <a:buFont typeface="Wingdings" pitchFamily="2" charset="2"/>
              <a:buChar char="Ø"/>
            </a:pPr>
            <a:r>
              <a:rPr lang="id-ID" b="1" i="1" dirty="0" smtClean="0">
                <a:solidFill>
                  <a:schemeClr val="accent5">
                    <a:lumMod val="50000"/>
                  </a:schemeClr>
                </a:solidFill>
              </a:rPr>
              <a:t>Kebutuhan proyek akan terus berubah, tapi perubahan ini aka dapat ditanggapi dengan mudah karena PL itu bersifat fleksibel.</a:t>
            </a:r>
          </a:p>
          <a:p>
            <a:pPr marL="0" indent="0">
              <a:buNone/>
            </a:pPr>
            <a:endParaRPr lang="id-ID" dirty="0" smtClean="0"/>
          </a:p>
          <a:p>
            <a:pPr marL="0" indent="0">
              <a:buNone/>
            </a:pPr>
            <a:r>
              <a:rPr lang="id-ID" dirty="0" smtClean="0"/>
              <a:t>Kenyataan :</a:t>
            </a:r>
          </a:p>
          <a:p>
            <a:pPr marL="0" indent="0">
              <a:buNone/>
            </a:pPr>
            <a:r>
              <a:rPr lang="id-ID" dirty="0"/>
              <a:t>M</a:t>
            </a:r>
            <a:r>
              <a:rPr lang="id-ID" dirty="0" smtClean="0"/>
              <a:t>emang betul kebutuhan perangkat lunak akan berubah, namun dampaknya tergantung pada waktu pemunculannya. Jika muncul pada tahap definisi, pengaruhnya tidak banyak, lebih kebelakang dampaknya akan lebih besar. </a:t>
            </a:r>
          </a:p>
          <a:p>
            <a:pPr marL="0" indent="0">
              <a:buNone/>
            </a:pP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300" dirty="0" err="1" smtClean="0"/>
              <a:t>Mitos</a:t>
            </a:r>
            <a:r>
              <a:rPr lang="en-US" sz="4300" dirty="0" smtClean="0"/>
              <a:t> 3-Pengembang</a:t>
            </a:r>
            <a:endParaRPr lang="en-US" sz="4300" dirty="0"/>
          </a:p>
        </p:txBody>
      </p:sp>
      <p:sp>
        <p:nvSpPr>
          <p:cNvPr id="5" name="Content Placeholder 4"/>
          <p:cNvSpPr>
            <a:spLocks noGrp="1"/>
          </p:cNvSpPr>
          <p:nvPr>
            <p:ph idx="1"/>
          </p:nvPr>
        </p:nvSpPr>
        <p:spPr>
          <a:xfrm>
            <a:off x="1115616" y="1447800"/>
            <a:ext cx="7571184" cy="4925144"/>
          </a:xfrm>
        </p:spPr>
        <p:txBody>
          <a:bodyPr/>
          <a:lstStyle/>
          <a:p>
            <a:pPr marL="0" indent="0" algn="ctr">
              <a:buNone/>
            </a:pPr>
            <a:r>
              <a:rPr lang="id-ID" b="1" dirty="0" smtClean="0"/>
              <a:t>“PL itu program”</a:t>
            </a:r>
          </a:p>
          <a:p>
            <a:pPr marL="0" indent="0">
              <a:buNone/>
            </a:pPr>
            <a:r>
              <a:rPr lang="id-ID" dirty="0" smtClean="0"/>
              <a:t>Mitos :</a:t>
            </a:r>
          </a:p>
          <a:p>
            <a:pPr marL="0" indent="0">
              <a:buNone/>
            </a:pPr>
            <a:r>
              <a:rPr lang="id-ID" b="1" i="1" dirty="0" smtClean="0">
                <a:solidFill>
                  <a:schemeClr val="accent5">
                    <a:lumMod val="50000"/>
                  </a:schemeClr>
                </a:solidFill>
              </a:rPr>
              <a:t>Selama program belum berjalan, sulit untuk mengetahui kualitasnya.</a:t>
            </a:r>
          </a:p>
          <a:p>
            <a:pPr marL="0" indent="0">
              <a:buNone/>
            </a:pPr>
            <a:r>
              <a:rPr lang="id-ID" dirty="0" smtClean="0"/>
              <a:t>Kenyataan :</a:t>
            </a:r>
          </a:p>
          <a:p>
            <a:pPr marL="0" indent="0">
              <a:buNone/>
            </a:pPr>
            <a:r>
              <a:rPr lang="id-ID" dirty="0" smtClean="0"/>
              <a:t>Software review adalah cara efektif untuk mencari Software defect daripada tahap pengujian </a:t>
            </a:r>
          </a:p>
          <a:p>
            <a:pPr marL="0" indent="0">
              <a:buNone/>
            </a:pP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300" dirty="0" err="1" smtClean="0"/>
              <a:t>Mitos</a:t>
            </a:r>
            <a:r>
              <a:rPr lang="en-US" sz="4300" dirty="0" smtClean="0"/>
              <a:t> 3-Pengembang</a:t>
            </a:r>
            <a:endParaRPr lang="en-US" sz="4300" dirty="0"/>
          </a:p>
        </p:txBody>
      </p:sp>
      <p:sp>
        <p:nvSpPr>
          <p:cNvPr id="6" name="Content Placeholder 4"/>
          <p:cNvSpPr>
            <a:spLocks noGrp="1"/>
          </p:cNvSpPr>
          <p:nvPr>
            <p:ph idx="1"/>
          </p:nvPr>
        </p:nvSpPr>
        <p:spPr>
          <a:xfrm>
            <a:off x="990600" y="1295400"/>
            <a:ext cx="7571184" cy="4997152"/>
          </a:xfrm>
        </p:spPr>
        <p:txBody>
          <a:bodyPr>
            <a:normAutofit lnSpcReduction="10000"/>
          </a:bodyPr>
          <a:lstStyle/>
          <a:p>
            <a:pPr marL="0" indent="0">
              <a:buNone/>
            </a:pPr>
            <a:r>
              <a:rPr lang="id-ID" dirty="0" smtClean="0"/>
              <a:t>Mitos :</a:t>
            </a:r>
          </a:p>
          <a:p>
            <a:pPr marL="0" indent="0">
              <a:buNone/>
            </a:pPr>
            <a:r>
              <a:rPr lang="id-ID" b="1" i="1" dirty="0" smtClean="0">
                <a:solidFill>
                  <a:schemeClr val="accent5">
                    <a:lumMod val="50000"/>
                  </a:schemeClr>
                </a:solidFill>
              </a:rPr>
              <a:t>Faktor penentu suksesnya proyek adalah program berjalan tanpa error.</a:t>
            </a:r>
          </a:p>
          <a:p>
            <a:pPr marL="0" indent="0">
              <a:buNone/>
            </a:pPr>
            <a:r>
              <a:rPr lang="id-ID" dirty="0" smtClean="0"/>
              <a:t>Kenyataan :</a:t>
            </a:r>
          </a:p>
          <a:p>
            <a:pPr marL="0" indent="0">
              <a:buNone/>
            </a:pPr>
            <a:r>
              <a:rPr lang="id-ID" dirty="0" smtClean="0"/>
              <a:t> Program hanyalah salah satu komponen dari perangkat lunak. Dokumentasi penting sebagai dasar pengembangan yang sukses serta sebagai penunjuk untuk pemeliharaan perangkat lunak </a:t>
            </a:r>
            <a:endParaRPr lang="id-ID"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400TGp_globalcity_light_ani">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400TGp_globalcity_light_ani</Template>
  <TotalTime>14</TotalTime>
  <Words>304</Words>
  <Application>Microsoft Office PowerPoint</Application>
  <PresentationFormat>On-screen Show (4:3)</PresentationFormat>
  <Paragraphs>39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400TGp_globalcity_light_ani</vt:lpstr>
      <vt:lpstr>Rekayasa perangkat lunak</vt:lpstr>
      <vt:lpstr>Sistem Operasi</vt:lpstr>
      <vt:lpstr>Mitos 1-Managemen</vt:lpstr>
      <vt:lpstr>Mitos 1-Managemen</vt:lpstr>
      <vt:lpstr>Mitos 2-Klien</vt:lpstr>
      <vt:lpstr>Mitos 2-Klien</vt:lpstr>
      <vt:lpstr>Mitos 2-Klien</vt:lpstr>
      <vt:lpstr>Mitos 3-Pengembang</vt:lpstr>
      <vt:lpstr>Mitos 3-Pengembang</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Rekayasa perangkat lunak</dc:title>
  <dc:creator>Asus</dc:creator>
  <cp:lastModifiedBy>Asus</cp:lastModifiedBy>
  <cp:revision>3</cp:revision>
  <dcterms:created xsi:type="dcterms:W3CDTF">2015-09-28T08:55:29Z</dcterms:created>
  <dcterms:modified xsi:type="dcterms:W3CDTF">2015-09-28T10:59:54Z</dcterms:modified>
</cp:coreProperties>
</file>