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3" t="0" r="-33333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451851" y="5176838"/>
            <a:ext cx="12114058" cy="0"/>
          </a:xfrm>
          <a:prstGeom prst="line">
            <a:avLst/>
          </a:prstGeom>
          <a:ln cap="flat" w="666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06426" y="2412870"/>
            <a:ext cx="1647514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CSC4202-G6: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DESIGN AND ANALYSIS OF ALGORITHMS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(SAFE EVACUATION ROUTE IN POST-LANDSLIDE)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16895" y="6119154"/>
            <a:ext cx="14654211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ALISYA ATHIRAH BINTI MOHD HUZZAINNY</a:t>
            </a:r>
            <a:r>
              <a:rPr lang="en-US" sz="3100">
                <a:solidFill>
                  <a:srgbClr val="2254C5"/>
                </a:solidFill>
                <a:latin typeface="Montserrat"/>
              </a:rPr>
              <a:t> 211175</a:t>
            </a:r>
          </a:p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ADRIANA HUMAYRA BINTI SHALIZAN 213056</a:t>
            </a:r>
          </a:p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NURHAZWANI BINTI MUHAMMAD RADHI 213515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79711" y="1309650"/>
            <a:ext cx="14866123" cy="9874969"/>
          </a:xfrm>
          <a:custGeom>
            <a:avLst/>
            <a:gdLst/>
            <a:ahLst/>
            <a:cxnLst/>
            <a:rect r="r" b="b" t="t" l="l"/>
            <a:pathLst>
              <a:path h="9874969" w="14866123">
                <a:moveTo>
                  <a:pt x="0" y="0"/>
                </a:moveTo>
                <a:lnTo>
                  <a:pt x="14866122" y="0"/>
                </a:lnTo>
                <a:lnTo>
                  <a:pt x="14866122" y="9874970"/>
                </a:lnTo>
                <a:lnTo>
                  <a:pt x="0" y="987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50541"/>
            <a:ext cx="8614068" cy="173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43"/>
              </a:lnSpc>
            </a:pPr>
            <a:r>
              <a:rPr lang="en-US" sz="10174">
                <a:solidFill>
                  <a:srgbClr val="FFFFFF"/>
                </a:solidFill>
                <a:latin typeface="Montserrat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30540" y="2086688"/>
            <a:ext cx="16426920" cy="641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A catastrophic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landslide 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struck around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The Mines Shopping Mall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in Seri Kembangan, resulting in significant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structural damage and blocking several pathways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. This unexpected disaster has trapped numerous individuals inside, including ten Universiti Putra Malaysia (UPM) students. These students must find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safe routes to return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to their college dormitory,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Kolej 12,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on the university campus. The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usual fastest routes are now unsafe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, so they need to consider alternative paths that offer the shortest distance while ensuring their safety. </a:t>
            </a:r>
          </a:p>
          <a:p>
            <a:pPr algn="just">
              <a:lnSpc>
                <a:spcPts val="3908"/>
              </a:lnSpc>
            </a:pPr>
          </a:p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The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primary challenges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are: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navigating blocked roads and paths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dealing with the dynamically changing conditions caused by the landslide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ensuring the safety of the individuals</a:t>
            </a:r>
          </a:p>
          <a:p>
            <a:pPr algn="just">
              <a:lnSpc>
                <a:spcPts val="3908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158561" y="5318305"/>
            <a:ext cx="4709511" cy="3548373"/>
          </a:xfrm>
          <a:custGeom>
            <a:avLst/>
            <a:gdLst/>
            <a:ahLst/>
            <a:cxnLst/>
            <a:rect r="r" b="b" t="t" l="l"/>
            <a:pathLst>
              <a:path h="3548373" w="4709511">
                <a:moveTo>
                  <a:pt x="0" y="0"/>
                </a:moveTo>
                <a:lnTo>
                  <a:pt x="4709511" y="0"/>
                </a:lnTo>
                <a:lnTo>
                  <a:pt x="4709511" y="3548373"/>
                </a:lnTo>
                <a:lnTo>
                  <a:pt x="0" y="3548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Scenario &amp; Challenge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433616" y="7693175"/>
            <a:ext cx="724945" cy="620817"/>
          </a:xfrm>
          <a:custGeom>
            <a:avLst/>
            <a:gdLst/>
            <a:ahLst/>
            <a:cxnLst/>
            <a:rect r="r" b="b" t="t" l="l"/>
            <a:pathLst>
              <a:path h="620817" w="724945">
                <a:moveTo>
                  <a:pt x="0" y="0"/>
                </a:moveTo>
                <a:lnTo>
                  <a:pt x="724945" y="0"/>
                </a:lnTo>
                <a:lnTo>
                  <a:pt x="724945" y="620817"/>
                </a:lnTo>
                <a:lnTo>
                  <a:pt x="0" y="620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87904" y="8003583"/>
            <a:ext cx="645712" cy="1973008"/>
          </a:xfrm>
          <a:custGeom>
            <a:avLst/>
            <a:gdLst/>
            <a:ahLst/>
            <a:cxnLst/>
            <a:rect r="r" b="b" t="t" l="l"/>
            <a:pathLst>
              <a:path h="1973008" w="645712">
                <a:moveTo>
                  <a:pt x="0" y="0"/>
                </a:moveTo>
                <a:lnTo>
                  <a:pt x="645712" y="0"/>
                </a:lnTo>
                <a:lnTo>
                  <a:pt x="645712" y="1973009"/>
                </a:lnTo>
                <a:lnTo>
                  <a:pt x="0" y="1973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2380" y="1753564"/>
            <a:ext cx="16426920" cy="3938536"/>
          </a:xfrm>
          <a:custGeom>
            <a:avLst/>
            <a:gdLst/>
            <a:ahLst/>
            <a:cxnLst/>
            <a:rect r="r" b="b" t="t" l="l"/>
            <a:pathLst>
              <a:path h="3938536" w="16426920">
                <a:moveTo>
                  <a:pt x="0" y="0"/>
                </a:moveTo>
                <a:lnTo>
                  <a:pt x="16426920" y="0"/>
                </a:lnTo>
                <a:lnTo>
                  <a:pt x="16426920" y="3938537"/>
                </a:lnTo>
                <a:lnTo>
                  <a:pt x="0" y="393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39851"/>
            <a:ext cx="16072192" cy="1462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To develop an algorithm that helps the students to find the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shortest and safest routes 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to reach Kolej 12. Compare each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route distance and safety score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from each Jalan stated in the illustration above. The starting location is The Mines Shopping Mall.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669609" y="3153502"/>
            <a:ext cx="8906269" cy="1168997"/>
            <a:chOff x="0" y="0"/>
            <a:chExt cx="7763651" cy="1019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63651" cy="1019022"/>
            </a:xfrm>
            <a:custGeom>
              <a:avLst/>
              <a:gdLst/>
              <a:ahLst/>
              <a:cxnLst/>
              <a:rect r="r" b="b" t="t" l="l"/>
              <a:pathLst>
                <a:path h="1019022" w="7763651">
                  <a:moveTo>
                    <a:pt x="0" y="0"/>
                  </a:moveTo>
                  <a:lnTo>
                    <a:pt x="7763651" y="0"/>
                  </a:lnTo>
                  <a:lnTo>
                    <a:pt x="7763651" y="1019022"/>
                  </a:lnTo>
                  <a:lnTo>
                    <a:pt x="0" y="1019022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084595" y="3479372"/>
            <a:ext cx="7739715" cy="460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Why choose Dijkstra’s algorithm??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291115" y="5241118"/>
            <a:ext cx="4379150" cy="3406469"/>
            <a:chOff x="0" y="0"/>
            <a:chExt cx="2460381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60381" cy="1913890"/>
            </a:xfrm>
            <a:custGeom>
              <a:avLst/>
              <a:gdLst/>
              <a:ahLst/>
              <a:cxnLst/>
              <a:rect r="r" b="b" t="t" l="l"/>
              <a:pathLst>
                <a:path h="1913890" w="2460381">
                  <a:moveTo>
                    <a:pt x="0" y="0"/>
                  </a:moveTo>
                  <a:lnTo>
                    <a:pt x="2460381" y="0"/>
                  </a:lnTo>
                  <a:lnTo>
                    <a:pt x="246038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557010" y="5516687"/>
            <a:ext cx="3847360" cy="27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Montserrat"/>
              </a:rPr>
              <a:t>Effectiveness in handling graph-based pathfinding problems that require optimization of multiple factors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6215471">
            <a:off x="4148934" y="3821677"/>
            <a:ext cx="2077842" cy="1342805"/>
          </a:xfrm>
          <a:custGeom>
            <a:avLst/>
            <a:gdLst/>
            <a:ahLst/>
            <a:cxnLst/>
            <a:rect r="r" b="b" t="t" l="l"/>
            <a:pathLst>
              <a:path h="1342805" w="2077842">
                <a:moveTo>
                  <a:pt x="0" y="1342805"/>
                </a:moveTo>
                <a:lnTo>
                  <a:pt x="2077842" y="1342805"/>
                </a:lnTo>
                <a:lnTo>
                  <a:pt x="2077842" y="0"/>
                </a:lnTo>
                <a:lnTo>
                  <a:pt x="0" y="0"/>
                </a:lnTo>
                <a:lnTo>
                  <a:pt x="0" y="134280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17735" y="5170224"/>
            <a:ext cx="4379150" cy="3406469"/>
            <a:chOff x="0" y="0"/>
            <a:chExt cx="2460381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0381" cy="1913890"/>
            </a:xfrm>
            <a:custGeom>
              <a:avLst/>
              <a:gdLst/>
              <a:ahLst/>
              <a:cxnLst/>
              <a:rect r="r" b="b" t="t" l="l"/>
              <a:pathLst>
                <a:path h="1913890" w="2460381">
                  <a:moveTo>
                    <a:pt x="0" y="0"/>
                  </a:moveTo>
                  <a:lnTo>
                    <a:pt x="2460381" y="0"/>
                  </a:lnTo>
                  <a:lnTo>
                    <a:pt x="246038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883630" y="5679900"/>
            <a:ext cx="3847360" cy="232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Montserrat"/>
              </a:rPr>
              <a:t>Ability to provide real-time, optimal solutions based on the evolving landscape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619197">
            <a:off x="11995558" y="4033796"/>
            <a:ext cx="2029752" cy="1311727"/>
          </a:xfrm>
          <a:custGeom>
            <a:avLst/>
            <a:gdLst/>
            <a:ahLst/>
            <a:cxnLst/>
            <a:rect r="r" b="b" t="t" l="l"/>
            <a:pathLst>
              <a:path h="1311727" w="2029752">
                <a:moveTo>
                  <a:pt x="0" y="0"/>
                </a:moveTo>
                <a:lnTo>
                  <a:pt x="2029752" y="0"/>
                </a:lnTo>
                <a:lnTo>
                  <a:pt x="2029752" y="1311727"/>
                </a:lnTo>
                <a:lnTo>
                  <a:pt x="0" y="1311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183543" y="7104613"/>
            <a:ext cx="1583697" cy="1583697"/>
          </a:xfrm>
          <a:custGeom>
            <a:avLst/>
            <a:gdLst/>
            <a:ahLst/>
            <a:cxnLst/>
            <a:rect r="r" b="b" t="t" l="l"/>
            <a:pathLst>
              <a:path h="1583697" w="1583697">
                <a:moveTo>
                  <a:pt x="0" y="0"/>
                </a:moveTo>
                <a:lnTo>
                  <a:pt x="1583697" y="0"/>
                </a:lnTo>
                <a:lnTo>
                  <a:pt x="1583697" y="1583697"/>
                </a:lnTo>
                <a:lnTo>
                  <a:pt x="0" y="1583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49182" y="5241118"/>
            <a:ext cx="1618058" cy="1632341"/>
          </a:xfrm>
          <a:custGeom>
            <a:avLst/>
            <a:gdLst/>
            <a:ahLst/>
            <a:cxnLst/>
            <a:rect r="r" b="b" t="t" l="l"/>
            <a:pathLst>
              <a:path h="1632341" w="1618058">
                <a:moveTo>
                  <a:pt x="0" y="0"/>
                </a:moveTo>
                <a:lnTo>
                  <a:pt x="1618058" y="0"/>
                </a:lnTo>
                <a:lnTo>
                  <a:pt x="1618058" y="1632340"/>
                </a:lnTo>
                <a:lnTo>
                  <a:pt x="0" y="1632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07923" y="5992295"/>
            <a:ext cx="1645573" cy="1762327"/>
          </a:xfrm>
          <a:custGeom>
            <a:avLst/>
            <a:gdLst/>
            <a:ahLst/>
            <a:cxnLst/>
            <a:rect r="r" b="b" t="t" l="l"/>
            <a:pathLst>
              <a:path h="1762327" w="1645573">
                <a:moveTo>
                  <a:pt x="0" y="0"/>
                </a:moveTo>
                <a:lnTo>
                  <a:pt x="1645573" y="0"/>
                </a:lnTo>
                <a:lnTo>
                  <a:pt x="1645573" y="1762327"/>
                </a:lnTo>
                <a:lnTo>
                  <a:pt x="0" y="17623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Algorithm Chosen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2380" y="2032575"/>
            <a:ext cx="1607219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2254C5"/>
                </a:solidFill>
                <a:latin typeface="Montserrat"/>
              </a:rPr>
              <a:t>Algorithm Paradigm: The paradigm used for</a:t>
            </a:r>
            <a:r>
              <a:rPr lang="en-US" sz="2899">
                <a:solidFill>
                  <a:srgbClr val="2254C5"/>
                </a:solidFill>
                <a:latin typeface="Montserrat Bold"/>
              </a:rPr>
              <a:t> Dijkstra's algorithm</a:t>
            </a:r>
            <a:r>
              <a:rPr lang="en-US" sz="2899">
                <a:solidFill>
                  <a:srgbClr val="2254C5"/>
                </a:solidFill>
                <a:latin typeface="Montserrat"/>
              </a:rPr>
              <a:t> is greedy algorithm.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Pseudocode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2380" y="1530894"/>
            <a:ext cx="8311620" cy="7994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function findSafestPath(start: Location, destination: Location)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start.minDistance = 0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queue = new PriorityQueue()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queue.add(start)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while queue is not empty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current = queue.poll()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for each path in current.paths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next = path.target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weight = path.distance + path.safetyScore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distanceThroughCurrent = current.minDistance + weight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if distanceThroughCurrent &lt; next.minDistance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queue.remove(next)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next.minDistance = distanceThroughCurrent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next.previous = current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queue.add(next)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printPaths(destination)</a:t>
            </a:r>
          </a:p>
          <a:p>
            <a:pPr algn="l">
              <a:lnSpc>
                <a:spcPts val="300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685857" y="1530894"/>
            <a:ext cx="7801258" cy="2279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4"/>
              </a:lnSpc>
            </a:pPr>
          </a:p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Uses</a:t>
            </a:r>
            <a:r>
              <a:rPr lang="en-US" sz="2146">
                <a:solidFill>
                  <a:srgbClr val="0034A8"/>
                </a:solidFill>
                <a:latin typeface="Canva Sans"/>
              </a:rPr>
              <a:t> a priority queue to always expand the least-cost (safest) node first.</a:t>
            </a:r>
          </a:p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Updates the shortest known distance to each neighboring location and tracks the path taken.</a:t>
            </a:r>
          </a:p>
          <a:p>
            <a:pPr algn="just">
              <a:lnSpc>
                <a:spcPts val="300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32166" y="3816894"/>
            <a:ext cx="7327134" cy="342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function getPathTo(target: Location) -&gt; List of Location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path = new List()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location = target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while location is not null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path.add(location)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location = location.previous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reverse(path)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return path</a:t>
            </a:r>
          </a:p>
          <a:p>
            <a:pPr algn="l">
              <a:lnSpc>
                <a:spcPts val="30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695104" y="7334250"/>
            <a:ext cx="7801258" cy="151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Reconstructs the path from the destination back to the start by following the previous pointers.</a:t>
            </a:r>
          </a:p>
          <a:p>
            <a:pPr algn="just" marL="463408" indent="-231704" lvl="1">
              <a:lnSpc>
                <a:spcPts val="3004"/>
              </a:lnSpc>
              <a:buFont typeface="Arial"/>
              <a:buChar char="•"/>
            </a:pPr>
            <a:r>
              <a:rPr lang="en-US" sz="2146">
                <a:solidFill>
                  <a:srgbClr val="0034A8"/>
                </a:solidFill>
                <a:latin typeface="Canva Sans"/>
              </a:rPr>
              <a:t>Provides the sequence of locations that form the safest path.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Pseudocode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2380" y="1746000"/>
            <a:ext cx="7327134" cy="780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function main()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mall = new Location("The Mines Shopping Mall")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kolej12 = new Location("Kolej 12")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checkpoint1 = new Location("Jalan Sg Besi Indah")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checkpoint2 = new Location("Jalan Anggrerik")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checkpoint3 = new Location("Jalan Senja Residence")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checkpoint4 = new Location("Jalan SILK")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checkpoint5 = new Location("Jalan Cempaka")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addPaths(mall,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Path(checkpoint1, 10, 1.2),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Path(checkpoint2, 20, 5.5)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addPaths(checkpoint1,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Path(checkpoint3, 15, 2.3),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Path(checkpoint4, 30, 1.1)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</a:t>
            </a:r>
          </a:p>
          <a:p>
            <a:pPr algn="l">
              <a:lnSpc>
                <a:spcPts val="314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666727" y="1746000"/>
            <a:ext cx="7327134" cy="7020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addPaths(checkpoint2,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Path(checkpoint3, 5, 7.0),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Path(checkpoint5, 25, 4.2)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addPaths(checkpoint3,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10, 1.0),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Path(checkpoint5, 10, 2.5)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addPaths(checkpoint4,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20, 1.3)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addPaths(checkpoint5,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15, 2.0)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findSafestPath(mall, kolej12)</a:t>
            </a:r>
          </a:p>
          <a:p>
            <a:pPr algn="l">
              <a:lnSpc>
                <a:spcPts val="314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92432"/>
            <a:ext cx="16230600" cy="2938681"/>
          </a:xfrm>
          <a:custGeom>
            <a:avLst/>
            <a:gdLst/>
            <a:ahLst/>
            <a:cxnLst/>
            <a:rect r="r" b="b" t="t" l="l"/>
            <a:pathLst>
              <a:path h="2938681" w="16230600">
                <a:moveTo>
                  <a:pt x="0" y="0"/>
                </a:moveTo>
                <a:lnTo>
                  <a:pt x="16230600" y="0"/>
                </a:lnTo>
                <a:lnTo>
                  <a:pt x="16230600" y="2938681"/>
                </a:lnTo>
                <a:lnTo>
                  <a:pt x="0" y="2938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2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Output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5366834"/>
            <a:ext cx="16230600" cy="3891466"/>
          </a:xfrm>
          <a:custGeom>
            <a:avLst/>
            <a:gdLst/>
            <a:ahLst/>
            <a:cxnLst/>
            <a:rect r="r" b="b" t="t" l="l"/>
            <a:pathLst>
              <a:path h="3891466" w="16230600">
                <a:moveTo>
                  <a:pt x="0" y="0"/>
                </a:moveTo>
                <a:lnTo>
                  <a:pt x="16230600" y="0"/>
                </a:lnTo>
                <a:lnTo>
                  <a:pt x="16230600" y="3891466"/>
                </a:lnTo>
                <a:lnTo>
                  <a:pt x="0" y="389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01365" y="5917882"/>
            <a:ext cx="1324927" cy="797243"/>
            <a:chOff x="0" y="0"/>
            <a:chExt cx="1766570" cy="1062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4450" y="45720"/>
              <a:ext cx="1676400" cy="970280"/>
            </a:xfrm>
            <a:custGeom>
              <a:avLst/>
              <a:gdLst/>
              <a:ahLst/>
              <a:cxnLst/>
              <a:rect r="r" b="b" t="t" l="l"/>
              <a:pathLst>
                <a:path h="970280" w="1676400">
                  <a:moveTo>
                    <a:pt x="43180" y="824230"/>
                  </a:moveTo>
                  <a:cubicBezTo>
                    <a:pt x="186690" y="751840"/>
                    <a:pt x="196850" y="732790"/>
                    <a:pt x="224790" y="711200"/>
                  </a:cubicBezTo>
                  <a:cubicBezTo>
                    <a:pt x="270510" y="676910"/>
                    <a:pt x="350520" y="637540"/>
                    <a:pt x="414020" y="589280"/>
                  </a:cubicBezTo>
                  <a:cubicBezTo>
                    <a:pt x="487680" y="533400"/>
                    <a:pt x="572770" y="433070"/>
                    <a:pt x="638810" y="389890"/>
                  </a:cubicBezTo>
                  <a:cubicBezTo>
                    <a:pt x="683260" y="360680"/>
                    <a:pt x="706120" y="356870"/>
                    <a:pt x="759460" y="332740"/>
                  </a:cubicBezTo>
                  <a:cubicBezTo>
                    <a:pt x="857250" y="288290"/>
                    <a:pt x="1092200" y="176530"/>
                    <a:pt x="1183640" y="146050"/>
                  </a:cubicBezTo>
                  <a:cubicBezTo>
                    <a:pt x="1224280" y="132080"/>
                    <a:pt x="1247140" y="134620"/>
                    <a:pt x="1276350" y="123190"/>
                  </a:cubicBezTo>
                  <a:cubicBezTo>
                    <a:pt x="1303020" y="113030"/>
                    <a:pt x="1318260" y="96520"/>
                    <a:pt x="1350010" y="81280"/>
                  </a:cubicBezTo>
                  <a:cubicBezTo>
                    <a:pt x="1402080" y="58420"/>
                    <a:pt x="1517650" y="13970"/>
                    <a:pt x="1565910" y="6350"/>
                  </a:cubicBezTo>
                  <a:cubicBezTo>
                    <a:pt x="1588770" y="2540"/>
                    <a:pt x="1602740" y="0"/>
                    <a:pt x="1619250" y="7620"/>
                  </a:cubicBezTo>
                  <a:cubicBezTo>
                    <a:pt x="1638300" y="16510"/>
                    <a:pt x="1663700" y="44450"/>
                    <a:pt x="1671320" y="64770"/>
                  </a:cubicBezTo>
                  <a:cubicBezTo>
                    <a:pt x="1676400" y="81280"/>
                    <a:pt x="1675130" y="101600"/>
                    <a:pt x="1667510" y="116840"/>
                  </a:cubicBezTo>
                  <a:cubicBezTo>
                    <a:pt x="1657350" y="135890"/>
                    <a:pt x="1629410" y="162560"/>
                    <a:pt x="1606550" y="166370"/>
                  </a:cubicBezTo>
                  <a:cubicBezTo>
                    <a:pt x="1584960" y="171450"/>
                    <a:pt x="1549400" y="157480"/>
                    <a:pt x="1532890" y="144780"/>
                  </a:cubicBezTo>
                  <a:cubicBezTo>
                    <a:pt x="1518920" y="133350"/>
                    <a:pt x="1511300" y="114300"/>
                    <a:pt x="1508760" y="97790"/>
                  </a:cubicBezTo>
                  <a:cubicBezTo>
                    <a:pt x="1506220" y="81280"/>
                    <a:pt x="1510030" y="59690"/>
                    <a:pt x="1518920" y="45720"/>
                  </a:cubicBezTo>
                  <a:cubicBezTo>
                    <a:pt x="1526540" y="30480"/>
                    <a:pt x="1541780" y="16510"/>
                    <a:pt x="1557020" y="10160"/>
                  </a:cubicBezTo>
                  <a:cubicBezTo>
                    <a:pt x="1572260" y="2540"/>
                    <a:pt x="1593850" y="0"/>
                    <a:pt x="1610360" y="5080"/>
                  </a:cubicBezTo>
                  <a:cubicBezTo>
                    <a:pt x="1630680" y="11430"/>
                    <a:pt x="1658620" y="36830"/>
                    <a:pt x="1668780" y="55880"/>
                  </a:cubicBezTo>
                  <a:cubicBezTo>
                    <a:pt x="1675130" y="72390"/>
                    <a:pt x="1676400" y="92710"/>
                    <a:pt x="1670050" y="109220"/>
                  </a:cubicBezTo>
                  <a:cubicBezTo>
                    <a:pt x="1662430" y="129540"/>
                    <a:pt x="1642110" y="148590"/>
                    <a:pt x="1615440" y="163830"/>
                  </a:cubicBezTo>
                  <a:cubicBezTo>
                    <a:pt x="1576070" y="187960"/>
                    <a:pt x="1489710" y="196850"/>
                    <a:pt x="1438910" y="217170"/>
                  </a:cubicBezTo>
                  <a:cubicBezTo>
                    <a:pt x="1397000" y="233680"/>
                    <a:pt x="1365250" y="260350"/>
                    <a:pt x="1329690" y="274320"/>
                  </a:cubicBezTo>
                  <a:cubicBezTo>
                    <a:pt x="1296670" y="285750"/>
                    <a:pt x="1276350" y="281940"/>
                    <a:pt x="1231900" y="297180"/>
                  </a:cubicBezTo>
                  <a:cubicBezTo>
                    <a:pt x="1126490" y="331470"/>
                    <a:pt x="845820" y="436880"/>
                    <a:pt x="715010" y="519430"/>
                  </a:cubicBezTo>
                  <a:cubicBezTo>
                    <a:pt x="621030" y="577850"/>
                    <a:pt x="570230" y="657860"/>
                    <a:pt x="499110" y="709930"/>
                  </a:cubicBezTo>
                  <a:cubicBezTo>
                    <a:pt x="438150" y="755650"/>
                    <a:pt x="367030" y="786130"/>
                    <a:pt x="318770" y="821690"/>
                  </a:cubicBezTo>
                  <a:cubicBezTo>
                    <a:pt x="281940" y="848360"/>
                    <a:pt x="260350" y="876300"/>
                    <a:pt x="226060" y="899160"/>
                  </a:cubicBezTo>
                  <a:cubicBezTo>
                    <a:pt x="191770" y="923290"/>
                    <a:pt x="143510" y="951230"/>
                    <a:pt x="111760" y="960120"/>
                  </a:cubicBezTo>
                  <a:cubicBezTo>
                    <a:pt x="90170" y="966470"/>
                    <a:pt x="73660" y="970280"/>
                    <a:pt x="57150" y="966470"/>
                  </a:cubicBezTo>
                  <a:cubicBezTo>
                    <a:pt x="41910" y="961390"/>
                    <a:pt x="22860" y="949960"/>
                    <a:pt x="13970" y="934720"/>
                  </a:cubicBezTo>
                  <a:cubicBezTo>
                    <a:pt x="3810" y="916940"/>
                    <a:pt x="0" y="882650"/>
                    <a:pt x="6350" y="863600"/>
                  </a:cubicBezTo>
                  <a:cubicBezTo>
                    <a:pt x="12700" y="847090"/>
                    <a:pt x="43180" y="824230"/>
                    <a:pt x="43180" y="8242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402830" y="5883592"/>
            <a:ext cx="1521142" cy="233362"/>
            <a:chOff x="0" y="0"/>
            <a:chExt cx="2028190" cy="311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50800"/>
              <a:ext cx="1929130" cy="245110"/>
            </a:xfrm>
            <a:custGeom>
              <a:avLst/>
              <a:gdLst/>
              <a:ahLst/>
              <a:cxnLst/>
              <a:rect r="r" b="b" t="t" l="l"/>
              <a:pathLst>
                <a:path h="245110" w="1929130">
                  <a:moveTo>
                    <a:pt x="90170" y="0"/>
                  </a:moveTo>
                  <a:cubicBezTo>
                    <a:pt x="1014730" y="59690"/>
                    <a:pt x="1694180" y="5080"/>
                    <a:pt x="1842770" y="41910"/>
                  </a:cubicBezTo>
                  <a:cubicBezTo>
                    <a:pt x="1882140" y="52070"/>
                    <a:pt x="1898650" y="62230"/>
                    <a:pt x="1912620" y="78740"/>
                  </a:cubicBezTo>
                  <a:cubicBezTo>
                    <a:pt x="1924050" y="92710"/>
                    <a:pt x="1929130" y="113030"/>
                    <a:pt x="1926590" y="130810"/>
                  </a:cubicBezTo>
                  <a:cubicBezTo>
                    <a:pt x="1924050" y="152400"/>
                    <a:pt x="1903730" y="185420"/>
                    <a:pt x="1885950" y="198120"/>
                  </a:cubicBezTo>
                  <a:cubicBezTo>
                    <a:pt x="1871980" y="208280"/>
                    <a:pt x="1850390" y="210820"/>
                    <a:pt x="1833880" y="209550"/>
                  </a:cubicBezTo>
                  <a:cubicBezTo>
                    <a:pt x="1817370" y="207010"/>
                    <a:pt x="1797050" y="200660"/>
                    <a:pt x="1785620" y="186690"/>
                  </a:cubicBezTo>
                  <a:cubicBezTo>
                    <a:pt x="1770380" y="170180"/>
                    <a:pt x="1758950" y="134620"/>
                    <a:pt x="1760220" y="113030"/>
                  </a:cubicBezTo>
                  <a:cubicBezTo>
                    <a:pt x="1761490" y="93980"/>
                    <a:pt x="1771650" y="76200"/>
                    <a:pt x="1785620" y="64770"/>
                  </a:cubicBezTo>
                  <a:cubicBezTo>
                    <a:pt x="1802130" y="52070"/>
                    <a:pt x="1840230" y="40640"/>
                    <a:pt x="1861820" y="44450"/>
                  </a:cubicBezTo>
                  <a:cubicBezTo>
                    <a:pt x="1879600" y="46990"/>
                    <a:pt x="1896110" y="58420"/>
                    <a:pt x="1907540" y="71120"/>
                  </a:cubicBezTo>
                  <a:cubicBezTo>
                    <a:pt x="1917700" y="85090"/>
                    <a:pt x="1926590" y="104140"/>
                    <a:pt x="1926590" y="121920"/>
                  </a:cubicBezTo>
                  <a:cubicBezTo>
                    <a:pt x="1927860" y="138430"/>
                    <a:pt x="1924050" y="158750"/>
                    <a:pt x="1912620" y="172720"/>
                  </a:cubicBezTo>
                  <a:cubicBezTo>
                    <a:pt x="1898650" y="190500"/>
                    <a:pt x="1882140" y="200660"/>
                    <a:pt x="1842770" y="209550"/>
                  </a:cubicBezTo>
                  <a:cubicBezTo>
                    <a:pt x="1701800" y="245110"/>
                    <a:pt x="1112520" y="214630"/>
                    <a:pt x="795020" y="203200"/>
                  </a:cubicBezTo>
                  <a:cubicBezTo>
                    <a:pt x="529590" y="191770"/>
                    <a:pt x="162560" y="180340"/>
                    <a:pt x="64770" y="151130"/>
                  </a:cubicBezTo>
                  <a:cubicBezTo>
                    <a:pt x="38100" y="142240"/>
                    <a:pt x="29210" y="137160"/>
                    <a:pt x="17780" y="123190"/>
                  </a:cubicBezTo>
                  <a:cubicBezTo>
                    <a:pt x="7620" y="110490"/>
                    <a:pt x="0" y="88900"/>
                    <a:pt x="1270" y="72390"/>
                  </a:cubicBezTo>
                  <a:cubicBezTo>
                    <a:pt x="2540" y="55880"/>
                    <a:pt x="10160" y="34290"/>
                    <a:pt x="22860" y="22860"/>
                  </a:cubicBezTo>
                  <a:cubicBezTo>
                    <a:pt x="38100" y="8890"/>
                    <a:pt x="90170" y="0"/>
                    <a:pt x="9017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246168" y="6302692"/>
            <a:ext cx="3557588" cy="1987867"/>
            <a:chOff x="0" y="0"/>
            <a:chExt cx="4743450" cy="26504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720" y="44450"/>
              <a:ext cx="4654550" cy="2561590"/>
            </a:xfrm>
            <a:custGeom>
              <a:avLst/>
              <a:gdLst/>
              <a:ahLst/>
              <a:cxnLst/>
              <a:rect r="r" b="b" t="t" l="l"/>
              <a:pathLst>
                <a:path h="2561590" w="4654550">
                  <a:moveTo>
                    <a:pt x="107950" y="8890"/>
                  </a:moveTo>
                  <a:cubicBezTo>
                    <a:pt x="849630" y="326390"/>
                    <a:pt x="889000" y="322580"/>
                    <a:pt x="958850" y="345440"/>
                  </a:cubicBezTo>
                  <a:cubicBezTo>
                    <a:pt x="1047750" y="375920"/>
                    <a:pt x="1165860" y="431800"/>
                    <a:pt x="1254760" y="474980"/>
                  </a:cubicBezTo>
                  <a:cubicBezTo>
                    <a:pt x="1330960" y="510540"/>
                    <a:pt x="1393190" y="541020"/>
                    <a:pt x="1464310" y="581660"/>
                  </a:cubicBezTo>
                  <a:cubicBezTo>
                    <a:pt x="1543050" y="627380"/>
                    <a:pt x="1633220" y="695960"/>
                    <a:pt x="1706880" y="736600"/>
                  </a:cubicBezTo>
                  <a:cubicBezTo>
                    <a:pt x="1762760" y="767080"/>
                    <a:pt x="1817370" y="783590"/>
                    <a:pt x="1860550" y="810260"/>
                  </a:cubicBezTo>
                  <a:cubicBezTo>
                    <a:pt x="1897380" y="833120"/>
                    <a:pt x="1915160" y="855980"/>
                    <a:pt x="1953260" y="881380"/>
                  </a:cubicBezTo>
                  <a:cubicBezTo>
                    <a:pt x="2011680" y="918210"/>
                    <a:pt x="2123440" y="967740"/>
                    <a:pt x="2180590" y="1005840"/>
                  </a:cubicBezTo>
                  <a:cubicBezTo>
                    <a:pt x="2219960" y="1031240"/>
                    <a:pt x="2237740" y="1055370"/>
                    <a:pt x="2273300" y="1076960"/>
                  </a:cubicBezTo>
                  <a:cubicBezTo>
                    <a:pt x="2313940" y="1101090"/>
                    <a:pt x="2374900" y="1117600"/>
                    <a:pt x="2414270" y="1141730"/>
                  </a:cubicBezTo>
                  <a:cubicBezTo>
                    <a:pt x="2448560" y="1160780"/>
                    <a:pt x="2465070" y="1186180"/>
                    <a:pt x="2500630" y="1206500"/>
                  </a:cubicBezTo>
                  <a:cubicBezTo>
                    <a:pt x="2546350" y="1233170"/>
                    <a:pt x="2607310" y="1248410"/>
                    <a:pt x="2670810" y="1278890"/>
                  </a:cubicBezTo>
                  <a:cubicBezTo>
                    <a:pt x="2755900" y="1319530"/>
                    <a:pt x="2876550" y="1379220"/>
                    <a:pt x="2959100" y="1435100"/>
                  </a:cubicBezTo>
                  <a:cubicBezTo>
                    <a:pt x="3028950" y="1480820"/>
                    <a:pt x="3079750" y="1540510"/>
                    <a:pt x="3140710" y="1582420"/>
                  </a:cubicBezTo>
                  <a:cubicBezTo>
                    <a:pt x="3196590" y="1620520"/>
                    <a:pt x="3238500" y="1643380"/>
                    <a:pt x="3309620" y="1677670"/>
                  </a:cubicBezTo>
                  <a:cubicBezTo>
                    <a:pt x="3422650" y="1732280"/>
                    <a:pt x="3642360" y="1797050"/>
                    <a:pt x="3760470" y="1861820"/>
                  </a:cubicBezTo>
                  <a:cubicBezTo>
                    <a:pt x="3846830" y="1910080"/>
                    <a:pt x="3902710" y="1971040"/>
                    <a:pt x="3970020" y="2010410"/>
                  </a:cubicBezTo>
                  <a:cubicBezTo>
                    <a:pt x="4028440" y="2044700"/>
                    <a:pt x="4079240" y="2057400"/>
                    <a:pt x="4140200" y="2091690"/>
                  </a:cubicBezTo>
                  <a:cubicBezTo>
                    <a:pt x="4217670" y="2134870"/>
                    <a:pt x="4330700" y="2222500"/>
                    <a:pt x="4391660" y="2255520"/>
                  </a:cubicBezTo>
                  <a:cubicBezTo>
                    <a:pt x="4424680" y="2274570"/>
                    <a:pt x="4442460" y="2274570"/>
                    <a:pt x="4471670" y="2292350"/>
                  </a:cubicBezTo>
                  <a:cubicBezTo>
                    <a:pt x="4513580" y="2317750"/>
                    <a:pt x="4584700" y="2374900"/>
                    <a:pt x="4613910" y="2405380"/>
                  </a:cubicBezTo>
                  <a:cubicBezTo>
                    <a:pt x="4630420" y="2421890"/>
                    <a:pt x="4641850" y="2432050"/>
                    <a:pt x="4646930" y="2447290"/>
                  </a:cubicBezTo>
                  <a:cubicBezTo>
                    <a:pt x="4652010" y="2463800"/>
                    <a:pt x="4654550" y="2484120"/>
                    <a:pt x="4646930" y="2500630"/>
                  </a:cubicBezTo>
                  <a:cubicBezTo>
                    <a:pt x="4638040" y="2520950"/>
                    <a:pt x="4610100" y="2547620"/>
                    <a:pt x="4589780" y="2555240"/>
                  </a:cubicBezTo>
                  <a:cubicBezTo>
                    <a:pt x="4573270" y="2561590"/>
                    <a:pt x="4552950" y="2560320"/>
                    <a:pt x="4536440" y="2552700"/>
                  </a:cubicBezTo>
                  <a:cubicBezTo>
                    <a:pt x="4517390" y="2542540"/>
                    <a:pt x="4491990" y="2513330"/>
                    <a:pt x="4485640" y="2493010"/>
                  </a:cubicBezTo>
                  <a:cubicBezTo>
                    <a:pt x="4480560" y="2475230"/>
                    <a:pt x="4483100" y="2454910"/>
                    <a:pt x="4491990" y="2439670"/>
                  </a:cubicBezTo>
                  <a:cubicBezTo>
                    <a:pt x="4502150" y="2420620"/>
                    <a:pt x="4532630" y="2397760"/>
                    <a:pt x="4554220" y="2391410"/>
                  </a:cubicBezTo>
                  <a:cubicBezTo>
                    <a:pt x="4570730" y="2387600"/>
                    <a:pt x="4591050" y="2392680"/>
                    <a:pt x="4606290" y="2400300"/>
                  </a:cubicBezTo>
                  <a:cubicBezTo>
                    <a:pt x="4621530" y="2407920"/>
                    <a:pt x="4636770" y="2421890"/>
                    <a:pt x="4643120" y="2438400"/>
                  </a:cubicBezTo>
                  <a:cubicBezTo>
                    <a:pt x="4650740" y="2458720"/>
                    <a:pt x="4649470" y="2498090"/>
                    <a:pt x="4639310" y="2517140"/>
                  </a:cubicBezTo>
                  <a:cubicBezTo>
                    <a:pt x="4631690" y="2533650"/>
                    <a:pt x="4616450" y="2546350"/>
                    <a:pt x="4598670" y="2551430"/>
                  </a:cubicBezTo>
                  <a:cubicBezTo>
                    <a:pt x="4578350" y="2559050"/>
                    <a:pt x="4551680" y="2556510"/>
                    <a:pt x="4521200" y="2543810"/>
                  </a:cubicBezTo>
                  <a:cubicBezTo>
                    <a:pt x="4460240" y="2519680"/>
                    <a:pt x="4358640" y="2414270"/>
                    <a:pt x="4278630" y="2359660"/>
                  </a:cubicBezTo>
                  <a:cubicBezTo>
                    <a:pt x="4203700" y="2308860"/>
                    <a:pt x="4127500" y="2261870"/>
                    <a:pt x="4056380" y="2222500"/>
                  </a:cubicBezTo>
                  <a:cubicBezTo>
                    <a:pt x="3994150" y="2189480"/>
                    <a:pt x="3937000" y="2174240"/>
                    <a:pt x="3877310" y="2139950"/>
                  </a:cubicBezTo>
                  <a:cubicBezTo>
                    <a:pt x="3811270" y="2100580"/>
                    <a:pt x="3731260" y="2024380"/>
                    <a:pt x="3677920" y="1998980"/>
                  </a:cubicBezTo>
                  <a:cubicBezTo>
                    <a:pt x="3644900" y="1983740"/>
                    <a:pt x="3632200" y="1988820"/>
                    <a:pt x="3594100" y="1976120"/>
                  </a:cubicBezTo>
                  <a:cubicBezTo>
                    <a:pt x="3509010" y="1944370"/>
                    <a:pt x="3310890" y="1863090"/>
                    <a:pt x="3181350" y="1788160"/>
                  </a:cubicBezTo>
                  <a:cubicBezTo>
                    <a:pt x="3055620" y="1717040"/>
                    <a:pt x="2954020" y="1612900"/>
                    <a:pt x="2830830" y="1540510"/>
                  </a:cubicBezTo>
                  <a:cubicBezTo>
                    <a:pt x="2708910" y="1468120"/>
                    <a:pt x="2589530" y="1433830"/>
                    <a:pt x="2447290" y="1355090"/>
                  </a:cubicBezTo>
                  <a:cubicBezTo>
                    <a:pt x="2255520" y="1248410"/>
                    <a:pt x="1943100" y="1027430"/>
                    <a:pt x="1794510" y="944880"/>
                  </a:cubicBezTo>
                  <a:cubicBezTo>
                    <a:pt x="1719580" y="904240"/>
                    <a:pt x="1684020" y="899160"/>
                    <a:pt x="1621790" y="863600"/>
                  </a:cubicBezTo>
                  <a:cubicBezTo>
                    <a:pt x="1543050" y="817880"/>
                    <a:pt x="1466850" y="742950"/>
                    <a:pt x="1363980" y="685800"/>
                  </a:cubicBezTo>
                  <a:cubicBezTo>
                    <a:pt x="1230630" y="613410"/>
                    <a:pt x="1005840" y="525780"/>
                    <a:pt x="880110" y="481330"/>
                  </a:cubicBezTo>
                  <a:cubicBezTo>
                    <a:pt x="802640" y="454660"/>
                    <a:pt x="770890" y="454660"/>
                    <a:pt x="689610" y="425450"/>
                  </a:cubicBezTo>
                  <a:cubicBezTo>
                    <a:pt x="537210" y="370840"/>
                    <a:pt x="129540" y="201930"/>
                    <a:pt x="46990" y="147320"/>
                  </a:cubicBezTo>
                  <a:cubicBezTo>
                    <a:pt x="24130" y="132080"/>
                    <a:pt x="16510" y="124460"/>
                    <a:pt x="8890" y="109220"/>
                  </a:cubicBezTo>
                  <a:cubicBezTo>
                    <a:pt x="2540" y="93980"/>
                    <a:pt x="0" y="72390"/>
                    <a:pt x="5080" y="55880"/>
                  </a:cubicBezTo>
                  <a:cubicBezTo>
                    <a:pt x="12700" y="36830"/>
                    <a:pt x="36830" y="13970"/>
                    <a:pt x="54610" y="6350"/>
                  </a:cubicBezTo>
                  <a:cubicBezTo>
                    <a:pt x="71120" y="0"/>
                    <a:pt x="107950" y="8890"/>
                    <a:pt x="107950" y="88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704023" y="5936932"/>
            <a:ext cx="575310" cy="598170"/>
            <a:chOff x="0" y="0"/>
            <a:chExt cx="767080" cy="797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5720" y="38100"/>
              <a:ext cx="671830" cy="715010"/>
            </a:xfrm>
            <a:custGeom>
              <a:avLst/>
              <a:gdLst/>
              <a:ahLst/>
              <a:cxnLst/>
              <a:rect r="r" b="b" t="t" l="l"/>
              <a:pathLst>
                <a:path h="715010" w="671830">
                  <a:moveTo>
                    <a:pt x="591820" y="171450"/>
                  </a:moveTo>
                  <a:cubicBezTo>
                    <a:pt x="328930" y="226060"/>
                    <a:pt x="508000" y="454660"/>
                    <a:pt x="510540" y="534670"/>
                  </a:cubicBezTo>
                  <a:cubicBezTo>
                    <a:pt x="513080" y="574040"/>
                    <a:pt x="499110" y="600710"/>
                    <a:pt x="482600" y="623570"/>
                  </a:cubicBezTo>
                  <a:cubicBezTo>
                    <a:pt x="467360" y="643890"/>
                    <a:pt x="441960" y="654050"/>
                    <a:pt x="417830" y="666750"/>
                  </a:cubicBezTo>
                  <a:cubicBezTo>
                    <a:pt x="388620" y="681990"/>
                    <a:pt x="359410" y="695960"/>
                    <a:pt x="318770" y="703580"/>
                  </a:cubicBezTo>
                  <a:cubicBezTo>
                    <a:pt x="259080" y="715010"/>
                    <a:pt x="135890" y="715010"/>
                    <a:pt x="86360" y="707390"/>
                  </a:cubicBezTo>
                  <a:cubicBezTo>
                    <a:pt x="63500" y="703580"/>
                    <a:pt x="49530" y="701040"/>
                    <a:pt x="35560" y="689610"/>
                  </a:cubicBezTo>
                  <a:cubicBezTo>
                    <a:pt x="21590" y="679450"/>
                    <a:pt x="10160" y="661670"/>
                    <a:pt x="5080" y="645160"/>
                  </a:cubicBezTo>
                  <a:cubicBezTo>
                    <a:pt x="0" y="628650"/>
                    <a:pt x="1270" y="607060"/>
                    <a:pt x="7620" y="590550"/>
                  </a:cubicBezTo>
                  <a:cubicBezTo>
                    <a:pt x="13970" y="575310"/>
                    <a:pt x="26670" y="557530"/>
                    <a:pt x="43180" y="549910"/>
                  </a:cubicBezTo>
                  <a:cubicBezTo>
                    <a:pt x="62230" y="539750"/>
                    <a:pt x="101600" y="537210"/>
                    <a:pt x="121920" y="544830"/>
                  </a:cubicBezTo>
                  <a:cubicBezTo>
                    <a:pt x="139700" y="551180"/>
                    <a:pt x="154940" y="566420"/>
                    <a:pt x="162560" y="582930"/>
                  </a:cubicBezTo>
                  <a:cubicBezTo>
                    <a:pt x="170180" y="603250"/>
                    <a:pt x="172720" y="641350"/>
                    <a:pt x="162560" y="661670"/>
                  </a:cubicBezTo>
                  <a:cubicBezTo>
                    <a:pt x="151130" y="683260"/>
                    <a:pt x="118110" y="702310"/>
                    <a:pt x="96520" y="707390"/>
                  </a:cubicBezTo>
                  <a:cubicBezTo>
                    <a:pt x="78740" y="709930"/>
                    <a:pt x="58420" y="704850"/>
                    <a:pt x="43180" y="695960"/>
                  </a:cubicBezTo>
                  <a:cubicBezTo>
                    <a:pt x="27940" y="687070"/>
                    <a:pt x="13970" y="670560"/>
                    <a:pt x="7620" y="654050"/>
                  </a:cubicBezTo>
                  <a:cubicBezTo>
                    <a:pt x="1270" y="637540"/>
                    <a:pt x="0" y="615950"/>
                    <a:pt x="5080" y="599440"/>
                  </a:cubicBezTo>
                  <a:cubicBezTo>
                    <a:pt x="10160" y="582930"/>
                    <a:pt x="21590" y="565150"/>
                    <a:pt x="35560" y="554990"/>
                  </a:cubicBezTo>
                  <a:cubicBezTo>
                    <a:pt x="49530" y="544830"/>
                    <a:pt x="64770" y="541020"/>
                    <a:pt x="86360" y="537210"/>
                  </a:cubicBezTo>
                  <a:cubicBezTo>
                    <a:pt x="128270" y="530860"/>
                    <a:pt x="215900" y="530860"/>
                    <a:pt x="264160" y="537210"/>
                  </a:cubicBezTo>
                  <a:cubicBezTo>
                    <a:pt x="299720" y="542290"/>
                    <a:pt x="341630" y="572770"/>
                    <a:pt x="351790" y="561340"/>
                  </a:cubicBezTo>
                  <a:cubicBezTo>
                    <a:pt x="368300" y="542290"/>
                    <a:pt x="273050" y="402590"/>
                    <a:pt x="254000" y="347980"/>
                  </a:cubicBezTo>
                  <a:cubicBezTo>
                    <a:pt x="243840" y="316230"/>
                    <a:pt x="238760" y="299720"/>
                    <a:pt x="234950" y="270510"/>
                  </a:cubicBezTo>
                  <a:cubicBezTo>
                    <a:pt x="229870" y="233680"/>
                    <a:pt x="228600" y="181610"/>
                    <a:pt x="234950" y="143510"/>
                  </a:cubicBezTo>
                  <a:cubicBezTo>
                    <a:pt x="238760" y="111760"/>
                    <a:pt x="240030" y="80010"/>
                    <a:pt x="259080" y="58420"/>
                  </a:cubicBezTo>
                  <a:cubicBezTo>
                    <a:pt x="280670" y="34290"/>
                    <a:pt x="320040" y="21590"/>
                    <a:pt x="363220" y="12700"/>
                  </a:cubicBezTo>
                  <a:cubicBezTo>
                    <a:pt x="426720" y="0"/>
                    <a:pt x="561340" y="1270"/>
                    <a:pt x="609600" y="16510"/>
                  </a:cubicBezTo>
                  <a:cubicBezTo>
                    <a:pt x="633730" y="24130"/>
                    <a:pt x="646430" y="34290"/>
                    <a:pt x="656590" y="48260"/>
                  </a:cubicBezTo>
                  <a:cubicBezTo>
                    <a:pt x="665480" y="62230"/>
                    <a:pt x="671830" y="85090"/>
                    <a:pt x="669290" y="102870"/>
                  </a:cubicBezTo>
                  <a:cubicBezTo>
                    <a:pt x="666750" y="119380"/>
                    <a:pt x="656590" y="139700"/>
                    <a:pt x="643890" y="151130"/>
                  </a:cubicBezTo>
                  <a:cubicBezTo>
                    <a:pt x="629920" y="162560"/>
                    <a:pt x="591820" y="171450"/>
                    <a:pt x="591820" y="1714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6352520" y="7775257"/>
            <a:ext cx="225742" cy="548640"/>
            <a:chOff x="0" y="0"/>
            <a:chExt cx="300990" cy="731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6830" y="50800"/>
              <a:ext cx="214630" cy="629920"/>
            </a:xfrm>
            <a:custGeom>
              <a:avLst/>
              <a:gdLst/>
              <a:ahLst/>
              <a:cxnLst/>
              <a:rect r="r" b="b" t="t" l="l"/>
              <a:pathLst>
                <a:path h="629920" w="214630">
                  <a:moveTo>
                    <a:pt x="163830" y="64770"/>
                  </a:moveTo>
                  <a:cubicBezTo>
                    <a:pt x="204470" y="598170"/>
                    <a:pt x="195580" y="605790"/>
                    <a:pt x="182880" y="614680"/>
                  </a:cubicBezTo>
                  <a:cubicBezTo>
                    <a:pt x="171450" y="623570"/>
                    <a:pt x="153670" y="629920"/>
                    <a:pt x="138430" y="629920"/>
                  </a:cubicBezTo>
                  <a:cubicBezTo>
                    <a:pt x="123190" y="628650"/>
                    <a:pt x="105410" y="622300"/>
                    <a:pt x="93980" y="613410"/>
                  </a:cubicBezTo>
                  <a:cubicBezTo>
                    <a:pt x="81280" y="604520"/>
                    <a:pt x="69850" y="589280"/>
                    <a:pt x="67310" y="574040"/>
                  </a:cubicBezTo>
                  <a:cubicBezTo>
                    <a:pt x="63500" y="554990"/>
                    <a:pt x="69850" y="521970"/>
                    <a:pt x="82550" y="506730"/>
                  </a:cubicBezTo>
                  <a:cubicBezTo>
                    <a:pt x="96520" y="491490"/>
                    <a:pt x="128270" y="478790"/>
                    <a:pt x="148590" y="481330"/>
                  </a:cubicBezTo>
                  <a:cubicBezTo>
                    <a:pt x="168910" y="483870"/>
                    <a:pt x="195580" y="504190"/>
                    <a:pt x="205740" y="520700"/>
                  </a:cubicBezTo>
                  <a:cubicBezTo>
                    <a:pt x="213360" y="534670"/>
                    <a:pt x="214630" y="553720"/>
                    <a:pt x="212090" y="567690"/>
                  </a:cubicBezTo>
                  <a:cubicBezTo>
                    <a:pt x="209550" y="582930"/>
                    <a:pt x="200660" y="599440"/>
                    <a:pt x="189230" y="609600"/>
                  </a:cubicBezTo>
                  <a:cubicBezTo>
                    <a:pt x="179070" y="619760"/>
                    <a:pt x="161290" y="627380"/>
                    <a:pt x="146050" y="628650"/>
                  </a:cubicBezTo>
                  <a:cubicBezTo>
                    <a:pt x="130810" y="629920"/>
                    <a:pt x="113030" y="627380"/>
                    <a:pt x="100330" y="618490"/>
                  </a:cubicBezTo>
                  <a:cubicBezTo>
                    <a:pt x="85090" y="607060"/>
                    <a:pt x="74930" y="589280"/>
                    <a:pt x="64770" y="558800"/>
                  </a:cubicBezTo>
                  <a:cubicBezTo>
                    <a:pt x="38100" y="474980"/>
                    <a:pt x="0" y="144780"/>
                    <a:pt x="13970" y="68580"/>
                  </a:cubicBezTo>
                  <a:cubicBezTo>
                    <a:pt x="17780" y="43180"/>
                    <a:pt x="25400" y="31750"/>
                    <a:pt x="38100" y="20320"/>
                  </a:cubicBezTo>
                  <a:cubicBezTo>
                    <a:pt x="49530" y="8890"/>
                    <a:pt x="69850" y="1270"/>
                    <a:pt x="87630" y="0"/>
                  </a:cubicBezTo>
                  <a:cubicBezTo>
                    <a:pt x="104140" y="0"/>
                    <a:pt x="124460" y="7620"/>
                    <a:pt x="137160" y="17780"/>
                  </a:cubicBezTo>
                  <a:cubicBezTo>
                    <a:pt x="149860" y="29210"/>
                    <a:pt x="163830" y="64770"/>
                    <a:pt x="163830" y="647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6314420" y="7738110"/>
            <a:ext cx="340042" cy="320992"/>
            <a:chOff x="0" y="0"/>
            <a:chExt cx="453390" cy="4279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48260"/>
              <a:ext cx="356870" cy="332740"/>
            </a:xfrm>
            <a:custGeom>
              <a:avLst/>
              <a:gdLst/>
              <a:ahLst/>
              <a:cxnLst/>
              <a:rect r="r" b="b" t="t" l="l"/>
              <a:pathLst>
                <a:path h="332740" w="356870">
                  <a:moveTo>
                    <a:pt x="22860" y="200660"/>
                  </a:moveTo>
                  <a:cubicBezTo>
                    <a:pt x="153670" y="80010"/>
                    <a:pt x="224790" y="15240"/>
                    <a:pt x="261620" y="5080"/>
                  </a:cubicBezTo>
                  <a:cubicBezTo>
                    <a:pt x="280670" y="0"/>
                    <a:pt x="295910" y="3810"/>
                    <a:pt x="309880" y="10160"/>
                  </a:cubicBezTo>
                  <a:cubicBezTo>
                    <a:pt x="322580" y="16510"/>
                    <a:pt x="336550" y="29210"/>
                    <a:pt x="344170" y="43180"/>
                  </a:cubicBezTo>
                  <a:cubicBezTo>
                    <a:pt x="350520" y="55880"/>
                    <a:pt x="354330" y="74930"/>
                    <a:pt x="351790" y="88900"/>
                  </a:cubicBezTo>
                  <a:cubicBezTo>
                    <a:pt x="349250" y="104140"/>
                    <a:pt x="340360" y="120650"/>
                    <a:pt x="328930" y="132080"/>
                  </a:cubicBezTo>
                  <a:cubicBezTo>
                    <a:pt x="318770" y="142240"/>
                    <a:pt x="302260" y="151130"/>
                    <a:pt x="285750" y="151130"/>
                  </a:cubicBezTo>
                  <a:cubicBezTo>
                    <a:pt x="266700" y="152400"/>
                    <a:pt x="234950" y="139700"/>
                    <a:pt x="220980" y="125730"/>
                  </a:cubicBezTo>
                  <a:cubicBezTo>
                    <a:pt x="209550" y="114300"/>
                    <a:pt x="203200" y="97790"/>
                    <a:pt x="203200" y="81280"/>
                  </a:cubicBezTo>
                  <a:cubicBezTo>
                    <a:pt x="204470" y="62230"/>
                    <a:pt x="218440" y="30480"/>
                    <a:pt x="233680" y="17780"/>
                  </a:cubicBezTo>
                  <a:cubicBezTo>
                    <a:pt x="245110" y="7620"/>
                    <a:pt x="262890" y="2540"/>
                    <a:pt x="278130" y="2540"/>
                  </a:cubicBezTo>
                  <a:cubicBezTo>
                    <a:pt x="293370" y="2540"/>
                    <a:pt x="311150" y="8890"/>
                    <a:pt x="323850" y="17780"/>
                  </a:cubicBezTo>
                  <a:cubicBezTo>
                    <a:pt x="335280" y="26670"/>
                    <a:pt x="345440" y="43180"/>
                    <a:pt x="350520" y="57150"/>
                  </a:cubicBezTo>
                  <a:cubicBezTo>
                    <a:pt x="354330" y="72390"/>
                    <a:pt x="356870" y="86360"/>
                    <a:pt x="347980" y="105410"/>
                  </a:cubicBezTo>
                  <a:cubicBezTo>
                    <a:pt x="322580" y="156210"/>
                    <a:pt x="147320" y="306070"/>
                    <a:pt x="99060" y="326390"/>
                  </a:cubicBezTo>
                  <a:cubicBezTo>
                    <a:pt x="82550" y="332740"/>
                    <a:pt x="74930" y="331470"/>
                    <a:pt x="62230" y="328930"/>
                  </a:cubicBezTo>
                  <a:cubicBezTo>
                    <a:pt x="48260" y="325120"/>
                    <a:pt x="26670" y="313690"/>
                    <a:pt x="16510" y="300990"/>
                  </a:cubicBezTo>
                  <a:cubicBezTo>
                    <a:pt x="6350" y="287020"/>
                    <a:pt x="0" y="266700"/>
                    <a:pt x="1270" y="248920"/>
                  </a:cubicBezTo>
                  <a:cubicBezTo>
                    <a:pt x="1270" y="232410"/>
                    <a:pt x="22860" y="200660"/>
                    <a:pt x="22860" y="2006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3470" y="7944803"/>
            <a:ext cx="360045" cy="378142"/>
            <a:chOff x="0" y="0"/>
            <a:chExt cx="480060" cy="5041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8260" y="48260"/>
              <a:ext cx="382270" cy="412750"/>
            </a:xfrm>
            <a:custGeom>
              <a:avLst/>
              <a:gdLst/>
              <a:ahLst/>
              <a:cxnLst/>
              <a:rect r="r" b="b" t="t" l="l"/>
              <a:pathLst>
                <a:path h="412750" w="382270">
                  <a:moveTo>
                    <a:pt x="19050" y="281940"/>
                  </a:moveTo>
                  <a:cubicBezTo>
                    <a:pt x="287020" y="1270"/>
                    <a:pt x="299720" y="0"/>
                    <a:pt x="314960" y="2540"/>
                  </a:cubicBezTo>
                  <a:cubicBezTo>
                    <a:pt x="331470" y="5080"/>
                    <a:pt x="349250" y="12700"/>
                    <a:pt x="359410" y="25400"/>
                  </a:cubicBezTo>
                  <a:cubicBezTo>
                    <a:pt x="372110" y="40640"/>
                    <a:pt x="382270" y="74930"/>
                    <a:pt x="379730" y="93980"/>
                  </a:cubicBezTo>
                  <a:cubicBezTo>
                    <a:pt x="378460" y="110490"/>
                    <a:pt x="367030" y="127000"/>
                    <a:pt x="355600" y="137160"/>
                  </a:cubicBezTo>
                  <a:cubicBezTo>
                    <a:pt x="344170" y="147320"/>
                    <a:pt x="326390" y="156210"/>
                    <a:pt x="309880" y="156210"/>
                  </a:cubicBezTo>
                  <a:cubicBezTo>
                    <a:pt x="289560" y="156210"/>
                    <a:pt x="256540" y="143510"/>
                    <a:pt x="243840" y="127000"/>
                  </a:cubicBezTo>
                  <a:cubicBezTo>
                    <a:pt x="231140" y="110490"/>
                    <a:pt x="226060" y="76200"/>
                    <a:pt x="231140" y="55880"/>
                  </a:cubicBezTo>
                  <a:cubicBezTo>
                    <a:pt x="234950" y="39370"/>
                    <a:pt x="247650" y="25400"/>
                    <a:pt x="260350" y="16510"/>
                  </a:cubicBezTo>
                  <a:cubicBezTo>
                    <a:pt x="273050" y="7620"/>
                    <a:pt x="292100" y="1270"/>
                    <a:pt x="307340" y="2540"/>
                  </a:cubicBezTo>
                  <a:cubicBezTo>
                    <a:pt x="322580" y="2540"/>
                    <a:pt x="341630" y="10160"/>
                    <a:pt x="353060" y="19050"/>
                  </a:cubicBezTo>
                  <a:cubicBezTo>
                    <a:pt x="365760" y="29210"/>
                    <a:pt x="377190" y="44450"/>
                    <a:pt x="379730" y="60960"/>
                  </a:cubicBezTo>
                  <a:cubicBezTo>
                    <a:pt x="382270" y="81280"/>
                    <a:pt x="370840" y="116840"/>
                    <a:pt x="361950" y="130810"/>
                  </a:cubicBezTo>
                  <a:cubicBezTo>
                    <a:pt x="355600" y="139700"/>
                    <a:pt x="346710" y="147320"/>
                    <a:pt x="341630" y="147320"/>
                  </a:cubicBezTo>
                  <a:cubicBezTo>
                    <a:pt x="337820" y="146050"/>
                    <a:pt x="337820" y="137160"/>
                    <a:pt x="334010" y="137160"/>
                  </a:cubicBezTo>
                  <a:cubicBezTo>
                    <a:pt x="308610" y="138430"/>
                    <a:pt x="161290" y="375920"/>
                    <a:pt x="106680" y="402590"/>
                  </a:cubicBezTo>
                  <a:cubicBezTo>
                    <a:pt x="85090" y="412750"/>
                    <a:pt x="68580" y="410210"/>
                    <a:pt x="52070" y="403860"/>
                  </a:cubicBezTo>
                  <a:cubicBezTo>
                    <a:pt x="36830" y="398780"/>
                    <a:pt x="19050" y="383540"/>
                    <a:pt x="10160" y="369570"/>
                  </a:cubicBezTo>
                  <a:cubicBezTo>
                    <a:pt x="2540" y="354330"/>
                    <a:pt x="0" y="331470"/>
                    <a:pt x="2540" y="314960"/>
                  </a:cubicBezTo>
                  <a:cubicBezTo>
                    <a:pt x="3810" y="302260"/>
                    <a:pt x="19050" y="281940"/>
                    <a:pt x="19050" y="2819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6350615" y="8040053"/>
            <a:ext cx="231458" cy="534352"/>
            <a:chOff x="0" y="0"/>
            <a:chExt cx="308610" cy="7124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4450" y="48260"/>
              <a:ext cx="228600" cy="613410"/>
            </a:xfrm>
            <a:custGeom>
              <a:avLst/>
              <a:gdLst/>
              <a:ahLst/>
              <a:cxnLst/>
              <a:rect r="r" b="b" t="t" l="l"/>
              <a:pathLst>
                <a:path h="613410" w="228600">
                  <a:moveTo>
                    <a:pt x="157480" y="53340"/>
                  </a:moveTo>
                  <a:cubicBezTo>
                    <a:pt x="214630" y="309880"/>
                    <a:pt x="228600" y="501650"/>
                    <a:pt x="209550" y="557530"/>
                  </a:cubicBezTo>
                  <a:cubicBezTo>
                    <a:pt x="203200" y="580390"/>
                    <a:pt x="193040" y="589280"/>
                    <a:pt x="179070" y="599440"/>
                  </a:cubicBezTo>
                  <a:cubicBezTo>
                    <a:pt x="166370" y="608330"/>
                    <a:pt x="146050" y="613410"/>
                    <a:pt x="129540" y="612140"/>
                  </a:cubicBezTo>
                  <a:cubicBezTo>
                    <a:pt x="113030" y="612140"/>
                    <a:pt x="93980" y="604520"/>
                    <a:pt x="82550" y="594360"/>
                  </a:cubicBezTo>
                  <a:cubicBezTo>
                    <a:pt x="69850" y="582930"/>
                    <a:pt x="58420" y="566420"/>
                    <a:pt x="55880" y="549910"/>
                  </a:cubicBezTo>
                  <a:cubicBezTo>
                    <a:pt x="53340" y="529590"/>
                    <a:pt x="60960" y="494030"/>
                    <a:pt x="76200" y="477520"/>
                  </a:cubicBezTo>
                  <a:cubicBezTo>
                    <a:pt x="91440" y="461010"/>
                    <a:pt x="125730" y="449580"/>
                    <a:pt x="147320" y="453390"/>
                  </a:cubicBezTo>
                  <a:cubicBezTo>
                    <a:pt x="168910" y="457200"/>
                    <a:pt x="196850" y="480060"/>
                    <a:pt x="207010" y="499110"/>
                  </a:cubicBezTo>
                  <a:cubicBezTo>
                    <a:pt x="215900" y="513080"/>
                    <a:pt x="215900" y="533400"/>
                    <a:pt x="212090" y="549910"/>
                  </a:cubicBezTo>
                  <a:cubicBezTo>
                    <a:pt x="209550" y="565150"/>
                    <a:pt x="198120" y="582930"/>
                    <a:pt x="186690" y="593090"/>
                  </a:cubicBezTo>
                  <a:cubicBezTo>
                    <a:pt x="173990" y="604520"/>
                    <a:pt x="154940" y="612140"/>
                    <a:pt x="138430" y="612140"/>
                  </a:cubicBezTo>
                  <a:cubicBezTo>
                    <a:pt x="121920" y="613410"/>
                    <a:pt x="102870" y="608330"/>
                    <a:pt x="88900" y="599440"/>
                  </a:cubicBezTo>
                  <a:cubicBezTo>
                    <a:pt x="76200" y="590550"/>
                    <a:pt x="66040" y="579120"/>
                    <a:pt x="58420" y="558800"/>
                  </a:cubicBezTo>
                  <a:cubicBezTo>
                    <a:pt x="40640" y="508000"/>
                    <a:pt x="62230" y="369570"/>
                    <a:pt x="53340" y="283210"/>
                  </a:cubicBezTo>
                  <a:cubicBezTo>
                    <a:pt x="44450" y="205740"/>
                    <a:pt x="0" y="111760"/>
                    <a:pt x="6350" y="66040"/>
                  </a:cubicBezTo>
                  <a:cubicBezTo>
                    <a:pt x="10160" y="43180"/>
                    <a:pt x="22860" y="29210"/>
                    <a:pt x="34290" y="17780"/>
                  </a:cubicBezTo>
                  <a:cubicBezTo>
                    <a:pt x="44450" y="8890"/>
                    <a:pt x="54610" y="3810"/>
                    <a:pt x="68580" y="2540"/>
                  </a:cubicBezTo>
                  <a:cubicBezTo>
                    <a:pt x="83820" y="0"/>
                    <a:pt x="107950" y="2540"/>
                    <a:pt x="123190" y="11430"/>
                  </a:cubicBezTo>
                  <a:cubicBezTo>
                    <a:pt x="137160" y="19050"/>
                    <a:pt x="157480" y="53340"/>
                    <a:pt x="157480" y="533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04690" y="473710"/>
            <a:ext cx="889030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2254C5"/>
                </a:solidFill>
                <a:latin typeface="Montserrat Bold"/>
              </a:rPr>
              <a:t>C</a:t>
            </a:r>
            <a:r>
              <a:rPr lang="en-US" sz="5799">
                <a:solidFill>
                  <a:srgbClr val="2254C5"/>
                </a:solidFill>
                <a:latin typeface="Montserrat Bold"/>
              </a:rPr>
              <a:t>orrectness Analysis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1222" y="2706302"/>
            <a:ext cx="7898671" cy="3367844"/>
            <a:chOff x="0" y="0"/>
            <a:chExt cx="7950519" cy="33899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50519" cy="3389951"/>
            </a:xfrm>
            <a:custGeom>
              <a:avLst/>
              <a:gdLst/>
              <a:ahLst/>
              <a:cxnLst/>
              <a:rect r="r" b="b" t="t" l="l"/>
              <a:pathLst>
                <a:path h="3389951" w="7950519">
                  <a:moveTo>
                    <a:pt x="0" y="0"/>
                  </a:moveTo>
                  <a:lnTo>
                    <a:pt x="7950519" y="0"/>
                  </a:lnTo>
                  <a:lnTo>
                    <a:pt x="7950519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7292" y="2100623"/>
            <a:ext cx="6026531" cy="788640"/>
            <a:chOff x="0" y="0"/>
            <a:chExt cx="6774152" cy="8864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4152" cy="886474"/>
            </a:xfrm>
            <a:custGeom>
              <a:avLst/>
              <a:gdLst/>
              <a:ahLst/>
              <a:cxnLst/>
              <a:rect r="r" b="b" t="t" l="l"/>
              <a:pathLst>
                <a:path h="886474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232428" y="6731718"/>
            <a:ext cx="10525135" cy="3367844"/>
            <a:chOff x="0" y="0"/>
            <a:chExt cx="10594223" cy="33899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94223" cy="3389951"/>
            </a:xfrm>
            <a:custGeom>
              <a:avLst/>
              <a:gdLst/>
              <a:ahLst/>
              <a:cxnLst/>
              <a:rect r="r" b="b" t="t" l="l"/>
              <a:pathLst>
                <a:path h="3389951" w="10594223">
                  <a:moveTo>
                    <a:pt x="0" y="0"/>
                  </a:moveTo>
                  <a:lnTo>
                    <a:pt x="10594223" y="0"/>
                  </a:lnTo>
                  <a:lnTo>
                    <a:pt x="10594223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44977" y="2706650"/>
            <a:ext cx="7898671" cy="3367844"/>
            <a:chOff x="0" y="0"/>
            <a:chExt cx="7950519" cy="3389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50519" cy="3389951"/>
            </a:xfrm>
            <a:custGeom>
              <a:avLst/>
              <a:gdLst/>
              <a:ahLst/>
              <a:cxnLst/>
              <a:rect r="r" b="b" t="t" l="l"/>
              <a:pathLst>
                <a:path h="3389951" w="7950519">
                  <a:moveTo>
                    <a:pt x="0" y="0"/>
                  </a:moveTo>
                  <a:lnTo>
                    <a:pt x="7950519" y="0"/>
                  </a:lnTo>
                  <a:lnTo>
                    <a:pt x="7950519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881047" y="2100623"/>
            <a:ext cx="6026531" cy="788640"/>
            <a:chOff x="0" y="0"/>
            <a:chExt cx="6774152" cy="8864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74152" cy="886474"/>
            </a:xfrm>
            <a:custGeom>
              <a:avLst/>
              <a:gdLst/>
              <a:ahLst/>
              <a:cxnLst/>
              <a:rect r="r" b="b" t="t" l="l"/>
              <a:pathLst>
                <a:path h="886474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807655" y="6232833"/>
            <a:ext cx="6848737" cy="788640"/>
            <a:chOff x="0" y="0"/>
            <a:chExt cx="7698356" cy="8864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98356" cy="886474"/>
            </a:xfrm>
            <a:custGeom>
              <a:avLst/>
              <a:gdLst/>
              <a:ahLst/>
              <a:cxnLst/>
              <a:rect r="r" b="b" t="t" l="l"/>
              <a:pathLst>
                <a:path h="886474" w="7698356">
                  <a:moveTo>
                    <a:pt x="0" y="0"/>
                  </a:moveTo>
                  <a:lnTo>
                    <a:pt x="7698356" y="0"/>
                  </a:lnTo>
                  <a:lnTo>
                    <a:pt x="7698356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831029" y="2101878"/>
            <a:ext cx="3062288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Initialization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80665" y="2101878"/>
            <a:ext cx="5027295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Recurrence Relation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1485" y="6234088"/>
            <a:ext cx="5561076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Optimization Function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1009" y="3032223"/>
            <a:ext cx="6699096" cy="2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>
                <a:solidFill>
                  <a:srgbClr val="0034A8"/>
                </a:solidFill>
                <a:latin typeface="Montserrat Bold"/>
              </a:rPr>
              <a:t>start.minDistance = 0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Initialize priority queue and add the start location to it.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Ensures the search begins from the start location with the appropriate initial distance.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44977" y="3002970"/>
            <a:ext cx="7898671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4A8"/>
                </a:solidFill>
                <a:latin typeface="Montserrat Bold"/>
              </a:rPr>
              <a:t>If total_distance(v) is less than minDistance(v), then: minDistance(v)=total_distance(v) 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34A8"/>
                </a:solidFill>
                <a:latin typeface="Montserrat"/>
              </a:rPr>
              <a:t>Iterate and update</a:t>
            </a:r>
            <a:r>
              <a:rPr lang="en-US" sz="2400">
                <a:solidFill>
                  <a:srgbClr val="0034A8"/>
                </a:solidFill>
                <a:latin typeface="Montserrat"/>
              </a:rPr>
              <a:t> the shortest path estimate for each location based on the current shortest known paths.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34A8"/>
                </a:solidFill>
                <a:latin typeface="Montserrat"/>
              </a:rPr>
              <a:t>Ensures that the shortest known path to each location is continually improved.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10557" y="7164348"/>
            <a:ext cx="9946361" cy="2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>
                <a:solidFill>
                  <a:srgbClr val="0034A8"/>
                </a:solidFill>
                <a:latin typeface="Montserrat Bold"/>
              </a:rPr>
              <a:t>minDistance(v)=min(minDistance(v),minDistance(u)+w)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Expanding the smallest minDistance ensures correct order processing.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This guarantees the shortest path from The Mines Shopping Mall to Kolej 12.</a:t>
            </a:r>
          </a:p>
          <a:p>
            <a:pPr algn="l">
              <a:lnSpc>
                <a:spcPts val="35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Algorithm Analysis cont..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5937286"/>
            <a:ext cx="7771139" cy="3888868"/>
            <a:chOff x="0" y="0"/>
            <a:chExt cx="6774152" cy="33899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1835582"/>
            <a:ext cx="7771139" cy="3888868"/>
            <a:chOff x="0" y="0"/>
            <a:chExt cx="6774152" cy="33899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364693" y="1920117"/>
            <a:ext cx="7266744" cy="349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1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Best-case analysis</a:t>
            </a:r>
          </a:p>
          <a:p>
            <a:pPr algn="just">
              <a:lnSpc>
                <a:spcPts val="3481"/>
              </a:lnSpc>
            </a:pP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Dijkstra's algorithm needs to process each vertex and edge at least once, and the priority queue operations (insertions and deletions) still take O(log⁡V) time.</a:t>
            </a: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0086" y="6225049"/>
            <a:ext cx="6888368" cy="278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Average-case analysis</a:t>
            </a:r>
          </a:p>
          <a:p>
            <a:pPr algn="just">
              <a:lnSpc>
                <a:spcPts val="3749"/>
              </a:lnSpc>
            </a:pPr>
          </a:p>
          <a:p>
            <a:pPr algn="just" marL="578270" indent="-289135" lvl="1">
              <a:lnSpc>
                <a:spcPts val="3749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Dijkstra's algorithm will typically process each vertex and edge.</a:t>
            </a:r>
          </a:p>
          <a:p>
            <a:pPr algn="just" marL="578270" indent="-289135" lvl="1">
              <a:lnSpc>
                <a:spcPts val="3749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  <a:p>
            <a:pPr algn="just">
              <a:lnSpc>
                <a:spcPts val="374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144000" y="5937286"/>
            <a:ext cx="7771139" cy="3888868"/>
            <a:chOff x="0" y="0"/>
            <a:chExt cx="6774152" cy="3389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364693" y="6253624"/>
            <a:ext cx="7329754" cy="306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1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Worst-case analysis</a:t>
            </a:r>
          </a:p>
          <a:p>
            <a:pPr algn="just">
              <a:lnSpc>
                <a:spcPts val="3481"/>
              </a:lnSpc>
            </a:pP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Every vertex and every edge needs to be processed. Each insertion and deletion operation in the priority queue takes O(log⁡V) time.</a:t>
            </a: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87520"/>
            <a:ext cx="7329754" cy="250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Vertices (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V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): The numb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er of locations.</a:t>
            </a:r>
          </a:p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Edges (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E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): The number of paths.</a:t>
            </a:r>
          </a:p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The factor 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log⁡V 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comes from the operations on the priority queue.</a:t>
            </a:r>
          </a:p>
          <a:p>
            <a:pPr algn="just">
              <a:lnSpc>
                <a:spcPts val="401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DAGJJkSb3iU</dc:identifier>
  <dcterms:modified xsi:type="dcterms:W3CDTF">2011-08-01T06:04:30Z</dcterms:modified>
  <cp:revision>1</cp:revision>
  <dc:title>Group Project Presentation_CSC42020</dc:title>
</cp:coreProperties>
</file>