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gIiA5rpeuoXz5tOUcCrT+xpfpm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6792D3-70A9-4356-8721-7C39831505C8}">
  <a:tblStyle styleId="{D46792D3-70A9-4356-8721-7C39831505C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88" y="52"/>
      </p:cViewPr>
      <p:guideLst>
        <p:guide orient="horz" pos="16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50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1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SIG – special interest group</a:t>
            </a:r>
            <a:endParaRPr/>
          </a:p>
        </p:txBody>
      </p:sp>
      <p:sp>
        <p:nvSpPr>
          <p:cNvPr id="200" name="Google Shape;200;p1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SIG – special interest group</a:t>
            </a:r>
            <a:endParaRPr/>
          </a:p>
        </p:txBody>
      </p:sp>
      <p:sp>
        <p:nvSpPr>
          <p:cNvPr id="213" name="Google Shape;213;p1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The outer circles symbolizes the cyclical nature of data mining.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Data mining does not end once a solution is deployed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The lesson learn during the process and from the deployed solution can trigger new, more focused business questions</a:t>
            </a:r>
            <a:endParaRPr/>
          </a:p>
        </p:txBody>
      </p:sp>
      <p:sp>
        <p:nvSpPr>
          <p:cNvPr id="223" name="Google Shape;223;p1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The outer circles symbolizes the cyclical nature of data mining.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Data mining does not end once a solution is deployed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The lesson learn during the process and from the deployed solution can trigger new, more focused business questions</a:t>
            </a:r>
            <a:endParaRPr/>
          </a:p>
        </p:txBody>
      </p:sp>
      <p:sp>
        <p:nvSpPr>
          <p:cNvPr id="233" name="Google Shape;233;p1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Reference: https://the-modeling-agency.com/crisp-dm.pdf</a:t>
            </a:r>
            <a:endParaRPr/>
          </a:p>
        </p:txBody>
      </p:sp>
      <p:sp>
        <p:nvSpPr>
          <p:cNvPr id="291" name="Google Shape;291;p2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phase of CRISP-DM involves taking a closer look at the 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available for mining. 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understanding</a:t>
            </a: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involves accessing the 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exploring it using tables and graphics. </a:t>
            </a:r>
            <a:r>
              <a:rPr lang="en-US" sz="1200">
                <a:solidFill>
                  <a:schemeClr val="dk1"/>
                </a:solidFill>
              </a:rPr>
              <a:t>Starts with an initial data collection and proceeds with activities in order </a:t>
            </a:r>
            <a:r>
              <a:rPr lang="en-US" sz="1200"/>
              <a:t>to get familiar with the data</a:t>
            </a:r>
            <a:r>
              <a:rPr lang="en-US" sz="1200">
                <a:solidFill>
                  <a:schemeClr val="dk1"/>
                </a:solidFill>
              </a:rPr>
              <a:t>, </a:t>
            </a:r>
            <a:r>
              <a:rPr lang="en-US" sz="1200"/>
              <a:t>to identify data quality problems</a:t>
            </a:r>
            <a:r>
              <a:rPr lang="en-US" sz="1200">
                <a:solidFill>
                  <a:schemeClr val="dk1"/>
                </a:solidFill>
              </a:rPr>
              <a:t>, </a:t>
            </a:r>
            <a:r>
              <a:rPr lang="en-US" sz="1200"/>
              <a:t>to discover first insights into the data</a:t>
            </a:r>
            <a:r>
              <a:rPr lang="en-US" sz="1200">
                <a:solidFill>
                  <a:schemeClr val="dk1"/>
                </a:solidFill>
              </a:rPr>
              <a:t> or </a:t>
            </a:r>
            <a:r>
              <a:rPr lang="en-US" sz="1200"/>
              <a:t>to detect interesting subsets</a:t>
            </a:r>
            <a:r>
              <a:rPr lang="en-US" sz="1200">
                <a:solidFill>
                  <a:schemeClr val="dk1"/>
                </a:solidFill>
              </a:rPr>
              <a:t> to form hypotheses for hidden information.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8" name="Google Shape;308;p2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0" name="Google Shape;570;p4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5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5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5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4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5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bm.com/docs/en/spss-modeler/saas?topic=dm-crisp-help-over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6998"/>
            <a:ext cx="9144002" cy="329309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>
            <a:off x="986118" y="306189"/>
            <a:ext cx="7540500" cy="21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WQD 7003 </a:t>
            </a:r>
            <a:b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1013012" y="2609850"/>
            <a:ext cx="71334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2 – INTRODUCTION TO DATA WAREHOUSE AND CRISP-DM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Relational database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3578848" y="677626"/>
            <a:ext cx="1363806" cy="174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10" descr="Screen Shot 2017-09-23 at 11.40.02 AM.png"/>
          <p:cNvPicPr preferRelativeResize="0"/>
          <p:nvPr/>
        </p:nvPicPr>
        <p:blipFill rotWithShape="1">
          <a:blip r:embed="rId4">
            <a:alphaModFix/>
          </a:blip>
          <a:srcRect l="39554" t="11983" r="28946" b="43135"/>
          <a:stretch/>
        </p:blipFill>
        <p:spPr>
          <a:xfrm>
            <a:off x="204407" y="1429393"/>
            <a:ext cx="3941707" cy="31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/>
        </p:nvSpPr>
        <p:spPr>
          <a:xfrm>
            <a:off x="4260751" y="1217059"/>
            <a:ext cx="4457364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relational database organizes data into tables which can be linked—or related—based on data common to each. 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1 contains information about pet owners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II contains information about pets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tables are related by the column Owner_ID.</a:t>
            </a:r>
            <a:endParaRPr/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relating tables to one another, we can reduce data redundancy and improve database performance.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DATA SET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3578848" y="677626"/>
            <a:ext cx="1363806" cy="174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478971" y="1496191"/>
            <a:ext cx="8371115" cy="334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data set is a </a:t>
            </a:r>
            <a:r>
              <a:rPr lang="en-US" sz="21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subset of a database or a data warehouse</a:t>
            </a: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usually denormalized so that only one table is used. </a:t>
            </a:r>
            <a:endParaRPr/>
          </a:p>
          <a:p>
            <a: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creation of a data set may contain several steps, including appending or combining tables from source database tables, or simplifying some data expressions. </a:t>
            </a:r>
            <a:endParaRPr/>
          </a:p>
          <a:p>
            <a: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sets may be made up of a representative sample of a larger set of data, or they may contain all observations relevant to a specific group.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828" y="1399753"/>
            <a:ext cx="4230804" cy="3052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2" descr="data science process po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3370" y="1963136"/>
            <a:ext cx="4052717" cy="28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2"/>
          <p:cNvSpPr txBox="1"/>
          <p:nvPr/>
        </p:nvSpPr>
        <p:spPr>
          <a:xfrm>
            <a:off x="221599" y="4800556"/>
            <a:ext cx="172694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Kdnuggets 2014 polls</a:t>
            </a:r>
            <a:endParaRPr/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11815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470106" y="215986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DATA SCIENCE METHODOLOGY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199828" y="1785257"/>
            <a:ext cx="3936743" cy="33745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5007429" y="2757276"/>
            <a:ext cx="3936743" cy="337457"/>
          </a:xfrm>
          <a:prstGeom prst="rect">
            <a:avLst/>
          </a:prstGeom>
          <a:noFill/>
          <a:ln w="57150" cap="flat" cmpd="sng">
            <a:solidFill>
              <a:srgbClr val="00B0F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896020" y="2261182"/>
            <a:ext cx="7351959" cy="167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47500" lnSpcReduction="20000"/>
          </a:bodyPr>
          <a:lstStyle/>
          <a:p>
            <a:pPr marL="457200" lvl="0" indent="-4572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40350"/>
              <a:buNone/>
            </a:pPr>
            <a:endParaRPr/>
          </a:p>
          <a:p>
            <a:pPr marL="457200" lvl="0" indent="-4572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36842"/>
              <a:buNone/>
            </a:pPr>
            <a:r>
              <a:rPr lang="en-US" sz="8000" b="1">
                <a:solidFill>
                  <a:srgbClr val="CC0000"/>
                </a:solidFill>
                <a:latin typeface="Leelawadee"/>
                <a:ea typeface="Leelawadee"/>
                <a:cs typeface="Leelawadee"/>
                <a:sym typeface="Leelawadee"/>
              </a:rPr>
              <a:t>CR</a:t>
            </a:r>
            <a:r>
              <a:rPr lang="en-US" sz="8000" b="1">
                <a:latin typeface="Leelawadee"/>
                <a:ea typeface="Leelawadee"/>
                <a:cs typeface="Leelawadee"/>
                <a:sym typeface="Leelawadee"/>
              </a:rPr>
              <a:t>oss-</a:t>
            </a:r>
            <a:r>
              <a:rPr lang="en-US" sz="8000" b="1">
                <a:solidFill>
                  <a:srgbClr val="CC0000"/>
                </a:solidFill>
                <a:latin typeface="Leelawadee"/>
                <a:ea typeface="Leelawadee"/>
                <a:cs typeface="Leelawadee"/>
                <a:sym typeface="Leelawadee"/>
              </a:rPr>
              <a:t>I</a:t>
            </a:r>
            <a:r>
              <a:rPr lang="en-US" sz="8000" b="1">
                <a:latin typeface="Leelawadee"/>
                <a:ea typeface="Leelawadee"/>
                <a:cs typeface="Leelawadee"/>
                <a:sym typeface="Leelawadee"/>
              </a:rPr>
              <a:t>ndustry </a:t>
            </a:r>
            <a:r>
              <a:rPr lang="en-US" sz="8000" b="1">
                <a:solidFill>
                  <a:srgbClr val="CC0000"/>
                </a:solidFill>
                <a:latin typeface="Leelawadee"/>
                <a:ea typeface="Leelawadee"/>
                <a:cs typeface="Leelawadee"/>
                <a:sym typeface="Leelawadee"/>
              </a:rPr>
              <a:t>S</a:t>
            </a:r>
            <a:r>
              <a:rPr lang="en-US" sz="8000" b="1">
                <a:latin typeface="Leelawadee"/>
                <a:ea typeface="Leelawadee"/>
                <a:cs typeface="Leelawadee"/>
                <a:sym typeface="Leelawadee"/>
              </a:rPr>
              <a:t>tandard </a:t>
            </a:r>
            <a:r>
              <a:rPr lang="en-US" sz="8000" b="1">
                <a:solidFill>
                  <a:srgbClr val="CC0000"/>
                </a:solidFill>
                <a:latin typeface="Leelawadee"/>
                <a:ea typeface="Leelawadee"/>
                <a:cs typeface="Leelawadee"/>
                <a:sym typeface="Leelawadee"/>
              </a:rPr>
              <a:t>P</a:t>
            </a:r>
            <a:r>
              <a:rPr lang="en-US" sz="8000" b="1">
                <a:latin typeface="Leelawadee"/>
                <a:ea typeface="Leelawadee"/>
                <a:cs typeface="Leelawadee"/>
                <a:sym typeface="Leelawadee"/>
              </a:rPr>
              <a:t>rocess for </a:t>
            </a:r>
            <a:r>
              <a:rPr lang="en-US" sz="8000" b="1">
                <a:solidFill>
                  <a:srgbClr val="CC0000"/>
                </a:solidFill>
                <a:latin typeface="Leelawadee"/>
                <a:ea typeface="Leelawadee"/>
                <a:cs typeface="Leelawadee"/>
                <a:sym typeface="Leelawadee"/>
              </a:rPr>
              <a:t>D</a:t>
            </a:r>
            <a:r>
              <a:rPr lang="en-US" sz="8000" b="1">
                <a:latin typeface="Leelawadee"/>
                <a:ea typeface="Leelawadee"/>
                <a:cs typeface="Leelawadee"/>
                <a:sym typeface="Leelawadee"/>
              </a:rPr>
              <a:t>ata </a:t>
            </a:r>
            <a:r>
              <a:rPr lang="en-US" sz="8000" b="1">
                <a:solidFill>
                  <a:srgbClr val="CC0000"/>
                </a:solidFill>
                <a:latin typeface="Leelawadee"/>
                <a:ea typeface="Leelawadee"/>
                <a:cs typeface="Leelawadee"/>
                <a:sym typeface="Leelawadee"/>
              </a:rPr>
              <a:t>M</a:t>
            </a:r>
            <a:r>
              <a:rPr lang="en-US" sz="8000" b="1">
                <a:latin typeface="Leelawadee"/>
                <a:ea typeface="Leelawadee"/>
                <a:cs typeface="Leelawadee"/>
                <a:sym typeface="Leelawadee"/>
              </a:rPr>
              <a:t>ining</a:t>
            </a:r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2" name="Google Shape;192;p13"/>
          <p:cNvSpPr txBox="1"/>
          <p:nvPr/>
        </p:nvSpPr>
        <p:spPr>
          <a:xfrm>
            <a:off x="275634" y="4058697"/>
            <a:ext cx="78060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open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process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that describes common approaches used by data mining experts. </a:t>
            </a:r>
            <a:endParaRPr/>
          </a:p>
        </p:txBody>
      </p:sp>
      <p:pic>
        <p:nvPicPr>
          <p:cNvPr id="193" name="Google Shape;1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479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 txBox="1"/>
          <p:nvPr/>
        </p:nvSpPr>
        <p:spPr>
          <a:xfrm>
            <a:off x="470106" y="220322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CRISP-DM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4869946" y="1277680"/>
            <a:ext cx="44169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widely-used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analytics model.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275634" y="1749761"/>
            <a:ext cx="7806032" cy="70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mining process must be </a:t>
            </a: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 and repeatable by people with little data mining background.</a:t>
            </a:r>
            <a:endParaRPr sz="2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4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CRISP-DM - HISTORY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1195962" y="827406"/>
            <a:ext cx="7030783" cy="4003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D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579738" y="2028318"/>
            <a:ext cx="1991139" cy="1601216"/>
          </a:xfrm>
          <a:custGeom>
            <a:avLst/>
            <a:gdLst/>
            <a:ahLst/>
            <a:cxnLst/>
            <a:rect l="l" t="t" r="r" b="b"/>
            <a:pathLst>
              <a:path w="1991139" h="1601216" extrusionOk="0">
                <a:moveTo>
                  <a:pt x="0" y="266875"/>
                </a:moveTo>
                <a:cubicBezTo>
                  <a:pt x="0" y="119484"/>
                  <a:pt x="119484" y="0"/>
                  <a:pt x="266875" y="0"/>
                </a:cubicBezTo>
                <a:lnTo>
                  <a:pt x="1724264" y="0"/>
                </a:lnTo>
                <a:cubicBezTo>
                  <a:pt x="1871655" y="0"/>
                  <a:pt x="1991139" y="119484"/>
                  <a:pt x="1991139" y="266875"/>
                </a:cubicBezTo>
                <a:lnTo>
                  <a:pt x="1991139" y="1334341"/>
                </a:lnTo>
                <a:cubicBezTo>
                  <a:pt x="1991139" y="1481732"/>
                  <a:pt x="1871655" y="1601216"/>
                  <a:pt x="1724264" y="1601216"/>
                </a:cubicBezTo>
                <a:lnTo>
                  <a:pt x="266875" y="1601216"/>
                </a:lnTo>
                <a:cubicBezTo>
                  <a:pt x="119484" y="1601216"/>
                  <a:pt x="0" y="1481732"/>
                  <a:pt x="0" y="1334341"/>
                </a:cubicBezTo>
                <a:lnTo>
                  <a:pt x="0" y="266875"/>
                </a:lnTo>
                <a:close/>
              </a:path>
            </a:pathLst>
          </a:custGeom>
          <a:solidFill>
            <a:srgbClr val="B174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3875" tIns="123875" rIns="123875" bIns="1238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Initiative launched in late 1996 by three “veterans” of data mining market.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Daimler Chrysler (then Daimler-Benz), SPSS (then ISL) , NCR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2670435" y="2028318"/>
            <a:ext cx="1991139" cy="1601216"/>
          </a:xfrm>
          <a:custGeom>
            <a:avLst/>
            <a:gdLst/>
            <a:ahLst/>
            <a:cxnLst/>
            <a:rect l="l" t="t" r="r" b="b"/>
            <a:pathLst>
              <a:path w="1991139" h="1601216" extrusionOk="0">
                <a:moveTo>
                  <a:pt x="0" y="266875"/>
                </a:moveTo>
                <a:cubicBezTo>
                  <a:pt x="0" y="119484"/>
                  <a:pt x="119484" y="0"/>
                  <a:pt x="266875" y="0"/>
                </a:cubicBezTo>
                <a:lnTo>
                  <a:pt x="1724264" y="0"/>
                </a:lnTo>
                <a:cubicBezTo>
                  <a:pt x="1871655" y="0"/>
                  <a:pt x="1991139" y="119484"/>
                  <a:pt x="1991139" y="266875"/>
                </a:cubicBezTo>
                <a:lnTo>
                  <a:pt x="1991139" y="1334341"/>
                </a:lnTo>
                <a:cubicBezTo>
                  <a:pt x="1991139" y="1481732"/>
                  <a:pt x="1871655" y="1601216"/>
                  <a:pt x="1724264" y="1601216"/>
                </a:cubicBezTo>
                <a:lnTo>
                  <a:pt x="266875" y="1601216"/>
                </a:lnTo>
                <a:cubicBezTo>
                  <a:pt x="119484" y="1601216"/>
                  <a:pt x="0" y="1481732"/>
                  <a:pt x="0" y="1334341"/>
                </a:cubicBezTo>
                <a:lnTo>
                  <a:pt x="0" y="266875"/>
                </a:lnTo>
                <a:close/>
              </a:path>
            </a:pathLst>
          </a:custGeom>
          <a:solidFill>
            <a:srgbClr val="E4A56C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3875" tIns="123875" rIns="123875" bIns="1238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and refined through series of workshops (from 1997-1999).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4761132" y="2028318"/>
            <a:ext cx="1991139" cy="1601216"/>
          </a:xfrm>
          <a:custGeom>
            <a:avLst/>
            <a:gdLst/>
            <a:ahLst/>
            <a:cxnLst/>
            <a:rect l="l" t="t" r="r" b="b"/>
            <a:pathLst>
              <a:path w="1991139" h="1601216" extrusionOk="0">
                <a:moveTo>
                  <a:pt x="0" y="266875"/>
                </a:moveTo>
                <a:cubicBezTo>
                  <a:pt x="0" y="119484"/>
                  <a:pt x="119484" y="0"/>
                  <a:pt x="266875" y="0"/>
                </a:cubicBezTo>
                <a:lnTo>
                  <a:pt x="1724264" y="0"/>
                </a:lnTo>
                <a:cubicBezTo>
                  <a:pt x="1871655" y="0"/>
                  <a:pt x="1991139" y="119484"/>
                  <a:pt x="1991139" y="266875"/>
                </a:cubicBezTo>
                <a:lnTo>
                  <a:pt x="1991139" y="1334341"/>
                </a:lnTo>
                <a:cubicBezTo>
                  <a:pt x="1991139" y="1481732"/>
                  <a:pt x="1871655" y="1601216"/>
                  <a:pt x="1724264" y="1601216"/>
                </a:cubicBezTo>
                <a:lnTo>
                  <a:pt x="266875" y="1601216"/>
                </a:lnTo>
                <a:cubicBezTo>
                  <a:pt x="119484" y="1601216"/>
                  <a:pt x="0" y="1481732"/>
                  <a:pt x="0" y="1334341"/>
                </a:cubicBezTo>
                <a:lnTo>
                  <a:pt x="0" y="266875"/>
                </a:lnTo>
                <a:close/>
              </a:path>
            </a:pathLst>
          </a:custGeom>
          <a:solidFill>
            <a:srgbClr val="F9DAC6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3875" tIns="123875" rIns="123875" bIns="1238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Published CRISP-DM 1.0 (1999)</a:t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6851829" y="2028318"/>
            <a:ext cx="1991139" cy="1601216"/>
          </a:xfrm>
          <a:custGeom>
            <a:avLst/>
            <a:gdLst/>
            <a:ahLst/>
            <a:cxnLst/>
            <a:rect l="l" t="t" r="r" b="b"/>
            <a:pathLst>
              <a:path w="1991139" h="1601216" extrusionOk="0">
                <a:moveTo>
                  <a:pt x="0" y="266875"/>
                </a:moveTo>
                <a:cubicBezTo>
                  <a:pt x="0" y="119484"/>
                  <a:pt x="119484" y="0"/>
                  <a:pt x="266875" y="0"/>
                </a:cubicBezTo>
                <a:lnTo>
                  <a:pt x="1724264" y="0"/>
                </a:lnTo>
                <a:cubicBezTo>
                  <a:pt x="1871655" y="0"/>
                  <a:pt x="1991139" y="119484"/>
                  <a:pt x="1991139" y="266875"/>
                </a:cubicBezTo>
                <a:lnTo>
                  <a:pt x="1991139" y="1334341"/>
                </a:lnTo>
                <a:cubicBezTo>
                  <a:pt x="1991139" y="1481732"/>
                  <a:pt x="1871655" y="1601216"/>
                  <a:pt x="1724264" y="1601216"/>
                </a:cubicBezTo>
                <a:lnTo>
                  <a:pt x="266875" y="1601216"/>
                </a:lnTo>
                <a:cubicBezTo>
                  <a:pt x="119484" y="1601216"/>
                  <a:pt x="0" y="1481732"/>
                  <a:pt x="0" y="1334341"/>
                </a:cubicBezTo>
                <a:lnTo>
                  <a:pt x="0" y="266875"/>
                </a:lnTo>
                <a:close/>
              </a:path>
            </a:pathLst>
          </a:custGeom>
          <a:solidFill>
            <a:srgbClr val="E4A56C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3875" tIns="123875" rIns="123875" bIns="1238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200 members of the CRISP-DM SIG worldwide.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5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CRISP-DM - HISTORY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826" y="1545015"/>
            <a:ext cx="2686185" cy="266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 txBox="1"/>
          <p:nvPr/>
        </p:nvSpPr>
        <p:spPr>
          <a:xfrm>
            <a:off x="3305471" y="1437266"/>
            <a:ext cx="552704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Non-proprietary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Application/Industry neutral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 neutral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business issues and technical analysis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 for guidance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Experience base templates for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106" y="1344485"/>
            <a:ext cx="3478306" cy="3559728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226" name="Google Shape;226;p16"/>
          <p:cNvSpPr txBox="1"/>
          <p:nvPr/>
        </p:nvSpPr>
        <p:spPr>
          <a:xfrm>
            <a:off x="4267201" y="1369219"/>
            <a:ext cx="347830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life cycle of a data mining project consists of six phases. </a:t>
            </a:r>
            <a:endParaRPr/>
          </a:p>
          <a:p>
            <a:pPr marL="214313" marR="0" lvl="0" indent="-87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rigid process 🡪 moving back and forth between each phase determines which phases has to be performed next.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28" name="Google Shape;22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4055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470106" y="213746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CRISP-DM - HISTORY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/>
          <p:nvPr/>
        </p:nvSpPr>
        <p:spPr>
          <a:xfrm>
            <a:off x="2538385" y="1318260"/>
            <a:ext cx="3607778" cy="3607778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  <a:solidFill>
            <a:srgbClr val="F6E7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2772891" y="1552765"/>
            <a:ext cx="1443111" cy="1443111"/>
          </a:xfrm>
          <a:custGeom>
            <a:avLst/>
            <a:gdLst/>
            <a:ahLst/>
            <a:cxnLst/>
            <a:rect l="l" t="t" r="r" b="b"/>
            <a:pathLst>
              <a:path w="1443111" h="1443111" extrusionOk="0">
                <a:moveTo>
                  <a:pt x="0" y="240523"/>
                </a:moveTo>
                <a:cubicBezTo>
                  <a:pt x="0" y="107686"/>
                  <a:pt x="107686" y="0"/>
                  <a:pt x="240523" y="0"/>
                </a:cubicBezTo>
                <a:lnTo>
                  <a:pt x="1202588" y="0"/>
                </a:lnTo>
                <a:cubicBezTo>
                  <a:pt x="1335425" y="0"/>
                  <a:pt x="1443111" y="107686"/>
                  <a:pt x="1443111" y="240523"/>
                </a:cubicBezTo>
                <a:lnTo>
                  <a:pt x="1443111" y="1202588"/>
                </a:lnTo>
                <a:cubicBezTo>
                  <a:pt x="1443111" y="1335425"/>
                  <a:pt x="1335425" y="1443111"/>
                  <a:pt x="1202588" y="1443111"/>
                </a:cubicBezTo>
                <a:lnTo>
                  <a:pt x="240523" y="1443111"/>
                </a:lnTo>
                <a:cubicBezTo>
                  <a:pt x="107686" y="1443111"/>
                  <a:pt x="0" y="1335425"/>
                  <a:pt x="0" y="1202588"/>
                </a:cubicBezTo>
                <a:lnTo>
                  <a:pt x="0" y="240523"/>
                </a:lnTo>
                <a:close/>
              </a:path>
            </a:pathLst>
          </a:custGeom>
          <a:solidFill>
            <a:srgbClr val="E6BB2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400" tIns="131400" rIns="131400" bIns="1314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/>
          </a:p>
          <a:p>
            <a:pPr marL="114300" marR="0" lvl="1" indent="-1143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endParaRPr/>
          </a:p>
          <a:p>
            <a:pPr marL="114300" marR="0" lvl="1" indent="-114300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Subject Matter</a:t>
            </a:r>
            <a:endParaRPr/>
          </a:p>
          <a:p>
            <a:pPr marL="114300" marR="0" lvl="1" indent="-114300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Commercial</a:t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4468547" y="1552765"/>
            <a:ext cx="1443111" cy="1443111"/>
          </a:xfrm>
          <a:custGeom>
            <a:avLst/>
            <a:gdLst/>
            <a:ahLst/>
            <a:cxnLst/>
            <a:rect l="l" t="t" r="r" b="b"/>
            <a:pathLst>
              <a:path w="1443111" h="1443111" extrusionOk="0">
                <a:moveTo>
                  <a:pt x="0" y="240523"/>
                </a:moveTo>
                <a:cubicBezTo>
                  <a:pt x="0" y="107686"/>
                  <a:pt x="107686" y="0"/>
                  <a:pt x="240523" y="0"/>
                </a:cubicBezTo>
                <a:lnTo>
                  <a:pt x="1202588" y="0"/>
                </a:lnTo>
                <a:cubicBezTo>
                  <a:pt x="1335425" y="0"/>
                  <a:pt x="1443111" y="107686"/>
                  <a:pt x="1443111" y="240523"/>
                </a:cubicBezTo>
                <a:lnTo>
                  <a:pt x="1443111" y="1202588"/>
                </a:lnTo>
                <a:cubicBezTo>
                  <a:pt x="1443111" y="1335425"/>
                  <a:pt x="1335425" y="1443111"/>
                  <a:pt x="1202588" y="1443111"/>
                </a:cubicBezTo>
                <a:lnTo>
                  <a:pt x="240523" y="1443111"/>
                </a:lnTo>
                <a:cubicBezTo>
                  <a:pt x="107686" y="1443111"/>
                  <a:pt x="0" y="1335425"/>
                  <a:pt x="0" y="1202588"/>
                </a:cubicBezTo>
                <a:lnTo>
                  <a:pt x="0" y="240523"/>
                </a:lnTo>
                <a:close/>
              </a:path>
            </a:pathLst>
          </a:custGeom>
          <a:solidFill>
            <a:srgbClr val="4EDA8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400" tIns="131400" rIns="131400" bIns="1314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Analytical</a:t>
            </a:r>
            <a:endParaRPr/>
          </a:p>
          <a:p>
            <a:pPr marL="114300" marR="0" lvl="1" indent="-1143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Methodologies</a:t>
            </a:r>
            <a:endParaRPr/>
          </a:p>
          <a:p>
            <a:pPr marL="114300" marR="0" lvl="1" indent="-114300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to use and when</a:t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2772891" y="3248421"/>
            <a:ext cx="1443111" cy="1443111"/>
          </a:xfrm>
          <a:custGeom>
            <a:avLst/>
            <a:gdLst/>
            <a:ahLst/>
            <a:cxnLst/>
            <a:rect l="l" t="t" r="r" b="b"/>
            <a:pathLst>
              <a:path w="1443111" h="1443111" extrusionOk="0">
                <a:moveTo>
                  <a:pt x="0" y="240523"/>
                </a:moveTo>
                <a:cubicBezTo>
                  <a:pt x="0" y="107686"/>
                  <a:pt x="107686" y="0"/>
                  <a:pt x="240523" y="0"/>
                </a:cubicBezTo>
                <a:lnTo>
                  <a:pt x="1202588" y="0"/>
                </a:lnTo>
                <a:cubicBezTo>
                  <a:pt x="1335425" y="0"/>
                  <a:pt x="1443111" y="107686"/>
                  <a:pt x="1443111" y="240523"/>
                </a:cubicBezTo>
                <a:lnTo>
                  <a:pt x="1443111" y="1202588"/>
                </a:lnTo>
                <a:cubicBezTo>
                  <a:pt x="1443111" y="1335425"/>
                  <a:pt x="1335425" y="1443111"/>
                  <a:pt x="1202588" y="1443111"/>
                </a:cubicBezTo>
                <a:lnTo>
                  <a:pt x="240523" y="1443111"/>
                </a:lnTo>
                <a:cubicBezTo>
                  <a:pt x="107686" y="1443111"/>
                  <a:pt x="0" y="1335425"/>
                  <a:pt x="0" y="1202588"/>
                </a:cubicBezTo>
                <a:lnTo>
                  <a:pt x="0" y="240523"/>
                </a:lnTo>
                <a:close/>
              </a:path>
            </a:pathLst>
          </a:custGeom>
          <a:solidFill>
            <a:srgbClr val="7471D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400" tIns="131400" rIns="131400" bIns="1314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marL="114300" marR="0" lvl="1" indent="-1143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/>
          </a:p>
          <a:p>
            <a:pPr marL="114300" marR="0" lvl="1" indent="-114300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/>
          </a:p>
          <a:p>
            <a:pPr marL="114300" marR="0" lvl="1" indent="-114300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Meaning</a:t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4468547" y="3248421"/>
            <a:ext cx="1443111" cy="1443111"/>
          </a:xfrm>
          <a:custGeom>
            <a:avLst/>
            <a:gdLst/>
            <a:ahLst/>
            <a:cxnLst/>
            <a:rect l="l" t="t" r="r" b="b"/>
            <a:pathLst>
              <a:path w="1443111" h="1443111" extrusionOk="0">
                <a:moveTo>
                  <a:pt x="0" y="240523"/>
                </a:moveTo>
                <a:cubicBezTo>
                  <a:pt x="0" y="107686"/>
                  <a:pt x="107686" y="0"/>
                  <a:pt x="240523" y="0"/>
                </a:cubicBezTo>
                <a:lnTo>
                  <a:pt x="1202588" y="0"/>
                </a:lnTo>
                <a:cubicBezTo>
                  <a:pt x="1335425" y="0"/>
                  <a:pt x="1443111" y="107686"/>
                  <a:pt x="1443111" y="240523"/>
                </a:cubicBezTo>
                <a:lnTo>
                  <a:pt x="1443111" y="1202588"/>
                </a:lnTo>
                <a:cubicBezTo>
                  <a:pt x="1443111" y="1335425"/>
                  <a:pt x="1335425" y="1443111"/>
                  <a:pt x="1202588" y="1443111"/>
                </a:cubicBezTo>
                <a:lnTo>
                  <a:pt x="240523" y="1443111"/>
                </a:lnTo>
                <a:cubicBezTo>
                  <a:pt x="107686" y="1443111"/>
                  <a:pt x="0" y="1335425"/>
                  <a:pt x="0" y="1202588"/>
                </a:cubicBezTo>
                <a:lnTo>
                  <a:pt x="0" y="240523"/>
                </a:lnTo>
                <a:close/>
              </a:path>
            </a:pathLst>
          </a:custGeom>
          <a:solidFill>
            <a:srgbClr val="CE91A6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1400" tIns="131400" rIns="131400" bIns="1314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/>
          </a:p>
          <a:p>
            <a:pPr marL="114300" marR="0" lvl="1" indent="-1143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Integration</a:t>
            </a:r>
            <a:endParaRPr/>
          </a:p>
          <a:p>
            <a:pPr marL="114300" marR="0" lvl="1" indent="-114300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Building apps</a:t>
            </a:r>
            <a:endParaRPr/>
          </a:p>
          <a:p>
            <a:pPr marL="114300" marR="0" lvl="1" indent="-114300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Supporting deployment</a:t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5855938" y="1956547"/>
            <a:ext cx="157382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B44EB1"/>
                </a:solidFill>
                <a:latin typeface="Arial"/>
                <a:ea typeface="Arial"/>
                <a:cs typeface="Arial"/>
                <a:sym typeface="Arial"/>
              </a:rPr>
              <a:t>Includes the “Data Scientist” role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1351173" y="3529852"/>
            <a:ext cx="157382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8274AB"/>
                </a:solidFill>
                <a:latin typeface="Arial"/>
                <a:ea typeface="Arial"/>
                <a:cs typeface="Arial"/>
                <a:sym typeface="Arial"/>
              </a:rPr>
              <a:t>Includes the “Data Engineer” role</a:t>
            </a:r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0339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 txBox="1"/>
          <p:nvPr/>
        </p:nvSpPr>
        <p:spPr>
          <a:xfrm>
            <a:off x="470106" y="217462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People and roles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/>
          <p:nvPr/>
        </p:nvSpPr>
        <p:spPr>
          <a:xfrm>
            <a:off x="1361865" y="1576777"/>
            <a:ext cx="971550" cy="3510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1378534" y="1568025"/>
            <a:ext cx="852488" cy="344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850" tIns="33325" rIns="67850" bIns="33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2507246" y="1576777"/>
            <a:ext cx="972741" cy="3510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2523915" y="1568025"/>
            <a:ext cx="852488" cy="344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850" tIns="33325" rIns="67850" bIns="33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5831471" y="1568025"/>
            <a:ext cx="951309" cy="3510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950534" y="1619567"/>
            <a:ext cx="648891" cy="20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850" tIns="33325" rIns="67850" bIns="33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3602621" y="1576777"/>
            <a:ext cx="971550" cy="3510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3664534" y="1568025"/>
            <a:ext cx="710803" cy="344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850" tIns="33325" rIns="67850" bIns="33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Preparation</a:t>
            </a:r>
            <a:endParaRPr/>
          </a:p>
        </p:txBody>
      </p:sp>
      <p:cxnSp>
        <p:nvCxnSpPr>
          <p:cNvPr id="257" name="Google Shape;257;p18"/>
          <p:cNvCxnSpPr/>
          <p:nvPr/>
        </p:nvCxnSpPr>
        <p:spPr>
          <a:xfrm>
            <a:off x="1326146" y="1486335"/>
            <a:ext cx="0" cy="3314265"/>
          </a:xfrm>
          <a:prstGeom prst="straightConnector1">
            <a:avLst/>
          </a:prstGeom>
          <a:noFill/>
          <a:ln w="12700" cap="flat" cmpd="sng">
            <a:solidFill>
              <a:schemeClr val="hlink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18"/>
          <p:cNvCxnSpPr/>
          <p:nvPr/>
        </p:nvCxnSpPr>
        <p:spPr>
          <a:xfrm>
            <a:off x="4644418" y="1486335"/>
            <a:ext cx="0" cy="3314265"/>
          </a:xfrm>
          <a:prstGeom prst="straightConnector1">
            <a:avLst/>
          </a:prstGeom>
          <a:noFill/>
          <a:ln w="12700" cap="flat" cmpd="sng">
            <a:solidFill>
              <a:schemeClr val="hlink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8"/>
          <p:cNvCxnSpPr/>
          <p:nvPr/>
        </p:nvCxnSpPr>
        <p:spPr>
          <a:xfrm flipH="1">
            <a:off x="5744556" y="1533015"/>
            <a:ext cx="9525" cy="3267585"/>
          </a:xfrm>
          <a:prstGeom prst="straightConnector1">
            <a:avLst/>
          </a:prstGeom>
          <a:noFill/>
          <a:ln w="12700" cap="flat" cmpd="sng">
            <a:solidFill>
              <a:schemeClr val="hlink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8"/>
          <p:cNvCxnSpPr/>
          <p:nvPr/>
        </p:nvCxnSpPr>
        <p:spPr>
          <a:xfrm>
            <a:off x="3563331" y="1533015"/>
            <a:ext cx="0" cy="3267585"/>
          </a:xfrm>
          <a:prstGeom prst="straightConnector1">
            <a:avLst/>
          </a:prstGeom>
          <a:noFill/>
          <a:ln w="12700" cap="flat" cmpd="sng">
            <a:solidFill>
              <a:schemeClr val="hlink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8"/>
          <p:cNvCxnSpPr/>
          <p:nvPr/>
        </p:nvCxnSpPr>
        <p:spPr>
          <a:xfrm>
            <a:off x="2413187" y="1533015"/>
            <a:ext cx="0" cy="3267585"/>
          </a:xfrm>
          <a:prstGeom prst="straightConnector1">
            <a:avLst/>
          </a:prstGeom>
          <a:noFill/>
          <a:ln w="12700" cap="flat" cmpd="sng">
            <a:solidFill>
              <a:schemeClr val="hlink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18"/>
          <p:cNvCxnSpPr/>
          <p:nvPr/>
        </p:nvCxnSpPr>
        <p:spPr>
          <a:xfrm>
            <a:off x="6862553" y="1533015"/>
            <a:ext cx="0" cy="3267585"/>
          </a:xfrm>
          <a:prstGeom prst="straightConnector1">
            <a:avLst/>
          </a:prstGeom>
          <a:noFill/>
          <a:ln w="12700" cap="flat" cmpd="sng">
            <a:solidFill>
              <a:schemeClr val="hlink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3" name="Google Shape;263;p18"/>
          <p:cNvSpPr/>
          <p:nvPr/>
        </p:nvSpPr>
        <p:spPr>
          <a:xfrm>
            <a:off x="4724190" y="1568025"/>
            <a:ext cx="971550" cy="3510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4890878" y="1615677"/>
            <a:ext cx="595313" cy="20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850" tIns="33325" rIns="67850" bIns="33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/>
          </a:p>
        </p:txBody>
      </p:sp>
      <p:cxnSp>
        <p:nvCxnSpPr>
          <p:cNvPr id="265" name="Google Shape;265;p18"/>
          <p:cNvCxnSpPr/>
          <p:nvPr/>
        </p:nvCxnSpPr>
        <p:spPr>
          <a:xfrm>
            <a:off x="7956737" y="1533015"/>
            <a:ext cx="0" cy="3267585"/>
          </a:xfrm>
          <a:prstGeom prst="straightConnector1">
            <a:avLst/>
          </a:prstGeom>
          <a:noFill/>
          <a:ln w="12700" cap="flat" cmpd="sng">
            <a:solidFill>
              <a:schemeClr val="hlink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6" name="Google Shape;266;p18"/>
          <p:cNvSpPr/>
          <p:nvPr/>
        </p:nvSpPr>
        <p:spPr>
          <a:xfrm>
            <a:off x="1295190" y="2057190"/>
            <a:ext cx="1067991" cy="276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850" tIns="33325" rIns="67850" bIns="333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Determine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Business Objectives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Business Objectives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Business Success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Criteria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Situation Assessment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Inventory of Resources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Requirements,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Assumptions, and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Constraints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Risks and Contingencies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Costs and Benefits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Determine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Data Mining Goal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Mining Goals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Mining Success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Criteria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Produce Project Plan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Project Plan</a:t>
            </a:r>
            <a:b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Initial Asessment of </a:t>
            </a:r>
            <a:b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Tools and Techniques</a:t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2377468" y="2057190"/>
            <a:ext cx="1107281" cy="131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850" tIns="33325" rIns="67850" bIns="333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Collect Initial Data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Initial Data Collection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Report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Describe Data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Description Report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Explore Data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Exploration Report </a:t>
            </a:r>
            <a:b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Verify Data Quality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Quality Report</a:t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3521659" y="2057190"/>
            <a:ext cx="1095375" cy="204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850" tIns="33325" rIns="67850" bIns="333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Set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Set Description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Select Data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Rationale for Inclusion /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Exclusion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Clean Data 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Data Cleaning Report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Construct Data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Derived Attributes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Generated Records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Integrate Data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Merged Data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Format Data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Reformatted Data</a:t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4656324" y="2057190"/>
            <a:ext cx="1026319" cy="183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850" tIns="33325" rIns="67850" bIns="333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Select Modeling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Technique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Modeling Technique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Modeling Assumptions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1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Generate Test Design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Test Design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Build Model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Parameter Settings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Model Description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Assess Model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Model Assessment</a:t>
            </a:r>
            <a:b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Revised Parameter </a:t>
            </a:r>
            <a:b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Settings</a:t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5729078" y="2057190"/>
            <a:ext cx="1031081" cy="141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850" tIns="33325" rIns="67850" bIns="333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Evaluate Results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Assessment of Data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Mining Results w.r.t.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Business Success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Criteria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Approved Models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Review Process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Review of Process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Determine Next Steps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List of Possible Actions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Decision</a:t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6856599" y="2057190"/>
            <a:ext cx="978694" cy="162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850" tIns="33325" rIns="67850" bIns="333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Plan Deployment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Deployment Plan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Plan Monitoring and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Maintenance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Monitoring and </a:t>
            </a:r>
            <a:b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Maintenance Plan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Produce Final Report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Final Report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Final Presentation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Review Project</a:t>
            </a:r>
            <a:endParaRPr sz="75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Experience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Documentation</a:t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6939943" y="1570942"/>
            <a:ext cx="971550" cy="3510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901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7032812" y="1618594"/>
            <a:ext cx="729853" cy="20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850" tIns="33325" rIns="67850" bIns="33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75" name="Google Shape;27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582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8"/>
          <p:cNvSpPr txBox="1"/>
          <p:nvPr/>
        </p:nvSpPr>
        <p:spPr>
          <a:xfrm>
            <a:off x="470106" y="220219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Overview of CRISP-DM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/>
        </p:nvSpPr>
        <p:spPr>
          <a:xfrm>
            <a:off x="5145487" y="1675706"/>
            <a:ext cx="3244133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TASKS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business objective</a:t>
            </a:r>
            <a:endParaRPr/>
          </a:p>
          <a:p>
            <a:pPr marL="257175" marR="0" lvl="0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 situation</a:t>
            </a:r>
            <a:endParaRPr/>
          </a:p>
          <a:p>
            <a:pPr marL="257175" marR="0" lvl="0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data mining goals</a:t>
            </a:r>
            <a:endParaRPr/>
          </a:p>
          <a:p>
            <a:pPr marL="257175" marR="0" lvl="0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project plan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2684" y="1523946"/>
            <a:ext cx="3074639" cy="314661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84" name="Google Shape;28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1 – Business Understanding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2413747" y="1976717"/>
            <a:ext cx="907677" cy="45047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9" descr="Badge 1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70848" y="1697692"/>
            <a:ext cx="389965" cy="38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Outline</a:t>
            </a:r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body" idx="1"/>
          </p:nvPr>
        </p:nvSpPr>
        <p:spPr>
          <a:xfrm>
            <a:off x="302974" y="1454312"/>
            <a:ext cx="7500742" cy="324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Terms in data science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Normalised and Denormalised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Relational database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Data science methodology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885825" lvl="1" indent="-33972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endParaRPr b="0" i="0" u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>
            <a:spLocks noGrp="1"/>
          </p:cNvSpPr>
          <p:nvPr>
            <p:ph type="body" idx="1"/>
          </p:nvPr>
        </p:nvSpPr>
        <p:spPr>
          <a:xfrm>
            <a:off x="0" y="1291591"/>
            <a:ext cx="8580120" cy="317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430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1350"/>
          </a:p>
        </p:txBody>
      </p:sp>
      <p:sp>
        <p:nvSpPr>
          <p:cNvPr id="294" name="Google Shape;29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95" name="Google Shape;29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1 – Business Understanding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685017" y="1460716"/>
            <a:ext cx="7347244" cy="1069648"/>
          </a:xfrm>
          <a:custGeom>
            <a:avLst/>
            <a:gdLst/>
            <a:ahLst/>
            <a:cxnLst/>
            <a:rect l="l" t="t" r="r" b="b"/>
            <a:pathLst>
              <a:path w="7347244" h="1069648" extrusionOk="0">
                <a:moveTo>
                  <a:pt x="0" y="267412"/>
                </a:moveTo>
                <a:lnTo>
                  <a:pt x="6812420" y="267412"/>
                </a:lnTo>
                <a:lnTo>
                  <a:pt x="6812420" y="0"/>
                </a:lnTo>
                <a:lnTo>
                  <a:pt x="7347244" y="534824"/>
                </a:lnTo>
                <a:lnTo>
                  <a:pt x="6812420" y="1069648"/>
                </a:lnTo>
                <a:lnTo>
                  <a:pt x="6812420" y="802236"/>
                </a:lnTo>
                <a:lnTo>
                  <a:pt x="0" y="802236"/>
                </a:lnTo>
                <a:lnTo>
                  <a:pt x="0" y="267412"/>
                </a:lnTo>
                <a:close/>
              </a:path>
            </a:pathLst>
          </a:cu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3325" tIns="320750" rIns="521400" bIns="4372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B2324B"/>
                </a:solidFill>
                <a:latin typeface="Arial"/>
                <a:ea typeface="Arial"/>
                <a:cs typeface="Arial"/>
                <a:sym typeface="Arial"/>
              </a:rPr>
              <a:t>Determine business objectives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685017" y="2287314"/>
            <a:ext cx="1693539" cy="1978527"/>
          </a:xfrm>
          <a:custGeom>
            <a:avLst/>
            <a:gdLst/>
            <a:ahLst/>
            <a:cxnLst/>
            <a:rect l="l" t="t" r="r" b="b"/>
            <a:pathLst>
              <a:path w="1693539" h="1978527" extrusionOk="0">
                <a:moveTo>
                  <a:pt x="0" y="0"/>
                </a:moveTo>
                <a:lnTo>
                  <a:pt x="1693539" y="0"/>
                </a:lnTo>
                <a:lnTo>
                  <a:pt x="1693539" y="1978527"/>
                </a:lnTo>
                <a:lnTo>
                  <a:pt x="0" y="1978527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A5B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thoroughly understand, from a business perspective, </a:t>
            </a:r>
            <a:r>
              <a:rPr lang="en-US" sz="9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the client really wants 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accomplish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uncover important factors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at the beginning, that can influence the outcome of the project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neglecting this step is to expend a great deal of effort producing the right answers to the wrong questions</a:t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2378557" y="1817139"/>
            <a:ext cx="5653704" cy="1069648"/>
          </a:xfrm>
          <a:custGeom>
            <a:avLst/>
            <a:gdLst/>
            <a:ahLst/>
            <a:cxnLst/>
            <a:rect l="l" t="t" r="r" b="b"/>
            <a:pathLst>
              <a:path w="5653704" h="1069648" extrusionOk="0">
                <a:moveTo>
                  <a:pt x="0" y="267412"/>
                </a:moveTo>
                <a:lnTo>
                  <a:pt x="5118880" y="267412"/>
                </a:lnTo>
                <a:lnTo>
                  <a:pt x="5118880" y="0"/>
                </a:lnTo>
                <a:lnTo>
                  <a:pt x="5653704" y="534824"/>
                </a:lnTo>
                <a:lnTo>
                  <a:pt x="5118880" y="1069648"/>
                </a:lnTo>
                <a:lnTo>
                  <a:pt x="5118880" y="802236"/>
                </a:lnTo>
                <a:lnTo>
                  <a:pt x="0" y="802236"/>
                </a:lnTo>
                <a:lnTo>
                  <a:pt x="0" y="267412"/>
                </a:lnTo>
                <a:close/>
              </a:path>
            </a:pathLst>
          </a:cu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3325" tIns="320750" rIns="521400" bIns="4372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B2324B"/>
                </a:solidFill>
                <a:latin typeface="Arial"/>
                <a:ea typeface="Arial"/>
                <a:cs typeface="Arial"/>
                <a:sym typeface="Arial"/>
              </a:rPr>
              <a:t>Assess situation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2355694" y="2609851"/>
            <a:ext cx="1693539" cy="1044508"/>
          </a:xfrm>
          <a:custGeom>
            <a:avLst/>
            <a:gdLst/>
            <a:ahLst/>
            <a:cxnLst/>
            <a:rect l="l" t="t" r="r" b="b"/>
            <a:pathLst>
              <a:path w="1693539" h="1044508" extrusionOk="0">
                <a:moveTo>
                  <a:pt x="0" y="0"/>
                </a:moveTo>
                <a:lnTo>
                  <a:pt x="1693539" y="0"/>
                </a:lnTo>
                <a:lnTo>
                  <a:pt x="1693539" y="1044508"/>
                </a:lnTo>
                <a:lnTo>
                  <a:pt x="0" y="1044508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A5B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detailed fact-finding 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all of the resources, constraints, assumptions and other factors that should be considered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flesh out the details</a:t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4072097" y="2173562"/>
            <a:ext cx="3960164" cy="1069648"/>
          </a:xfrm>
          <a:custGeom>
            <a:avLst/>
            <a:gdLst/>
            <a:ahLst/>
            <a:cxnLst/>
            <a:rect l="l" t="t" r="r" b="b"/>
            <a:pathLst>
              <a:path w="3960164" h="1069648" extrusionOk="0">
                <a:moveTo>
                  <a:pt x="0" y="267412"/>
                </a:moveTo>
                <a:lnTo>
                  <a:pt x="3425340" y="267412"/>
                </a:lnTo>
                <a:lnTo>
                  <a:pt x="3425340" y="0"/>
                </a:lnTo>
                <a:lnTo>
                  <a:pt x="3960164" y="534824"/>
                </a:lnTo>
                <a:lnTo>
                  <a:pt x="3425340" y="1069648"/>
                </a:lnTo>
                <a:lnTo>
                  <a:pt x="3425340" y="802236"/>
                </a:lnTo>
                <a:lnTo>
                  <a:pt x="0" y="802236"/>
                </a:lnTo>
                <a:lnTo>
                  <a:pt x="0" y="267412"/>
                </a:lnTo>
                <a:close/>
              </a:path>
            </a:pathLst>
          </a:cu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3325" tIns="320750" rIns="521400" bIns="4372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B2324B"/>
                </a:solidFill>
                <a:latin typeface="Arial"/>
                <a:ea typeface="Arial"/>
                <a:cs typeface="Arial"/>
                <a:sym typeface="Arial"/>
              </a:rPr>
              <a:t>Determine data mining goals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4072097" y="3000160"/>
            <a:ext cx="1693539" cy="1940989"/>
          </a:xfrm>
          <a:custGeom>
            <a:avLst/>
            <a:gdLst/>
            <a:ahLst/>
            <a:cxnLst/>
            <a:rect l="l" t="t" r="r" b="b"/>
            <a:pathLst>
              <a:path w="1693539" h="1940989" extrusionOk="0">
                <a:moveTo>
                  <a:pt x="0" y="0"/>
                </a:moveTo>
                <a:lnTo>
                  <a:pt x="1693539" y="0"/>
                </a:lnTo>
                <a:lnTo>
                  <a:pt x="1693539" y="1940989"/>
                </a:lnTo>
                <a:lnTo>
                  <a:pt x="0" y="194098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A5B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business goal states objectives in business terminology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 mining goal states </a:t>
            </a:r>
            <a:r>
              <a:rPr lang="en-US" sz="9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 objectives in technical terms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endParaRPr/>
          </a:p>
          <a:p>
            <a:pPr marL="57150" marR="0" lvl="1" indent="-57150" algn="l" rtl="0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goal: “Increase catalog sales to existing customers.”</a:t>
            </a:r>
            <a:endParaRPr/>
          </a:p>
          <a:p>
            <a:pPr marL="57150" marR="0" lvl="1" indent="-57150" algn="l" rtl="0">
              <a:lnSpc>
                <a:spcPct val="9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mining goal: “Predict </a:t>
            </a:r>
            <a:r>
              <a:rPr lang="en-US" sz="7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widgets a customer will buy</a:t>
            </a: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given their </a:t>
            </a:r>
            <a:r>
              <a:rPr lang="en-US" sz="7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purchases over the past three years, demographic information (age, salary, city) and the price of the item</a:t>
            </a:r>
            <a:r>
              <a:rPr lang="en-US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5765637" y="2529985"/>
            <a:ext cx="2266625" cy="1069648"/>
          </a:xfrm>
          <a:custGeom>
            <a:avLst/>
            <a:gdLst/>
            <a:ahLst/>
            <a:cxnLst/>
            <a:rect l="l" t="t" r="r" b="b"/>
            <a:pathLst>
              <a:path w="2266625" h="1069648" extrusionOk="0">
                <a:moveTo>
                  <a:pt x="0" y="267412"/>
                </a:moveTo>
                <a:lnTo>
                  <a:pt x="1731801" y="267412"/>
                </a:lnTo>
                <a:lnTo>
                  <a:pt x="1731801" y="0"/>
                </a:lnTo>
                <a:lnTo>
                  <a:pt x="2266625" y="534824"/>
                </a:lnTo>
                <a:lnTo>
                  <a:pt x="1731801" y="1069648"/>
                </a:lnTo>
                <a:lnTo>
                  <a:pt x="1731801" y="802236"/>
                </a:lnTo>
                <a:lnTo>
                  <a:pt x="0" y="802236"/>
                </a:lnTo>
                <a:lnTo>
                  <a:pt x="0" y="267412"/>
                </a:lnTo>
                <a:close/>
              </a:path>
            </a:pathLst>
          </a:cu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3325" tIns="320750" rIns="521400" bIns="4372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B2324B"/>
                </a:solidFill>
                <a:latin typeface="Arial"/>
                <a:ea typeface="Arial"/>
                <a:cs typeface="Arial"/>
                <a:sym typeface="Arial"/>
              </a:rPr>
              <a:t>Produce project plan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5777685" y="3343023"/>
            <a:ext cx="1708969" cy="1424241"/>
          </a:xfrm>
          <a:custGeom>
            <a:avLst/>
            <a:gdLst/>
            <a:ahLst/>
            <a:cxnLst/>
            <a:rect l="l" t="t" r="r" b="b"/>
            <a:pathLst>
              <a:path w="1708969" h="1424241" extrusionOk="0">
                <a:moveTo>
                  <a:pt x="0" y="0"/>
                </a:moveTo>
                <a:lnTo>
                  <a:pt x="1708969" y="0"/>
                </a:lnTo>
                <a:lnTo>
                  <a:pt x="1708969" y="1424241"/>
                </a:lnTo>
                <a:lnTo>
                  <a:pt x="0" y="1424241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rgbClr val="A5B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intended plan for achieving the data mining goals and the business goals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plan should specify the anticipated set of steps to be performed during the rest of the project including an initial selection of tools and techniques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82296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12" name="Google Shape;31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5070" y="1486007"/>
            <a:ext cx="3074639" cy="314661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1"/>
          <p:cNvSpPr/>
          <p:nvPr/>
        </p:nvSpPr>
        <p:spPr>
          <a:xfrm>
            <a:off x="3556747" y="1976717"/>
            <a:ext cx="907677" cy="45047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21" descr="Badg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1585" y="1705575"/>
            <a:ext cx="361610" cy="361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-36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1"/>
          <p:cNvSpPr txBox="1"/>
          <p:nvPr/>
        </p:nvSpPr>
        <p:spPr>
          <a:xfrm>
            <a:off x="470106" y="22744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2 – Data Understanding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5274871" y="1999383"/>
            <a:ext cx="3396409" cy="21227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quadBezTo>
                  <a:pt x="20000" y="40000"/>
                  <a:pt x="101250" y="15000"/>
                </a:quadBezTo>
                <a:lnTo>
                  <a:pt x="100194" y="0"/>
                </a:lnTo>
                <a:lnTo>
                  <a:pt x="120000" y="24000"/>
                </a:lnTo>
                <a:lnTo>
                  <a:pt x="104419" y="60000"/>
                </a:lnTo>
                <a:lnTo>
                  <a:pt x="103363" y="45000"/>
                </a:lnTo>
                <a:quadBezTo>
                  <a:pt x="30000" y="55000"/>
                  <a:pt x="0" y="120000"/>
                </a:quadBezTo>
                <a:close/>
              </a:path>
            </a:pathLst>
          </a:custGeom>
          <a:solidFill>
            <a:srgbClr val="E0E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5609417" y="3577864"/>
            <a:ext cx="78117" cy="78117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5648475" y="3616923"/>
            <a:ext cx="580785" cy="505215"/>
          </a:xfrm>
          <a:custGeom>
            <a:avLst/>
            <a:gdLst/>
            <a:ahLst/>
            <a:cxnLst/>
            <a:rect l="l" t="t" r="r" b="b"/>
            <a:pathLst>
              <a:path w="580785" h="505215" extrusionOk="0">
                <a:moveTo>
                  <a:pt x="0" y="0"/>
                </a:moveTo>
                <a:lnTo>
                  <a:pt x="580785" y="0"/>
                </a:lnTo>
                <a:lnTo>
                  <a:pt x="580785" y="505215"/>
                </a:lnTo>
                <a:lnTo>
                  <a:pt x="0" y="5052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137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data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6161333" y="3084111"/>
            <a:ext cx="135856" cy="135856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6229261" y="3152039"/>
            <a:ext cx="713245" cy="425825"/>
          </a:xfrm>
          <a:custGeom>
            <a:avLst/>
            <a:gdLst/>
            <a:ahLst/>
            <a:cxnLst/>
            <a:rect l="l" t="t" r="r" b="b"/>
            <a:pathLst>
              <a:path w="713245" h="970099" extrusionOk="0">
                <a:moveTo>
                  <a:pt x="0" y="0"/>
                </a:moveTo>
                <a:lnTo>
                  <a:pt x="713245" y="0"/>
                </a:lnTo>
                <a:lnTo>
                  <a:pt x="713245" y="970099"/>
                </a:lnTo>
                <a:lnTo>
                  <a:pt x="0" y="9700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197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data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1"/>
          <p:cNvSpPr/>
          <p:nvPr/>
        </p:nvSpPr>
        <p:spPr>
          <a:xfrm>
            <a:off x="6866088" y="2720271"/>
            <a:ext cx="180009" cy="180009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6956093" y="2810276"/>
            <a:ext cx="713245" cy="390588"/>
          </a:xfrm>
          <a:custGeom>
            <a:avLst/>
            <a:gdLst/>
            <a:ahLst/>
            <a:cxnLst/>
            <a:rect l="l" t="t" r="r" b="b"/>
            <a:pathLst>
              <a:path w="713245" h="1311862" extrusionOk="0">
                <a:moveTo>
                  <a:pt x="0" y="0"/>
                </a:moveTo>
                <a:lnTo>
                  <a:pt x="713245" y="0"/>
                </a:lnTo>
                <a:lnTo>
                  <a:pt x="713245" y="1311862"/>
                </a:lnTo>
                <a:lnTo>
                  <a:pt x="0" y="131186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537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data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1"/>
          <p:cNvSpPr/>
          <p:nvPr/>
        </p:nvSpPr>
        <p:spPr>
          <a:xfrm>
            <a:off x="7633677" y="2479551"/>
            <a:ext cx="241145" cy="241145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7754249" y="2600124"/>
            <a:ext cx="713245" cy="619844"/>
          </a:xfrm>
          <a:custGeom>
            <a:avLst/>
            <a:gdLst/>
            <a:ahLst/>
            <a:cxnLst/>
            <a:rect l="l" t="t" r="r" b="b"/>
            <a:pathLst>
              <a:path w="713245" h="1522015" extrusionOk="0">
                <a:moveTo>
                  <a:pt x="0" y="0"/>
                </a:moveTo>
                <a:lnTo>
                  <a:pt x="713245" y="0"/>
                </a:lnTo>
                <a:lnTo>
                  <a:pt x="713245" y="1522015"/>
                </a:lnTo>
                <a:lnTo>
                  <a:pt x="0" y="152201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2777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data quality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>
            <a:spLocks noGrp="1"/>
          </p:cNvSpPr>
          <p:nvPr>
            <p:ph type="body" idx="1"/>
          </p:nvPr>
        </p:nvSpPr>
        <p:spPr>
          <a:xfrm>
            <a:off x="565071" y="1403004"/>
            <a:ext cx="7573089" cy="351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7175" lvl="0" indent="-2571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solidFill>
                  <a:srgbClr val="B2324B"/>
                </a:solidFill>
              </a:rPr>
              <a:t>Collect initial data</a:t>
            </a:r>
            <a:endParaRPr/>
          </a:p>
          <a:p>
            <a:pPr marL="379922" lvl="1" indent="-13692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solidFill>
                  <a:srgbClr val="FF0000"/>
                </a:solidFill>
              </a:rPr>
              <a:t>acquire the data </a:t>
            </a:r>
            <a:r>
              <a:rPr lang="en-US" sz="2000">
                <a:solidFill>
                  <a:schemeClr val="dk1"/>
                </a:solidFill>
              </a:rPr>
              <a:t>listed in the project resources</a:t>
            </a:r>
            <a:endParaRPr/>
          </a:p>
          <a:p>
            <a:pPr marL="379922" lvl="1" indent="-13692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solidFill>
                  <a:schemeClr val="dk1"/>
                </a:solidFill>
              </a:rPr>
              <a:t>includes data loading if necessary, for data understanding</a:t>
            </a:r>
            <a:endParaRPr/>
          </a:p>
          <a:p>
            <a:pPr marL="379922" lvl="1" indent="-13692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solidFill>
                  <a:schemeClr val="dk1"/>
                </a:solidFill>
              </a:rPr>
              <a:t>possibly leads to initial data preparation steps</a:t>
            </a:r>
            <a:endParaRPr/>
          </a:p>
          <a:p>
            <a:pPr marL="379922" lvl="1" indent="-13692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solidFill>
                  <a:schemeClr val="dk1"/>
                </a:solidFill>
              </a:rPr>
              <a:t>Notes: if acquiring multiple data sources, integration is an additional issue, either here or in the later data preparation phase</a:t>
            </a:r>
            <a:endParaRPr/>
          </a:p>
          <a:p>
            <a:pPr marL="136922" lvl="0" indent="-4802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2000">
              <a:solidFill>
                <a:schemeClr val="dk1"/>
              </a:solidFill>
            </a:endParaRPr>
          </a:p>
          <a:p>
            <a:pPr marL="257175" lvl="0" indent="-2571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solidFill>
                  <a:srgbClr val="B2324B"/>
                </a:solidFill>
              </a:rPr>
              <a:t>Describe data</a:t>
            </a:r>
            <a:endParaRPr/>
          </a:p>
          <a:p>
            <a:pPr marL="379922" lvl="1" indent="-13692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solidFill>
                  <a:schemeClr val="dk1"/>
                </a:solidFill>
              </a:rPr>
              <a:t>examine the “gross” or “surface” properties of the acquired data</a:t>
            </a:r>
            <a:endParaRPr/>
          </a:p>
          <a:p>
            <a:pPr marL="379922" lvl="1" indent="-13692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2000">
                <a:solidFill>
                  <a:schemeClr val="dk1"/>
                </a:solidFill>
              </a:rPr>
              <a:t>report on the results</a:t>
            </a:r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2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2 – Data Understanding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2 – Data Understanding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470106" y="1148083"/>
            <a:ext cx="8279130" cy="361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75" marR="0" lvl="0" indent="-2571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3"/>
            </a:pPr>
            <a:r>
              <a:rPr lang="en-US" sz="2000" b="0" i="0" u="none" strike="noStrike" cap="non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Explore data</a:t>
            </a:r>
            <a:endParaRPr/>
          </a:p>
          <a:p>
            <a:pPr marL="448979" marR="0" lvl="1" indent="-2059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tackles the data mining questions, which can be addressed using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querying, visualization and reporting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including:</a:t>
            </a:r>
            <a:endParaRPr/>
          </a:p>
          <a:p>
            <a:pPr marL="651479" marR="0" lvl="2" indent="-2059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of key attributes, results of simple aggregations</a:t>
            </a:r>
            <a:endParaRPr/>
          </a:p>
          <a:p>
            <a:pPr marL="651479" marR="0" lvl="2" indent="-2059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 between pairs or small numbers of attributes</a:t>
            </a:r>
            <a:endParaRPr/>
          </a:p>
          <a:p>
            <a:pPr marL="651479" marR="0" lvl="2" indent="-2059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significant sub-populations, simple statistical analyses</a:t>
            </a:r>
            <a:endParaRPr/>
          </a:p>
          <a:p>
            <a:pPr marL="448979" marR="0" lvl="1" indent="-2059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address directly the data mining goals</a:t>
            </a:r>
            <a:endParaRPr/>
          </a:p>
          <a:p>
            <a:pPr marL="651479" marR="0" lvl="2" indent="-2059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contribute to or refine the data description and quality reports</a:t>
            </a:r>
            <a:endParaRPr/>
          </a:p>
          <a:p>
            <a:pPr marL="651479" marR="0" lvl="2" indent="-2059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feed into the transformation and other data preparation needed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47" name="Google Shape;34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2 – Data Understanding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470106" y="1436290"/>
            <a:ext cx="8279130" cy="1816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75" marR="0" lvl="0" indent="-2571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4"/>
            </a:pPr>
            <a:r>
              <a:rPr lang="en-US" sz="2000" b="0" i="0" u="none" strike="noStrike" cap="non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Verify data quality</a:t>
            </a:r>
            <a:endParaRPr/>
          </a:p>
          <a:p>
            <a:pPr marL="448979" marR="0" lvl="1" indent="-2059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 the quality of the data, addressing questions such as:</a:t>
            </a:r>
            <a:endParaRPr/>
          </a:p>
          <a:p>
            <a:pPr marL="651479" marR="0" lvl="2" indent="-2059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“Is the data complete?”,  </a:t>
            </a:r>
            <a:endParaRPr/>
          </a:p>
          <a:p>
            <a:pPr marL="651479" marR="0" lvl="2" indent="-2059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missing values in the data?”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355" name="Google Shape;35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5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3 – Data Preparation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5391" y="1436290"/>
            <a:ext cx="3074639" cy="314661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/>
          <p:nvPr/>
        </p:nvSpPr>
        <p:spPr>
          <a:xfrm>
            <a:off x="2665553" y="2465311"/>
            <a:ext cx="907677" cy="45047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25" descr="Badge 3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8799" y="2321137"/>
            <a:ext cx="288348" cy="288348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5"/>
          <p:cNvSpPr/>
          <p:nvPr/>
        </p:nvSpPr>
        <p:spPr>
          <a:xfrm>
            <a:off x="4242950" y="1636622"/>
            <a:ext cx="4093330" cy="255833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quadBezTo>
                  <a:pt x="20000" y="40000"/>
                  <a:pt x="101250" y="15000"/>
                </a:quadBezTo>
                <a:lnTo>
                  <a:pt x="100194" y="0"/>
                </a:lnTo>
                <a:lnTo>
                  <a:pt x="120000" y="24000"/>
                </a:lnTo>
                <a:lnTo>
                  <a:pt x="104419" y="60000"/>
                </a:lnTo>
                <a:lnTo>
                  <a:pt x="103363" y="45000"/>
                </a:lnTo>
                <a:quadBezTo>
                  <a:pt x="30000" y="55000"/>
                  <a:pt x="0" y="120000"/>
                </a:quadBezTo>
                <a:close/>
              </a:path>
            </a:pathLst>
          </a:custGeom>
          <a:solidFill>
            <a:srgbClr val="E0E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4646143" y="3538997"/>
            <a:ext cx="94146" cy="94146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5"/>
          <p:cNvSpPr/>
          <p:nvPr/>
        </p:nvSpPr>
        <p:spPr>
          <a:xfrm>
            <a:off x="4693216" y="3586070"/>
            <a:ext cx="536226" cy="608882"/>
          </a:xfrm>
          <a:custGeom>
            <a:avLst/>
            <a:gdLst/>
            <a:ahLst/>
            <a:cxnLst/>
            <a:rect l="l" t="t" r="r" b="b"/>
            <a:pathLst>
              <a:path w="536226" h="608882" extrusionOk="0">
                <a:moveTo>
                  <a:pt x="0" y="0"/>
                </a:moveTo>
                <a:lnTo>
                  <a:pt x="536226" y="0"/>
                </a:lnTo>
                <a:lnTo>
                  <a:pt x="536226" y="608882"/>
                </a:lnTo>
                <a:lnTo>
                  <a:pt x="0" y="6088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987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data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5155762" y="3049332"/>
            <a:ext cx="147359" cy="147359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5229442" y="3123012"/>
            <a:ext cx="679492" cy="415985"/>
          </a:xfrm>
          <a:custGeom>
            <a:avLst/>
            <a:gdLst/>
            <a:ahLst/>
            <a:cxnLst/>
            <a:rect l="l" t="t" r="r" b="b"/>
            <a:pathLst>
              <a:path w="679492" h="1071940" extrusionOk="0">
                <a:moveTo>
                  <a:pt x="0" y="0"/>
                </a:moveTo>
                <a:lnTo>
                  <a:pt x="679492" y="0"/>
                </a:lnTo>
                <a:lnTo>
                  <a:pt x="679492" y="1071940"/>
                </a:lnTo>
                <a:lnTo>
                  <a:pt x="0" y="10719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807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 data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5810695" y="2658931"/>
            <a:ext cx="196479" cy="196479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5"/>
          <p:cNvSpPr/>
          <p:nvPr/>
        </p:nvSpPr>
        <p:spPr>
          <a:xfrm>
            <a:off x="5908935" y="2757171"/>
            <a:ext cx="790012" cy="365840"/>
          </a:xfrm>
          <a:custGeom>
            <a:avLst/>
            <a:gdLst/>
            <a:ahLst/>
            <a:cxnLst/>
            <a:rect l="l" t="t" r="r" b="b"/>
            <a:pathLst>
              <a:path w="790012" h="1437782" extrusionOk="0">
                <a:moveTo>
                  <a:pt x="0" y="0"/>
                </a:moveTo>
                <a:lnTo>
                  <a:pt x="790012" y="0"/>
                </a:lnTo>
                <a:lnTo>
                  <a:pt x="790012" y="1437782"/>
                </a:lnTo>
                <a:lnTo>
                  <a:pt x="0" y="14377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0410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data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6572054" y="2353978"/>
            <a:ext cx="253786" cy="253786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5"/>
          <p:cNvSpPr/>
          <p:nvPr/>
        </p:nvSpPr>
        <p:spPr>
          <a:xfrm>
            <a:off x="6698948" y="2480872"/>
            <a:ext cx="818666" cy="365840"/>
          </a:xfrm>
          <a:custGeom>
            <a:avLst/>
            <a:gdLst/>
            <a:ahLst/>
            <a:cxnLst/>
            <a:rect l="l" t="t" r="r" b="b"/>
            <a:pathLst>
              <a:path w="818666" h="1714081" extrusionOk="0">
                <a:moveTo>
                  <a:pt x="0" y="0"/>
                </a:moveTo>
                <a:lnTo>
                  <a:pt x="818666" y="0"/>
                </a:lnTo>
                <a:lnTo>
                  <a:pt x="818666" y="1714081"/>
                </a:lnTo>
                <a:lnTo>
                  <a:pt x="0" y="171408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3447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 data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7355927" y="2150335"/>
            <a:ext cx="323373" cy="323373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5"/>
          <p:cNvSpPr/>
          <p:nvPr/>
        </p:nvSpPr>
        <p:spPr>
          <a:xfrm>
            <a:off x="7517614" y="2312021"/>
            <a:ext cx="818666" cy="365841"/>
          </a:xfrm>
          <a:custGeom>
            <a:avLst/>
            <a:gdLst/>
            <a:ahLst/>
            <a:cxnLst/>
            <a:rect l="l" t="t" r="r" b="b"/>
            <a:pathLst>
              <a:path w="818666" h="1882931" extrusionOk="0">
                <a:moveTo>
                  <a:pt x="0" y="0"/>
                </a:moveTo>
                <a:lnTo>
                  <a:pt x="818666" y="0"/>
                </a:lnTo>
                <a:lnTo>
                  <a:pt x="818666" y="1882931"/>
                </a:lnTo>
                <a:lnTo>
                  <a:pt x="0" y="188293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7132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 data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76" name="Google Shape;37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6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3 – Data Preparation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6"/>
          <p:cNvSpPr txBox="1"/>
          <p:nvPr/>
        </p:nvSpPr>
        <p:spPr>
          <a:xfrm>
            <a:off x="416766" y="1230854"/>
            <a:ext cx="8445294" cy="313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75" marR="0" lvl="0" indent="-2571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Select data</a:t>
            </a:r>
            <a:endParaRPr/>
          </a:p>
          <a:p>
            <a: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decide on the data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used for analysis</a:t>
            </a:r>
            <a:endParaRPr/>
          </a:p>
          <a:p>
            <a: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include relevance to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mining goals, quality and technical constraints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limits on data volume or data types</a:t>
            </a:r>
            <a:endParaRPr/>
          </a:p>
          <a:p>
            <a: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 selection of attributes as well as selection of records in a table</a:t>
            </a:r>
            <a:endParaRPr/>
          </a:p>
          <a:p>
            <a:pPr marL="257175" marR="0" lvl="0" indent="-2571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Clean data</a:t>
            </a:r>
            <a:endParaRPr/>
          </a:p>
          <a:p>
            <a: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raise the data quality to the level required by the selected analysis techniques</a:t>
            </a:r>
            <a:endParaRPr/>
          </a:p>
          <a:p>
            <a: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involve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selection of clean subsets of the data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insertion of suitable defaults or more ambitious techniques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the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estimation of missing data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modeling.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84" name="Google Shape;38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7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3 – Data Preparation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470106" y="1436290"/>
            <a:ext cx="8279130" cy="1816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7"/>
          <p:cNvSpPr txBox="1"/>
          <p:nvPr/>
        </p:nvSpPr>
        <p:spPr>
          <a:xfrm>
            <a:off x="205740" y="1371819"/>
            <a:ext cx="8938260" cy="313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3"/>
            </a:pPr>
            <a:r>
              <a:rPr lang="en-US" sz="2000" b="0" i="0" u="none" strike="noStrike" cap="non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Construct data</a:t>
            </a:r>
            <a:endParaRPr/>
          </a:p>
          <a:p>
            <a: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constructive data preparation operations such as the production of derived attributes, entire new records or transformed values for existing attributes</a:t>
            </a:r>
            <a:endParaRPr/>
          </a:p>
          <a:p>
            <a:pPr marL="257175" marR="0" lvl="0" indent="-2571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3"/>
            </a:pPr>
            <a:r>
              <a:rPr lang="en-US" sz="2000" b="0" i="0" u="none" strike="noStrike" cap="non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Integrate data</a:t>
            </a:r>
            <a:endParaRPr/>
          </a:p>
          <a:p>
            <a: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whereby information is combined from multiple tables or records to create new records or values</a:t>
            </a:r>
            <a:endParaRPr/>
          </a:p>
          <a:p>
            <a:pPr marL="257175" marR="0" lvl="0" indent="-2571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3"/>
            </a:pPr>
            <a:r>
              <a:rPr lang="en-US" sz="2000" b="0" i="0" u="none" strike="noStrike" cap="non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Format data</a:t>
            </a:r>
            <a:endParaRPr/>
          </a:p>
          <a:p>
            <a: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formatting transformations refer to primarily syntactic modifications made to the data that do not change its meaning, but might be required by the modeling tool</a:t>
            </a:r>
            <a:endParaRPr/>
          </a:p>
          <a:p>
            <a:pPr marL="257175" marR="0" lvl="0" indent="-1682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000" b="0" i="0" u="none" strike="noStrike" cap="none">
              <a:solidFill>
                <a:srgbClr val="B232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93" name="Google Shape;39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8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3 – Data Preparation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8"/>
          <p:cNvSpPr/>
          <p:nvPr/>
        </p:nvSpPr>
        <p:spPr>
          <a:xfrm>
            <a:off x="4242950" y="1636622"/>
            <a:ext cx="4093330" cy="255833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quadBezTo>
                  <a:pt x="20000" y="40000"/>
                  <a:pt x="101250" y="15000"/>
                </a:quadBezTo>
                <a:lnTo>
                  <a:pt x="100194" y="0"/>
                </a:lnTo>
                <a:lnTo>
                  <a:pt x="120000" y="24000"/>
                </a:lnTo>
                <a:lnTo>
                  <a:pt x="104419" y="60000"/>
                </a:lnTo>
                <a:lnTo>
                  <a:pt x="103363" y="45000"/>
                </a:lnTo>
                <a:quadBezTo>
                  <a:pt x="30000" y="55000"/>
                  <a:pt x="0" y="120000"/>
                </a:quadBezTo>
                <a:close/>
              </a:path>
            </a:pathLst>
          </a:custGeom>
          <a:solidFill>
            <a:srgbClr val="E0E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4646143" y="3538997"/>
            <a:ext cx="94146" cy="94146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4693215" y="3586070"/>
            <a:ext cx="1117479" cy="608882"/>
          </a:xfrm>
          <a:custGeom>
            <a:avLst/>
            <a:gdLst/>
            <a:ahLst/>
            <a:cxnLst/>
            <a:rect l="l" t="t" r="r" b="b"/>
            <a:pathLst>
              <a:path w="536226" h="608882" extrusionOk="0">
                <a:moveTo>
                  <a:pt x="0" y="0"/>
                </a:moveTo>
                <a:lnTo>
                  <a:pt x="536226" y="0"/>
                </a:lnTo>
                <a:lnTo>
                  <a:pt x="536226" y="608882"/>
                </a:lnTo>
                <a:lnTo>
                  <a:pt x="0" y="6088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987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modeling technique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8"/>
          <p:cNvSpPr/>
          <p:nvPr/>
        </p:nvSpPr>
        <p:spPr>
          <a:xfrm>
            <a:off x="5155762" y="3049332"/>
            <a:ext cx="147359" cy="147359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5229442" y="3123012"/>
            <a:ext cx="679492" cy="415985"/>
          </a:xfrm>
          <a:custGeom>
            <a:avLst/>
            <a:gdLst/>
            <a:ahLst/>
            <a:cxnLst/>
            <a:rect l="l" t="t" r="r" b="b"/>
            <a:pathLst>
              <a:path w="679492" h="1071940" extrusionOk="0">
                <a:moveTo>
                  <a:pt x="0" y="0"/>
                </a:moveTo>
                <a:lnTo>
                  <a:pt x="679492" y="0"/>
                </a:lnTo>
                <a:lnTo>
                  <a:pt x="679492" y="1071940"/>
                </a:lnTo>
                <a:lnTo>
                  <a:pt x="0" y="10719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807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the test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8"/>
          <p:cNvSpPr/>
          <p:nvPr/>
        </p:nvSpPr>
        <p:spPr>
          <a:xfrm>
            <a:off x="5810695" y="2658931"/>
            <a:ext cx="196479" cy="196479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5908935" y="2757171"/>
            <a:ext cx="790012" cy="365840"/>
          </a:xfrm>
          <a:custGeom>
            <a:avLst/>
            <a:gdLst/>
            <a:ahLst/>
            <a:cxnLst/>
            <a:rect l="l" t="t" r="r" b="b"/>
            <a:pathLst>
              <a:path w="790012" h="1437782" extrusionOk="0">
                <a:moveTo>
                  <a:pt x="0" y="0"/>
                </a:moveTo>
                <a:lnTo>
                  <a:pt x="790012" y="0"/>
                </a:lnTo>
                <a:lnTo>
                  <a:pt x="790012" y="1437782"/>
                </a:lnTo>
                <a:lnTo>
                  <a:pt x="0" y="14377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0410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model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6572054" y="2353978"/>
            <a:ext cx="253786" cy="253786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6698948" y="2480872"/>
            <a:ext cx="818666" cy="365840"/>
          </a:xfrm>
          <a:custGeom>
            <a:avLst/>
            <a:gdLst/>
            <a:ahLst/>
            <a:cxnLst/>
            <a:rect l="l" t="t" r="r" b="b"/>
            <a:pathLst>
              <a:path w="818666" h="1714081" extrusionOk="0">
                <a:moveTo>
                  <a:pt x="0" y="0"/>
                </a:moveTo>
                <a:lnTo>
                  <a:pt x="818666" y="0"/>
                </a:lnTo>
                <a:lnTo>
                  <a:pt x="818666" y="1714081"/>
                </a:lnTo>
                <a:lnTo>
                  <a:pt x="0" y="171408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3447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 model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817" y="1414570"/>
            <a:ext cx="3074639" cy="3146612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8"/>
          <p:cNvSpPr/>
          <p:nvPr/>
        </p:nvSpPr>
        <p:spPr>
          <a:xfrm>
            <a:off x="3026979" y="3063810"/>
            <a:ext cx="907677" cy="45047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28" descr="Badge 4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95479" y="2850197"/>
            <a:ext cx="263001" cy="26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412" name="Google Shape;41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9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4 – Modelling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470106" y="1436290"/>
            <a:ext cx="8279130" cy="1816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9"/>
          <p:cNvSpPr txBox="1"/>
          <p:nvPr/>
        </p:nvSpPr>
        <p:spPr>
          <a:xfrm>
            <a:off x="470106" y="1295551"/>
            <a:ext cx="7017798" cy="341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10000"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Select the modeling technique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(based upon the data mining objective)</a:t>
            </a:r>
            <a:endParaRPr/>
          </a:p>
          <a:p>
            <a:pPr marL="342900" marR="0" lvl="0" indent="-254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Build model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(Parameter settings)</a:t>
            </a:r>
            <a:endParaRPr/>
          </a:p>
          <a:p>
            <a:pPr marL="342900" marR="0" lvl="0" indent="-254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B2324B"/>
                </a:solidFill>
                <a:latin typeface="Calibri"/>
                <a:ea typeface="Calibri"/>
                <a:cs typeface="Calibri"/>
                <a:sym typeface="Calibri"/>
              </a:rPr>
              <a:t>Assess model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(rank the models)</a:t>
            </a:r>
            <a:endParaRPr/>
          </a:p>
          <a:p>
            <a:pPr marL="342900" marR="0" lvl="0" indent="-254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modeling techniques are selected and applied and their parameters are calibrated to optimal values.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techniques have specific requirements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form of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2352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stepping back to the data preparation phase is often necessary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254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9803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Learning Outcomes</a:t>
            </a:r>
            <a:endParaRPr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227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/>
              <a:t>At the end of this lecture, student will be able to: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861000" y="2057613"/>
            <a:ext cx="7422000" cy="16482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/>
          </a:solidFill>
          <a:ln w="25400" cap="flat" cmpd="sng">
            <a:solidFill>
              <a:srgbClr val="788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800">
                <a:solidFill>
                  <a:schemeClr val="lt1"/>
                </a:solidFill>
              </a:rPr>
              <a:t>explain the data analytic concept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21" name="Google Shape;42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0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4 – Modelling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470106" y="1436290"/>
            <a:ext cx="8279130" cy="1816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425;p30"/>
          <p:cNvGrpSpPr/>
          <p:nvPr/>
        </p:nvGrpSpPr>
        <p:grpSpPr>
          <a:xfrm>
            <a:off x="1486490" y="1614746"/>
            <a:ext cx="6196164" cy="669855"/>
            <a:chOff x="2876" y="139036"/>
            <a:chExt cx="6196164" cy="669855"/>
          </a:xfrm>
        </p:grpSpPr>
        <p:sp>
          <p:nvSpPr>
            <p:cNvPr id="426" name="Google Shape;426;p30"/>
            <p:cNvSpPr/>
            <p:nvPr/>
          </p:nvSpPr>
          <p:spPr>
            <a:xfrm>
              <a:off x="2876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rgbClr val="F2A3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 txBox="1"/>
            <p:nvPr/>
          </p:nvSpPr>
          <p:spPr>
            <a:xfrm>
              <a:off x="337804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 modelling technique</a:t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510051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 txBox="1"/>
            <p:nvPr/>
          </p:nvSpPr>
          <p:spPr>
            <a:xfrm>
              <a:off x="1844979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Generate test design</a:t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3017227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 txBox="1"/>
            <p:nvPr/>
          </p:nvSpPr>
          <p:spPr>
            <a:xfrm>
              <a:off x="3352155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Build model</a:t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524402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 txBox="1"/>
            <p:nvPr/>
          </p:nvSpPr>
          <p:spPr>
            <a:xfrm>
              <a:off x="4859330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Assess model</a:t>
              </a:r>
              <a:endParaRPr/>
            </a:p>
          </p:txBody>
        </p:sp>
      </p:grpSp>
      <p:pic>
        <p:nvPicPr>
          <p:cNvPr id="434" name="Google Shape;43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3614" y="2423638"/>
            <a:ext cx="1702690" cy="854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9841" y="3449610"/>
            <a:ext cx="1702690" cy="124707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0"/>
          <p:cNvSpPr txBox="1"/>
          <p:nvPr/>
        </p:nvSpPr>
        <p:spPr>
          <a:xfrm>
            <a:off x="3564357" y="2684073"/>
            <a:ext cx="3723411" cy="154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43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actual </a:t>
            </a:r>
            <a:r>
              <a:rPr lang="en-US" sz="13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modeling technique </a:t>
            </a: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to be used</a:t>
            </a:r>
            <a:endParaRPr/>
          </a:p>
          <a:p>
            <a:pPr marL="214313" marR="0" lvl="1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decision tree, neural network</a:t>
            </a:r>
            <a:endParaRPr/>
          </a:p>
          <a:p>
            <a:pPr marL="214313" marR="0" lvl="1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multiple techniques are applied, perform this task for each techniques separately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1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4 – Modelling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31"/>
          <p:cNvGrpSpPr/>
          <p:nvPr/>
        </p:nvGrpSpPr>
        <p:grpSpPr>
          <a:xfrm>
            <a:off x="1486490" y="1614746"/>
            <a:ext cx="6196164" cy="669855"/>
            <a:chOff x="2876" y="139036"/>
            <a:chExt cx="6196164" cy="669855"/>
          </a:xfrm>
        </p:grpSpPr>
        <p:sp>
          <p:nvSpPr>
            <p:cNvPr id="444" name="Google Shape;444;p31"/>
            <p:cNvSpPr/>
            <p:nvPr/>
          </p:nvSpPr>
          <p:spPr>
            <a:xfrm>
              <a:off x="2876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 txBox="1"/>
            <p:nvPr/>
          </p:nvSpPr>
          <p:spPr>
            <a:xfrm>
              <a:off x="337804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Select modelling technique</a:t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510051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rgbClr val="E6BB2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 txBox="1"/>
            <p:nvPr/>
          </p:nvSpPr>
          <p:spPr>
            <a:xfrm>
              <a:off x="1844979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Generate test design</a:t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3017227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 txBox="1"/>
            <p:nvPr/>
          </p:nvSpPr>
          <p:spPr>
            <a:xfrm>
              <a:off x="3352155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Build model</a:t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4524402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 txBox="1"/>
            <p:nvPr/>
          </p:nvSpPr>
          <p:spPr>
            <a:xfrm>
              <a:off x="4859330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Assess model</a:t>
              </a:r>
              <a:endParaRPr/>
            </a:p>
          </p:txBody>
        </p:sp>
      </p:grpSp>
      <p:pic>
        <p:nvPicPr>
          <p:cNvPr id="452" name="Google Shape;452;p31"/>
          <p:cNvPicPr preferRelativeResize="0"/>
          <p:nvPr/>
        </p:nvPicPr>
        <p:blipFill rotWithShape="1">
          <a:blip r:embed="rId4">
            <a:alphaModFix/>
          </a:blip>
          <a:srcRect l="10831" r="11540" b="64040"/>
          <a:stretch/>
        </p:blipFill>
        <p:spPr>
          <a:xfrm>
            <a:off x="2432304" y="2423638"/>
            <a:ext cx="4114800" cy="947929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1"/>
          <p:cNvSpPr txBox="1"/>
          <p:nvPr/>
        </p:nvSpPr>
        <p:spPr>
          <a:xfrm>
            <a:off x="1640205" y="3432819"/>
            <a:ext cx="5698998" cy="154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43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actually building a model, </a:t>
            </a:r>
            <a:r>
              <a:rPr lang="en-US" sz="13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generate a procedure </a:t>
            </a: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mechanism </a:t>
            </a:r>
            <a:r>
              <a:rPr lang="en-US" sz="13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test the model’s quality and validity</a:t>
            </a:r>
            <a:endParaRPr/>
          </a:p>
          <a:p>
            <a:pPr marL="214313" marR="0" lvl="1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In classification, it is common to use error rates as quality measures for data mining models.  Therefore, typically separate the dataset into train and test set, </a:t>
            </a:r>
            <a:r>
              <a:rPr lang="en-US" sz="13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build the model on the train set and estimate its quality on the separate test set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2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4 – Modelling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0" name="Google Shape;460;p32"/>
          <p:cNvGrpSpPr/>
          <p:nvPr/>
        </p:nvGrpSpPr>
        <p:grpSpPr>
          <a:xfrm>
            <a:off x="1486490" y="1614746"/>
            <a:ext cx="6196164" cy="669855"/>
            <a:chOff x="2876" y="139036"/>
            <a:chExt cx="6196164" cy="669855"/>
          </a:xfrm>
        </p:grpSpPr>
        <p:sp>
          <p:nvSpPr>
            <p:cNvPr id="461" name="Google Shape;461;p32"/>
            <p:cNvSpPr/>
            <p:nvPr/>
          </p:nvSpPr>
          <p:spPr>
            <a:xfrm>
              <a:off x="2876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 txBox="1"/>
            <p:nvPr/>
          </p:nvSpPr>
          <p:spPr>
            <a:xfrm>
              <a:off x="337804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Select modelling technique</a:t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1510051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 txBox="1"/>
            <p:nvPr/>
          </p:nvSpPr>
          <p:spPr>
            <a:xfrm>
              <a:off x="1844979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Generate test design</a:t>
              </a: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3017227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 txBox="1"/>
            <p:nvPr/>
          </p:nvSpPr>
          <p:spPr>
            <a:xfrm>
              <a:off x="3352155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 model</a:t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4524402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 txBox="1"/>
            <p:nvPr/>
          </p:nvSpPr>
          <p:spPr>
            <a:xfrm>
              <a:off x="4859330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Assess model</a:t>
              </a:r>
              <a:endParaRPr/>
            </a:p>
          </p:txBody>
        </p:sp>
      </p:grpSp>
      <p:pic>
        <p:nvPicPr>
          <p:cNvPr id="469" name="Google Shape;469;p32"/>
          <p:cNvPicPr preferRelativeResize="0"/>
          <p:nvPr/>
        </p:nvPicPr>
        <p:blipFill rotWithShape="1">
          <a:blip r:embed="rId4">
            <a:alphaModFix/>
          </a:blip>
          <a:srcRect l="10831" r="11540" b="18675"/>
          <a:stretch/>
        </p:blipFill>
        <p:spPr>
          <a:xfrm>
            <a:off x="2432304" y="2323312"/>
            <a:ext cx="4114800" cy="214379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2"/>
          <p:cNvSpPr txBox="1"/>
          <p:nvPr/>
        </p:nvSpPr>
        <p:spPr>
          <a:xfrm>
            <a:off x="1455039" y="4616987"/>
            <a:ext cx="606933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run the modeling tool 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prepared dataset to create one or more models</a:t>
            </a:r>
            <a:endParaRPr/>
          </a:p>
        </p:txBody>
      </p:sp>
      <p:sp>
        <p:nvSpPr>
          <p:cNvPr id="471" name="Google Shape;471;p32"/>
          <p:cNvSpPr/>
          <p:nvPr/>
        </p:nvSpPr>
        <p:spPr>
          <a:xfrm>
            <a:off x="2439162" y="2955798"/>
            <a:ext cx="2900934" cy="1495044"/>
          </a:xfrm>
          <a:custGeom>
            <a:avLst/>
            <a:gdLst/>
            <a:ahLst/>
            <a:cxnLst/>
            <a:rect l="l" t="t" r="r" b="b"/>
            <a:pathLst>
              <a:path w="3867912" h="1993392" extrusionOk="0">
                <a:moveTo>
                  <a:pt x="0" y="0"/>
                </a:moveTo>
                <a:lnTo>
                  <a:pt x="3867912" y="45720"/>
                </a:lnTo>
                <a:lnTo>
                  <a:pt x="3858768" y="1993392"/>
                </a:lnTo>
                <a:lnTo>
                  <a:pt x="73152" y="1956816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rgbClr val="F8C7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3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4 – Modelling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8" name="Google Shape;478;p33"/>
          <p:cNvGrpSpPr/>
          <p:nvPr/>
        </p:nvGrpSpPr>
        <p:grpSpPr>
          <a:xfrm>
            <a:off x="1486490" y="1614746"/>
            <a:ext cx="6196164" cy="669855"/>
            <a:chOff x="2876" y="139036"/>
            <a:chExt cx="6196164" cy="669855"/>
          </a:xfrm>
        </p:grpSpPr>
        <p:sp>
          <p:nvSpPr>
            <p:cNvPr id="479" name="Google Shape;479;p33"/>
            <p:cNvSpPr/>
            <p:nvPr/>
          </p:nvSpPr>
          <p:spPr>
            <a:xfrm>
              <a:off x="2876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 txBox="1"/>
            <p:nvPr/>
          </p:nvSpPr>
          <p:spPr>
            <a:xfrm>
              <a:off x="337804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Select modelling technique</a:t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510051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 txBox="1"/>
            <p:nvPr/>
          </p:nvSpPr>
          <p:spPr>
            <a:xfrm>
              <a:off x="1844979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Generate test design</a:t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3017227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 txBox="1"/>
            <p:nvPr/>
          </p:nvSpPr>
          <p:spPr>
            <a:xfrm>
              <a:off x="3352155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Build model</a:t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4524402" y="139036"/>
              <a:ext cx="1674638" cy="669855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 txBox="1"/>
            <p:nvPr/>
          </p:nvSpPr>
          <p:spPr>
            <a:xfrm>
              <a:off x="4859330" y="139036"/>
              <a:ext cx="1004783" cy="669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Assess model</a:t>
              </a:r>
              <a:endParaRPr/>
            </a:p>
          </p:txBody>
        </p:sp>
      </p:grpSp>
      <p:pic>
        <p:nvPicPr>
          <p:cNvPr id="487" name="Google Shape;487;p33"/>
          <p:cNvPicPr preferRelativeResize="0"/>
          <p:nvPr/>
        </p:nvPicPr>
        <p:blipFill rotWithShape="1">
          <a:blip r:embed="rId4">
            <a:alphaModFix/>
          </a:blip>
          <a:srcRect l="10831" r="11540" b="3941"/>
          <a:stretch/>
        </p:blipFill>
        <p:spPr>
          <a:xfrm>
            <a:off x="3456408" y="2323312"/>
            <a:ext cx="4114800" cy="2532152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3"/>
          <p:cNvSpPr/>
          <p:nvPr/>
        </p:nvSpPr>
        <p:spPr>
          <a:xfrm>
            <a:off x="3886200" y="2996946"/>
            <a:ext cx="3710178" cy="1885950"/>
          </a:xfrm>
          <a:custGeom>
            <a:avLst/>
            <a:gdLst/>
            <a:ahLst/>
            <a:cxnLst/>
            <a:rect l="l" t="t" r="r" b="b"/>
            <a:pathLst>
              <a:path w="4946904" h="2514600" extrusionOk="0">
                <a:moveTo>
                  <a:pt x="3346704" y="0"/>
                </a:moveTo>
                <a:lnTo>
                  <a:pt x="3337560" y="1837944"/>
                </a:lnTo>
                <a:lnTo>
                  <a:pt x="36576" y="1856232"/>
                </a:lnTo>
                <a:lnTo>
                  <a:pt x="0" y="2478024"/>
                </a:lnTo>
                <a:lnTo>
                  <a:pt x="4946904" y="2514600"/>
                </a:lnTo>
                <a:lnTo>
                  <a:pt x="4873752" y="27432"/>
                </a:lnTo>
                <a:lnTo>
                  <a:pt x="3346704" y="0"/>
                </a:lnTo>
                <a:close/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4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4 – Modelling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4"/>
          <p:cNvSpPr txBox="1"/>
          <p:nvPr/>
        </p:nvSpPr>
        <p:spPr>
          <a:xfrm>
            <a:off x="594360" y="1447949"/>
            <a:ext cx="7825740" cy="346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interprets the models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his domain knowledge, the data mining success criteria and the desired test design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judges the success of the application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modeling and discovery techniques more technically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contacts business analysts and domain experts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later in order to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discuss the data mining results in the business context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consider models whereas the evaluation phase also takes into account all other results that were produced in the course of the project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501" name="Google Shape;50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5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5 – Evaluation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5"/>
          <p:cNvSpPr/>
          <p:nvPr/>
        </p:nvSpPr>
        <p:spPr>
          <a:xfrm>
            <a:off x="4242950" y="1636622"/>
            <a:ext cx="4093330" cy="255833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quadBezTo>
                  <a:pt x="20000" y="40000"/>
                  <a:pt x="101250" y="15000"/>
                </a:quadBezTo>
                <a:lnTo>
                  <a:pt x="100194" y="0"/>
                </a:lnTo>
                <a:lnTo>
                  <a:pt x="120000" y="24000"/>
                </a:lnTo>
                <a:lnTo>
                  <a:pt x="104419" y="60000"/>
                </a:lnTo>
                <a:lnTo>
                  <a:pt x="103363" y="45000"/>
                </a:lnTo>
                <a:quadBezTo>
                  <a:pt x="30000" y="55000"/>
                  <a:pt x="0" y="120000"/>
                </a:quadBezTo>
                <a:close/>
              </a:path>
            </a:pathLst>
          </a:custGeom>
          <a:solidFill>
            <a:srgbClr val="E0E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5"/>
          <p:cNvSpPr/>
          <p:nvPr/>
        </p:nvSpPr>
        <p:spPr>
          <a:xfrm>
            <a:off x="5083181" y="3194600"/>
            <a:ext cx="94146" cy="94146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5"/>
          <p:cNvSpPr/>
          <p:nvPr/>
        </p:nvSpPr>
        <p:spPr>
          <a:xfrm>
            <a:off x="5200621" y="3344195"/>
            <a:ext cx="1117479" cy="608882"/>
          </a:xfrm>
          <a:custGeom>
            <a:avLst/>
            <a:gdLst/>
            <a:ahLst/>
            <a:cxnLst/>
            <a:rect l="l" t="t" r="r" b="b"/>
            <a:pathLst>
              <a:path w="536226" h="608882" extrusionOk="0">
                <a:moveTo>
                  <a:pt x="0" y="0"/>
                </a:moveTo>
                <a:lnTo>
                  <a:pt x="536226" y="0"/>
                </a:lnTo>
                <a:lnTo>
                  <a:pt x="536226" y="608882"/>
                </a:lnTo>
                <a:lnTo>
                  <a:pt x="0" y="6088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987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the result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5"/>
          <p:cNvSpPr/>
          <p:nvPr/>
        </p:nvSpPr>
        <p:spPr>
          <a:xfrm>
            <a:off x="5904674" y="2752822"/>
            <a:ext cx="147359" cy="147359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5"/>
          <p:cNvSpPr/>
          <p:nvPr/>
        </p:nvSpPr>
        <p:spPr>
          <a:xfrm>
            <a:off x="5978354" y="2826502"/>
            <a:ext cx="679492" cy="415985"/>
          </a:xfrm>
          <a:custGeom>
            <a:avLst/>
            <a:gdLst/>
            <a:ahLst/>
            <a:cxnLst/>
            <a:rect l="l" t="t" r="r" b="b"/>
            <a:pathLst>
              <a:path w="679492" h="1071940" extrusionOk="0">
                <a:moveTo>
                  <a:pt x="0" y="0"/>
                </a:moveTo>
                <a:lnTo>
                  <a:pt x="679492" y="0"/>
                </a:lnTo>
                <a:lnTo>
                  <a:pt x="679492" y="1071940"/>
                </a:lnTo>
                <a:lnTo>
                  <a:pt x="0" y="10719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807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process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5"/>
          <p:cNvSpPr/>
          <p:nvPr/>
        </p:nvSpPr>
        <p:spPr>
          <a:xfrm>
            <a:off x="7003817" y="2282948"/>
            <a:ext cx="196479" cy="196479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5"/>
          <p:cNvSpPr/>
          <p:nvPr/>
        </p:nvSpPr>
        <p:spPr>
          <a:xfrm>
            <a:off x="7102056" y="2381188"/>
            <a:ext cx="982763" cy="365840"/>
          </a:xfrm>
          <a:custGeom>
            <a:avLst/>
            <a:gdLst/>
            <a:ahLst/>
            <a:cxnLst/>
            <a:rect l="l" t="t" r="r" b="b"/>
            <a:pathLst>
              <a:path w="790012" h="1437782" extrusionOk="0">
                <a:moveTo>
                  <a:pt x="0" y="0"/>
                </a:moveTo>
                <a:lnTo>
                  <a:pt x="790012" y="0"/>
                </a:lnTo>
                <a:lnTo>
                  <a:pt x="790012" y="1437782"/>
                </a:lnTo>
                <a:lnTo>
                  <a:pt x="0" y="14377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0410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steps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411" y="1542691"/>
            <a:ext cx="3074639" cy="3146612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5"/>
          <p:cNvSpPr/>
          <p:nvPr/>
        </p:nvSpPr>
        <p:spPr>
          <a:xfrm>
            <a:off x="1879169" y="3783079"/>
            <a:ext cx="907677" cy="45047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" name="Google Shape;512;p35" descr="Badge 5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9578" y="3568319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6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5 – Evaluation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335280" y="1533501"/>
            <a:ext cx="8153400" cy="25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94097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B2324B"/>
                </a:solidFill>
                <a:latin typeface="Arial"/>
                <a:ea typeface="Arial"/>
                <a:cs typeface="Arial"/>
                <a:sym typeface="Arial"/>
              </a:rPr>
              <a:t>Evaluate results</a:t>
            </a:r>
            <a:endParaRPr/>
          </a:p>
          <a:p>
            <a:pPr marL="736997" marR="0" lvl="1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assesses the degree to which the model meets the business objectives</a:t>
            </a:r>
            <a:endParaRPr/>
          </a:p>
          <a:p>
            <a:pPr marL="736997" marR="0" lvl="1" indent="-25717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seeks to determine if there is some business reason why this model is deficient</a:t>
            </a:r>
            <a:endParaRPr/>
          </a:p>
          <a:p>
            <a:pPr marL="736997" marR="0" lvl="1" indent="-25717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the model(s) on test applications in the real application if time and budget constraints permit</a:t>
            </a:r>
            <a:endParaRPr/>
          </a:p>
          <a:p>
            <a:pPr marL="736997" marR="0" lvl="1" indent="-25717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assesses other data mining results generated</a:t>
            </a:r>
            <a:endParaRPr/>
          </a:p>
          <a:p>
            <a:pPr marL="736997" marR="0" lvl="1" indent="-25717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unveil additional challenges, information or hints for future directions</a:t>
            </a:r>
            <a:endParaRPr sz="1800" b="0" i="0" u="none" strike="noStrike" cap="none">
              <a:solidFill>
                <a:srgbClr val="B232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7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5 – Evaluation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7"/>
          <p:cNvSpPr txBox="1"/>
          <p:nvPr/>
        </p:nvSpPr>
        <p:spPr>
          <a:xfrm>
            <a:off x="470106" y="1533500"/>
            <a:ext cx="835385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692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B2324B"/>
                </a:solidFill>
                <a:latin typeface="Arial"/>
                <a:ea typeface="Arial"/>
                <a:cs typeface="Arial"/>
                <a:sym typeface="Arial"/>
              </a:rPr>
              <a:t>2. Review process</a:t>
            </a:r>
            <a:endParaRPr/>
          </a:p>
          <a:p>
            <a:pPr marL="736997" marR="0" lvl="1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a more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thorough review of the data mining engagement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determine if there is any important factor or task that has somehow been overlooked</a:t>
            </a:r>
            <a:endParaRPr/>
          </a:p>
          <a:p>
            <a:pPr marL="736997" marR="0" lvl="1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review the quality assurance issues</a:t>
            </a:r>
            <a:endParaRPr/>
          </a:p>
          <a:p>
            <a:pPr marL="736997" marR="0" lvl="1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i.e. “Did we correctly build the model?”</a:t>
            </a:r>
            <a:endParaRPr/>
          </a:p>
          <a:p>
            <a:pPr marL="13692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B232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38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5 – Evaluation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8"/>
          <p:cNvSpPr txBox="1"/>
          <p:nvPr/>
        </p:nvSpPr>
        <p:spPr>
          <a:xfrm>
            <a:off x="470106" y="1533500"/>
            <a:ext cx="835385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692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B2324B"/>
                </a:solidFill>
                <a:latin typeface="Arial"/>
                <a:ea typeface="Arial"/>
                <a:cs typeface="Arial"/>
                <a:sym typeface="Arial"/>
              </a:rPr>
              <a:t>3. Determine next steps</a:t>
            </a:r>
            <a:endParaRPr/>
          </a:p>
          <a:p>
            <a:pPr marL="736997" marR="0" lvl="1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decides how to proceed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this stage</a:t>
            </a:r>
            <a:endParaRPr/>
          </a:p>
          <a:p>
            <a:pPr marL="736997" marR="0" lvl="1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decides whether to finish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and move on to deployment if appropriate or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whether to initiate further iterations or set up new data mining projects</a:t>
            </a:r>
            <a:endParaRPr/>
          </a:p>
          <a:p>
            <a:pPr marL="736997" marR="0" lvl="1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analyses of remaining resources and budget that influences the decisions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539" name="Google Shape;53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9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5 – Evaluation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9"/>
          <p:cNvSpPr/>
          <p:nvPr/>
        </p:nvSpPr>
        <p:spPr>
          <a:xfrm>
            <a:off x="4242950" y="1636622"/>
            <a:ext cx="4093330" cy="255833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quadBezTo>
                  <a:pt x="20000" y="40000"/>
                  <a:pt x="101250" y="15000"/>
                </a:quadBezTo>
                <a:lnTo>
                  <a:pt x="100194" y="0"/>
                </a:lnTo>
                <a:lnTo>
                  <a:pt x="120000" y="24000"/>
                </a:lnTo>
                <a:lnTo>
                  <a:pt x="104419" y="60000"/>
                </a:lnTo>
                <a:lnTo>
                  <a:pt x="103363" y="45000"/>
                </a:lnTo>
                <a:quadBezTo>
                  <a:pt x="30000" y="55000"/>
                  <a:pt x="0" y="120000"/>
                </a:quadBezTo>
                <a:close/>
              </a:path>
            </a:pathLst>
          </a:custGeom>
          <a:solidFill>
            <a:srgbClr val="E0E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9"/>
          <p:cNvSpPr/>
          <p:nvPr/>
        </p:nvSpPr>
        <p:spPr>
          <a:xfrm>
            <a:off x="4669755" y="3532832"/>
            <a:ext cx="94146" cy="94146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9"/>
          <p:cNvSpPr/>
          <p:nvPr/>
        </p:nvSpPr>
        <p:spPr>
          <a:xfrm>
            <a:off x="4787195" y="3682427"/>
            <a:ext cx="1117479" cy="608882"/>
          </a:xfrm>
          <a:custGeom>
            <a:avLst/>
            <a:gdLst/>
            <a:ahLst/>
            <a:cxnLst/>
            <a:rect l="l" t="t" r="r" b="b"/>
            <a:pathLst>
              <a:path w="536226" h="608882" extrusionOk="0">
                <a:moveTo>
                  <a:pt x="0" y="0"/>
                </a:moveTo>
                <a:lnTo>
                  <a:pt x="536226" y="0"/>
                </a:lnTo>
                <a:lnTo>
                  <a:pt x="536226" y="608882"/>
                </a:lnTo>
                <a:lnTo>
                  <a:pt x="0" y="6088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987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deployment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9"/>
          <p:cNvSpPr/>
          <p:nvPr/>
        </p:nvSpPr>
        <p:spPr>
          <a:xfrm>
            <a:off x="5311522" y="2938223"/>
            <a:ext cx="147359" cy="148646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9"/>
          <p:cNvSpPr/>
          <p:nvPr/>
        </p:nvSpPr>
        <p:spPr>
          <a:xfrm>
            <a:off x="5353995" y="3114733"/>
            <a:ext cx="1312778" cy="419618"/>
          </a:xfrm>
          <a:custGeom>
            <a:avLst/>
            <a:gdLst/>
            <a:ahLst/>
            <a:cxnLst/>
            <a:rect l="l" t="t" r="r" b="b"/>
            <a:pathLst>
              <a:path w="679492" h="1071940" extrusionOk="0">
                <a:moveTo>
                  <a:pt x="0" y="0"/>
                </a:moveTo>
                <a:lnTo>
                  <a:pt x="679492" y="0"/>
                </a:lnTo>
                <a:lnTo>
                  <a:pt x="679492" y="1071940"/>
                </a:lnTo>
                <a:lnTo>
                  <a:pt x="0" y="10719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8075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monitoring and maintenance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9"/>
          <p:cNvSpPr/>
          <p:nvPr/>
        </p:nvSpPr>
        <p:spPr>
          <a:xfrm>
            <a:off x="5966455" y="2588430"/>
            <a:ext cx="196479" cy="196479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9"/>
          <p:cNvSpPr/>
          <p:nvPr/>
        </p:nvSpPr>
        <p:spPr>
          <a:xfrm>
            <a:off x="6064694" y="2686670"/>
            <a:ext cx="982763" cy="365840"/>
          </a:xfrm>
          <a:custGeom>
            <a:avLst/>
            <a:gdLst/>
            <a:ahLst/>
            <a:cxnLst/>
            <a:rect l="l" t="t" r="r" b="b"/>
            <a:pathLst>
              <a:path w="790012" h="1437782" extrusionOk="0">
                <a:moveTo>
                  <a:pt x="0" y="0"/>
                </a:moveTo>
                <a:lnTo>
                  <a:pt x="790012" y="0"/>
                </a:lnTo>
                <a:lnTo>
                  <a:pt x="790012" y="1437782"/>
                </a:lnTo>
                <a:lnTo>
                  <a:pt x="0" y="14377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0410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report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850" y="1466207"/>
            <a:ext cx="3074639" cy="3146612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9"/>
          <p:cNvSpPr/>
          <p:nvPr/>
        </p:nvSpPr>
        <p:spPr>
          <a:xfrm>
            <a:off x="1062931" y="2814274"/>
            <a:ext cx="907677" cy="45047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39" descr="Badge 6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2931" y="2526690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9"/>
          <p:cNvSpPr/>
          <p:nvPr/>
        </p:nvSpPr>
        <p:spPr>
          <a:xfrm>
            <a:off x="7063649" y="2250472"/>
            <a:ext cx="196479" cy="196479"/>
          </a:xfrm>
          <a:prstGeom prst="ellipse">
            <a:avLst/>
          </a:pr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7161888" y="2348712"/>
            <a:ext cx="982763" cy="365840"/>
          </a:xfrm>
          <a:custGeom>
            <a:avLst/>
            <a:gdLst/>
            <a:ahLst/>
            <a:cxnLst/>
            <a:rect l="l" t="t" r="r" b="b"/>
            <a:pathLst>
              <a:path w="790012" h="1437782" extrusionOk="0">
                <a:moveTo>
                  <a:pt x="0" y="0"/>
                </a:moveTo>
                <a:lnTo>
                  <a:pt x="790012" y="0"/>
                </a:lnTo>
                <a:lnTo>
                  <a:pt x="790012" y="1437782"/>
                </a:lnTo>
                <a:lnTo>
                  <a:pt x="0" y="14377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10410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project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/>
        </p:nvSpPr>
        <p:spPr>
          <a:xfrm>
            <a:off x="628650" y="220903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Terminology</a:t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413359" y="1565276"/>
            <a:ext cx="8532603" cy="538200"/>
          </a:xfrm>
          <a:custGeom>
            <a:avLst/>
            <a:gdLst/>
            <a:ahLst/>
            <a:cxnLst/>
            <a:rect l="l" t="t" r="r" b="b"/>
            <a:pathLst>
              <a:path w="8532603" h="538200" extrusionOk="0">
                <a:moveTo>
                  <a:pt x="0" y="89702"/>
                </a:moveTo>
                <a:cubicBezTo>
                  <a:pt x="0" y="40161"/>
                  <a:pt x="40161" y="0"/>
                  <a:pt x="89702" y="0"/>
                </a:cubicBezTo>
                <a:lnTo>
                  <a:pt x="8442901" y="0"/>
                </a:lnTo>
                <a:cubicBezTo>
                  <a:pt x="8492442" y="0"/>
                  <a:pt x="8532603" y="40161"/>
                  <a:pt x="8532603" y="89702"/>
                </a:cubicBezTo>
                <a:lnTo>
                  <a:pt x="8532603" y="448498"/>
                </a:lnTo>
                <a:cubicBezTo>
                  <a:pt x="8532603" y="498039"/>
                  <a:pt x="8492442" y="538200"/>
                  <a:pt x="8442901" y="538200"/>
                </a:cubicBezTo>
                <a:lnTo>
                  <a:pt x="89702" y="538200"/>
                </a:lnTo>
                <a:cubicBezTo>
                  <a:pt x="40161" y="538200"/>
                  <a:pt x="0" y="498039"/>
                  <a:pt x="0" y="448498"/>
                </a:cubicBezTo>
                <a:lnTo>
                  <a:pt x="0" y="89702"/>
                </a:lnTo>
                <a:close/>
              </a:path>
            </a:pathLst>
          </a:cu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3900" tIns="113900" rIns="113900" bIns="1139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Warehouse</a:t>
            </a:r>
            <a:endParaRPr sz="2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413359" y="2103476"/>
            <a:ext cx="8532603" cy="535612"/>
          </a:xfrm>
          <a:custGeom>
            <a:avLst/>
            <a:gdLst/>
            <a:ahLst/>
            <a:cxnLst/>
            <a:rect l="l" t="t" r="r" b="b"/>
            <a:pathLst>
              <a:path w="8532603" h="535612" extrusionOk="0">
                <a:moveTo>
                  <a:pt x="0" y="0"/>
                </a:moveTo>
                <a:lnTo>
                  <a:pt x="8532603" y="0"/>
                </a:lnTo>
                <a:lnTo>
                  <a:pt x="8532603" y="535612"/>
                </a:lnTo>
                <a:lnTo>
                  <a:pt x="0" y="5356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270900" tIns="29200" rIns="163575" bIns="29200" anchor="t" anchorCtr="0">
            <a:noAutofit/>
          </a:bodyPr>
          <a:lstStyle/>
          <a:p>
            <a:pPr marL="1714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logical collection of information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gather from many operational databases. It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business analytics activities and Decision-making task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413359" y="2639088"/>
            <a:ext cx="8532603" cy="538200"/>
          </a:xfrm>
          <a:custGeom>
            <a:avLst/>
            <a:gdLst/>
            <a:ahLst/>
            <a:cxnLst/>
            <a:rect l="l" t="t" r="r" b="b"/>
            <a:pathLst>
              <a:path w="8532603" h="538200" extrusionOk="0">
                <a:moveTo>
                  <a:pt x="0" y="89702"/>
                </a:moveTo>
                <a:cubicBezTo>
                  <a:pt x="0" y="40161"/>
                  <a:pt x="40161" y="0"/>
                  <a:pt x="89702" y="0"/>
                </a:cubicBezTo>
                <a:lnTo>
                  <a:pt x="8442901" y="0"/>
                </a:lnTo>
                <a:cubicBezTo>
                  <a:pt x="8492442" y="0"/>
                  <a:pt x="8532603" y="40161"/>
                  <a:pt x="8532603" y="89702"/>
                </a:cubicBezTo>
                <a:lnTo>
                  <a:pt x="8532603" y="448498"/>
                </a:lnTo>
                <a:cubicBezTo>
                  <a:pt x="8532603" y="498039"/>
                  <a:pt x="8492442" y="538200"/>
                  <a:pt x="8442901" y="538200"/>
                </a:cubicBezTo>
                <a:lnTo>
                  <a:pt x="89702" y="538200"/>
                </a:lnTo>
                <a:cubicBezTo>
                  <a:pt x="40161" y="538200"/>
                  <a:pt x="0" y="498039"/>
                  <a:pt x="0" y="448498"/>
                </a:cubicBezTo>
                <a:lnTo>
                  <a:pt x="0" y="89702"/>
                </a:lnTo>
                <a:close/>
              </a:path>
            </a:pathLst>
          </a:cu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3900" tIns="113900" rIns="113900" bIns="1139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2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413359" y="3177288"/>
            <a:ext cx="8532603" cy="535612"/>
          </a:xfrm>
          <a:custGeom>
            <a:avLst/>
            <a:gdLst/>
            <a:ahLst/>
            <a:cxnLst/>
            <a:rect l="l" t="t" r="r" b="b"/>
            <a:pathLst>
              <a:path w="8532603" h="535612" extrusionOk="0">
                <a:moveTo>
                  <a:pt x="0" y="0"/>
                </a:moveTo>
                <a:lnTo>
                  <a:pt x="8532603" y="0"/>
                </a:lnTo>
                <a:lnTo>
                  <a:pt x="8532603" y="535612"/>
                </a:lnTo>
                <a:lnTo>
                  <a:pt x="0" y="5356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270900" tIns="29200" rIns="163575" bIns="29200" anchor="t" anchorCtr="0">
            <a:noAutofit/>
          </a:bodyPr>
          <a:lstStyle/>
          <a:p>
            <a:pPr marL="1714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organized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grouping of information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a specific structure that needs to be retrieved frequently.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413359" y="3712901"/>
            <a:ext cx="8532603" cy="538200"/>
          </a:xfrm>
          <a:custGeom>
            <a:avLst/>
            <a:gdLst/>
            <a:ahLst/>
            <a:cxnLst/>
            <a:rect l="l" t="t" r="r" b="b"/>
            <a:pathLst>
              <a:path w="8532603" h="538200" extrusionOk="0">
                <a:moveTo>
                  <a:pt x="0" y="89702"/>
                </a:moveTo>
                <a:cubicBezTo>
                  <a:pt x="0" y="40161"/>
                  <a:pt x="40161" y="0"/>
                  <a:pt x="89702" y="0"/>
                </a:cubicBezTo>
                <a:lnTo>
                  <a:pt x="8442901" y="0"/>
                </a:lnTo>
                <a:cubicBezTo>
                  <a:pt x="8492442" y="0"/>
                  <a:pt x="8532603" y="40161"/>
                  <a:pt x="8532603" y="89702"/>
                </a:cubicBezTo>
                <a:lnTo>
                  <a:pt x="8532603" y="448498"/>
                </a:lnTo>
                <a:cubicBezTo>
                  <a:pt x="8532603" y="498039"/>
                  <a:pt x="8492442" y="538200"/>
                  <a:pt x="8442901" y="538200"/>
                </a:cubicBezTo>
                <a:lnTo>
                  <a:pt x="89702" y="538200"/>
                </a:lnTo>
                <a:cubicBezTo>
                  <a:pt x="40161" y="538200"/>
                  <a:pt x="0" y="498039"/>
                  <a:pt x="0" y="448498"/>
                </a:cubicBezTo>
                <a:lnTo>
                  <a:pt x="0" y="89702"/>
                </a:lnTo>
                <a:close/>
              </a:path>
            </a:pathLst>
          </a:cu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3900" tIns="113900" rIns="113900" bIns="1139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Mart</a:t>
            </a:r>
            <a:endParaRPr sz="2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413359" y="4251101"/>
            <a:ext cx="8532603" cy="535612"/>
          </a:xfrm>
          <a:custGeom>
            <a:avLst/>
            <a:gdLst/>
            <a:ahLst/>
            <a:cxnLst/>
            <a:rect l="l" t="t" r="r" b="b"/>
            <a:pathLst>
              <a:path w="8532603" h="535612" extrusionOk="0">
                <a:moveTo>
                  <a:pt x="0" y="0"/>
                </a:moveTo>
                <a:lnTo>
                  <a:pt x="8532603" y="0"/>
                </a:lnTo>
                <a:lnTo>
                  <a:pt x="8532603" y="535612"/>
                </a:lnTo>
                <a:lnTo>
                  <a:pt x="0" y="5356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270900" tIns="29200" rIns="163575" bIns="29200" anchor="t" anchorCtr="0">
            <a:noAutofit/>
          </a:bodyPr>
          <a:lstStyle/>
          <a:p>
            <a:pPr marL="1714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Subsets of data warehouses that is highly focused and isolated for a specific population of users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0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 6 – Deployment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0"/>
          <p:cNvSpPr txBox="1"/>
          <p:nvPr/>
        </p:nvSpPr>
        <p:spPr>
          <a:xfrm>
            <a:off x="201930" y="1230854"/>
            <a:ext cx="874014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Plan deployment</a:t>
            </a:r>
            <a:endParaRPr/>
          </a:p>
          <a:p>
            <a:pPr marL="441835" marR="0" lvl="1" indent="-19883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deploy the data mining result(s) into the business,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takes the evaluation results and concludes a strategy for deployment</a:t>
            </a:r>
            <a:endParaRPr/>
          </a:p>
          <a:p>
            <a:pPr marL="441835" marR="0" lvl="1" indent="-19883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document the procedure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later deployment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Plan monitoring and maintenance</a:t>
            </a:r>
            <a:endParaRPr/>
          </a:p>
          <a:p>
            <a:pPr marL="441835" marR="0" lvl="1" indent="-19883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if the data mining results become part of the day-to-day business and its environment</a:t>
            </a:r>
            <a:endParaRPr/>
          </a:p>
          <a:p>
            <a:pPr marL="441835" marR="0" lvl="1" indent="-19883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helps to avoid unnecessarily long periods of incorrect usage of data mining results</a:t>
            </a:r>
            <a:endParaRPr/>
          </a:p>
          <a:p>
            <a:pPr marL="441835" marR="0" lvl="1" indent="-19883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a detailed on monitoring process</a:t>
            </a:r>
            <a:endParaRPr/>
          </a:p>
          <a:p>
            <a:pPr marL="441835" marR="0" lvl="1" indent="-19883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into account the specific type of deployment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1"/>
          <p:cNvSpPr txBox="1"/>
          <p:nvPr/>
        </p:nvSpPr>
        <p:spPr>
          <a:xfrm>
            <a:off x="470106" y="227801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  6 – Deployment</a:t>
            </a:r>
            <a:endParaRPr sz="3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1"/>
          <p:cNvSpPr txBox="1"/>
          <p:nvPr/>
        </p:nvSpPr>
        <p:spPr>
          <a:xfrm>
            <a:off x="378666" y="1436290"/>
            <a:ext cx="8506254" cy="277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85763" marR="0" lvl="0" indent="-385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3"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Produce final report</a:t>
            </a:r>
            <a:endParaRPr/>
          </a:p>
          <a:p>
            <a: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leader and his team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write up a final report</a:t>
            </a:r>
            <a:endParaRPr/>
          </a:p>
          <a:p>
            <a: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only a summary of the project and its experiences</a:t>
            </a:r>
            <a:endParaRPr/>
          </a:p>
          <a:p>
            <a: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a final and comprehensive presentation of the data mining result(s)</a:t>
            </a:r>
            <a:endParaRPr sz="20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5763" marR="0" lvl="0" indent="-38576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 startAt="3"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Review project</a:t>
            </a:r>
            <a:endParaRPr/>
          </a:p>
          <a:p>
            <a: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assess what went right and what went wrong, what was done well and what needs to be improved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2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Related Videos / Reference</a:t>
            </a:r>
            <a:endParaRPr/>
          </a:p>
        </p:txBody>
      </p:sp>
      <p:sp>
        <p:nvSpPr>
          <p:cNvPr id="574" name="Google Shape;574;p42"/>
          <p:cNvSpPr txBox="1">
            <a:spLocks noGrp="1"/>
          </p:cNvSpPr>
          <p:nvPr>
            <p:ph type="body" idx="1"/>
          </p:nvPr>
        </p:nvSpPr>
        <p:spPr>
          <a:xfrm>
            <a:off x="632975" y="1418978"/>
            <a:ext cx="8074798" cy="247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IBM Report on CRISP-DM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https://www.ibm.com/docs/en/spss-modeler/saas?topic=dm-crisp-help-overview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Introduction to the CRISP-DM Methodology (Analytics &amp; Data Science) - Youtube Video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https://www.youtube.com/watch?v=q_okDS2RtzY</a:t>
            </a:r>
            <a:endParaRPr/>
          </a:p>
        </p:txBody>
      </p:sp>
      <p:sp>
        <p:nvSpPr>
          <p:cNvPr id="575" name="Google Shape;57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Communication between data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1294875"/>
            <a:ext cx="6568833" cy="374628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4136571" y="1328057"/>
            <a:ext cx="2231572" cy="371310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049774" y="1383563"/>
            <a:ext cx="2771111" cy="371310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6694715" y="1430394"/>
            <a:ext cx="1106925" cy="371310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Communication between data.. cont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0" name="Google Shape;120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545" y="1138194"/>
            <a:ext cx="5857561" cy="334064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122" name="Google Shape;122;p6"/>
          <p:cNvSpPr/>
          <p:nvPr/>
        </p:nvSpPr>
        <p:spPr>
          <a:xfrm>
            <a:off x="2282753" y="1820635"/>
            <a:ext cx="707572" cy="751115"/>
          </a:xfrm>
          <a:prstGeom prst="pentagon">
            <a:avLst>
              <a:gd name="hf" fmla="val 105146"/>
              <a:gd name="vf" fmla="val 110557"/>
            </a:avLst>
          </a:prstGeom>
          <a:noFill/>
          <a:ln w="76200" cap="flat" cmpd="sng">
            <a:solidFill>
              <a:srgbClr val="7491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5329431" y="1218869"/>
            <a:ext cx="3240000" cy="1194166"/>
          </a:xfrm>
          <a:custGeom>
            <a:avLst/>
            <a:gdLst/>
            <a:ahLst/>
            <a:cxnLst/>
            <a:rect l="l" t="t" r="r" b="b"/>
            <a:pathLst>
              <a:path w="3240000" h="1194166" extrusionOk="0">
                <a:moveTo>
                  <a:pt x="0" y="0"/>
                </a:moveTo>
                <a:lnTo>
                  <a:pt x="3240000" y="0"/>
                </a:lnTo>
                <a:lnTo>
                  <a:pt x="3240000" y="1194166"/>
                </a:lnTo>
                <a:lnTo>
                  <a:pt x="0" y="1194166"/>
                </a:lnTo>
                <a:lnTo>
                  <a:pt x="0" y="0"/>
                </a:lnTo>
                <a:close/>
              </a:path>
            </a:pathLst>
          </a:cu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500" tIns="63500" rIns="63500" bIns="635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 </a:t>
            </a:r>
            <a:r>
              <a:rPr lang="en-US" sz="25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Extract </a:t>
            </a:r>
            <a:r>
              <a:rPr lang="en-US"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from internal and external databases</a:t>
            </a: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5014431" y="2472744"/>
            <a:ext cx="3870000" cy="1194166"/>
          </a:xfrm>
          <a:custGeom>
            <a:avLst/>
            <a:gdLst/>
            <a:ahLst/>
            <a:cxnLst/>
            <a:rect l="l" t="t" r="r" b="b"/>
            <a:pathLst>
              <a:path w="3870000" h="1194166" extrusionOk="0">
                <a:moveTo>
                  <a:pt x="0" y="0"/>
                </a:moveTo>
                <a:lnTo>
                  <a:pt x="3870000" y="0"/>
                </a:lnTo>
                <a:lnTo>
                  <a:pt x="3870000" y="1194166"/>
                </a:lnTo>
                <a:lnTo>
                  <a:pt x="0" y="1194166"/>
                </a:lnTo>
                <a:lnTo>
                  <a:pt x="0" y="0"/>
                </a:lnTo>
                <a:close/>
              </a:path>
            </a:pathLst>
          </a:cu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500" tIns="63500" rIns="63500" bIns="635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T- </a:t>
            </a:r>
            <a:r>
              <a:rPr lang="en-US" sz="25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r>
              <a:rPr lang="en-US"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information using common set of enterprise definition </a:t>
            </a: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5666931" y="3726619"/>
            <a:ext cx="2565000" cy="1194166"/>
          </a:xfrm>
          <a:custGeom>
            <a:avLst/>
            <a:gdLst/>
            <a:ahLst/>
            <a:cxnLst/>
            <a:rect l="l" t="t" r="r" b="b"/>
            <a:pathLst>
              <a:path w="2565000" h="1194166" extrusionOk="0">
                <a:moveTo>
                  <a:pt x="0" y="0"/>
                </a:moveTo>
                <a:lnTo>
                  <a:pt x="2565000" y="0"/>
                </a:lnTo>
                <a:lnTo>
                  <a:pt x="2565000" y="1194166"/>
                </a:lnTo>
                <a:lnTo>
                  <a:pt x="0" y="1194166"/>
                </a:lnTo>
                <a:lnTo>
                  <a:pt x="0" y="0"/>
                </a:lnTo>
                <a:close/>
              </a:path>
            </a:pathLst>
          </a:custGeom>
          <a:solidFill>
            <a:srgbClr val="A5B49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500" tIns="63500" rIns="63500" bIns="635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L-</a:t>
            </a:r>
            <a:r>
              <a:rPr lang="en-US" sz="25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Load </a:t>
            </a:r>
            <a:r>
              <a:rPr lang="en-US"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information into a data warehouse</a:t>
            </a: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/>
        </p:nvSpPr>
        <p:spPr>
          <a:xfrm>
            <a:off x="628650" y="220903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MULTI-DIMENSION INFORMATION</a:t>
            </a:r>
            <a:endParaRPr/>
          </a:p>
        </p:txBody>
      </p:sp>
      <p:pic>
        <p:nvPicPr>
          <p:cNvPr id="132" name="Google Shape;132;p7" descr="Database+vs.+Data+Warehouse.jpg"/>
          <p:cNvPicPr preferRelativeResize="0"/>
          <p:nvPr/>
        </p:nvPicPr>
        <p:blipFill rotWithShape="1">
          <a:blip r:embed="rId4">
            <a:alphaModFix/>
          </a:blip>
          <a:srcRect l="13231" t="62057" r="63186" b="2121"/>
          <a:stretch/>
        </p:blipFill>
        <p:spPr>
          <a:xfrm>
            <a:off x="343482" y="1333962"/>
            <a:ext cx="2299509" cy="261983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>
            <a:off x="343482" y="3845379"/>
            <a:ext cx="297628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information (layers),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information (rows),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promotion information (columns)</a:t>
            </a:r>
            <a:endParaRPr/>
          </a:p>
        </p:txBody>
      </p:sp>
      <p:pic>
        <p:nvPicPr>
          <p:cNvPr id="134" name="Google Shape;134;p7" descr="Database+vs.+Data+Warehouse.jpg"/>
          <p:cNvPicPr preferRelativeResize="0"/>
          <p:nvPr/>
        </p:nvPicPr>
        <p:blipFill rotWithShape="1">
          <a:blip r:embed="rId4">
            <a:alphaModFix/>
          </a:blip>
          <a:srcRect l="38044" t="62263" r="37552" b="3535"/>
          <a:stretch/>
        </p:blipFill>
        <p:spPr>
          <a:xfrm>
            <a:off x="3482143" y="1546927"/>
            <a:ext cx="1864659" cy="196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3319764" y="3719906"/>
            <a:ext cx="2677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slice of information displaying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Promotion II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products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stores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36" name="Google Shape;136;p7" descr="Database+vs.+Data+Warehouse.jpg"/>
          <p:cNvPicPr preferRelativeResize="0"/>
          <p:nvPr/>
        </p:nvPicPr>
        <p:blipFill rotWithShape="1">
          <a:blip r:embed="rId4">
            <a:alphaModFix/>
          </a:blip>
          <a:srcRect l="61611" t="62263" r="13986" b="3535"/>
          <a:stretch/>
        </p:blipFill>
        <p:spPr>
          <a:xfrm>
            <a:off x="6185954" y="1429392"/>
            <a:ext cx="1864659" cy="196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5997522" y="3719906"/>
            <a:ext cx="297628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slice of information displaying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Promotion II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 B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Store 2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Comparison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4" name="Google Shape;144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45" name="Google Shape;145;p8"/>
          <p:cNvGraphicFramePr/>
          <p:nvPr/>
        </p:nvGraphicFramePr>
        <p:xfrm>
          <a:off x="326572" y="13258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{D46792D3-70A9-4356-8721-7C39831505C8}</a:tableStyleId>
              </a:tblPr>
              <a:tblGrid>
                <a:gridCol w="16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Database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Data Warehouse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Purpose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For data retrieval, updating and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For data analysis and decision making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Systems / Application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OLTP (OnLine Transaction Processing System)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Analytical Software. i.e. data mining tools, reporting tools and OLAP (OnLine Analytical Processing) tools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strike="noStrike" cap="none"/>
                        <a:t>Normalised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strike="noStrike" cap="none"/>
                        <a:t>Relational database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strike="noStrike" cap="none"/>
                        <a:t>Lowest level of granularity (i.e. individual transactions)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strike="noStrike" cap="none"/>
                        <a:t>Denormalised and integrated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strike="noStrike" cap="none"/>
                        <a:t>Multi-dimensional arrays or relational format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strike="noStrike" cap="none"/>
                        <a:t>Subject-oriented</a:t>
                      </a:r>
                      <a:endParaRPr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u="none" strike="noStrike" cap="none"/>
                        <a:t>Granularity level depends on subject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Time Frame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Current / Real 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Historical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120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628650" y="220904"/>
            <a:ext cx="7421963" cy="77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NORMALISED VS DENORMALISED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1222053" y="677626"/>
            <a:ext cx="1363806" cy="174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6093805" y="729224"/>
            <a:ext cx="1363806" cy="174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662" y="1312187"/>
            <a:ext cx="5298141" cy="197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79405" y="2948577"/>
            <a:ext cx="5228800" cy="197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2402</Words>
  <Application>Microsoft Office PowerPoint</Application>
  <PresentationFormat>On-screen Show (16:9)</PresentationFormat>
  <Paragraphs>438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Leelawadee</vt:lpstr>
      <vt:lpstr>Office Theme</vt:lpstr>
      <vt:lpstr>Simple Light</vt:lpstr>
      <vt:lpstr>PowerPoint Presentation</vt:lpstr>
      <vt:lpstr>Outline</vt:lpstr>
      <vt:lpstr>Learning Outcomes</vt:lpstr>
      <vt:lpstr>PowerPoint Presentation</vt:lpstr>
      <vt:lpstr>Communication between data</vt:lpstr>
      <vt:lpstr>Communication between data.. cont</vt:lpstr>
      <vt:lpstr>PowerPoint Presentation</vt:lpstr>
      <vt:lpstr>Comparison</vt:lpstr>
      <vt:lpstr>NORMALISED VS DENORMALISED</vt:lpstr>
      <vt:lpstr>Relational database</vt:lpstr>
      <vt:lpstr>DATA SET</vt:lpstr>
      <vt:lpstr>DATA SCIENCE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Videos /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shiernee saw</dc:creator>
  <cp:lastModifiedBy>shiernee saw</cp:lastModifiedBy>
  <cp:revision>1</cp:revision>
  <dcterms:modified xsi:type="dcterms:W3CDTF">2023-10-02T06:12:04Z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0.17.1.1417</vt:lpwstr>
  </property>
</Properties>
</file>