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3" r:id="rId5"/>
    <p:sldId id="259" r:id="rId6"/>
    <p:sldId id="275" r:id="rId7"/>
    <p:sldId id="276" r:id="rId8"/>
    <p:sldId id="274" r:id="rId9"/>
    <p:sldId id="260" r:id="rId10"/>
    <p:sldId id="277" r:id="rId11"/>
    <p:sldId id="261" r:id="rId12"/>
    <p:sldId id="262" r:id="rId13"/>
    <p:sldId id="263" r:id="rId14"/>
    <p:sldId id="264" r:id="rId15"/>
    <p:sldId id="268" r:id="rId16"/>
    <p:sldId id="269" r:id="rId17"/>
    <p:sldId id="270" r:id="rId18"/>
    <p:sldId id="271" r:id="rId19"/>
    <p:sldId id="272" r:id="rId20"/>
    <p:sldId id="265" r:id="rId21"/>
    <p:sldId id="266" r:id="rId22"/>
    <p:sldId id="26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3792" autoAdjust="0"/>
  </p:normalViewPr>
  <p:slideViewPr>
    <p:cSldViewPr snapToGrid="0">
      <p:cViewPr varScale="1">
        <p:scale>
          <a:sx n="64" d="100"/>
          <a:sy n="64" d="100"/>
        </p:scale>
        <p:origin x="2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955028-970F-4943-BE68-47B4E8C13A6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2F84E3C-5E91-4203-890F-8ACD5ECBA7C5}">
      <dgm:prSet/>
      <dgm:spPr/>
      <dgm:t>
        <a:bodyPr/>
        <a:lstStyle/>
        <a:p>
          <a:r>
            <a:rPr lang="en-MY"/>
            <a:t>How They Work: LSTMs are a type of RNN that use gates (input, forget, and output gates) to control the flow of information. This allows them to better capture long-term dependencies, making them more effective for sequences where older information is important.</a:t>
          </a:r>
          <a:endParaRPr lang="en-US"/>
        </a:p>
      </dgm:t>
    </dgm:pt>
    <dgm:pt modelId="{B4E6FB7F-C8EC-4529-BF72-27B954709A56}" type="parTrans" cxnId="{7FF2AB05-99D0-46D0-B832-6E2942E44D40}">
      <dgm:prSet/>
      <dgm:spPr/>
      <dgm:t>
        <a:bodyPr/>
        <a:lstStyle/>
        <a:p>
          <a:endParaRPr lang="en-US"/>
        </a:p>
      </dgm:t>
    </dgm:pt>
    <dgm:pt modelId="{8E18CA8D-6EA4-403F-90D1-2083323432EE}" type="sibTrans" cxnId="{7FF2AB05-99D0-46D0-B832-6E2942E44D40}">
      <dgm:prSet/>
      <dgm:spPr/>
      <dgm:t>
        <a:bodyPr/>
        <a:lstStyle/>
        <a:p>
          <a:endParaRPr lang="en-US"/>
        </a:p>
      </dgm:t>
    </dgm:pt>
    <dgm:pt modelId="{A5C14F9B-7CA0-4217-8398-71A35FC21699}">
      <dgm:prSet/>
      <dgm:spPr/>
      <dgm:t>
        <a:bodyPr/>
        <a:lstStyle/>
        <a:p>
          <a:r>
            <a:rPr lang="en-MY"/>
            <a:t>Strengths: Good at capturing both short-term and long-term dependencies, making them ideal for longer sequences than those handled by basic RNNs.</a:t>
          </a:r>
          <a:endParaRPr lang="en-US"/>
        </a:p>
      </dgm:t>
    </dgm:pt>
    <dgm:pt modelId="{00253F27-E7E8-42F5-A58C-6A22C14A8475}" type="parTrans" cxnId="{80740221-A31D-4A31-812B-F4D283F43346}">
      <dgm:prSet/>
      <dgm:spPr/>
      <dgm:t>
        <a:bodyPr/>
        <a:lstStyle/>
        <a:p>
          <a:endParaRPr lang="en-US"/>
        </a:p>
      </dgm:t>
    </dgm:pt>
    <dgm:pt modelId="{12022D96-B748-4B0E-86A3-2CAFC8FC6FB7}" type="sibTrans" cxnId="{80740221-A31D-4A31-812B-F4D283F43346}">
      <dgm:prSet/>
      <dgm:spPr/>
      <dgm:t>
        <a:bodyPr/>
        <a:lstStyle/>
        <a:p>
          <a:endParaRPr lang="en-US"/>
        </a:p>
      </dgm:t>
    </dgm:pt>
    <dgm:pt modelId="{83D6C634-9EFB-4A73-9DD9-5259066A06EC}">
      <dgm:prSet/>
      <dgm:spPr/>
      <dgm:t>
        <a:bodyPr/>
        <a:lstStyle/>
        <a:p>
          <a:r>
            <a:rPr lang="en-MY"/>
            <a:t>Can remember important context over extended periods due to their special architecture.</a:t>
          </a:r>
          <a:endParaRPr lang="en-US"/>
        </a:p>
      </dgm:t>
    </dgm:pt>
    <dgm:pt modelId="{93DD5196-004C-4616-831E-3A164A5B9EF2}" type="parTrans" cxnId="{31B3B463-FD2E-443E-8583-6DCACDBCDE93}">
      <dgm:prSet/>
      <dgm:spPr/>
      <dgm:t>
        <a:bodyPr/>
        <a:lstStyle/>
        <a:p>
          <a:endParaRPr lang="en-US"/>
        </a:p>
      </dgm:t>
    </dgm:pt>
    <dgm:pt modelId="{EB14D31B-3BCA-404A-916D-FD7420DC2F9F}" type="sibTrans" cxnId="{31B3B463-FD2E-443E-8583-6DCACDBCDE93}">
      <dgm:prSet/>
      <dgm:spPr/>
      <dgm:t>
        <a:bodyPr/>
        <a:lstStyle/>
        <a:p>
          <a:endParaRPr lang="en-US"/>
        </a:p>
      </dgm:t>
    </dgm:pt>
    <dgm:pt modelId="{D5F45DAE-69AC-4CE6-A5E1-B110A71E9750}" type="pres">
      <dgm:prSet presAssocID="{01955028-970F-4943-BE68-47B4E8C13A6D}" presName="linear" presStyleCnt="0">
        <dgm:presLayoutVars>
          <dgm:animLvl val="lvl"/>
          <dgm:resizeHandles val="exact"/>
        </dgm:presLayoutVars>
      </dgm:prSet>
      <dgm:spPr/>
    </dgm:pt>
    <dgm:pt modelId="{BD8C16A0-0A75-4543-AC46-BE28D8046684}" type="pres">
      <dgm:prSet presAssocID="{22F84E3C-5E91-4203-890F-8ACD5ECBA7C5}" presName="parentText" presStyleLbl="node1" presStyleIdx="0" presStyleCnt="3">
        <dgm:presLayoutVars>
          <dgm:chMax val="0"/>
          <dgm:bulletEnabled val="1"/>
        </dgm:presLayoutVars>
      </dgm:prSet>
      <dgm:spPr/>
    </dgm:pt>
    <dgm:pt modelId="{43C6178B-9AC9-44F4-9E44-E65C3421A54C}" type="pres">
      <dgm:prSet presAssocID="{8E18CA8D-6EA4-403F-90D1-2083323432EE}" presName="spacer" presStyleCnt="0"/>
      <dgm:spPr/>
    </dgm:pt>
    <dgm:pt modelId="{FC8B8395-2158-4B96-8193-C49A030FE8C2}" type="pres">
      <dgm:prSet presAssocID="{A5C14F9B-7CA0-4217-8398-71A35FC21699}" presName="parentText" presStyleLbl="node1" presStyleIdx="1" presStyleCnt="3">
        <dgm:presLayoutVars>
          <dgm:chMax val="0"/>
          <dgm:bulletEnabled val="1"/>
        </dgm:presLayoutVars>
      </dgm:prSet>
      <dgm:spPr/>
    </dgm:pt>
    <dgm:pt modelId="{C71420A1-50C6-44D8-8C64-8AE244379EAF}" type="pres">
      <dgm:prSet presAssocID="{12022D96-B748-4B0E-86A3-2CAFC8FC6FB7}" presName="spacer" presStyleCnt="0"/>
      <dgm:spPr/>
    </dgm:pt>
    <dgm:pt modelId="{F52D7002-5EF6-4A6F-84D1-95B9E4F89CEA}" type="pres">
      <dgm:prSet presAssocID="{83D6C634-9EFB-4A73-9DD9-5259066A06EC}" presName="parentText" presStyleLbl="node1" presStyleIdx="2" presStyleCnt="3">
        <dgm:presLayoutVars>
          <dgm:chMax val="0"/>
          <dgm:bulletEnabled val="1"/>
        </dgm:presLayoutVars>
      </dgm:prSet>
      <dgm:spPr/>
    </dgm:pt>
  </dgm:ptLst>
  <dgm:cxnLst>
    <dgm:cxn modelId="{7FF2AB05-99D0-46D0-B832-6E2942E44D40}" srcId="{01955028-970F-4943-BE68-47B4E8C13A6D}" destId="{22F84E3C-5E91-4203-890F-8ACD5ECBA7C5}" srcOrd="0" destOrd="0" parTransId="{B4E6FB7F-C8EC-4529-BF72-27B954709A56}" sibTransId="{8E18CA8D-6EA4-403F-90D1-2083323432EE}"/>
    <dgm:cxn modelId="{6318A71A-681C-4EA4-8991-FD322D8B227B}" type="presOf" srcId="{83D6C634-9EFB-4A73-9DD9-5259066A06EC}" destId="{F52D7002-5EF6-4A6F-84D1-95B9E4F89CEA}" srcOrd="0" destOrd="0" presId="urn:microsoft.com/office/officeart/2005/8/layout/vList2"/>
    <dgm:cxn modelId="{66038F1F-0BD5-4588-9559-A074F5C9F4C2}" type="presOf" srcId="{A5C14F9B-7CA0-4217-8398-71A35FC21699}" destId="{FC8B8395-2158-4B96-8193-C49A030FE8C2}" srcOrd="0" destOrd="0" presId="urn:microsoft.com/office/officeart/2005/8/layout/vList2"/>
    <dgm:cxn modelId="{80740221-A31D-4A31-812B-F4D283F43346}" srcId="{01955028-970F-4943-BE68-47B4E8C13A6D}" destId="{A5C14F9B-7CA0-4217-8398-71A35FC21699}" srcOrd="1" destOrd="0" parTransId="{00253F27-E7E8-42F5-A58C-6A22C14A8475}" sibTransId="{12022D96-B748-4B0E-86A3-2CAFC8FC6FB7}"/>
    <dgm:cxn modelId="{D124475B-812D-47E5-B320-7A749B698CE0}" type="presOf" srcId="{22F84E3C-5E91-4203-890F-8ACD5ECBA7C5}" destId="{BD8C16A0-0A75-4543-AC46-BE28D8046684}" srcOrd="0" destOrd="0" presId="urn:microsoft.com/office/officeart/2005/8/layout/vList2"/>
    <dgm:cxn modelId="{31B3B463-FD2E-443E-8583-6DCACDBCDE93}" srcId="{01955028-970F-4943-BE68-47B4E8C13A6D}" destId="{83D6C634-9EFB-4A73-9DD9-5259066A06EC}" srcOrd="2" destOrd="0" parTransId="{93DD5196-004C-4616-831E-3A164A5B9EF2}" sibTransId="{EB14D31B-3BCA-404A-916D-FD7420DC2F9F}"/>
    <dgm:cxn modelId="{AD24FE9E-0EC8-4997-B899-7C0C949BAD4F}" type="presOf" srcId="{01955028-970F-4943-BE68-47B4E8C13A6D}" destId="{D5F45DAE-69AC-4CE6-A5E1-B110A71E9750}" srcOrd="0" destOrd="0" presId="urn:microsoft.com/office/officeart/2005/8/layout/vList2"/>
    <dgm:cxn modelId="{6E40041D-B3DE-4745-B988-55A51C9B14D7}" type="presParOf" srcId="{D5F45DAE-69AC-4CE6-A5E1-B110A71E9750}" destId="{BD8C16A0-0A75-4543-AC46-BE28D8046684}" srcOrd="0" destOrd="0" presId="urn:microsoft.com/office/officeart/2005/8/layout/vList2"/>
    <dgm:cxn modelId="{1A2C1436-902C-42B1-A1E4-C76F2C01691A}" type="presParOf" srcId="{D5F45DAE-69AC-4CE6-A5E1-B110A71E9750}" destId="{43C6178B-9AC9-44F4-9E44-E65C3421A54C}" srcOrd="1" destOrd="0" presId="urn:microsoft.com/office/officeart/2005/8/layout/vList2"/>
    <dgm:cxn modelId="{08684A86-CBCB-42B7-83E3-2448963342DF}" type="presParOf" srcId="{D5F45DAE-69AC-4CE6-A5E1-B110A71E9750}" destId="{FC8B8395-2158-4B96-8193-C49A030FE8C2}" srcOrd="2" destOrd="0" presId="urn:microsoft.com/office/officeart/2005/8/layout/vList2"/>
    <dgm:cxn modelId="{4A418459-D5E3-4A17-B30D-9DE079D5A5ED}" type="presParOf" srcId="{D5F45DAE-69AC-4CE6-A5E1-B110A71E9750}" destId="{C71420A1-50C6-44D8-8C64-8AE244379EAF}" srcOrd="3" destOrd="0" presId="urn:microsoft.com/office/officeart/2005/8/layout/vList2"/>
    <dgm:cxn modelId="{77BE53C8-FA8D-4212-8318-DB115DBA3C89}" type="presParOf" srcId="{D5F45DAE-69AC-4CE6-A5E1-B110A71E9750}" destId="{F52D7002-5EF6-4A6F-84D1-95B9E4F89CE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1F42D7-6C2F-405B-8327-C3B00314F50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486371B-1F77-4616-BB33-FA7B4E9D8D36}">
      <dgm:prSet/>
      <dgm:spPr/>
      <dgm:t>
        <a:bodyPr/>
        <a:lstStyle/>
        <a:p>
          <a:r>
            <a:rPr lang="en-MY"/>
            <a:t>How They Work: Transformers use a self-attention mechanism that allows them to focus on all parts of a sequence simultaneously, rather than processing step-by-step like RNNs or LSTMs. This means they can understand relationships between distant elements more efficiently.</a:t>
          </a:r>
          <a:endParaRPr lang="en-US"/>
        </a:p>
      </dgm:t>
    </dgm:pt>
    <dgm:pt modelId="{53234B88-61FE-4D30-B965-09F50B969565}" type="parTrans" cxnId="{F1696F81-C20B-4767-921F-B3965A57279E}">
      <dgm:prSet/>
      <dgm:spPr/>
      <dgm:t>
        <a:bodyPr/>
        <a:lstStyle/>
        <a:p>
          <a:endParaRPr lang="en-US"/>
        </a:p>
      </dgm:t>
    </dgm:pt>
    <dgm:pt modelId="{69987354-4B34-46C7-8BFD-EB0D81FCF5AA}" type="sibTrans" cxnId="{F1696F81-C20B-4767-921F-B3965A57279E}">
      <dgm:prSet/>
      <dgm:spPr/>
      <dgm:t>
        <a:bodyPr/>
        <a:lstStyle/>
        <a:p>
          <a:endParaRPr lang="en-US"/>
        </a:p>
      </dgm:t>
    </dgm:pt>
    <dgm:pt modelId="{B0983C96-C426-4301-9CFE-6FC212BEFA96}">
      <dgm:prSet/>
      <dgm:spPr/>
      <dgm:t>
        <a:bodyPr/>
        <a:lstStyle/>
        <a:p>
          <a:r>
            <a:rPr lang="en-MY"/>
            <a:t>Strengths: Parallel Processing: Unlike RNNs and LSTMs, Transformers can process entire sequences in parallel, drastically reducing training time.</a:t>
          </a:r>
          <a:endParaRPr lang="en-US"/>
        </a:p>
      </dgm:t>
    </dgm:pt>
    <dgm:pt modelId="{578BDB26-C304-4F2E-A2E7-7AB7C369F6B6}" type="parTrans" cxnId="{D353453F-7578-4ED1-8F71-5B6A763566F0}">
      <dgm:prSet/>
      <dgm:spPr/>
      <dgm:t>
        <a:bodyPr/>
        <a:lstStyle/>
        <a:p>
          <a:endParaRPr lang="en-US"/>
        </a:p>
      </dgm:t>
    </dgm:pt>
    <dgm:pt modelId="{2BB4D08B-12A7-4D4B-BA10-50176DBE1C64}" type="sibTrans" cxnId="{D353453F-7578-4ED1-8F71-5B6A763566F0}">
      <dgm:prSet/>
      <dgm:spPr/>
      <dgm:t>
        <a:bodyPr/>
        <a:lstStyle/>
        <a:p>
          <a:endParaRPr lang="en-US"/>
        </a:p>
      </dgm:t>
    </dgm:pt>
    <dgm:pt modelId="{950C2DCE-427F-454E-8102-E37466C3B5D4}">
      <dgm:prSet/>
      <dgm:spPr/>
      <dgm:t>
        <a:bodyPr/>
        <a:lstStyle/>
        <a:p>
          <a:r>
            <a:rPr lang="en-MY"/>
            <a:t>Handling Long Sequences: Capable of maintaining context over very long sequences without suffering from vanishing gradients, which makes them ideal for complex and lengthy data.</a:t>
          </a:r>
          <a:endParaRPr lang="en-US"/>
        </a:p>
      </dgm:t>
    </dgm:pt>
    <dgm:pt modelId="{169BA98F-5E6E-49CE-A8F1-9D1A0DF4AC06}" type="parTrans" cxnId="{608E78F8-0D45-4B99-A333-D2D4EF8E113B}">
      <dgm:prSet/>
      <dgm:spPr/>
      <dgm:t>
        <a:bodyPr/>
        <a:lstStyle/>
        <a:p>
          <a:endParaRPr lang="en-US"/>
        </a:p>
      </dgm:t>
    </dgm:pt>
    <dgm:pt modelId="{42E2600B-ED78-4590-A49B-118DFDDB486E}" type="sibTrans" cxnId="{608E78F8-0D45-4B99-A333-D2D4EF8E113B}">
      <dgm:prSet/>
      <dgm:spPr/>
      <dgm:t>
        <a:bodyPr/>
        <a:lstStyle/>
        <a:p>
          <a:endParaRPr lang="en-US"/>
        </a:p>
      </dgm:t>
    </dgm:pt>
    <dgm:pt modelId="{BE2E0440-A526-4E66-A3CC-A5B805EC68AA}" type="pres">
      <dgm:prSet presAssocID="{961F42D7-6C2F-405B-8327-C3B00314F507}" presName="root" presStyleCnt="0">
        <dgm:presLayoutVars>
          <dgm:dir/>
          <dgm:resizeHandles val="exact"/>
        </dgm:presLayoutVars>
      </dgm:prSet>
      <dgm:spPr/>
    </dgm:pt>
    <dgm:pt modelId="{03823ED9-9F20-44F0-B15F-40D64B9E065B}" type="pres">
      <dgm:prSet presAssocID="{C486371B-1F77-4616-BB33-FA7B4E9D8D36}" presName="compNode" presStyleCnt="0"/>
      <dgm:spPr/>
    </dgm:pt>
    <dgm:pt modelId="{CDDD3763-62AA-4DFC-9DE1-917BF48012ED}" type="pres">
      <dgm:prSet presAssocID="{C486371B-1F77-4616-BB33-FA7B4E9D8D36}" presName="bgRect" presStyleLbl="bgShp" presStyleIdx="0" presStyleCnt="3"/>
      <dgm:spPr/>
    </dgm:pt>
    <dgm:pt modelId="{904A7896-859D-42FA-97D3-AD69900B8C6E}" type="pres">
      <dgm:prSet presAssocID="{C486371B-1F77-4616-BB33-FA7B4E9D8D3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lectrician"/>
        </a:ext>
      </dgm:extLst>
    </dgm:pt>
    <dgm:pt modelId="{530DFCC5-145C-4E74-BC78-CEA4FC7AAC5B}" type="pres">
      <dgm:prSet presAssocID="{C486371B-1F77-4616-BB33-FA7B4E9D8D36}" presName="spaceRect" presStyleCnt="0"/>
      <dgm:spPr/>
    </dgm:pt>
    <dgm:pt modelId="{6672D302-D172-4A23-917E-8D30D70EE90D}" type="pres">
      <dgm:prSet presAssocID="{C486371B-1F77-4616-BB33-FA7B4E9D8D36}" presName="parTx" presStyleLbl="revTx" presStyleIdx="0" presStyleCnt="3">
        <dgm:presLayoutVars>
          <dgm:chMax val="0"/>
          <dgm:chPref val="0"/>
        </dgm:presLayoutVars>
      </dgm:prSet>
      <dgm:spPr/>
    </dgm:pt>
    <dgm:pt modelId="{69242DDF-7B01-48CD-ACAE-2E58EF17EB7E}" type="pres">
      <dgm:prSet presAssocID="{69987354-4B34-46C7-8BFD-EB0D81FCF5AA}" presName="sibTrans" presStyleCnt="0"/>
      <dgm:spPr/>
    </dgm:pt>
    <dgm:pt modelId="{D2DEA1F0-F6F5-4ACF-AFE5-282100AB0AB7}" type="pres">
      <dgm:prSet presAssocID="{B0983C96-C426-4301-9CFE-6FC212BEFA96}" presName="compNode" presStyleCnt="0"/>
      <dgm:spPr/>
    </dgm:pt>
    <dgm:pt modelId="{C67B9F47-5949-4681-AE7D-FC19CFE5179D}" type="pres">
      <dgm:prSet presAssocID="{B0983C96-C426-4301-9CFE-6FC212BEFA96}" presName="bgRect" presStyleLbl="bgShp" presStyleIdx="1" presStyleCnt="3"/>
      <dgm:spPr/>
    </dgm:pt>
    <dgm:pt modelId="{7F5040F4-BBF2-486E-B3F3-9BFC5BA7DC75}" type="pres">
      <dgm:prSet presAssocID="{B0983C96-C426-4301-9CFE-6FC212BEFA9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7C4E5028-3364-46AA-A048-D73F32988449}" type="pres">
      <dgm:prSet presAssocID="{B0983C96-C426-4301-9CFE-6FC212BEFA96}" presName="spaceRect" presStyleCnt="0"/>
      <dgm:spPr/>
    </dgm:pt>
    <dgm:pt modelId="{6844DB44-8ED7-45F6-A1EC-5756B990CE81}" type="pres">
      <dgm:prSet presAssocID="{B0983C96-C426-4301-9CFE-6FC212BEFA96}" presName="parTx" presStyleLbl="revTx" presStyleIdx="1" presStyleCnt="3">
        <dgm:presLayoutVars>
          <dgm:chMax val="0"/>
          <dgm:chPref val="0"/>
        </dgm:presLayoutVars>
      </dgm:prSet>
      <dgm:spPr/>
    </dgm:pt>
    <dgm:pt modelId="{79FA5E99-164E-46EF-BA3C-290504AE4565}" type="pres">
      <dgm:prSet presAssocID="{2BB4D08B-12A7-4D4B-BA10-50176DBE1C64}" presName="sibTrans" presStyleCnt="0"/>
      <dgm:spPr/>
    </dgm:pt>
    <dgm:pt modelId="{7582C5C8-7D0D-4BDD-ACDC-0F1E1506BD4C}" type="pres">
      <dgm:prSet presAssocID="{950C2DCE-427F-454E-8102-E37466C3B5D4}" presName="compNode" presStyleCnt="0"/>
      <dgm:spPr/>
    </dgm:pt>
    <dgm:pt modelId="{DB468FD2-311A-482D-84D5-DB08FF2A8668}" type="pres">
      <dgm:prSet presAssocID="{950C2DCE-427F-454E-8102-E37466C3B5D4}" presName="bgRect" presStyleLbl="bgShp" presStyleIdx="2" presStyleCnt="3"/>
      <dgm:spPr/>
    </dgm:pt>
    <dgm:pt modelId="{47B16536-847F-40D5-B808-CE69E0C556B4}" type="pres">
      <dgm:prSet presAssocID="{950C2DCE-427F-454E-8102-E37466C3B5D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NA"/>
        </a:ext>
      </dgm:extLst>
    </dgm:pt>
    <dgm:pt modelId="{6E4BA098-7CAA-411E-8993-AC2BB040DFB9}" type="pres">
      <dgm:prSet presAssocID="{950C2DCE-427F-454E-8102-E37466C3B5D4}" presName="spaceRect" presStyleCnt="0"/>
      <dgm:spPr/>
    </dgm:pt>
    <dgm:pt modelId="{31B925BF-FC96-4AF0-BC4F-EF742154A89B}" type="pres">
      <dgm:prSet presAssocID="{950C2DCE-427F-454E-8102-E37466C3B5D4}" presName="parTx" presStyleLbl="revTx" presStyleIdx="2" presStyleCnt="3">
        <dgm:presLayoutVars>
          <dgm:chMax val="0"/>
          <dgm:chPref val="0"/>
        </dgm:presLayoutVars>
      </dgm:prSet>
      <dgm:spPr/>
    </dgm:pt>
  </dgm:ptLst>
  <dgm:cxnLst>
    <dgm:cxn modelId="{1904E212-ECFA-4F65-86EB-A0B7750F37DF}" type="presOf" srcId="{961F42D7-6C2F-405B-8327-C3B00314F507}" destId="{BE2E0440-A526-4E66-A3CC-A5B805EC68AA}" srcOrd="0" destOrd="0" presId="urn:microsoft.com/office/officeart/2018/2/layout/IconVerticalSolidList"/>
    <dgm:cxn modelId="{45910D16-7DA8-4A7D-B7A2-DE3FADFC6243}" type="presOf" srcId="{950C2DCE-427F-454E-8102-E37466C3B5D4}" destId="{31B925BF-FC96-4AF0-BC4F-EF742154A89B}" srcOrd="0" destOrd="0" presId="urn:microsoft.com/office/officeart/2018/2/layout/IconVerticalSolidList"/>
    <dgm:cxn modelId="{D353453F-7578-4ED1-8F71-5B6A763566F0}" srcId="{961F42D7-6C2F-405B-8327-C3B00314F507}" destId="{B0983C96-C426-4301-9CFE-6FC212BEFA96}" srcOrd="1" destOrd="0" parTransId="{578BDB26-C304-4F2E-A2E7-7AB7C369F6B6}" sibTransId="{2BB4D08B-12A7-4D4B-BA10-50176DBE1C64}"/>
    <dgm:cxn modelId="{981D067F-2ED0-405F-95A2-868DC39131DF}" type="presOf" srcId="{C486371B-1F77-4616-BB33-FA7B4E9D8D36}" destId="{6672D302-D172-4A23-917E-8D30D70EE90D}" srcOrd="0" destOrd="0" presId="urn:microsoft.com/office/officeart/2018/2/layout/IconVerticalSolidList"/>
    <dgm:cxn modelId="{F1696F81-C20B-4767-921F-B3965A57279E}" srcId="{961F42D7-6C2F-405B-8327-C3B00314F507}" destId="{C486371B-1F77-4616-BB33-FA7B4E9D8D36}" srcOrd="0" destOrd="0" parTransId="{53234B88-61FE-4D30-B965-09F50B969565}" sibTransId="{69987354-4B34-46C7-8BFD-EB0D81FCF5AA}"/>
    <dgm:cxn modelId="{4B3027E1-8D25-4519-9662-69D36FF94B14}" type="presOf" srcId="{B0983C96-C426-4301-9CFE-6FC212BEFA96}" destId="{6844DB44-8ED7-45F6-A1EC-5756B990CE81}" srcOrd="0" destOrd="0" presId="urn:microsoft.com/office/officeart/2018/2/layout/IconVerticalSolidList"/>
    <dgm:cxn modelId="{608E78F8-0D45-4B99-A333-D2D4EF8E113B}" srcId="{961F42D7-6C2F-405B-8327-C3B00314F507}" destId="{950C2DCE-427F-454E-8102-E37466C3B5D4}" srcOrd="2" destOrd="0" parTransId="{169BA98F-5E6E-49CE-A8F1-9D1A0DF4AC06}" sibTransId="{42E2600B-ED78-4590-A49B-118DFDDB486E}"/>
    <dgm:cxn modelId="{E7ABFB08-7DAC-46E1-96FA-A314CCDE98ED}" type="presParOf" srcId="{BE2E0440-A526-4E66-A3CC-A5B805EC68AA}" destId="{03823ED9-9F20-44F0-B15F-40D64B9E065B}" srcOrd="0" destOrd="0" presId="urn:microsoft.com/office/officeart/2018/2/layout/IconVerticalSolidList"/>
    <dgm:cxn modelId="{F84BEC1E-59A6-4EF8-B69E-6696667CC9E6}" type="presParOf" srcId="{03823ED9-9F20-44F0-B15F-40D64B9E065B}" destId="{CDDD3763-62AA-4DFC-9DE1-917BF48012ED}" srcOrd="0" destOrd="0" presId="urn:microsoft.com/office/officeart/2018/2/layout/IconVerticalSolidList"/>
    <dgm:cxn modelId="{D1A71D46-EBEF-4FAD-9EA5-565244E7E043}" type="presParOf" srcId="{03823ED9-9F20-44F0-B15F-40D64B9E065B}" destId="{904A7896-859D-42FA-97D3-AD69900B8C6E}" srcOrd="1" destOrd="0" presId="urn:microsoft.com/office/officeart/2018/2/layout/IconVerticalSolidList"/>
    <dgm:cxn modelId="{8634C20B-DCD1-4E5B-B33D-7BCE51F0EB51}" type="presParOf" srcId="{03823ED9-9F20-44F0-B15F-40D64B9E065B}" destId="{530DFCC5-145C-4E74-BC78-CEA4FC7AAC5B}" srcOrd="2" destOrd="0" presId="urn:microsoft.com/office/officeart/2018/2/layout/IconVerticalSolidList"/>
    <dgm:cxn modelId="{EB578CB8-55ED-4E53-B120-FCB69593970A}" type="presParOf" srcId="{03823ED9-9F20-44F0-B15F-40D64B9E065B}" destId="{6672D302-D172-4A23-917E-8D30D70EE90D}" srcOrd="3" destOrd="0" presId="urn:microsoft.com/office/officeart/2018/2/layout/IconVerticalSolidList"/>
    <dgm:cxn modelId="{02BA81B8-4783-47DC-9089-45C1A696CDE3}" type="presParOf" srcId="{BE2E0440-A526-4E66-A3CC-A5B805EC68AA}" destId="{69242DDF-7B01-48CD-ACAE-2E58EF17EB7E}" srcOrd="1" destOrd="0" presId="urn:microsoft.com/office/officeart/2018/2/layout/IconVerticalSolidList"/>
    <dgm:cxn modelId="{8926DE97-E480-4451-BA59-1FFDDA700216}" type="presParOf" srcId="{BE2E0440-A526-4E66-A3CC-A5B805EC68AA}" destId="{D2DEA1F0-F6F5-4ACF-AFE5-282100AB0AB7}" srcOrd="2" destOrd="0" presId="urn:microsoft.com/office/officeart/2018/2/layout/IconVerticalSolidList"/>
    <dgm:cxn modelId="{330C0EDD-8620-473D-9756-F76079DB03D8}" type="presParOf" srcId="{D2DEA1F0-F6F5-4ACF-AFE5-282100AB0AB7}" destId="{C67B9F47-5949-4681-AE7D-FC19CFE5179D}" srcOrd="0" destOrd="0" presId="urn:microsoft.com/office/officeart/2018/2/layout/IconVerticalSolidList"/>
    <dgm:cxn modelId="{95A4711E-3A21-4DCD-8B05-31A898AF5F84}" type="presParOf" srcId="{D2DEA1F0-F6F5-4ACF-AFE5-282100AB0AB7}" destId="{7F5040F4-BBF2-486E-B3F3-9BFC5BA7DC75}" srcOrd="1" destOrd="0" presId="urn:microsoft.com/office/officeart/2018/2/layout/IconVerticalSolidList"/>
    <dgm:cxn modelId="{E644B7DE-52E0-493A-96BE-F650B14FF834}" type="presParOf" srcId="{D2DEA1F0-F6F5-4ACF-AFE5-282100AB0AB7}" destId="{7C4E5028-3364-46AA-A048-D73F32988449}" srcOrd="2" destOrd="0" presId="urn:microsoft.com/office/officeart/2018/2/layout/IconVerticalSolidList"/>
    <dgm:cxn modelId="{3DCFD8CC-0D3D-4AAD-8B7A-DC6257B671DB}" type="presParOf" srcId="{D2DEA1F0-F6F5-4ACF-AFE5-282100AB0AB7}" destId="{6844DB44-8ED7-45F6-A1EC-5756B990CE81}" srcOrd="3" destOrd="0" presId="urn:microsoft.com/office/officeart/2018/2/layout/IconVerticalSolidList"/>
    <dgm:cxn modelId="{59CFEBBA-8037-4130-97FB-57ED72AD485C}" type="presParOf" srcId="{BE2E0440-A526-4E66-A3CC-A5B805EC68AA}" destId="{79FA5E99-164E-46EF-BA3C-290504AE4565}" srcOrd="3" destOrd="0" presId="urn:microsoft.com/office/officeart/2018/2/layout/IconVerticalSolidList"/>
    <dgm:cxn modelId="{13A719B6-F173-407D-9119-8A0566F80831}" type="presParOf" srcId="{BE2E0440-A526-4E66-A3CC-A5B805EC68AA}" destId="{7582C5C8-7D0D-4BDD-ACDC-0F1E1506BD4C}" srcOrd="4" destOrd="0" presId="urn:microsoft.com/office/officeart/2018/2/layout/IconVerticalSolidList"/>
    <dgm:cxn modelId="{F21B1831-3B40-436F-9593-17EC19E89543}" type="presParOf" srcId="{7582C5C8-7D0D-4BDD-ACDC-0F1E1506BD4C}" destId="{DB468FD2-311A-482D-84D5-DB08FF2A8668}" srcOrd="0" destOrd="0" presId="urn:microsoft.com/office/officeart/2018/2/layout/IconVerticalSolidList"/>
    <dgm:cxn modelId="{31E6ECBF-5251-4049-BECF-1717311FA845}" type="presParOf" srcId="{7582C5C8-7D0D-4BDD-ACDC-0F1E1506BD4C}" destId="{47B16536-847F-40D5-B808-CE69E0C556B4}" srcOrd="1" destOrd="0" presId="urn:microsoft.com/office/officeart/2018/2/layout/IconVerticalSolidList"/>
    <dgm:cxn modelId="{11CE88CA-A952-4603-86C1-E94660D038A4}" type="presParOf" srcId="{7582C5C8-7D0D-4BDD-ACDC-0F1E1506BD4C}" destId="{6E4BA098-7CAA-411E-8993-AC2BB040DFB9}" srcOrd="2" destOrd="0" presId="urn:microsoft.com/office/officeart/2018/2/layout/IconVerticalSolidList"/>
    <dgm:cxn modelId="{F603BAED-C808-4644-AD4B-EC3BA8B65A21}" type="presParOf" srcId="{7582C5C8-7D0D-4BDD-ACDC-0F1E1506BD4C}" destId="{31B925BF-FC96-4AF0-BC4F-EF742154A89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485F9B-EFB7-4884-8AD6-463616431794}"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62E39ECE-E8D1-4A5C-83B9-448A38E33BE2}">
      <dgm:prSet/>
      <dgm:spPr/>
      <dgm:t>
        <a:bodyPr/>
        <a:lstStyle/>
        <a:p>
          <a:r>
            <a:rPr lang="en-MY"/>
            <a:t>4. Advanced Analytics &amp; Data Mining:</a:t>
          </a:r>
          <a:endParaRPr lang="en-US"/>
        </a:p>
      </dgm:t>
    </dgm:pt>
    <dgm:pt modelId="{733C712E-7C18-4B98-A3AE-9E484CBA1C97}" type="parTrans" cxnId="{42D8740C-33CD-49B8-AC5F-6633C86C7BBE}">
      <dgm:prSet/>
      <dgm:spPr/>
      <dgm:t>
        <a:bodyPr/>
        <a:lstStyle/>
        <a:p>
          <a:endParaRPr lang="en-US"/>
        </a:p>
      </dgm:t>
    </dgm:pt>
    <dgm:pt modelId="{C5DC893F-62C2-4130-B71E-9A1106977C21}" type="sibTrans" cxnId="{42D8740C-33CD-49B8-AC5F-6633C86C7BBE}">
      <dgm:prSet/>
      <dgm:spPr/>
      <dgm:t>
        <a:bodyPr/>
        <a:lstStyle/>
        <a:p>
          <a:endParaRPr lang="en-US"/>
        </a:p>
      </dgm:t>
    </dgm:pt>
    <dgm:pt modelId="{2621B989-4397-4B86-B60A-7EB062CCAA25}">
      <dgm:prSet/>
      <dgm:spPr/>
      <dgm:t>
        <a:bodyPr/>
        <a:lstStyle/>
        <a:p>
          <a:r>
            <a:rPr lang="en-MY"/>
            <a:t>2000s: As data mining techniques became more mainstream in the business world, sequence analysis tools were incorporated into software platforms like SAS, SPSS, and later, open-source platforms like R and Python.</a:t>
          </a:r>
          <a:endParaRPr lang="en-US"/>
        </a:p>
      </dgm:t>
    </dgm:pt>
    <dgm:pt modelId="{744B95E3-8A55-476E-98E7-B4E195A859ED}" type="parTrans" cxnId="{B4387B41-399E-4EE8-B119-905945468D51}">
      <dgm:prSet/>
      <dgm:spPr/>
      <dgm:t>
        <a:bodyPr/>
        <a:lstStyle/>
        <a:p>
          <a:endParaRPr lang="en-US"/>
        </a:p>
      </dgm:t>
    </dgm:pt>
    <dgm:pt modelId="{4C809CDD-D822-40E9-B82B-2F3898B0DBAD}" type="sibTrans" cxnId="{B4387B41-399E-4EE8-B119-905945468D51}">
      <dgm:prSet/>
      <dgm:spPr/>
      <dgm:t>
        <a:bodyPr/>
        <a:lstStyle/>
        <a:p>
          <a:endParaRPr lang="en-US"/>
        </a:p>
      </dgm:t>
    </dgm:pt>
    <dgm:pt modelId="{6B0F97E5-A091-4BE7-B813-FACE6BF35795}">
      <dgm:prSet/>
      <dgm:spPr/>
      <dgm:t>
        <a:bodyPr/>
        <a:lstStyle/>
        <a:p>
          <a:r>
            <a:rPr lang="en-MY"/>
            <a:t>5. Customer Journey Mapping:</a:t>
          </a:r>
          <a:endParaRPr lang="en-US"/>
        </a:p>
      </dgm:t>
    </dgm:pt>
    <dgm:pt modelId="{64012C3D-6561-4D07-BF45-05EF80B9D26B}" type="parTrans" cxnId="{1346A0FF-71BA-43C1-831C-8342A0D53015}">
      <dgm:prSet/>
      <dgm:spPr/>
      <dgm:t>
        <a:bodyPr/>
        <a:lstStyle/>
        <a:p>
          <a:endParaRPr lang="en-US"/>
        </a:p>
      </dgm:t>
    </dgm:pt>
    <dgm:pt modelId="{25F9E2EE-75C6-4FE2-8BA7-63CB1DD1249C}" type="sibTrans" cxnId="{1346A0FF-71BA-43C1-831C-8342A0D53015}">
      <dgm:prSet/>
      <dgm:spPr/>
      <dgm:t>
        <a:bodyPr/>
        <a:lstStyle/>
        <a:p>
          <a:endParaRPr lang="en-US"/>
        </a:p>
      </dgm:t>
    </dgm:pt>
    <dgm:pt modelId="{78843B46-30CB-4110-B714-F11EEC7831F5}">
      <dgm:prSet/>
      <dgm:spPr/>
      <dgm:t>
        <a:bodyPr/>
        <a:lstStyle/>
        <a:p>
          <a:r>
            <a:rPr lang="en-MY"/>
            <a:t>2010s: With the customer experience becoming a central focus for businesses, the concept of customer journey mapping became popular. This involves analysing the sequence of touchpoints a customer interacts with across multiple channels, helping businesses optimize the customer experience.</a:t>
          </a:r>
          <a:endParaRPr lang="en-US"/>
        </a:p>
      </dgm:t>
    </dgm:pt>
    <dgm:pt modelId="{2BECA4B2-53A3-4B37-9317-59456103F9AF}" type="parTrans" cxnId="{F40B7A00-A936-40C2-88D8-E9AC457C9224}">
      <dgm:prSet/>
      <dgm:spPr/>
      <dgm:t>
        <a:bodyPr/>
        <a:lstStyle/>
        <a:p>
          <a:endParaRPr lang="en-US"/>
        </a:p>
      </dgm:t>
    </dgm:pt>
    <dgm:pt modelId="{402EFC0C-1E9E-4417-A130-B7088C8AF15B}" type="sibTrans" cxnId="{F40B7A00-A936-40C2-88D8-E9AC457C9224}">
      <dgm:prSet/>
      <dgm:spPr/>
      <dgm:t>
        <a:bodyPr/>
        <a:lstStyle/>
        <a:p>
          <a:endParaRPr lang="en-US"/>
        </a:p>
      </dgm:t>
    </dgm:pt>
    <dgm:pt modelId="{E4BFEA75-6B5D-451C-91E3-73BBEB946B25}">
      <dgm:prSet/>
      <dgm:spPr/>
      <dgm:t>
        <a:bodyPr/>
        <a:lstStyle/>
        <a:p>
          <a:r>
            <a:rPr lang="en-MY"/>
            <a:t>6. Big Data and Real-Time Analytics:</a:t>
          </a:r>
          <a:endParaRPr lang="en-US"/>
        </a:p>
      </dgm:t>
    </dgm:pt>
    <dgm:pt modelId="{6977BA44-1D84-4487-ABD5-74A15DEE786F}" type="parTrans" cxnId="{D4CE6B39-FAA1-4CC3-9DBC-D6382CB4D21F}">
      <dgm:prSet/>
      <dgm:spPr/>
      <dgm:t>
        <a:bodyPr/>
        <a:lstStyle/>
        <a:p>
          <a:endParaRPr lang="en-US"/>
        </a:p>
      </dgm:t>
    </dgm:pt>
    <dgm:pt modelId="{77AB590A-B094-4066-9B2D-91EB87A2BC88}" type="sibTrans" cxnId="{D4CE6B39-FAA1-4CC3-9DBC-D6382CB4D21F}">
      <dgm:prSet/>
      <dgm:spPr/>
      <dgm:t>
        <a:bodyPr/>
        <a:lstStyle/>
        <a:p>
          <a:endParaRPr lang="en-US"/>
        </a:p>
      </dgm:t>
    </dgm:pt>
    <dgm:pt modelId="{B82D6BA8-E261-4FA3-A33A-D7123B20BCF9}">
      <dgm:prSet/>
      <dgm:spPr/>
      <dgm:t>
        <a:bodyPr/>
        <a:lstStyle/>
        <a:p>
          <a:r>
            <a:rPr lang="en-MY"/>
            <a:t>2010s-Present: The big data revolution provided businesses with vast amounts of sequential data in real-time. This led to the development of real-time sequence analysis techniques, especially in sectors like finance (for fraud detection) and e-commerce (for real-time product recommendations).</a:t>
          </a:r>
          <a:endParaRPr lang="en-US"/>
        </a:p>
      </dgm:t>
    </dgm:pt>
    <dgm:pt modelId="{415F9511-9D92-4B3E-97E5-1239B0EFA8B1}" type="parTrans" cxnId="{F2E2CE8F-1452-48B8-B047-55A4BEBD22A6}">
      <dgm:prSet/>
      <dgm:spPr/>
      <dgm:t>
        <a:bodyPr/>
        <a:lstStyle/>
        <a:p>
          <a:endParaRPr lang="en-US"/>
        </a:p>
      </dgm:t>
    </dgm:pt>
    <dgm:pt modelId="{8CF8EB8E-A4A0-471A-BE73-08D39277835B}" type="sibTrans" cxnId="{F2E2CE8F-1452-48B8-B047-55A4BEBD22A6}">
      <dgm:prSet/>
      <dgm:spPr/>
      <dgm:t>
        <a:bodyPr/>
        <a:lstStyle/>
        <a:p>
          <a:endParaRPr lang="en-US"/>
        </a:p>
      </dgm:t>
    </dgm:pt>
    <dgm:pt modelId="{28C8C23B-B7B4-48AA-8B60-9018C08404F4}" type="pres">
      <dgm:prSet presAssocID="{21485F9B-EFB7-4884-8AD6-463616431794}" presName="root" presStyleCnt="0">
        <dgm:presLayoutVars>
          <dgm:dir/>
          <dgm:resizeHandles val="exact"/>
        </dgm:presLayoutVars>
      </dgm:prSet>
      <dgm:spPr/>
    </dgm:pt>
    <dgm:pt modelId="{28456539-ABE1-4785-91BE-BFA665592E8C}" type="pres">
      <dgm:prSet presAssocID="{62E39ECE-E8D1-4A5C-83B9-448A38E33BE2}" presName="compNode" presStyleCnt="0"/>
      <dgm:spPr/>
    </dgm:pt>
    <dgm:pt modelId="{A4E25743-8497-46A2-A7F5-29387DEFFDC2}" type="pres">
      <dgm:prSet presAssocID="{62E39ECE-E8D1-4A5C-83B9-448A38E33BE2}" presName="bgRect" presStyleLbl="bgShp" presStyleIdx="0" presStyleCnt="3"/>
      <dgm:spPr/>
    </dgm:pt>
    <dgm:pt modelId="{E85B8C3F-4178-4E5C-A662-5C2928D55EE4}" type="pres">
      <dgm:prSet presAssocID="{62E39ECE-E8D1-4A5C-83B9-448A38E33BE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ning Tools"/>
        </a:ext>
      </dgm:extLst>
    </dgm:pt>
    <dgm:pt modelId="{61D75A2F-7793-436F-A69F-81AC8705F5E1}" type="pres">
      <dgm:prSet presAssocID="{62E39ECE-E8D1-4A5C-83B9-448A38E33BE2}" presName="spaceRect" presStyleCnt="0"/>
      <dgm:spPr/>
    </dgm:pt>
    <dgm:pt modelId="{CE506607-31A7-4C6F-ADE5-F9322EA050CD}" type="pres">
      <dgm:prSet presAssocID="{62E39ECE-E8D1-4A5C-83B9-448A38E33BE2}" presName="parTx" presStyleLbl="revTx" presStyleIdx="0" presStyleCnt="6">
        <dgm:presLayoutVars>
          <dgm:chMax val="0"/>
          <dgm:chPref val="0"/>
        </dgm:presLayoutVars>
      </dgm:prSet>
      <dgm:spPr/>
    </dgm:pt>
    <dgm:pt modelId="{A3085D3D-3135-47B4-80BD-D7D42CA8339D}" type="pres">
      <dgm:prSet presAssocID="{62E39ECE-E8D1-4A5C-83B9-448A38E33BE2}" presName="desTx" presStyleLbl="revTx" presStyleIdx="1" presStyleCnt="6">
        <dgm:presLayoutVars/>
      </dgm:prSet>
      <dgm:spPr/>
    </dgm:pt>
    <dgm:pt modelId="{29500B4D-D5CA-40BA-8393-04DDA0F45A6A}" type="pres">
      <dgm:prSet presAssocID="{C5DC893F-62C2-4130-B71E-9A1106977C21}" presName="sibTrans" presStyleCnt="0"/>
      <dgm:spPr/>
    </dgm:pt>
    <dgm:pt modelId="{644D7EE0-AEA2-4185-8710-A13C317051ED}" type="pres">
      <dgm:prSet presAssocID="{6B0F97E5-A091-4BE7-B813-FACE6BF35795}" presName="compNode" presStyleCnt="0"/>
      <dgm:spPr/>
    </dgm:pt>
    <dgm:pt modelId="{098B407B-59A6-41C0-89B3-A3AF223EA672}" type="pres">
      <dgm:prSet presAssocID="{6B0F97E5-A091-4BE7-B813-FACE6BF35795}" presName="bgRect" presStyleLbl="bgShp" presStyleIdx="1" presStyleCnt="3"/>
      <dgm:spPr/>
    </dgm:pt>
    <dgm:pt modelId="{1E454A40-1571-4AF1-8266-216E3F3521ED}" type="pres">
      <dgm:prSet presAssocID="{6B0F97E5-A091-4BE7-B813-FACE6BF3579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p with pin"/>
        </a:ext>
      </dgm:extLst>
    </dgm:pt>
    <dgm:pt modelId="{87711682-EF0D-43B1-BABA-BFA754A724F6}" type="pres">
      <dgm:prSet presAssocID="{6B0F97E5-A091-4BE7-B813-FACE6BF35795}" presName="spaceRect" presStyleCnt="0"/>
      <dgm:spPr/>
    </dgm:pt>
    <dgm:pt modelId="{6A5F68E5-6215-4EB6-B619-DD042E3EB8A9}" type="pres">
      <dgm:prSet presAssocID="{6B0F97E5-A091-4BE7-B813-FACE6BF35795}" presName="parTx" presStyleLbl="revTx" presStyleIdx="2" presStyleCnt="6">
        <dgm:presLayoutVars>
          <dgm:chMax val="0"/>
          <dgm:chPref val="0"/>
        </dgm:presLayoutVars>
      </dgm:prSet>
      <dgm:spPr/>
    </dgm:pt>
    <dgm:pt modelId="{19DEBDB4-3D6E-466B-B9F4-9586ED0B27F1}" type="pres">
      <dgm:prSet presAssocID="{6B0F97E5-A091-4BE7-B813-FACE6BF35795}" presName="desTx" presStyleLbl="revTx" presStyleIdx="3" presStyleCnt="6">
        <dgm:presLayoutVars/>
      </dgm:prSet>
      <dgm:spPr/>
    </dgm:pt>
    <dgm:pt modelId="{8A028001-66BB-4AC1-A80E-D69357C77CE1}" type="pres">
      <dgm:prSet presAssocID="{25F9E2EE-75C6-4FE2-8BA7-63CB1DD1249C}" presName="sibTrans" presStyleCnt="0"/>
      <dgm:spPr/>
    </dgm:pt>
    <dgm:pt modelId="{44B29919-59A9-4C7F-8C0F-145F62B9D5FB}" type="pres">
      <dgm:prSet presAssocID="{E4BFEA75-6B5D-451C-91E3-73BBEB946B25}" presName="compNode" presStyleCnt="0"/>
      <dgm:spPr/>
    </dgm:pt>
    <dgm:pt modelId="{F4831A3F-FB4A-435D-A676-E4FA9CC34FA7}" type="pres">
      <dgm:prSet presAssocID="{E4BFEA75-6B5D-451C-91E3-73BBEB946B25}" presName="bgRect" presStyleLbl="bgShp" presStyleIdx="2" presStyleCnt="3"/>
      <dgm:spPr/>
    </dgm:pt>
    <dgm:pt modelId="{8603CF71-045A-46CB-87DF-6A48935FEBDA}" type="pres">
      <dgm:prSet presAssocID="{E4BFEA75-6B5D-451C-91E3-73BBEB946B2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839429D7-D59B-4859-A54A-7FDC9DEC8D5A}" type="pres">
      <dgm:prSet presAssocID="{E4BFEA75-6B5D-451C-91E3-73BBEB946B25}" presName="spaceRect" presStyleCnt="0"/>
      <dgm:spPr/>
    </dgm:pt>
    <dgm:pt modelId="{E04F1212-AE85-4059-8FCB-96DE1751B64D}" type="pres">
      <dgm:prSet presAssocID="{E4BFEA75-6B5D-451C-91E3-73BBEB946B25}" presName="parTx" presStyleLbl="revTx" presStyleIdx="4" presStyleCnt="6">
        <dgm:presLayoutVars>
          <dgm:chMax val="0"/>
          <dgm:chPref val="0"/>
        </dgm:presLayoutVars>
      </dgm:prSet>
      <dgm:spPr/>
    </dgm:pt>
    <dgm:pt modelId="{47C61D84-87C7-406F-A5D4-932710FB66B8}" type="pres">
      <dgm:prSet presAssocID="{E4BFEA75-6B5D-451C-91E3-73BBEB946B25}" presName="desTx" presStyleLbl="revTx" presStyleIdx="5" presStyleCnt="6">
        <dgm:presLayoutVars/>
      </dgm:prSet>
      <dgm:spPr/>
    </dgm:pt>
  </dgm:ptLst>
  <dgm:cxnLst>
    <dgm:cxn modelId="{F40B7A00-A936-40C2-88D8-E9AC457C9224}" srcId="{6B0F97E5-A091-4BE7-B813-FACE6BF35795}" destId="{78843B46-30CB-4110-B714-F11EEC7831F5}" srcOrd="0" destOrd="0" parTransId="{2BECA4B2-53A3-4B37-9317-59456103F9AF}" sibTransId="{402EFC0C-1E9E-4417-A130-B7088C8AF15B}"/>
    <dgm:cxn modelId="{42D8740C-33CD-49B8-AC5F-6633C86C7BBE}" srcId="{21485F9B-EFB7-4884-8AD6-463616431794}" destId="{62E39ECE-E8D1-4A5C-83B9-448A38E33BE2}" srcOrd="0" destOrd="0" parTransId="{733C712E-7C18-4B98-A3AE-9E484CBA1C97}" sibTransId="{C5DC893F-62C2-4130-B71E-9A1106977C21}"/>
    <dgm:cxn modelId="{8FB6042C-5F7C-4BB7-8767-7AC98ABCC873}" type="presOf" srcId="{B82D6BA8-E261-4FA3-A33A-D7123B20BCF9}" destId="{47C61D84-87C7-406F-A5D4-932710FB66B8}" srcOrd="0" destOrd="0" presId="urn:microsoft.com/office/officeart/2018/2/layout/IconVerticalSolidList"/>
    <dgm:cxn modelId="{D4CE6B39-FAA1-4CC3-9DBC-D6382CB4D21F}" srcId="{21485F9B-EFB7-4884-8AD6-463616431794}" destId="{E4BFEA75-6B5D-451C-91E3-73BBEB946B25}" srcOrd="2" destOrd="0" parTransId="{6977BA44-1D84-4487-ABD5-74A15DEE786F}" sibTransId="{77AB590A-B094-4066-9B2D-91EB87A2BC88}"/>
    <dgm:cxn modelId="{3A3F213C-2D10-44C7-99CB-6FE536FCE356}" type="presOf" srcId="{78843B46-30CB-4110-B714-F11EEC7831F5}" destId="{19DEBDB4-3D6E-466B-B9F4-9586ED0B27F1}" srcOrd="0" destOrd="0" presId="urn:microsoft.com/office/officeart/2018/2/layout/IconVerticalSolidList"/>
    <dgm:cxn modelId="{F8421B40-F6A0-4EC1-B06A-BA0553D88F1B}" type="presOf" srcId="{21485F9B-EFB7-4884-8AD6-463616431794}" destId="{28C8C23B-B7B4-48AA-8B60-9018C08404F4}" srcOrd="0" destOrd="0" presId="urn:microsoft.com/office/officeart/2018/2/layout/IconVerticalSolidList"/>
    <dgm:cxn modelId="{B4387B41-399E-4EE8-B119-905945468D51}" srcId="{62E39ECE-E8D1-4A5C-83B9-448A38E33BE2}" destId="{2621B989-4397-4B86-B60A-7EB062CCAA25}" srcOrd="0" destOrd="0" parTransId="{744B95E3-8A55-476E-98E7-B4E195A859ED}" sibTransId="{4C809CDD-D822-40E9-B82B-2F3898B0DBAD}"/>
    <dgm:cxn modelId="{0D0FDE49-5069-4C19-896A-83E46103F548}" type="presOf" srcId="{E4BFEA75-6B5D-451C-91E3-73BBEB946B25}" destId="{E04F1212-AE85-4059-8FCB-96DE1751B64D}" srcOrd="0" destOrd="0" presId="urn:microsoft.com/office/officeart/2018/2/layout/IconVerticalSolidList"/>
    <dgm:cxn modelId="{F2E2CE8F-1452-48B8-B047-55A4BEBD22A6}" srcId="{E4BFEA75-6B5D-451C-91E3-73BBEB946B25}" destId="{B82D6BA8-E261-4FA3-A33A-D7123B20BCF9}" srcOrd="0" destOrd="0" parTransId="{415F9511-9D92-4B3E-97E5-1239B0EFA8B1}" sibTransId="{8CF8EB8E-A4A0-471A-BE73-08D39277835B}"/>
    <dgm:cxn modelId="{2556BBAE-6989-488B-ABD8-26BA6EE82754}" type="presOf" srcId="{6B0F97E5-A091-4BE7-B813-FACE6BF35795}" destId="{6A5F68E5-6215-4EB6-B619-DD042E3EB8A9}" srcOrd="0" destOrd="0" presId="urn:microsoft.com/office/officeart/2018/2/layout/IconVerticalSolidList"/>
    <dgm:cxn modelId="{2A3551C4-9BD7-4005-8F5A-DD9310B7BE74}" type="presOf" srcId="{62E39ECE-E8D1-4A5C-83B9-448A38E33BE2}" destId="{CE506607-31A7-4C6F-ADE5-F9322EA050CD}" srcOrd="0" destOrd="0" presId="urn:microsoft.com/office/officeart/2018/2/layout/IconVerticalSolidList"/>
    <dgm:cxn modelId="{0341A3CA-801F-4447-98FE-D04DA23F5032}" type="presOf" srcId="{2621B989-4397-4B86-B60A-7EB062CCAA25}" destId="{A3085D3D-3135-47B4-80BD-D7D42CA8339D}" srcOrd="0" destOrd="0" presId="urn:microsoft.com/office/officeart/2018/2/layout/IconVerticalSolidList"/>
    <dgm:cxn modelId="{1346A0FF-71BA-43C1-831C-8342A0D53015}" srcId="{21485F9B-EFB7-4884-8AD6-463616431794}" destId="{6B0F97E5-A091-4BE7-B813-FACE6BF35795}" srcOrd="1" destOrd="0" parTransId="{64012C3D-6561-4D07-BF45-05EF80B9D26B}" sibTransId="{25F9E2EE-75C6-4FE2-8BA7-63CB1DD1249C}"/>
    <dgm:cxn modelId="{6F434B9D-7194-416F-B489-E36C553600D8}" type="presParOf" srcId="{28C8C23B-B7B4-48AA-8B60-9018C08404F4}" destId="{28456539-ABE1-4785-91BE-BFA665592E8C}" srcOrd="0" destOrd="0" presId="urn:microsoft.com/office/officeart/2018/2/layout/IconVerticalSolidList"/>
    <dgm:cxn modelId="{A729E2BA-94FD-462F-A42B-49BB5B924B60}" type="presParOf" srcId="{28456539-ABE1-4785-91BE-BFA665592E8C}" destId="{A4E25743-8497-46A2-A7F5-29387DEFFDC2}" srcOrd="0" destOrd="0" presId="urn:microsoft.com/office/officeart/2018/2/layout/IconVerticalSolidList"/>
    <dgm:cxn modelId="{86C2B466-674E-4F01-98F2-6294FA99D3E3}" type="presParOf" srcId="{28456539-ABE1-4785-91BE-BFA665592E8C}" destId="{E85B8C3F-4178-4E5C-A662-5C2928D55EE4}" srcOrd="1" destOrd="0" presId="urn:microsoft.com/office/officeart/2018/2/layout/IconVerticalSolidList"/>
    <dgm:cxn modelId="{0DA96655-57C1-4182-ABC0-7D22FDD2259B}" type="presParOf" srcId="{28456539-ABE1-4785-91BE-BFA665592E8C}" destId="{61D75A2F-7793-436F-A69F-81AC8705F5E1}" srcOrd="2" destOrd="0" presId="urn:microsoft.com/office/officeart/2018/2/layout/IconVerticalSolidList"/>
    <dgm:cxn modelId="{6A4079F3-048E-4175-A59F-FC01E2334B65}" type="presParOf" srcId="{28456539-ABE1-4785-91BE-BFA665592E8C}" destId="{CE506607-31A7-4C6F-ADE5-F9322EA050CD}" srcOrd="3" destOrd="0" presId="urn:microsoft.com/office/officeart/2018/2/layout/IconVerticalSolidList"/>
    <dgm:cxn modelId="{83B4B05F-D848-421F-9D49-CA1FA286A238}" type="presParOf" srcId="{28456539-ABE1-4785-91BE-BFA665592E8C}" destId="{A3085D3D-3135-47B4-80BD-D7D42CA8339D}" srcOrd="4" destOrd="0" presId="urn:microsoft.com/office/officeart/2018/2/layout/IconVerticalSolidList"/>
    <dgm:cxn modelId="{16B7879E-ABE7-4E29-8026-D91B2BC06C1B}" type="presParOf" srcId="{28C8C23B-B7B4-48AA-8B60-9018C08404F4}" destId="{29500B4D-D5CA-40BA-8393-04DDA0F45A6A}" srcOrd="1" destOrd="0" presId="urn:microsoft.com/office/officeart/2018/2/layout/IconVerticalSolidList"/>
    <dgm:cxn modelId="{444CB699-FF86-489C-A07E-CE19C26FD117}" type="presParOf" srcId="{28C8C23B-B7B4-48AA-8B60-9018C08404F4}" destId="{644D7EE0-AEA2-4185-8710-A13C317051ED}" srcOrd="2" destOrd="0" presId="urn:microsoft.com/office/officeart/2018/2/layout/IconVerticalSolidList"/>
    <dgm:cxn modelId="{BFCE12C6-81B8-4C98-B069-D183FA794709}" type="presParOf" srcId="{644D7EE0-AEA2-4185-8710-A13C317051ED}" destId="{098B407B-59A6-41C0-89B3-A3AF223EA672}" srcOrd="0" destOrd="0" presId="urn:microsoft.com/office/officeart/2018/2/layout/IconVerticalSolidList"/>
    <dgm:cxn modelId="{13044A6D-0217-4872-958F-B7B9C2ECF4CE}" type="presParOf" srcId="{644D7EE0-AEA2-4185-8710-A13C317051ED}" destId="{1E454A40-1571-4AF1-8266-216E3F3521ED}" srcOrd="1" destOrd="0" presId="urn:microsoft.com/office/officeart/2018/2/layout/IconVerticalSolidList"/>
    <dgm:cxn modelId="{85C33315-CC42-4557-8994-BCA395214613}" type="presParOf" srcId="{644D7EE0-AEA2-4185-8710-A13C317051ED}" destId="{87711682-EF0D-43B1-BABA-BFA754A724F6}" srcOrd="2" destOrd="0" presId="urn:microsoft.com/office/officeart/2018/2/layout/IconVerticalSolidList"/>
    <dgm:cxn modelId="{9E397B32-01D8-44A5-9F3C-68DCEEA47D3A}" type="presParOf" srcId="{644D7EE0-AEA2-4185-8710-A13C317051ED}" destId="{6A5F68E5-6215-4EB6-B619-DD042E3EB8A9}" srcOrd="3" destOrd="0" presId="urn:microsoft.com/office/officeart/2018/2/layout/IconVerticalSolidList"/>
    <dgm:cxn modelId="{1C9B31D9-D1CB-4A2F-AA09-5182581C7D47}" type="presParOf" srcId="{644D7EE0-AEA2-4185-8710-A13C317051ED}" destId="{19DEBDB4-3D6E-466B-B9F4-9586ED0B27F1}" srcOrd="4" destOrd="0" presId="urn:microsoft.com/office/officeart/2018/2/layout/IconVerticalSolidList"/>
    <dgm:cxn modelId="{C2CEB078-EECA-4D6C-BC16-B43E4B3EF3D4}" type="presParOf" srcId="{28C8C23B-B7B4-48AA-8B60-9018C08404F4}" destId="{8A028001-66BB-4AC1-A80E-D69357C77CE1}" srcOrd="3" destOrd="0" presId="urn:microsoft.com/office/officeart/2018/2/layout/IconVerticalSolidList"/>
    <dgm:cxn modelId="{996DE813-D80C-4346-89A3-3CAB1A569065}" type="presParOf" srcId="{28C8C23B-B7B4-48AA-8B60-9018C08404F4}" destId="{44B29919-59A9-4C7F-8C0F-145F62B9D5FB}" srcOrd="4" destOrd="0" presId="urn:microsoft.com/office/officeart/2018/2/layout/IconVerticalSolidList"/>
    <dgm:cxn modelId="{811D0C4F-C14E-49F3-AADE-30B4EC996C5E}" type="presParOf" srcId="{44B29919-59A9-4C7F-8C0F-145F62B9D5FB}" destId="{F4831A3F-FB4A-435D-A676-E4FA9CC34FA7}" srcOrd="0" destOrd="0" presId="urn:microsoft.com/office/officeart/2018/2/layout/IconVerticalSolidList"/>
    <dgm:cxn modelId="{775EA512-1871-45EE-8AF2-95D0F817305A}" type="presParOf" srcId="{44B29919-59A9-4C7F-8C0F-145F62B9D5FB}" destId="{8603CF71-045A-46CB-87DF-6A48935FEBDA}" srcOrd="1" destOrd="0" presId="urn:microsoft.com/office/officeart/2018/2/layout/IconVerticalSolidList"/>
    <dgm:cxn modelId="{D63611B0-9D02-4F90-B578-8C6251F14085}" type="presParOf" srcId="{44B29919-59A9-4C7F-8C0F-145F62B9D5FB}" destId="{839429D7-D59B-4859-A54A-7FDC9DEC8D5A}" srcOrd="2" destOrd="0" presId="urn:microsoft.com/office/officeart/2018/2/layout/IconVerticalSolidList"/>
    <dgm:cxn modelId="{2D1DA2A3-A373-40BA-8CF9-03D80B4270B4}" type="presParOf" srcId="{44B29919-59A9-4C7F-8C0F-145F62B9D5FB}" destId="{E04F1212-AE85-4059-8FCB-96DE1751B64D}" srcOrd="3" destOrd="0" presId="urn:microsoft.com/office/officeart/2018/2/layout/IconVerticalSolidList"/>
    <dgm:cxn modelId="{CBA3EE36-5AE0-4EB3-B706-A4595D1AF344}" type="presParOf" srcId="{44B29919-59A9-4C7F-8C0F-145F62B9D5FB}" destId="{47C61D84-87C7-406F-A5D4-932710FB66B8}"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43781E4-CBBA-488E-BC29-4B44BC5B82BE}" type="doc">
      <dgm:prSet loTypeId="urn:microsoft.com/office/officeart/2016/7/layout/BasicLinearProcessNumbered" loCatId="process" qsTypeId="urn:microsoft.com/office/officeart/2005/8/quickstyle/simple1" qsCatId="simple" csTypeId="urn:microsoft.com/office/officeart/2005/8/colors/accent6_2" csCatId="accent6"/>
      <dgm:spPr/>
      <dgm:t>
        <a:bodyPr/>
        <a:lstStyle/>
        <a:p>
          <a:endParaRPr lang="en-US"/>
        </a:p>
      </dgm:t>
    </dgm:pt>
    <dgm:pt modelId="{2C5A234F-4679-41FC-A105-824873A480DE}">
      <dgm:prSet/>
      <dgm:spPr/>
      <dgm:t>
        <a:bodyPr/>
        <a:lstStyle/>
        <a:p>
          <a:r>
            <a:rPr lang="en-MY"/>
            <a:t>1. Define a Sequence Analysis Diagram:</a:t>
          </a:r>
          <a:endParaRPr lang="en-US"/>
        </a:p>
      </dgm:t>
    </dgm:pt>
    <dgm:pt modelId="{4554448E-78D8-4EDC-BA9A-CA6C7BD5E3AE}" type="parTrans" cxnId="{4CD8DAA4-584C-4763-9CF3-F65EB3BE0875}">
      <dgm:prSet/>
      <dgm:spPr/>
      <dgm:t>
        <a:bodyPr/>
        <a:lstStyle/>
        <a:p>
          <a:endParaRPr lang="en-US"/>
        </a:p>
      </dgm:t>
    </dgm:pt>
    <dgm:pt modelId="{DBBCA084-839D-4BEA-AC8D-66AAC7D7E2F9}" type="sibTrans" cxnId="{4CD8DAA4-584C-4763-9CF3-F65EB3BE0875}">
      <dgm:prSet phldrT="1" phldr="0"/>
      <dgm:spPr/>
      <dgm:t>
        <a:bodyPr/>
        <a:lstStyle/>
        <a:p>
          <a:r>
            <a:rPr lang="en-US"/>
            <a:t>1</a:t>
          </a:r>
        </a:p>
      </dgm:t>
    </dgm:pt>
    <dgm:pt modelId="{75B7F953-1924-464F-9132-997080C74DC1}">
      <dgm:prSet/>
      <dgm:spPr/>
      <dgm:t>
        <a:bodyPr/>
        <a:lstStyle/>
        <a:p>
          <a:r>
            <a:rPr lang="en-MY"/>
            <a:t>Create a Diagram: In your project, create a new diagram to contain the sequence analysis process flow.</a:t>
          </a:r>
          <a:endParaRPr lang="en-US"/>
        </a:p>
      </dgm:t>
    </dgm:pt>
    <dgm:pt modelId="{C0B54D6A-426B-40B9-ADD0-4DC6416C324B}" type="parTrans" cxnId="{5DEF751A-0159-475A-A10E-C84C3D08B882}">
      <dgm:prSet/>
      <dgm:spPr/>
      <dgm:t>
        <a:bodyPr/>
        <a:lstStyle/>
        <a:p>
          <a:endParaRPr lang="en-US"/>
        </a:p>
      </dgm:t>
    </dgm:pt>
    <dgm:pt modelId="{9BC3C2E3-38F0-4620-BBA0-06F63034C0F0}" type="sibTrans" cxnId="{5DEF751A-0159-475A-A10E-C84C3D08B882}">
      <dgm:prSet/>
      <dgm:spPr/>
      <dgm:t>
        <a:bodyPr/>
        <a:lstStyle/>
        <a:p>
          <a:endParaRPr lang="en-US"/>
        </a:p>
      </dgm:t>
    </dgm:pt>
    <dgm:pt modelId="{2DB32480-75F2-4AB4-AFEA-F2F668F7B50D}">
      <dgm:prSet/>
      <dgm:spPr/>
      <dgm:t>
        <a:bodyPr/>
        <a:lstStyle/>
        <a:p>
          <a:r>
            <a:rPr lang="en-MY"/>
            <a:t>Add Nodes: Bring in the appropriate nodes for sequence analysis. This could include the Sequence node, Time Series node, or other specialized nodes depending on the nature of your data.</a:t>
          </a:r>
          <a:endParaRPr lang="en-US"/>
        </a:p>
      </dgm:t>
    </dgm:pt>
    <dgm:pt modelId="{582F0EA5-04BE-4FDE-BC92-66F97285A5D3}" type="parTrans" cxnId="{2DA65DA9-A7FD-4C26-B55C-36FE131EEC40}">
      <dgm:prSet/>
      <dgm:spPr/>
      <dgm:t>
        <a:bodyPr/>
        <a:lstStyle/>
        <a:p>
          <a:endParaRPr lang="en-US"/>
        </a:p>
      </dgm:t>
    </dgm:pt>
    <dgm:pt modelId="{567443E2-2D1D-49E8-A56D-84354C9B7407}" type="sibTrans" cxnId="{2DA65DA9-A7FD-4C26-B55C-36FE131EEC40}">
      <dgm:prSet/>
      <dgm:spPr/>
      <dgm:t>
        <a:bodyPr/>
        <a:lstStyle/>
        <a:p>
          <a:endParaRPr lang="en-US"/>
        </a:p>
      </dgm:t>
    </dgm:pt>
    <dgm:pt modelId="{905DBF4B-070F-432E-823A-152DB581ED67}">
      <dgm:prSet/>
      <dgm:spPr/>
      <dgm:t>
        <a:bodyPr/>
        <a:lstStyle/>
        <a:p>
          <a:r>
            <a:rPr lang="en-MY"/>
            <a:t>2. Configure Sequence Analysis Node:</a:t>
          </a:r>
          <a:endParaRPr lang="en-US"/>
        </a:p>
      </dgm:t>
    </dgm:pt>
    <dgm:pt modelId="{CDBF77CD-8153-4CC8-AD6E-4338E46B8C7E}" type="parTrans" cxnId="{62F18CFD-2673-4BD3-8934-56D0EDE21BBF}">
      <dgm:prSet/>
      <dgm:spPr/>
      <dgm:t>
        <a:bodyPr/>
        <a:lstStyle/>
        <a:p>
          <a:endParaRPr lang="en-US"/>
        </a:p>
      </dgm:t>
    </dgm:pt>
    <dgm:pt modelId="{0E6B70A7-BBE0-44ED-A851-13125180B7B4}" type="sibTrans" cxnId="{62F18CFD-2673-4BD3-8934-56D0EDE21BBF}">
      <dgm:prSet phldrT="2" phldr="0"/>
      <dgm:spPr/>
      <dgm:t>
        <a:bodyPr/>
        <a:lstStyle/>
        <a:p>
          <a:r>
            <a:rPr lang="en-US"/>
            <a:t>2</a:t>
          </a:r>
        </a:p>
      </dgm:t>
    </dgm:pt>
    <dgm:pt modelId="{B8F3A666-2CE5-4725-9113-46534721ED34}">
      <dgm:prSet/>
      <dgm:spPr/>
      <dgm:t>
        <a:bodyPr/>
        <a:lstStyle/>
        <a:p>
          <a:r>
            <a:rPr lang="en-MY"/>
            <a:t>Set Parameters: Double-click the sequence analysis node to configure its properties. You'll need to specify which column identifies the sequence ID and which column identifies the event.</a:t>
          </a:r>
          <a:endParaRPr lang="en-US"/>
        </a:p>
      </dgm:t>
    </dgm:pt>
    <dgm:pt modelId="{C1756324-EBCF-4D0E-8974-823393D9D3FB}" type="parTrans" cxnId="{EBF6AF5D-653A-4ABD-BB1C-00152E8E5598}">
      <dgm:prSet/>
      <dgm:spPr/>
      <dgm:t>
        <a:bodyPr/>
        <a:lstStyle/>
        <a:p>
          <a:endParaRPr lang="en-US"/>
        </a:p>
      </dgm:t>
    </dgm:pt>
    <dgm:pt modelId="{A1AE5235-F466-4BF1-87F7-B1C1B4DD66C5}" type="sibTrans" cxnId="{EBF6AF5D-653A-4ABD-BB1C-00152E8E5598}">
      <dgm:prSet/>
      <dgm:spPr/>
      <dgm:t>
        <a:bodyPr/>
        <a:lstStyle/>
        <a:p>
          <a:endParaRPr lang="en-US"/>
        </a:p>
      </dgm:t>
    </dgm:pt>
    <dgm:pt modelId="{73794966-088C-4240-8F2C-F30732CAAF97}">
      <dgm:prSet/>
      <dgm:spPr/>
      <dgm:t>
        <a:bodyPr/>
        <a:lstStyle/>
        <a:p>
          <a:r>
            <a:rPr lang="en-MY"/>
            <a:t>Sequence Options: Specify the type of sequence analysis you want to perform, such as sequence classification, prediction, or clustering.</a:t>
          </a:r>
          <a:endParaRPr lang="en-US"/>
        </a:p>
      </dgm:t>
    </dgm:pt>
    <dgm:pt modelId="{F2967C83-415C-4D00-A212-9B1588E23CE0}" type="parTrans" cxnId="{D67DC1BC-A0F3-4215-A741-4DD5837A13DD}">
      <dgm:prSet/>
      <dgm:spPr/>
      <dgm:t>
        <a:bodyPr/>
        <a:lstStyle/>
        <a:p>
          <a:endParaRPr lang="en-US"/>
        </a:p>
      </dgm:t>
    </dgm:pt>
    <dgm:pt modelId="{3CA1BB1A-A3FC-4554-BE42-BEA3D1B2FEFC}" type="sibTrans" cxnId="{D67DC1BC-A0F3-4215-A741-4DD5837A13DD}">
      <dgm:prSet/>
      <dgm:spPr/>
      <dgm:t>
        <a:bodyPr/>
        <a:lstStyle/>
        <a:p>
          <a:endParaRPr lang="en-US"/>
        </a:p>
      </dgm:t>
    </dgm:pt>
    <dgm:pt modelId="{E980E892-9F4E-45F4-BB10-518701E049F4}">
      <dgm:prSet/>
      <dgm:spPr/>
      <dgm:t>
        <a:bodyPr/>
        <a:lstStyle/>
        <a:p>
          <a:r>
            <a:rPr lang="en-MY"/>
            <a:t>Algorithm Selection: Choose the algorithm that suits your data and objectives. For example, SAS Enterprise Miner provides options like Apriori for sequence and association discovery.</a:t>
          </a:r>
          <a:endParaRPr lang="en-US"/>
        </a:p>
      </dgm:t>
    </dgm:pt>
    <dgm:pt modelId="{7E92D760-94F9-4F92-8514-639A3916AD2D}" type="parTrans" cxnId="{1345E77D-A525-4C37-B52B-98E04832AAAF}">
      <dgm:prSet/>
      <dgm:spPr/>
      <dgm:t>
        <a:bodyPr/>
        <a:lstStyle/>
        <a:p>
          <a:endParaRPr lang="en-US"/>
        </a:p>
      </dgm:t>
    </dgm:pt>
    <dgm:pt modelId="{A2930CF8-206E-49A1-9BA7-C8B4F483F329}" type="sibTrans" cxnId="{1345E77D-A525-4C37-B52B-98E04832AAAF}">
      <dgm:prSet/>
      <dgm:spPr/>
      <dgm:t>
        <a:bodyPr/>
        <a:lstStyle/>
        <a:p>
          <a:endParaRPr lang="en-US"/>
        </a:p>
      </dgm:t>
    </dgm:pt>
    <dgm:pt modelId="{397843D8-4359-4D01-AF2A-8BAD0963DAB7}" type="pres">
      <dgm:prSet presAssocID="{E43781E4-CBBA-488E-BC29-4B44BC5B82BE}" presName="Name0" presStyleCnt="0">
        <dgm:presLayoutVars>
          <dgm:animLvl val="lvl"/>
          <dgm:resizeHandles val="exact"/>
        </dgm:presLayoutVars>
      </dgm:prSet>
      <dgm:spPr/>
    </dgm:pt>
    <dgm:pt modelId="{607C462D-580D-4C3D-8314-A65A50C3DBAA}" type="pres">
      <dgm:prSet presAssocID="{2C5A234F-4679-41FC-A105-824873A480DE}" presName="compositeNode" presStyleCnt="0">
        <dgm:presLayoutVars>
          <dgm:bulletEnabled val="1"/>
        </dgm:presLayoutVars>
      </dgm:prSet>
      <dgm:spPr/>
    </dgm:pt>
    <dgm:pt modelId="{27642C9B-2A93-4248-858E-E70FD3C58E45}" type="pres">
      <dgm:prSet presAssocID="{2C5A234F-4679-41FC-A105-824873A480DE}" presName="bgRect" presStyleLbl="bgAccFollowNode1" presStyleIdx="0" presStyleCnt="2"/>
      <dgm:spPr/>
    </dgm:pt>
    <dgm:pt modelId="{F2716877-3DDF-45AE-B08B-502DDD00DB18}" type="pres">
      <dgm:prSet presAssocID="{DBBCA084-839D-4BEA-AC8D-66AAC7D7E2F9}" presName="sibTransNodeCircle" presStyleLbl="alignNode1" presStyleIdx="0" presStyleCnt="4">
        <dgm:presLayoutVars>
          <dgm:chMax val="0"/>
          <dgm:bulletEnabled/>
        </dgm:presLayoutVars>
      </dgm:prSet>
      <dgm:spPr/>
    </dgm:pt>
    <dgm:pt modelId="{AFFE80B6-01EF-4055-B766-4566DBBF1ECE}" type="pres">
      <dgm:prSet presAssocID="{2C5A234F-4679-41FC-A105-824873A480DE}" presName="bottomLine" presStyleLbl="alignNode1" presStyleIdx="1" presStyleCnt="4">
        <dgm:presLayoutVars/>
      </dgm:prSet>
      <dgm:spPr/>
    </dgm:pt>
    <dgm:pt modelId="{6ACE5036-7494-4A17-9AC4-5FFE200592F4}" type="pres">
      <dgm:prSet presAssocID="{2C5A234F-4679-41FC-A105-824873A480DE}" presName="nodeText" presStyleLbl="bgAccFollowNode1" presStyleIdx="0" presStyleCnt="2">
        <dgm:presLayoutVars>
          <dgm:bulletEnabled val="1"/>
        </dgm:presLayoutVars>
      </dgm:prSet>
      <dgm:spPr/>
    </dgm:pt>
    <dgm:pt modelId="{85A22766-C342-4FFC-BB4F-2044B2CB542F}" type="pres">
      <dgm:prSet presAssocID="{DBBCA084-839D-4BEA-AC8D-66AAC7D7E2F9}" presName="sibTrans" presStyleCnt="0"/>
      <dgm:spPr/>
    </dgm:pt>
    <dgm:pt modelId="{F6C825C5-30EC-4572-9DE0-1E48469793D6}" type="pres">
      <dgm:prSet presAssocID="{905DBF4B-070F-432E-823A-152DB581ED67}" presName="compositeNode" presStyleCnt="0">
        <dgm:presLayoutVars>
          <dgm:bulletEnabled val="1"/>
        </dgm:presLayoutVars>
      </dgm:prSet>
      <dgm:spPr/>
    </dgm:pt>
    <dgm:pt modelId="{DDC5A0AD-3A8D-4A72-B585-F24A8A966685}" type="pres">
      <dgm:prSet presAssocID="{905DBF4B-070F-432E-823A-152DB581ED67}" presName="bgRect" presStyleLbl="bgAccFollowNode1" presStyleIdx="1" presStyleCnt="2"/>
      <dgm:spPr/>
    </dgm:pt>
    <dgm:pt modelId="{54A0B0E9-13F6-4CDE-9108-DCC0A09ABEC8}" type="pres">
      <dgm:prSet presAssocID="{0E6B70A7-BBE0-44ED-A851-13125180B7B4}" presName="sibTransNodeCircle" presStyleLbl="alignNode1" presStyleIdx="2" presStyleCnt="4">
        <dgm:presLayoutVars>
          <dgm:chMax val="0"/>
          <dgm:bulletEnabled/>
        </dgm:presLayoutVars>
      </dgm:prSet>
      <dgm:spPr/>
    </dgm:pt>
    <dgm:pt modelId="{977F20A1-7A07-497A-8AE8-38D30877A08A}" type="pres">
      <dgm:prSet presAssocID="{905DBF4B-070F-432E-823A-152DB581ED67}" presName="bottomLine" presStyleLbl="alignNode1" presStyleIdx="3" presStyleCnt="4">
        <dgm:presLayoutVars/>
      </dgm:prSet>
      <dgm:spPr/>
    </dgm:pt>
    <dgm:pt modelId="{BFB18B18-FB00-4D04-8E83-AB0AF2A8F1FC}" type="pres">
      <dgm:prSet presAssocID="{905DBF4B-070F-432E-823A-152DB581ED67}" presName="nodeText" presStyleLbl="bgAccFollowNode1" presStyleIdx="1" presStyleCnt="2">
        <dgm:presLayoutVars>
          <dgm:bulletEnabled val="1"/>
        </dgm:presLayoutVars>
      </dgm:prSet>
      <dgm:spPr/>
    </dgm:pt>
  </dgm:ptLst>
  <dgm:cxnLst>
    <dgm:cxn modelId="{5DEF751A-0159-475A-A10E-C84C3D08B882}" srcId="{2C5A234F-4679-41FC-A105-824873A480DE}" destId="{75B7F953-1924-464F-9132-997080C74DC1}" srcOrd="0" destOrd="0" parTransId="{C0B54D6A-426B-40B9-ADD0-4DC6416C324B}" sibTransId="{9BC3C2E3-38F0-4620-BBA0-06F63034C0F0}"/>
    <dgm:cxn modelId="{51BEC725-DB32-49F3-8D74-41A29314953A}" type="presOf" srcId="{2C5A234F-4679-41FC-A105-824873A480DE}" destId="{6ACE5036-7494-4A17-9AC4-5FFE200592F4}" srcOrd="1" destOrd="0" presId="urn:microsoft.com/office/officeart/2016/7/layout/BasicLinearProcessNumbered"/>
    <dgm:cxn modelId="{7270CD32-AC29-4B49-89F0-A0E89CDB065B}" type="presOf" srcId="{73794966-088C-4240-8F2C-F30732CAAF97}" destId="{BFB18B18-FB00-4D04-8E83-AB0AF2A8F1FC}" srcOrd="0" destOrd="2" presId="urn:microsoft.com/office/officeart/2016/7/layout/BasicLinearProcessNumbered"/>
    <dgm:cxn modelId="{B5B67D5B-3B9B-484A-95C3-005BD1C898F8}" type="presOf" srcId="{905DBF4B-070F-432E-823A-152DB581ED67}" destId="{BFB18B18-FB00-4D04-8E83-AB0AF2A8F1FC}" srcOrd="1" destOrd="0" presId="urn:microsoft.com/office/officeart/2016/7/layout/BasicLinearProcessNumbered"/>
    <dgm:cxn modelId="{EBF6AF5D-653A-4ABD-BB1C-00152E8E5598}" srcId="{905DBF4B-070F-432E-823A-152DB581ED67}" destId="{B8F3A666-2CE5-4725-9113-46534721ED34}" srcOrd="0" destOrd="0" parTransId="{C1756324-EBCF-4D0E-8974-823393D9D3FB}" sibTransId="{A1AE5235-F466-4BF1-87F7-B1C1B4DD66C5}"/>
    <dgm:cxn modelId="{6E859B4D-BA88-495A-9FC4-11BDA9180C02}" type="presOf" srcId="{2C5A234F-4679-41FC-A105-824873A480DE}" destId="{27642C9B-2A93-4248-858E-E70FD3C58E45}" srcOrd="0" destOrd="0" presId="urn:microsoft.com/office/officeart/2016/7/layout/BasicLinearProcessNumbered"/>
    <dgm:cxn modelId="{A1C6AF50-64AA-4680-8562-F7F61B0359DE}" type="presOf" srcId="{75B7F953-1924-464F-9132-997080C74DC1}" destId="{6ACE5036-7494-4A17-9AC4-5FFE200592F4}" srcOrd="0" destOrd="1" presId="urn:microsoft.com/office/officeart/2016/7/layout/BasicLinearProcessNumbered"/>
    <dgm:cxn modelId="{6F1EFC76-44B8-4BB9-B07E-ACFC244E11BF}" type="presOf" srcId="{E980E892-9F4E-45F4-BB10-518701E049F4}" destId="{BFB18B18-FB00-4D04-8E83-AB0AF2A8F1FC}" srcOrd="0" destOrd="3" presId="urn:microsoft.com/office/officeart/2016/7/layout/BasicLinearProcessNumbered"/>
    <dgm:cxn modelId="{969B297B-9078-491E-AB78-51E684BAC80B}" type="presOf" srcId="{DBBCA084-839D-4BEA-AC8D-66AAC7D7E2F9}" destId="{F2716877-3DDF-45AE-B08B-502DDD00DB18}" srcOrd="0" destOrd="0" presId="urn:microsoft.com/office/officeart/2016/7/layout/BasicLinearProcessNumbered"/>
    <dgm:cxn modelId="{1345E77D-A525-4C37-B52B-98E04832AAAF}" srcId="{905DBF4B-070F-432E-823A-152DB581ED67}" destId="{E980E892-9F4E-45F4-BB10-518701E049F4}" srcOrd="2" destOrd="0" parTransId="{7E92D760-94F9-4F92-8514-639A3916AD2D}" sibTransId="{A2930CF8-206E-49A1-9BA7-C8B4F483F329}"/>
    <dgm:cxn modelId="{6D714782-9A00-4B7B-B22B-89B0238A095F}" type="presOf" srcId="{905DBF4B-070F-432E-823A-152DB581ED67}" destId="{DDC5A0AD-3A8D-4A72-B585-F24A8A966685}" srcOrd="0" destOrd="0" presId="urn:microsoft.com/office/officeart/2016/7/layout/BasicLinearProcessNumbered"/>
    <dgm:cxn modelId="{4CD8DAA4-584C-4763-9CF3-F65EB3BE0875}" srcId="{E43781E4-CBBA-488E-BC29-4B44BC5B82BE}" destId="{2C5A234F-4679-41FC-A105-824873A480DE}" srcOrd="0" destOrd="0" parTransId="{4554448E-78D8-4EDC-BA9A-CA6C7BD5E3AE}" sibTransId="{DBBCA084-839D-4BEA-AC8D-66AAC7D7E2F9}"/>
    <dgm:cxn modelId="{2DA65DA9-A7FD-4C26-B55C-36FE131EEC40}" srcId="{2C5A234F-4679-41FC-A105-824873A480DE}" destId="{2DB32480-75F2-4AB4-AFEA-F2F668F7B50D}" srcOrd="1" destOrd="0" parTransId="{582F0EA5-04BE-4FDE-BC92-66F97285A5D3}" sibTransId="{567443E2-2D1D-49E8-A56D-84354C9B7407}"/>
    <dgm:cxn modelId="{BDF235B4-7263-4115-B751-DE043E80D2E2}" type="presOf" srcId="{2DB32480-75F2-4AB4-AFEA-F2F668F7B50D}" destId="{6ACE5036-7494-4A17-9AC4-5FFE200592F4}" srcOrd="0" destOrd="2" presId="urn:microsoft.com/office/officeart/2016/7/layout/BasicLinearProcessNumbered"/>
    <dgm:cxn modelId="{E110FAB8-71E8-48A5-891B-0BB08790E1BF}" type="presOf" srcId="{E43781E4-CBBA-488E-BC29-4B44BC5B82BE}" destId="{397843D8-4359-4D01-AF2A-8BAD0963DAB7}" srcOrd="0" destOrd="0" presId="urn:microsoft.com/office/officeart/2016/7/layout/BasicLinearProcessNumbered"/>
    <dgm:cxn modelId="{D67DC1BC-A0F3-4215-A741-4DD5837A13DD}" srcId="{905DBF4B-070F-432E-823A-152DB581ED67}" destId="{73794966-088C-4240-8F2C-F30732CAAF97}" srcOrd="1" destOrd="0" parTransId="{F2967C83-415C-4D00-A212-9B1588E23CE0}" sibTransId="{3CA1BB1A-A3FC-4554-BE42-BEA3D1B2FEFC}"/>
    <dgm:cxn modelId="{709901D2-66D2-4851-BADD-C94BCD8020E9}" type="presOf" srcId="{B8F3A666-2CE5-4725-9113-46534721ED34}" destId="{BFB18B18-FB00-4D04-8E83-AB0AF2A8F1FC}" srcOrd="0" destOrd="1" presId="urn:microsoft.com/office/officeart/2016/7/layout/BasicLinearProcessNumbered"/>
    <dgm:cxn modelId="{E43F12D7-962F-4E9D-8B86-1D22162D594F}" type="presOf" srcId="{0E6B70A7-BBE0-44ED-A851-13125180B7B4}" destId="{54A0B0E9-13F6-4CDE-9108-DCC0A09ABEC8}" srcOrd="0" destOrd="0" presId="urn:microsoft.com/office/officeart/2016/7/layout/BasicLinearProcessNumbered"/>
    <dgm:cxn modelId="{62F18CFD-2673-4BD3-8934-56D0EDE21BBF}" srcId="{E43781E4-CBBA-488E-BC29-4B44BC5B82BE}" destId="{905DBF4B-070F-432E-823A-152DB581ED67}" srcOrd="1" destOrd="0" parTransId="{CDBF77CD-8153-4CC8-AD6E-4338E46B8C7E}" sibTransId="{0E6B70A7-BBE0-44ED-A851-13125180B7B4}"/>
    <dgm:cxn modelId="{C9B3D4BA-4A5B-498A-A27E-4977D030C04D}" type="presParOf" srcId="{397843D8-4359-4D01-AF2A-8BAD0963DAB7}" destId="{607C462D-580D-4C3D-8314-A65A50C3DBAA}" srcOrd="0" destOrd="0" presId="urn:microsoft.com/office/officeart/2016/7/layout/BasicLinearProcessNumbered"/>
    <dgm:cxn modelId="{15EB4B89-716A-49A7-9F00-8B4CC79D5EEB}" type="presParOf" srcId="{607C462D-580D-4C3D-8314-A65A50C3DBAA}" destId="{27642C9B-2A93-4248-858E-E70FD3C58E45}" srcOrd="0" destOrd="0" presId="urn:microsoft.com/office/officeart/2016/7/layout/BasicLinearProcessNumbered"/>
    <dgm:cxn modelId="{FECC8760-32A0-4386-A2A9-536E75081246}" type="presParOf" srcId="{607C462D-580D-4C3D-8314-A65A50C3DBAA}" destId="{F2716877-3DDF-45AE-B08B-502DDD00DB18}" srcOrd="1" destOrd="0" presId="urn:microsoft.com/office/officeart/2016/7/layout/BasicLinearProcessNumbered"/>
    <dgm:cxn modelId="{CD2A3013-7B82-4326-8BF0-A956A8BB450B}" type="presParOf" srcId="{607C462D-580D-4C3D-8314-A65A50C3DBAA}" destId="{AFFE80B6-01EF-4055-B766-4566DBBF1ECE}" srcOrd="2" destOrd="0" presId="urn:microsoft.com/office/officeart/2016/7/layout/BasicLinearProcessNumbered"/>
    <dgm:cxn modelId="{C53FC441-5C5A-4AF6-BF2A-4B5E4784E87D}" type="presParOf" srcId="{607C462D-580D-4C3D-8314-A65A50C3DBAA}" destId="{6ACE5036-7494-4A17-9AC4-5FFE200592F4}" srcOrd="3" destOrd="0" presId="urn:microsoft.com/office/officeart/2016/7/layout/BasicLinearProcessNumbered"/>
    <dgm:cxn modelId="{18661C50-1C8C-41AC-95CA-C06526C5D5D5}" type="presParOf" srcId="{397843D8-4359-4D01-AF2A-8BAD0963DAB7}" destId="{85A22766-C342-4FFC-BB4F-2044B2CB542F}" srcOrd="1" destOrd="0" presId="urn:microsoft.com/office/officeart/2016/7/layout/BasicLinearProcessNumbered"/>
    <dgm:cxn modelId="{C7C7C88A-7122-4DA3-A689-B685E99AB283}" type="presParOf" srcId="{397843D8-4359-4D01-AF2A-8BAD0963DAB7}" destId="{F6C825C5-30EC-4572-9DE0-1E48469793D6}" srcOrd="2" destOrd="0" presId="urn:microsoft.com/office/officeart/2016/7/layout/BasicLinearProcessNumbered"/>
    <dgm:cxn modelId="{D3094CA3-3F42-40E3-8A80-65ED37315EE5}" type="presParOf" srcId="{F6C825C5-30EC-4572-9DE0-1E48469793D6}" destId="{DDC5A0AD-3A8D-4A72-B585-F24A8A966685}" srcOrd="0" destOrd="0" presId="urn:microsoft.com/office/officeart/2016/7/layout/BasicLinearProcessNumbered"/>
    <dgm:cxn modelId="{6C5F035F-D00E-4C84-B0DA-99FCFDB59697}" type="presParOf" srcId="{F6C825C5-30EC-4572-9DE0-1E48469793D6}" destId="{54A0B0E9-13F6-4CDE-9108-DCC0A09ABEC8}" srcOrd="1" destOrd="0" presId="urn:microsoft.com/office/officeart/2016/7/layout/BasicLinearProcessNumbered"/>
    <dgm:cxn modelId="{0840D7C2-E898-4B9E-BBE3-E36D38BEF311}" type="presParOf" srcId="{F6C825C5-30EC-4572-9DE0-1E48469793D6}" destId="{977F20A1-7A07-497A-8AE8-38D30877A08A}" srcOrd="2" destOrd="0" presId="urn:microsoft.com/office/officeart/2016/7/layout/BasicLinearProcessNumbered"/>
    <dgm:cxn modelId="{C6BA03C8-C063-4430-8486-25CC4CFC0C8B}" type="presParOf" srcId="{F6C825C5-30EC-4572-9DE0-1E48469793D6}" destId="{BFB18B18-FB00-4D04-8E83-AB0AF2A8F1FC}"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F73CCE1-5D95-46B1-B3B7-824062CC02A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0B523F2-34EC-4654-A64F-0BCB6DE2DD58}">
      <dgm:prSet/>
      <dgm:spPr/>
      <dgm:t>
        <a:bodyPr/>
        <a:lstStyle/>
        <a:p>
          <a:r>
            <a:rPr lang="en-MY"/>
            <a:t>real-time AI for predictive insights and edge computing for on-device sequence analysis.</a:t>
          </a:r>
          <a:endParaRPr lang="en-US"/>
        </a:p>
      </dgm:t>
    </dgm:pt>
    <dgm:pt modelId="{76E22AF1-3837-4303-9F01-53F4EE00C147}" type="parTrans" cxnId="{68FC4E2D-EE17-4D69-BAAC-BD73742D1291}">
      <dgm:prSet/>
      <dgm:spPr/>
      <dgm:t>
        <a:bodyPr/>
        <a:lstStyle/>
        <a:p>
          <a:endParaRPr lang="en-US"/>
        </a:p>
      </dgm:t>
    </dgm:pt>
    <dgm:pt modelId="{F104F893-4655-406C-B544-3AC7FE689615}" type="sibTrans" cxnId="{68FC4E2D-EE17-4D69-BAAC-BD73742D1291}">
      <dgm:prSet/>
      <dgm:spPr/>
      <dgm:t>
        <a:bodyPr/>
        <a:lstStyle/>
        <a:p>
          <a:endParaRPr lang="en-US"/>
        </a:p>
      </dgm:t>
    </dgm:pt>
    <dgm:pt modelId="{D3710586-FDEE-4BDC-A1CD-17DCD8F85BA0}">
      <dgm:prSet/>
      <dgm:spPr/>
      <dgm:t>
        <a:bodyPr/>
        <a:lstStyle/>
        <a:p>
          <a:r>
            <a:rPr lang="en-MY"/>
            <a:t>advances in Quantum Computing as a potential future direction for complex sequence analysis tasks</a:t>
          </a:r>
          <a:endParaRPr lang="en-US"/>
        </a:p>
      </dgm:t>
    </dgm:pt>
    <dgm:pt modelId="{F5B6D976-9A8E-4ABE-9DEF-D84D588C4091}" type="parTrans" cxnId="{3337DAA8-75D9-45CA-8D5D-1F5E7F3BC952}">
      <dgm:prSet/>
      <dgm:spPr/>
      <dgm:t>
        <a:bodyPr/>
        <a:lstStyle/>
        <a:p>
          <a:endParaRPr lang="en-US"/>
        </a:p>
      </dgm:t>
    </dgm:pt>
    <dgm:pt modelId="{3846EE79-0B5B-4FBE-BA5E-BC284B854FB7}" type="sibTrans" cxnId="{3337DAA8-75D9-45CA-8D5D-1F5E7F3BC952}">
      <dgm:prSet/>
      <dgm:spPr/>
      <dgm:t>
        <a:bodyPr/>
        <a:lstStyle/>
        <a:p>
          <a:endParaRPr lang="en-US"/>
        </a:p>
      </dgm:t>
    </dgm:pt>
    <dgm:pt modelId="{736F7792-426C-4368-8815-0293C546D167}" type="pres">
      <dgm:prSet presAssocID="{8F73CCE1-5D95-46B1-B3B7-824062CC02A9}" presName="linear" presStyleCnt="0">
        <dgm:presLayoutVars>
          <dgm:animLvl val="lvl"/>
          <dgm:resizeHandles val="exact"/>
        </dgm:presLayoutVars>
      </dgm:prSet>
      <dgm:spPr/>
    </dgm:pt>
    <dgm:pt modelId="{A096DBBA-0C60-443B-A384-14C78BD8B403}" type="pres">
      <dgm:prSet presAssocID="{E0B523F2-34EC-4654-A64F-0BCB6DE2DD58}" presName="parentText" presStyleLbl="node1" presStyleIdx="0" presStyleCnt="2">
        <dgm:presLayoutVars>
          <dgm:chMax val="0"/>
          <dgm:bulletEnabled val="1"/>
        </dgm:presLayoutVars>
      </dgm:prSet>
      <dgm:spPr/>
    </dgm:pt>
    <dgm:pt modelId="{289471DF-290F-4ACD-B295-46BA650FB67F}" type="pres">
      <dgm:prSet presAssocID="{F104F893-4655-406C-B544-3AC7FE689615}" presName="spacer" presStyleCnt="0"/>
      <dgm:spPr/>
    </dgm:pt>
    <dgm:pt modelId="{08403551-A3A5-49E4-89EF-15F846DAB471}" type="pres">
      <dgm:prSet presAssocID="{D3710586-FDEE-4BDC-A1CD-17DCD8F85BA0}" presName="parentText" presStyleLbl="node1" presStyleIdx="1" presStyleCnt="2">
        <dgm:presLayoutVars>
          <dgm:chMax val="0"/>
          <dgm:bulletEnabled val="1"/>
        </dgm:presLayoutVars>
      </dgm:prSet>
      <dgm:spPr/>
    </dgm:pt>
  </dgm:ptLst>
  <dgm:cxnLst>
    <dgm:cxn modelId="{68FC4E2D-EE17-4D69-BAAC-BD73742D1291}" srcId="{8F73CCE1-5D95-46B1-B3B7-824062CC02A9}" destId="{E0B523F2-34EC-4654-A64F-0BCB6DE2DD58}" srcOrd="0" destOrd="0" parTransId="{76E22AF1-3837-4303-9F01-53F4EE00C147}" sibTransId="{F104F893-4655-406C-B544-3AC7FE689615}"/>
    <dgm:cxn modelId="{3337DAA8-75D9-45CA-8D5D-1F5E7F3BC952}" srcId="{8F73CCE1-5D95-46B1-B3B7-824062CC02A9}" destId="{D3710586-FDEE-4BDC-A1CD-17DCD8F85BA0}" srcOrd="1" destOrd="0" parTransId="{F5B6D976-9A8E-4ABE-9DEF-D84D588C4091}" sibTransId="{3846EE79-0B5B-4FBE-BA5E-BC284B854FB7}"/>
    <dgm:cxn modelId="{387DFEA8-452C-4009-A6B3-B663A637A6E2}" type="presOf" srcId="{8F73CCE1-5D95-46B1-B3B7-824062CC02A9}" destId="{736F7792-426C-4368-8815-0293C546D167}" srcOrd="0" destOrd="0" presId="urn:microsoft.com/office/officeart/2005/8/layout/vList2"/>
    <dgm:cxn modelId="{677156AB-AB76-42E4-A8B5-5BC43653C6ED}" type="presOf" srcId="{E0B523F2-34EC-4654-A64F-0BCB6DE2DD58}" destId="{A096DBBA-0C60-443B-A384-14C78BD8B403}" srcOrd="0" destOrd="0" presId="urn:microsoft.com/office/officeart/2005/8/layout/vList2"/>
    <dgm:cxn modelId="{5924B6AB-2E80-4C87-9328-C471EDF36DDF}" type="presOf" srcId="{D3710586-FDEE-4BDC-A1CD-17DCD8F85BA0}" destId="{08403551-A3A5-49E4-89EF-15F846DAB471}" srcOrd="0" destOrd="0" presId="urn:microsoft.com/office/officeart/2005/8/layout/vList2"/>
    <dgm:cxn modelId="{FBC834FD-0486-49A2-ADCB-D9225A7BCC58}" type="presParOf" srcId="{736F7792-426C-4368-8815-0293C546D167}" destId="{A096DBBA-0C60-443B-A384-14C78BD8B403}" srcOrd="0" destOrd="0" presId="urn:microsoft.com/office/officeart/2005/8/layout/vList2"/>
    <dgm:cxn modelId="{97F5D6FD-6178-417F-8F3B-29EC6CA90398}" type="presParOf" srcId="{736F7792-426C-4368-8815-0293C546D167}" destId="{289471DF-290F-4ACD-B295-46BA650FB67F}" srcOrd="1" destOrd="0" presId="urn:microsoft.com/office/officeart/2005/8/layout/vList2"/>
    <dgm:cxn modelId="{F0FF60A9-0004-4454-AC88-94C0BB6E8CAD}" type="presParOf" srcId="{736F7792-426C-4368-8815-0293C546D167}" destId="{08403551-A3A5-49E4-89EF-15F846DAB47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C16A0-0A75-4543-AC46-BE28D8046684}">
      <dsp:nvSpPr>
        <dsp:cNvPr id="0" name=""/>
        <dsp:cNvSpPr/>
      </dsp:nvSpPr>
      <dsp:spPr>
        <a:xfrm>
          <a:off x="0" y="386097"/>
          <a:ext cx="10515600" cy="115478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MY" sz="2100" kern="1200"/>
            <a:t>How They Work: LSTMs are a type of RNN that use gates (input, forget, and output gates) to control the flow of information. This allows them to better capture long-term dependencies, making them more effective for sequences where older information is important.</a:t>
          </a:r>
          <a:endParaRPr lang="en-US" sz="2100" kern="1200"/>
        </a:p>
      </dsp:txBody>
      <dsp:txXfrm>
        <a:off x="56372" y="442469"/>
        <a:ext cx="10402856" cy="1042045"/>
      </dsp:txXfrm>
    </dsp:sp>
    <dsp:sp modelId="{FC8B8395-2158-4B96-8193-C49A030FE8C2}">
      <dsp:nvSpPr>
        <dsp:cNvPr id="0" name=""/>
        <dsp:cNvSpPr/>
      </dsp:nvSpPr>
      <dsp:spPr>
        <a:xfrm>
          <a:off x="0" y="1601367"/>
          <a:ext cx="10515600" cy="1154789"/>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MY" sz="2100" kern="1200"/>
            <a:t>Strengths: Good at capturing both short-term and long-term dependencies, making them ideal for longer sequences than those handled by basic RNNs.</a:t>
          </a:r>
          <a:endParaRPr lang="en-US" sz="2100" kern="1200"/>
        </a:p>
      </dsp:txBody>
      <dsp:txXfrm>
        <a:off x="56372" y="1657739"/>
        <a:ext cx="10402856" cy="1042045"/>
      </dsp:txXfrm>
    </dsp:sp>
    <dsp:sp modelId="{F52D7002-5EF6-4A6F-84D1-95B9E4F89CEA}">
      <dsp:nvSpPr>
        <dsp:cNvPr id="0" name=""/>
        <dsp:cNvSpPr/>
      </dsp:nvSpPr>
      <dsp:spPr>
        <a:xfrm>
          <a:off x="0" y="2816636"/>
          <a:ext cx="10515600" cy="115478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MY" sz="2100" kern="1200"/>
            <a:t>Can remember important context over extended periods due to their special architecture.</a:t>
          </a:r>
          <a:endParaRPr lang="en-US" sz="2100" kern="1200"/>
        </a:p>
      </dsp:txBody>
      <dsp:txXfrm>
        <a:off x="56372" y="2873008"/>
        <a:ext cx="10402856" cy="10420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DD3763-62AA-4DFC-9DE1-917BF48012ED}">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4A7896-859D-42FA-97D3-AD69900B8C6E}">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72D302-D172-4A23-917E-8D30D70EE90D}">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00100">
            <a:lnSpc>
              <a:spcPct val="90000"/>
            </a:lnSpc>
            <a:spcBef>
              <a:spcPct val="0"/>
            </a:spcBef>
            <a:spcAft>
              <a:spcPct val="35000"/>
            </a:spcAft>
            <a:buNone/>
          </a:pPr>
          <a:r>
            <a:rPr lang="en-MY" sz="1800" kern="1200"/>
            <a:t>How They Work: Transformers use a self-attention mechanism that allows them to focus on all parts of a sequence simultaneously, rather than processing step-by-step like RNNs or LSTMs. This means they can understand relationships between distant elements more efficiently.</a:t>
          </a:r>
          <a:endParaRPr lang="en-US" sz="1800" kern="1200"/>
        </a:p>
      </dsp:txBody>
      <dsp:txXfrm>
        <a:off x="1437631" y="531"/>
        <a:ext cx="9077968" cy="1244702"/>
      </dsp:txXfrm>
    </dsp:sp>
    <dsp:sp modelId="{C67B9F47-5949-4681-AE7D-FC19CFE5179D}">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5040F4-BBF2-486E-B3F3-9BFC5BA7DC75}">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44DB44-8ED7-45F6-A1EC-5756B990CE81}">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00100">
            <a:lnSpc>
              <a:spcPct val="90000"/>
            </a:lnSpc>
            <a:spcBef>
              <a:spcPct val="0"/>
            </a:spcBef>
            <a:spcAft>
              <a:spcPct val="35000"/>
            </a:spcAft>
            <a:buNone/>
          </a:pPr>
          <a:r>
            <a:rPr lang="en-MY" sz="1800" kern="1200"/>
            <a:t>Strengths: Parallel Processing: Unlike RNNs and LSTMs, Transformers can process entire sequences in parallel, drastically reducing training time.</a:t>
          </a:r>
          <a:endParaRPr lang="en-US" sz="1800" kern="1200"/>
        </a:p>
      </dsp:txBody>
      <dsp:txXfrm>
        <a:off x="1437631" y="1556410"/>
        <a:ext cx="9077968" cy="1244702"/>
      </dsp:txXfrm>
    </dsp:sp>
    <dsp:sp modelId="{DB468FD2-311A-482D-84D5-DB08FF2A8668}">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B16536-847F-40D5-B808-CE69E0C556B4}">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B925BF-FC96-4AF0-BC4F-EF742154A89B}">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00100">
            <a:lnSpc>
              <a:spcPct val="90000"/>
            </a:lnSpc>
            <a:spcBef>
              <a:spcPct val="0"/>
            </a:spcBef>
            <a:spcAft>
              <a:spcPct val="35000"/>
            </a:spcAft>
            <a:buNone/>
          </a:pPr>
          <a:r>
            <a:rPr lang="en-MY" sz="1800" kern="1200"/>
            <a:t>Handling Long Sequences: Capable of maintaining context over very long sequences without suffering from vanishing gradients, which makes them ideal for complex and lengthy data.</a:t>
          </a:r>
          <a:endParaRPr lang="en-US" sz="1800" kern="1200"/>
        </a:p>
      </dsp:txBody>
      <dsp:txXfrm>
        <a:off x="1437631" y="3112289"/>
        <a:ext cx="9077968" cy="12447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E25743-8497-46A2-A7F5-29387DEFFDC2}">
      <dsp:nvSpPr>
        <dsp:cNvPr id="0" name=""/>
        <dsp:cNvSpPr/>
      </dsp:nvSpPr>
      <dsp:spPr>
        <a:xfrm>
          <a:off x="0" y="511"/>
          <a:ext cx="10927829" cy="11976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5B8C3F-4178-4E5C-A662-5C2928D55EE4}">
      <dsp:nvSpPr>
        <dsp:cNvPr id="0" name=""/>
        <dsp:cNvSpPr/>
      </dsp:nvSpPr>
      <dsp:spPr>
        <a:xfrm>
          <a:off x="362289" y="269983"/>
          <a:ext cx="658708" cy="6587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506607-31A7-4C6F-ADE5-F9322EA050CD}">
      <dsp:nvSpPr>
        <dsp:cNvPr id="0" name=""/>
        <dsp:cNvSpPr/>
      </dsp:nvSpPr>
      <dsp:spPr>
        <a:xfrm>
          <a:off x="1383287" y="511"/>
          <a:ext cx="4917523"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1111250">
            <a:lnSpc>
              <a:spcPct val="90000"/>
            </a:lnSpc>
            <a:spcBef>
              <a:spcPct val="0"/>
            </a:spcBef>
            <a:spcAft>
              <a:spcPct val="35000"/>
            </a:spcAft>
            <a:buNone/>
          </a:pPr>
          <a:r>
            <a:rPr lang="en-MY" sz="2500" kern="1200"/>
            <a:t>4. Advanced Analytics &amp; Data Mining:</a:t>
          </a:r>
          <a:endParaRPr lang="en-US" sz="2500" kern="1200"/>
        </a:p>
      </dsp:txBody>
      <dsp:txXfrm>
        <a:off x="1383287" y="511"/>
        <a:ext cx="4917523" cy="1197651"/>
      </dsp:txXfrm>
    </dsp:sp>
    <dsp:sp modelId="{A3085D3D-3135-47B4-80BD-D7D42CA8339D}">
      <dsp:nvSpPr>
        <dsp:cNvPr id="0" name=""/>
        <dsp:cNvSpPr/>
      </dsp:nvSpPr>
      <dsp:spPr>
        <a:xfrm>
          <a:off x="6300810" y="511"/>
          <a:ext cx="4627018"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577850">
            <a:lnSpc>
              <a:spcPct val="90000"/>
            </a:lnSpc>
            <a:spcBef>
              <a:spcPct val="0"/>
            </a:spcBef>
            <a:spcAft>
              <a:spcPct val="35000"/>
            </a:spcAft>
            <a:buNone/>
          </a:pPr>
          <a:r>
            <a:rPr lang="en-MY" sz="1300" kern="1200"/>
            <a:t>2000s: As data mining techniques became more mainstream in the business world, sequence analysis tools were incorporated into software platforms like SAS, SPSS, and later, open-source platforms like R and Python.</a:t>
          </a:r>
          <a:endParaRPr lang="en-US" sz="1300" kern="1200"/>
        </a:p>
      </dsp:txBody>
      <dsp:txXfrm>
        <a:off x="6300810" y="511"/>
        <a:ext cx="4627018" cy="1197651"/>
      </dsp:txXfrm>
    </dsp:sp>
    <dsp:sp modelId="{098B407B-59A6-41C0-89B3-A3AF223EA672}">
      <dsp:nvSpPr>
        <dsp:cNvPr id="0" name=""/>
        <dsp:cNvSpPr/>
      </dsp:nvSpPr>
      <dsp:spPr>
        <a:xfrm>
          <a:off x="0" y="1497576"/>
          <a:ext cx="10927829" cy="11976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454A40-1571-4AF1-8266-216E3F3521ED}">
      <dsp:nvSpPr>
        <dsp:cNvPr id="0" name=""/>
        <dsp:cNvSpPr/>
      </dsp:nvSpPr>
      <dsp:spPr>
        <a:xfrm>
          <a:off x="362289" y="1767048"/>
          <a:ext cx="658708" cy="6587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5F68E5-6215-4EB6-B619-DD042E3EB8A9}">
      <dsp:nvSpPr>
        <dsp:cNvPr id="0" name=""/>
        <dsp:cNvSpPr/>
      </dsp:nvSpPr>
      <dsp:spPr>
        <a:xfrm>
          <a:off x="1383287" y="1497576"/>
          <a:ext cx="4917523"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1111250">
            <a:lnSpc>
              <a:spcPct val="90000"/>
            </a:lnSpc>
            <a:spcBef>
              <a:spcPct val="0"/>
            </a:spcBef>
            <a:spcAft>
              <a:spcPct val="35000"/>
            </a:spcAft>
            <a:buNone/>
          </a:pPr>
          <a:r>
            <a:rPr lang="en-MY" sz="2500" kern="1200"/>
            <a:t>5. Customer Journey Mapping:</a:t>
          </a:r>
          <a:endParaRPr lang="en-US" sz="2500" kern="1200"/>
        </a:p>
      </dsp:txBody>
      <dsp:txXfrm>
        <a:off x="1383287" y="1497576"/>
        <a:ext cx="4917523" cy="1197651"/>
      </dsp:txXfrm>
    </dsp:sp>
    <dsp:sp modelId="{19DEBDB4-3D6E-466B-B9F4-9586ED0B27F1}">
      <dsp:nvSpPr>
        <dsp:cNvPr id="0" name=""/>
        <dsp:cNvSpPr/>
      </dsp:nvSpPr>
      <dsp:spPr>
        <a:xfrm>
          <a:off x="6300810" y="1497576"/>
          <a:ext cx="4627018"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577850">
            <a:lnSpc>
              <a:spcPct val="90000"/>
            </a:lnSpc>
            <a:spcBef>
              <a:spcPct val="0"/>
            </a:spcBef>
            <a:spcAft>
              <a:spcPct val="35000"/>
            </a:spcAft>
            <a:buNone/>
          </a:pPr>
          <a:r>
            <a:rPr lang="en-MY" sz="1300" kern="1200"/>
            <a:t>2010s: With the customer experience becoming a central focus for businesses, the concept of customer journey mapping became popular. This involves analysing the sequence of touchpoints a customer interacts with across multiple channels, helping businesses optimize the customer experience.</a:t>
          </a:r>
          <a:endParaRPr lang="en-US" sz="1300" kern="1200"/>
        </a:p>
      </dsp:txBody>
      <dsp:txXfrm>
        <a:off x="6300810" y="1497576"/>
        <a:ext cx="4627018" cy="1197651"/>
      </dsp:txXfrm>
    </dsp:sp>
    <dsp:sp modelId="{F4831A3F-FB4A-435D-A676-E4FA9CC34FA7}">
      <dsp:nvSpPr>
        <dsp:cNvPr id="0" name=""/>
        <dsp:cNvSpPr/>
      </dsp:nvSpPr>
      <dsp:spPr>
        <a:xfrm>
          <a:off x="0" y="2994641"/>
          <a:ext cx="10927829" cy="11976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03CF71-045A-46CB-87DF-6A48935FEBDA}">
      <dsp:nvSpPr>
        <dsp:cNvPr id="0" name=""/>
        <dsp:cNvSpPr/>
      </dsp:nvSpPr>
      <dsp:spPr>
        <a:xfrm>
          <a:off x="362289" y="3264113"/>
          <a:ext cx="658708" cy="6587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4F1212-AE85-4059-8FCB-96DE1751B64D}">
      <dsp:nvSpPr>
        <dsp:cNvPr id="0" name=""/>
        <dsp:cNvSpPr/>
      </dsp:nvSpPr>
      <dsp:spPr>
        <a:xfrm>
          <a:off x="1383287" y="2994641"/>
          <a:ext cx="4917523"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1111250">
            <a:lnSpc>
              <a:spcPct val="90000"/>
            </a:lnSpc>
            <a:spcBef>
              <a:spcPct val="0"/>
            </a:spcBef>
            <a:spcAft>
              <a:spcPct val="35000"/>
            </a:spcAft>
            <a:buNone/>
          </a:pPr>
          <a:r>
            <a:rPr lang="en-MY" sz="2500" kern="1200"/>
            <a:t>6. Big Data and Real-Time Analytics:</a:t>
          </a:r>
          <a:endParaRPr lang="en-US" sz="2500" kern="1200"/>
        </a:p>
      </dsp:txBody>
      <dsp:txXfrm>
        <a:off x="1383287" y="2994641"/>
        <a:ext cx="4917523" cy="1197651"/>
      </dsp:txXfrm>
    </dsp:sp>
    <dsp:sp modelId="{47C61D84-87C7-406F-A5D4-932710FB66B8}">
      <dsp:nvSpPr>
        <dsp:cNvPr id="0" name=""/>
        <dsp:cNvSpPr/>
      </dsp:nvSpPr>
      <dsp:spPr>
        <a:xfrm>
          <a:off x="6300810" y="2994641"/>
          <a:ext cx="4627018"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577850">
            <a:lnSpc>
              <a:spcPct val="90000"/>
            </a:lnSpc>
            <a:spcBef>
              <a:spcPct val="0"/>
            </a:spcBef>
            <a:spcAft>
              <a:spcPct val="35000"/>
            </a:spcAft>
            <a:buNone/>
          </a:pPr>
          <a:r>
            <a:rPr lang="en-MY" sz="1300" kern="1200"/>
            <a:t>2010s-Present: The big data revolution provided businesses with vast amounts of sequential data in real-time. This led to the development of real-time sequence analysis techniques, especially in sectors like finance (for fraud detection) and e-commerce (for real-time product recommendations).</a:t>
          </a:r>
          <a:endParaRPr lang="en-US" sz="1300" kern="1200"/>
        </a:p>
      </dsp:txBody>
      <dsp:txXfrm>
        <a:off x="6300810" y="2994641"/>
        <a:ext cx="4627018" cy="11976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642C9B-2A93-4248-858E-E70FD3C58E45}">
      <dsp:nvSpPr>
        <dsp:cNvPr id="0" name=""/>
        <dsp:cNvSpPr/>
      </dsp:nvSpPr>
      <dsp:spPr>
        <a:xfrm>
          <a:off x="1333" y="0"/>
          <a:ext cx="5202457" cy="3689405"/>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5604" tIns="330200" rIns="405604" bIns="330200" numCol="1" spcCol="1270" anchor="t" anchorCtr="0">
          <a:noAutofit/>
        </a:bodyPr>
        <a:lstStyle/>
        <a:p>
          <a:pPr marL="0" lvl="0" indent="0" algn="l" defTabSz="622300">
            <a:lnSpc>
              <a:spcPct val="90000"/>
            </a:lnSpc>
            <a:spcBef>
              <a:spcPct val="0"/>
            </a:spcBef>
            <a:spcAft>
              <a:spcPct val="35000"/>
            </a:spcAft>
            <a:buNone/>
          </a:pPr>
          <a:r>
            <a:rPr lang="en-MY" sz="1400" kern="1200"/>
            <a:t>1. Define a Sequence Analysis Diagram:</a:t>
          </a:r>
          <a:endParaRPr lang="en-US" sz="1400" kern="1200"/>
        </a:p>
        <a:p>
          <a:pPr marL="57150" lvl="1" indent="-57150" algn="l" defTabSz="488950">
            <a:lnSpc>
              <a:spcPct val="90000"/>
            </a:lnSpc>
            <a:spcBef>
              <a:spcPct val="0"/>
            </a:spcBef>
            <a:spcAft>
              <a:spcPct val="15000"/>
            </a:spcAft>
            <a:buChar char="•"/>
          </a:pPr>
          <a:r>
            <a:rPr lang="en-MY" sz="1100" kern="1200"/>
            <a:t>Create a Diagram: In your project, create a new diagram to contain the sequence analysis process flow.</a:t>
          </a:r>
          <a:endParaRPr lang="en-US" sz="1100" kern="1200"/>
        </a:p>
        <a:p>
          <a:pPr marL="57150" lvl="1" indent="-57150" algn="l" defTabSz="488950">
            <a:lnSpc>
              <a:spcPct val="90000"/>
            </a:lnSpc>
            <a:spcBef>
              <a:spcPct val="0"/>
            </a:spcBef>
            <a:spcAft>
              <a:spcPct val="15000"/>
            </a:spcAft>
            <a:buChar char="•"/>
          </a:pPr>
          <a:r>
            <a:rPr lang="en-MY" sz="1100" kern="1200"/>
            <a:t>Add Nodes: Bring in the appropriate nodes for sequence analysis. This could include the Sequence node, Time Series node, or other specialized nodes depending on the nature of your data.</a:t>
          </a:r>
          <a:endParaRPr lang="en-US" sz="1100" kern="1200"/>
        </a:p>
      </dsp:txBody>
      <dsp:txXfrm>
        <a:off x="1333" y="1401973"/>
        <a:ext cx="5202457" cy="2213643"/>
      </dsp:txXfrm>
    </dsp:sp>
    <dsp:sp modelId="{F2716877-3DDF-45AE-B08B-502DDD00DB18}">
      <dsp:nvSpPr>
        <dsp:cNvPr id="0" name=""/>
        <dsp:cNvSpPr/>
      </dsp:nvSpPr>
      <dsp:spPr>
        <a:xfrm>
          <a:off x="2049152" y="368940"/>
          <a:ext cx="1106821" cy="1106821"/>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292" tIns="12700" rIns="86292"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2211242" y="531030"/>
        <a:ext cx="782641" cy="782641"/>
      </dsp:txXfrm>
    </dsp:sp>
    <dsp:sp modelId="{AFFE80B6-01EF-4055-B766-4566DBBF1ECE}">
      <dsp:nvSpPr>
        <dsp:cNvPr id="0" name=""/>
        <dsp:cNvSpPr/>
      </dsp:nvSpPr>
      <dsp:spPr>
        <a:xfrm>
          <a:off x="1333" y="3689333"/>
          <a:ext cx="5202457" cy="72"/>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C5A0AD-3A8D-4A72-B585-F24A8A966685}">
      <dsp:nvSpPr>
        <dsp:cNvPr id="0" name=""/>
        <dsp:cNvSpPr/>
      </dsp:nvSpPr>
      <dsp:spPr>
        <a:xfrm>
          <a:off x="5724037" y="0"/>
          <a:ext cx="5202457" cy="3689405"/>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5604" tIns="330200" rIns="405604" bIns="330200" numCol="1" spcCol="1270" anchor="t" anchorCtr="0">
          <a:noAutofit/>
        </a:bodyPr>
        <a:lstStyle/>
        <a:p>
          <a:pPr marL="0" lvl="0" indent="0" algn="l" defTabSz="622300">
            <a:lnSpc>
              <a:spcPct val="90000"/>
            </a:lnSpc>
            <a:spcBef>
              <a:spcPct val="0"/>
            </a:spcBef>
            <a:spcAft>
              <a:spcPct val="35000"/>
            </a:spcAft>
            <a:buNone/>
          </a:pPr>
          <a:r>
            <a:rPr lang="en-MY" sz="1400" kern="1200"/>
            <a:t>2. Configure Sequence Analysis Node:</a:t>
          </a:r>
          <a:endParaRPr lang="en-US" sz="1400" kern="1200"/>
        </a:p>
        <a:p>
          <a:pPr marL="57150" lvl="1" indent="-57150" algn="l" defTabSz="488950">
            <a:lnSpc>
              <a:spcPct val="90000"/>
            </a:lnSpc>
            <a:spcBef>
              <a:spcPct val="0"/>
            </a:spcBef>
            <a:spcAft>
              <a:spcPct val="15000"/>
            </a:spcAft>
            <a:buChar char="•"/>
          </a:pPr>
          <a:r>
            <a:rPr lang="en-MY" sz="1100" kern="1200"/>
            <a:t>Set Parameters: Double-click the sequence analysis node to configure its properties. You'll need to specify which column identifies the sequence ID and which column identifies the event.</a:t>
          </a:r>
          <a:endParaRPr lang="en-US" sz="1100" kern="1200"/>
        </a:p>
        <a:p>
          <a:pPr marL="57150" lvl="1" indent="-57150" algn="l" defTabSz="488950">
            <a:lnSpc>
              <a:spcPct val="90000"/>
            </a:lnSpc>
            <a:spcBef>
              <a:spcPct val="0"/>
            </a:spcBef>
            <a:spcAft>
              <a:spcPct val="15000"/>
            </a:spcAft>
            <a:buChar char="•"/>
          </a:pPr>
          <a:r>
            <a:rPr lang="en-MY" sz="1100" kern="1200"/>
            <a:t>Sequence Options: Specify the type of sequence analysis you want to perform, such as sequence classification, prediction, or clustering.</a:t>
          </a:r>
          <a:endParaRPr lang="en-US" sz="1100" kern="1200"/>
        </a:p>
        <a:p>
          <a:pPr marL="57150" lvl="1" indent="-57150" algn="l" defTabSz="488950">
            <a:lnSpc>
              <a:spcPct val="90000"/>
            </a:lnSpc>
            <a:spcBef>
              <a:spcPct val="0"/>
            </a:spcBef>
            <a:spcAft>
              <a:spcPct val="15000"/>
            </a:spcAft>
            <a:buChar char="•"/>
          </a:pPr>
          <a:r>
            <a:rPr lang="en-MY" sz="1100" kern="1200"/>
            <a:t>Algorithm Selection: Choose the algorithm that suits your data and objectives. For example, SAS Enterprise Miner provides options like Apriori for sequence and association discovery.</a:t>
          </a:r>
          <a:endParaRPr lang="en-US" sz="1100" kern="1200"/>
        </a:p>
      </dsp:txBody>
      <dsp:txXfrm>
        <a:off x="5724037" y="1401973"/>
        <a:ext cx="5202457" cy="2213643"/>
      </dsp:txXfrm>
    </dsp:sp>
    <dsp:sp modelId="{54A0B0E9-13F6-4CDE-9108-DCC0A09ABEC8}">
      <dsp:nvSpPr>
        <dsp:cNvPr id="0" name=""/>
        <dsp:cNvSpPr/>
      </dsp:nvSpPr>
      <dsp:spPr>
        <a:xfrm>
          <a:off x="7771855" y="368940"/>
          <a:ext cx="1106821" cy="1106821"/>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292" tIns="12700" rIns="86292"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7933945" y="531030"/>
        <a:ext cx="782641" cy="782641"/>
      </dsp:txXfrm>
    </dsp:sp>
    <dsp:sp modelId="{977F20A1-7A07-497A-8AE8-38D30877A08A}">
      <dsp:nvSpPr>
        <dsp:cNvPr id="0" name=""/>
        <dsp:cNvSpPr/>
      </dsp:nvSpPr>
      <dsp:spPr>
        <a:xfrm>
          <a:off x="5724037" y="3689333"/>
          <a:ext cx="5202457" cy="72"/>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96DBBA-0C60-443B-A384-14C78BD8B403}">
      <dsp:nvSpPr>
        <dsp:cNvPr id="0" name=""/>
        <dsp:cNvSpPr/>
      </dsp:nvSpPr>
      <dsp:spPr>
        <a:xfrm>
          <a:off x="0" y="653621"/>
          <a:ext cx="10515600" cy="14718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MY" sz="3700" kern="1200"/>
            <a:t>real-time AI for predictive insights and edge computing for on-device sequence analysis.</a:t>
          </a:r>
          <a:endParaRPr lang="en-US" sz="3700" kern="1200"/>
        </a:p>
      </dsp:txBody>
      <dsp:txXfrm>
        <a:off x="71850" y="725471"/>
        <a:ext cx="10371900" cy="1328160"/>
      </dsp:txXfrm>
    </dsp:sp>
    <dsp:sp modelId="{08403551-A3A5-49E4-89EF-15F846DAB471}">
      <dsp:nvSpPr>
        <dsp:cNvPr id="0" name=""/>
        <dsp:cNvSpPr/>
      </dsp:nvSpPr>
      <dsp:spPr>
        <a:xfrm>
          <a:off x="0" y="2232042"/>
          <a:ext cx="10515600" cy="14718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MY" sz="3700" kern="1200"/>
            <a:t>advances in Quantum Computing as a potential future direction for complex sequence analysis tasks</a:t>
          </a:r>
          <a:endParaRPr lang="en-US" sz="3700" kern="1200"/>
        </a:p>
      </dsp:txBody>
      <dsp:txXfrm>
        <a:off x="71850" y="2303892"/>
        <a:ext cx="10371900" cy="13281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B2B0F-5C7F-08BE-DEB1-B7385E91A6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D2DCA15D-C3D0-6B5D-519E-54292C0A3A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78FD88DC-3300-0713-99E8-B7AB41CE09E3}"/>
              </a:ext>
            </a:extLst>
          </p:cNvPr>
          <p:cNvSpPr>
            <a:spLocks noGrp="1"/>
          </p:cNvSpPr>
          <p:nvPr>
            <p:ph type="dt" sz="half" idx="10"/>
          </p:nvPr>
        </p:nvSpPr>
        <p:spPr/>
        <p:txBody>
          <a:bodyPr/>
          <a:lstStyle/>
          <a:p>
            <a:fld id="{FE826AAF-01E7-4C93-9D34-6341D4F0124B}" type="datetimeFigureOut">
              <a:rPr lang="en-MY" smtClean="0"/>
              <a:t>29/9/2024</a:t>
            </a:fld>
            <a:endParaRPr lang="en-MY"/>
          </a:p>
        </p:txBody>
      </p:sp>
      <p:sp>
        <p:nvSpPr>
          <p:cNvPr id="5" name="Footer Placeholder 4">
            <a:extLst>
              <a:ext uri="{FF2B5EF4-FFF2-40B4-BE49-F238E27FC236}">
                <a16:creationId xmlns:a16="http://schemas.microsoft.com/office/drawing/2014/main" id="{58747C02-F465-041B-EAAF-3D2C24F4E280}"/>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8B3ED5BA-7CD1-E623-A915-FDA7CE861578}"/>
              </a:ext>
            </a:extLst>
          </p:cNvPr>
          <p:cNvSpPr>
            <a:spLocks noGrp="1"/>
          </p:cNvSpPr>
          <p:nvPr>
            <p:ph type="sldNum" sz="quarter" idx="12"/>
          </p:nvPr>
        </p:nvSpPr>
        <p:spPr/>
        <p:txBody>
          <a:bodyPr/>
          <a:lstStyle/>
          <a:p>
            <a:fld id="{53713351-B80E-4915-8241-DCEE54E3EF0F}" type="slidenum">
              <a:rPr lang="en-MY" smtClean="0"/>
              <a:t>‹#›</a:t>
            </a:fld>
            <a:endParaRPr lang="en-MY"/>
          </a:p>
        </p:txBody>
      </p:sp>
    </p:spTree>
    <p:extLst>
      <p:ext uri="{BB962C8B-B14F-4D97-AF65-F5344CB8AC3E}">
        <p14:creationId xmlns:p14="http://schemas.microsoft.com/office/powerpoint/2010/main" val="1104033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6C5F1-0A1D-7AB2-FDEA-9E224044C06D}"/>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FFEF473E-F842-95C7-EB99-60FB6B2773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5C2B6AF4-6A5C-361D-5AE6-9DE1064406E5}"/>
              </a:ext>
            </a:extLst>
          </p:cNvPr>
          <p:cNvSpPr>
            <a:spLocks noGrp="1"/>
          </p:cNvSpPr>
          <p:nvPr>
            <p:ph type="dt" sz="half" idx="10"/>
          </p:nvPr>
        </p:nvSpPr>
        <p:spPr/>
        <p:txBody>
          <a:bodyPr/>
          <a:lstStyle/>
          <a:p>
            <a:fld id="{FE826AAF-01E7-4C93-9D34-6341D4F0124B}" type="datetimeFigureOut">
              <a:rPr lang="en-MY" smtClean="0"/>
              <a:t>29/9/2024</a:t>
            </a:fld>
            <a:endParaRPr lang="en-MY"/>
          </a:p>
        </p:txBody>
      </p:sp>
      <p:sp>
        <p:nvSpPr>
          <p:cNvPr id="5" name="Footer Placeholder 4">
            <a:extLst>
              <a:ext uri="{FF2B5EF4-FFF2-40B4-BE49-F238E27FC236}">
                <a16:creationId xmlns:a16="http://schemas.microsoft.com/office/drawing/2014/main" id="{0DACC2AC-61C1-D6B0-A1ED-70D555299A2F}"/>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AA339BA2-FEDE-B794-22E8-77D182F7972F}"/>
              </a:ext>
            </a:extLst>
          </p:cNvPr>
          <p:cNvSpPr>
            <a:spLocks noGrp="1"/>
          </p:cNvSpPr>
          <p:nvPr>
            <p:ph type="sldNum" sz="quarter" idx="12"/>
          </p:nvPr>
        </p:nvSpPr>
        <p:spPr/>
        <p:txBody>
          <a:bodyPr/>
          <a:lstStyle/>
          <a:p>
            <a:fld id="{53713351-B80E-4915-8241-DCEE54E3EF0F}" type="slidenum">
              <a:rPr lang="en-MY" smtClean="0"/>
              <a:t>‹#›</a:t>
            </a:fld>
            <a:endParaRPr lang="en-MY"/>
          </a:p>
        </p:txBody>
      </p:sp>
    </p:spTree>
    <p:extLst>
      <p:ext uri="{BB962C8B-B14F-4D97-AF65-F5344CB8AC3E}">
        <p14:creationId xmlns:p14="http://schemas.microsoft.com/office/powerpoint/2010/main" val="2089901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E30D78-0BD2-4E7D-E382-D99CA7CF75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A9F24403-5BF6-1714-EC9C-625E70507F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E51B89CD-BCE1-6666-0D6E-13DC03FC88F7}"/>
              </a:ext>
            </a:extLst>
          </p:cNvPr>
          <p:cNvSpPr>
            <a:spLocks noGrp="1"/>
          </p:cNvSpPr>
          <p:nvPr>
            <p:ph type="dt" sz="half" idx="10"/>
          </p:nvPr>
        </p:nvSpPr>
        <p:spPr/>
        <p:txBody>
          <a:bodyPr/>
          <a:lstStyle/>
          <a:p>
            <a:fld id="{FE826AAF-01E7-4C93-9D34-6341D4F0124B}" type="datetimeFigureOut">
              <a:rPr lang="en-MY" smtClean="0"/>
              <a:t>29/9/2024</a:t>
            </a:fld>
            <a:endParaRPr lang="en-MY"/>
          </a:p>
        </p:txBody>
      </p:sp>
      <p:sp>
        <p:nvSpPr>
          <p:cNvPr id="5" name="Footer Placeholder 4">
            <a:extLst>
              <a:ext uri="{FF2B5EF4-FFF2-40B4-BE49-F238E27FC236}">
                <a16:creationId xmlns:a16="http://schemas.microsoft.com/office/drawing/2014/main" id="{1118DC3F-E9B2-F2DD-A898-650A9150CD06}"/>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9AE02EBC-30C5-061D-85A9-5CB9A91D2233}"/>
              </a:ext>
            </a:extLst>
          </p:cNvPr>
          <p:cNvSpPr>
            <a:spLocks noGrp="1"/>
          </p:cNvSpPr>
          <p:nvPr>
            <p:ph type="sldNum" sz="quarter" idx="12"/>
          </p:nvPr>
        </p:nvSpPr>
        <p:spPr/>
        <p:txBody>
          <a:bodyPr/>
          <a:lstStyle/>
          <a:p>
            <a:fld id="{53713351-B80E-4915-8241-DCEE54E3EF0F}" type="slidenum">
              <a:rPr lang="en-MY" smtClean="0"/>
              <a:t>‹#›</a:t>
            </a:fld>
            <a:endParaRPr lang="en-MY"/>
          </a:p>
        </p:txBody>
      </p:sp>
    </p:spTree>
    <p:extLst>
      <p:ext uri="{BB962C8B-B14F-4D97-AF65-F5344CB8AC3E}">
        <p14:creationId xmlns:p14="http://schemas.microsoft.com/office/powerpoint/2010/main" val="4156284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096EE-77FC-AA32-6533-FC0BD1E3AC37}"/>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1BD0C9E6-89F7-B281-0B29-E4A8617533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72E6E375-2EF3-3EA2-4354-E8FFB89ABE14}"/>
              </a:ext>
            </a:extLst>
          </p:cNvPr>
          <p:cNvSpPr>
            <a:spLocks noGrp="1"/>
          </p:cNvSpPr>
          <p:nvPr>
            <p:ph type="dt" sz="half" idx="10"/>
          </p:nvPr>
        </p:nvSpPr>
        <p:spPr/>
        <p:txBody>
          <a:bodyPr/>
          <a:lstStyle/>
          <a:p>
            <a:fld id="{FE826AAF-01E7-4C93-9D34-6341D4F0124B}" type="datetimeFigureOut">
              <a:rPr lang="en-MY" smtClean="0"/>
              <a:t>29/9/2024</a:t>
            </a:fld>
            <a:endParaRPr lang="en-MY"/>
          </a:p>
        </p:txBody>
      </p:sp>
      <p:sp>
        <p:nvSpPr>
          <p:cNvPr id="5" name="Footer Placeholder 4">
            <a:extLst>
              <a:ext uri="{FF2B5EF4-FFF2-40B4-BE49-F238E27FC236}">
                <a16:creationId xmlns:a16="http://schemas.microsoft.com/office/drawing/2014/main" id="{70211CA2-6803-5DFC-58CA-6E3D1E5CA556}"/>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CA0F1331-FFBC-657A-BCDB-C903C246A02B}"/>
              </a:ext>
            </a:extLst>
          </p:cNvPr>
          <p:cNvSpPr>
            <a:spLocks noGrp="1"/>
          </p:cNvSpPr>
          <p:nvPr>
            <p:ph type="sldNum" sz="quarter" idx="12"/>
          </p:nvPr>
        </p:nvSpPr>
        <p:spPr/>
        <p:txBody>
          <a:bodyPr/>
          <a:lstStyle/>
          <a:p>
            <a:fld id="{53713351-B80E-4915-8241-DCEE54E3EF0F}" type="slidenum">
              <a:rPr lang="en-MY" smtClean="0"/>
              <a:t>‹#›</a:t>
            </a:fld>
            <a:endParaRPr lang="en-MY"/>
          </a:p>
        </p:txBody>
      </p:sp>
    </p:spTree>
    <p:extLst>
      <p:ext uri="{BB962C8B-B14F-4D97-AF65-F5344CB8AC3E}">
        <p14:creationId xmlns:p14="http://schemas.microsoft.com/office/powerpoint/2010/main" val="2005342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F2757-BCC1-2CF0-C71C-66098ACF95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ABE8FC15-1E67-C178-E834-4ED4B4CF30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541AED-6F80-C152-BA88-9A7CAEEAC839}"/>
              </a:ext>
            </a:extLst>
          </p:cNvPr>
          <p:cNvSpPr>
            <a:spLocks noGrp="1"/>
          </p:cNvSpPr>
          <p:nvPr>
            <p:ph type="dt" sz="half" idx="10"/>
          </p:nvPr>
        </p:nvSpPr>
        <p:spPr/>
        <p:txBody>
          <a:bodyPr/>
          <a:lstStyle/>
          <a:p>
            <a:fld id="{FE826AAF-01E7-4C93-9D34-6341D4F0124B}" type="datetimeFigureOut">
              <a:rPr lang="en-MY" smtClean="0"/>
              <a:t>29/9/2024</a:t>
            </a:fld>
            <a:endParaRPr lang="en-MY"/>
          </a:p>
        </p:txBody>
      </p:sp>
      <p:sp>
        <p:nvSpPr>
          <p:cNvPr id="5" name="Footer Placeholder 4">
            <a:extLst>
              <a:ext uri="{FF2B5EF4-FFF2-40B4-BE49-F238E27FC236}">
                <a16:creationId xmlns:a16="http://schemas.microsoft.com/office/drawing/2014/main" id="{A4CA4671-3224-A1B9-D0E6-665BBDC47D5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493322EA-6AAD-0431-0D23-3F5A80535C41}"/>
              </a:ext>
            </a:extLst>
          </p:cNvPr>
          <p:cNvSpPr>
            <a:spLocks noGrp="1"/>
          </p:cNvSpPr>
          <p:nvPr>
            <p:ph type="sldNum" sz="quarter" idx="12"/>
          </p:nvPr>
        </p:nvSpPr>
        <p:spPr/>
        <p:txBody>
          <a:bodyPr/>
          <a:lstStyle/>
          <a:p>
            <a:fld id="{53713351-B80E-4915-8241-DCEE54E3EF0F}" type="slidenum">
              <a:rPr lang="en-MY" smtClean="0"/>
              <a:t>‹#›</a:t>
            </a:fld>
            <a:endParaRPr lang="en-MY"/>
          </a:p>
        </p:txBody>
      </p:sp>
    </p:spTree>
    <p:extLst>
      <p:ext uri="{BB962C8B-B14F-4D97-AF65-F5344CB8AC3E}">
        <p14:creationId xmlns:p14="http://schemas.microsoft.com/office/powerpoint/2010/main" val="674502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E2A4-A5F3-A5F0-4A2A-194833BCAECF}"/>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CB03596A-8ADB-A237-B963-47670EEEFD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EC39E516-4069-3075-DCF0-9BDE4E91CE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E36B176E-7F85-A355-B942-113A46FB69B5}"/>
              </a:ext>
            </a:extLst>
          </p:cNvPr>
          <p:cNvSpPr>
            <a:spLocks noGrp="1"/>
          </p:cNvSpPr>
          <p:nvPr>
            <p:ph type="dt" sz="half" idx="10"/>
          </p:nvPr>
        </p:nvSpPr>
        <p:spPr/>
        <p:txBody>
          <a:bodyPr/>
          <a:lstStyle/>
          <a:p>
            <a:fld id="{FE826AAF-01E7-4C93-9D34-6341D4F0124B}" type="datetimeFigureOut">
              <a:rPr lang="en-MY" smtClean="0"/>
              <a:t>29/9/2024</a:t>
            </a:fld>
            <a:endParaRPr lang="en-MY"/>
          </a:p>
        </p:txBody>
      </p:sp>
      <p:sp>
        <p:nvSpPr>
          <p:cNvPr id="6" name="Footer Placeholder 5">
            <a:extLst>
              <a:ext uri="{FF2B5EF4-FFF2-40B4-BE49-F238E27FC236}">
                <a16:creationId xmlns:a16="http://schemas.microsoft.com/office/drawing/2014/main" id="{CCA27810-4DF6-49C3-2DDD-FC1DA40C11C7}"/>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B0BC9149-B320-6827-B574-E30205613470}"/>
              </a:ext>
            </a:extLst>
          </p:cNvPr>
          <p:cNvSpPr>
            <a:spLocks noGrp="1"/>
          </p:cNvSpPr>
          <p:nvPr>
            <p:ph type="sldNum" sz="quarter" idx="12"/>
          </p:nvPr>
        </p:nvSpPr>
        <p:spPr/>
        <p:txBody>
          <a:bodyPr/>
          <a:lstStyle/>
          <a:p>
            <a:fld id="{53713351-B80E-4915-8241-DCEE54E3EF0F}" type="slidenum">
              <a:rPr lang="en-MY" smtClean="0"/>
              <a:t>‹#›</a:t>
            </a:fld>
            <a:endParaRPr lang="en-MY"/>
          </a:p>
        </p:txBody>
      </p:sp>
    </p:spTree>
    <p:extLst>
      <p:ext uri="{BB962C8B-B14F-4D97-AF65-F5344CB8AC3E}">
        <p14:creationId xmlns:p14="http://schemas.microsoft.com/office/powerpoint/2010/main" val="2800982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E198A-21A0-CDEE-E818-66D3E86E9E47}"/>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34A8A43D-A58D-F8AE-2412-1274E91872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A9F23A-D4AD-798B-D20A-720F19666D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54FFCF55-632E-0E80-2D0A-6DC57C22F1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3C7D22-9A24-B897-1B84-13856476C2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65046939-1955-9A68-4C8D-7FE1A497A943}"/>
              </a:ext>
            </a:extLst>
          </p:cNvPr>
          <p:cNvSpPr>
            <a:spLocks noGrp="1"/>
          </p:cNvSpPr>
          <p:nvPr>
            <p:ph type="dt" sz="half" idx="10"/>
          </p:nvPr>
        </p:nvSpPr>
        <p:spPr/>
        <p:txBody>
          <a:bodyPr/>
          <a:lstStyle/>
          <a:p>
            <a:fld id="{FE826AAF-01E7-4C93-9D34-6341D4F0124B}" type="datetimeFigureOut">
              <a:rPr lang="en-MY" smtClean="0"/>
              <a:t>29/9/2024</a:t>
            </a:fld>
            <a:endParaRPr lang="en-MY"/>
          </a:p>
        </p:txBody>
      </p:sp>
      <p:sp>
        <p:nvSpPr>
          <p:cNvPr id="8" name="Footer Placeholder 7">
            <a:extLst>
              <a:ext uri="{FF2B5EF4-FFF2-40B4-BE49-F238E27FC236}">
                <a16:creationId xmlns:a16="http://schemas.microsoft.com/office/drawing/2014/main" id="{3B79B4D7-FB0F-811D-6290-E849C339E18F}"/>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F332F173-CE6B-5187-68A7-EDB72119F176}"/>
              </a:ext>
            </a:extLst>
          </p:cNvPr>
          <p:cNvSpPr>
            <a:spLocks noGrp="1"/>
          </p:cNvSpPr>
          <p:nvPr>
            <p:ph type="sldNum" sz="quarter" idx="12"/>
          </p:nvPr>
        </p:nvSpPr>
        <p:spPr/>
        <p:txBody>
          <a:bodyPr/>
          <a:lstStyle/>
          <a:p>
            <a:fld id="{53713351-B80E-4915-8241-DCEE54E3EF0F}" type="slidenum">
              <a:rPr lang="en-MY" smtClean="0"/>
              <a:t>‹#›</a:t>
            </a:fld>
            <a:endParaRPr lang="en-MY"/>
          </a:p>
        </p:txBody>
      </p:sp>
    </p:spTree>
    <p:extLst>
      <p:ext uri="{BB962C8B-B14F-4D97-AF65-F5344CB8AC3E}">
        <p14:creationId xmlns:p14="http://schemas.microsoft.com/office/powerpoint/2010/main" val="1023721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FC9C3-44CC-50D2-2AA1-F2D3D60A8403}"/>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E6FABEB4-4D3F-EA06-0D08-1DB129A3383F}"/>
              </a:ext>
            </a:extLst>
          </p:cNvPr>
          <p:cNvSpPr>
            <a:spLocks noGrp="1"/>
          </p:cNvSpPr>
          <p:nvPr>
            <p:ph type="dt" sz="half" idx="10"/>
          </p:nvPr>
        </p:nvSpPr>
        <p:spPr/>
        <p:txBody>
          <a:bodyPr/>
          <a:lstStyle/>
          <a:p>
            <a:fld id="{FE826AAF-01E7-4C93-9D34-6341D4F0124B}" type="datetimeFigureOut">
              <a:rPr lang="en-MY" smtClean="0"/>
              <a:t>29/9/2024</a:t>
            </a:fld>
            <a:endParaRPr lang="en-MY"/>
          </a:p>
        </p:txBody>
      </p:sp>
      <p:sp>
        <p:nvSpPr>
          <p:cNvPr id="4" name="Footer Placeholder 3">
            <a:extLst>
              <a:ext uri="{FF2B5EF4-FFF2-40B4-BE49-F238E27FC236}">
                <a16:creationId xmlns:a16="http://schemas.microsoft.com/office/drawing/2014/main" id="{0F6C6658-8ECB-3F81-59AB-86454FBE83D0}"/>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D4741A24-BFFF-D092-4CBB-A77F806B634E}"/>
              </a:ext>
            </a:extLst>
          </p:cNvPr>
          <p:cNvSpPr>
            <a:spLocks noGrp="1"/>
          </p:cNvSpPr>
          <p:nvPr>
            <p:ph type="sldNum" sz="quarter" idx="12"/>
          </p:nvPr>
        </p:nvSpPr>
        <p:spPr/>
        <p:txBody>
          <a:bodyPr/>
          <a:lstStyle/>
          <a:p>
            <a:fld id="{53713351-B80E-4915-8241-DCEE54E3EF0F}" type="slidenum">
              <a:rPr lang="en-MY" smtClean="0"/>
              <a:t>‹#›</a:t>
            </a:fld>
            <a:endParaRPr lang="en-MY"/>
          </a:p>
        </p:txBody>
      </p:sp>
    </p:spTree>
    <p:extLst>
      <p:ext uri="{BB962C8B-B14F-4D97-AF65-F5344CB8AC3E}">
        <p14:creationId xmlns:p14="http://schemas.microsoft.com/office/powerpoint/2010/main" val="3602312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1348BC-B138-53F5-F7BE-BABEC5400979}"/>
              </a:ext>
            </a:extLst>
          </p:cNvPr>
          <p:cNvSpPr>
            <a:spLocks noGrp="1"/>
          </p:cNvSpPr>
          <p:nvPr>
            <p:ph type="dt" sz="half" idx="10"/>
          </p:nvPr>
        </p:nvSpPr>
        <p:spPr/>
        <p:txBody>
          <a:bodyPr/>
          <a:lstStyle/>
          <a:p>
            <a:fld id="{FE826AAF-01E7-4C93-9D34-6341D4F0124B}" type="datetimeFigureOut">
              <a:rPr lang="en-MY" smtClean="0"/>
              <a:t>29/9/2024</a:t>
            </a:fld>
            <a:endParaRPr lang="en-MY"/>
          </a:p>
        </p:txBody>
      </p:sp>
      <p:sp>
        <p:nvSpPr>
          <p:cNvPr id="3" name="Footer Placeholder 2">
            <a:extLst>
              <a:ext uri="{FF2B5EF4-FFF2-40B4-BE49-F238E27FC236}">
                <a16:creationId xmlns:a16="http://schemas.microsoft.com/office/drawing/2014/main" id="{BC7226F9-EC93-3AC5-464B-182AE67235B5}"/>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31277D32-E2DC-C781-D2FF-D26DEC9FDA7D}"/>
              </a:ext>
            </a:extLst>
          </p:cNvPr>
          <p:cNvSpPr>
            <a:spLocks noGrp="1"/>
          </p:cNvSpPr>
          <p:nvPr>
            <p:ph type="sldNum" sz="quarter" idx="12"/>
          </p:nvPr>
        </p:nvSpPr>
        <p:spPr/>
        <p:txBody>
          <a:bodyPr/>
          <a:lstStyle/>
          <a:p>
            <a:fld id="{53713351-B80E-4915-8241-DCEE54E3EF0F}" type="slidenum">
              <a:rPr lang="en-MY" smtClean="0"/>
              <a:t>‹#›</a:t>
            </a:fld>
            <a:endParaRPr lang="en-MY"/>
          </a:p>
        </p:txBody>
      </p:sp>
    </p:spTree>
    <p:extLst>
      <p:ext uri="{BB962C8B-B14F-4D97-AF65-F5344CB8AC3E}">
        <p14:creationId xmlns:p14="http://schemas.microsoft.com/office/powerpoint/2010/main" val="1095052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36E16-D484-9427-71BA-671DD987CE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FD16E7A9-78B1-96A0-047E-87D6F2B1AD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9F7A3E52-B2F0-94ED-F2BD-90E542221B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29592C-2FFE-568B-C18C-E95DA80F53CD}"/>
              </a:ext>
            </a:extLst>
          </p:cNvPr>
          <p:cNvSpPr>
            <a:spLocks noGrp="1"/>
          </p:cNvSpPr>
          <p:nvPr>
            <p:ph type="dt" sz="half" idx="10"/>
          </p:nvPr>
        </p:nvSpPr>
        <p:spPr/>
        <p:txBody>
          <a:bodyPr/>
          <a:lstStyle/>
          <a:p>
            <a:fld id="{FE826AAF-01E7-4C93-9D34-6341D4F0124B}" type="datetimeFigureOut">
              <a:rPr lang="en-MY" smtClean="0"/>
              <a:t>29/9/2024</a:t>
            </a:fld>
            <a:endParaRPr lang="en-MY"/>
          </a:p>
        </p:txBody>
      </p:sp>
      <p:sp>
        <p:nvSpPr>
          <p:cNvPr id="6" name="Footer Placeholder 5">
            <a:extLst>
              <a:ext uri="{FF2B5EF4-FFF2-40B4-BE49-F238E27FC236}">
                <a16:creationId xmlns:a16="http://schemas.microsoft.com/office/drawing/2014/main" id="{7D39507E-8994-D30C-DE1F-48C18114D8BC}"/>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9210395B-A678-758B-B1BD-92C6AA92CE34}"/>
              </a:ext>
            </a:extLst>
          </p:cNvPr>
          <p:cNvSpPr>
            <a:spLocks noGrp="1"/>
          </p:cNvSpPr>
          <p:nvPr>
            <p:ph type="sldNum" sz="quarter" idx="12"/>
          </p:nvPr>
        </p:nvSpPr>
        <p:spPr/>
        <p:txBody>
          <a:bodyPr/>
          <a:lstStyle/>
          <a:p>
            <a:fld id="{53713351-B80E-4915-8241-DCEE54E3EF0F}" type="slidenum">
              <a:rPr lang="en-MY" smtClean="0"/>
              <a:t>‹#›</a:t>
            </a:fld>
            <a:endParaRPr lang="en-MY"/>
          </a:p>
        </p:txBody>
      </p:sp>
    </p:spTree>
    <p:extLst>
      <p:ext uri="{BB962C8B-B14F-4D97-AF65-F5344CB8AC3E}">
        <p14:creationId xmlns:p14="http://schemas.microsoft.com/office/powerpoint/2010/main" val="110840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541A9-6B7D-7199-8941-86E05AD6C5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A4398F7B-604A-A114-7A2F-EFE3C53E86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057560A8-9A75-5F4B-765E-6266BE5247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B160B6-685A-2C3D-A4D2-FC756A347F4D}"/>
              </a:ext>
            </a:extLst>
          </p:cNvPr>
          <p:cNvSpPr>
            <a:spLocks noGrp="1"/>
          </p:cNvSpPr>
          <p:nvPr>
            <p:ph type="dt" sz="half" idx="10"/>
          </p:nvPr>
        </p:nvSpPr>
        <p:spPr/>
        <p:txBody>
          <a:bodyPr/>
          <a:lstStyle/>
          <a:p>
            <a:fld id="{FE826AAF-01E7-4C93-9D34-6341D4F0124B}" type="datetimeFigureOut">
              <a:rPr lang="en-MY" smtClean="0"/>
              <a:t>29/9/2024</a:t>
            </a:fld>
            <a:endParaRPr lang="en-MY"/>
          </a:p>
        </p:txBody>
      </p:sp>
      <p:sp>
        <p:nvSpPr>
          <p:cNvPr id="6" name="Footer Placeholder 5">
            <a:extLst>
              <a:ext uri="{FF2B5EF4-FFF2-40B4-BE49-F238E27FC236}">
                <a16:creationId xmlns:a16="http://schemas.microsoft.com/office/drawing/2014/main" id="{58B10853-DA41-6274-BDC7-A07652E38697}"/>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2BDA48CA-C83F-3F08-C6A4-4AD29231463B}"/>
              </a:ext>
            </a:extLst>
          </p:cNvPr>
          <p:cNvSpPr>
            <a:spLocks noGrp="1"/>
          </p:cNvSpPr>
          <p:nvPr>
            <p:ph type="sldNum" sz="quarter" idx="12"/>
          </p:nvPr>
        </p:nvSpPr>
        <p:spPr/>
        <p:txBody>
          <a:bodyPr/>
          <a:lstStyle/>
          <a:p>
            <a:fld id="{53713351-B80E-4915-8241-DCEE54E3EF0F}" type="slidenum">
              <a:rPr lang="en-MY" smtClean="0"/>
              <a:t>‹#›</a:t>
            </a:fld>
            <a:endParaRPr lang="en-MY"/>
          </a:p>
        </p:txBody>
      </p:sp>
    </p:spTree>
    <p:extLst>
      <p:ext uri="{BB962C8B-B14F-4D97-AF65-F5344CB8AC3E}">
        <p14:creationId xmlns:p14="http://schemas.microsoft.com/office/powerpoint/2010/main" val="2565224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88E98D-AB58-9010-ACB5-BB4F2EEF71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BA3804FB-AE27-09BD-3417-789016644B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CCCAA468-BB4C-7BCF-DA77-E438709D24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826AAF-01E7-4C93-9D34-6341D4F0124B}" type="datetimeFigureOut">
              <a:rPr lang="en-MY" smtClean="0"/>
              <a:t>29/9/2024</a:t>
            </a:fld>
            <a:endParaRPr lang="en-MY"/>
          </a:p>
        </p:txBody>
      </p:sp>
      <p:sp>
        <p:nvSpPr>
          <p:cNvPr id="5" name="Footer Placeholder 4">
            <a:extLst>
              <a:ext uri="{FF2B5EF4-FFF2-40B4-BE49-F238E27FC236}">
                <a16:creationId xmlns:a16="http://schemas.microsoft.com/office/drawing/2014/main" id="{6D5A50F8-C22A-26EC-4E6A-D4C39FCCB0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72653E9C-6B0E-F4A1-C38D-FB6B4604B8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13351-B80E-4915-8241-DCEE54E3EF0F}" type="slidenum">
              <a:rPr lang="en-MY" smtClean="0"/>
              <a:t>‹#›</a:t>
            </a:fld>
            <a:endParaRPr lang="en-MY"/>
          </a:p>
        </p:txBody>
      </p:sp>
    </p:spTree>
    <p:extLst>
      <p:ext uri="{BB962C8B-B14F-4D97-AF65-F5344CB8AC3E}">
        <p14:creationId xmlns:p14="http://schemas.microsoft.com/office/powerpoint/2010/main" val="2272861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7736FE-9720-0BA6-8482-F85B037E38C1}"/>
              </a:ext>
            </a:extLst>
          </p:cNvPr>
          <p:cNvSpPr>
            <a:spLocks noGrp="1"/>
          </p:cNvSpPr>
          <p:nvPr>
            <p:ph type="ctrTitle"/>
          </p:nvPr>
        </p:nvSpPr>
        <p:spPr>
          <a:xfrm>
            <a:off x="5297762" y="640080"/>
            <a:ext cx="6251110" cy="3566160"/>
          </a:xfrm>
        </p:spPr>
        <p:txBody>
          <a:bodyPr anchor="b">
            <a:normAutofit/>
          </a:bodyPr>
          <a:lstStyle/>
          <a:p>
            <a:pPr algn="l"/>
            <a:r>
              <a:rPr lang="en-MY" sz="5400"/>
              <a:t>Chapter 10</a:t>
            </a:r>
          </a:p>
        </p:txBody>
      </p:sp>
      <p:sp>
        <p:nvSpPr>
          <p:cNvPr id="3" name="Subtitle 2">
            <a:extLst>
              <a:ext uri="{FF2B5EF4-FFF2-40B4-BE49-F238E27FC236}">
                <a16:creationId xmlns:a16="http://schemas.microsoft.com/office/drawing/2014/main" id="{7616876C-70E5-A401-EB5D-B3847177A6FE}"/>
              </a:ext>
            </a:extLst>
          </p:cNvPr>
          <p:cNvSpPr>
            <a:spLocks noGrp="1"/>
          </p:cNvSpPr>
          <p:nvPr>
            <p:ph type="subTitle" idx="1"/>
          </p:nvPr>
        </p:nvSpPr>
        <p:spPr>
          <a:xfrm>
            <a:off x="5297760" y="4636008"/>
            <a:ext cx="6251111" cy="1572768"/>
          </a:xfrm>
        </p:spPr>
        <p:txBody>
          <a:bodyPr>
            <a:normAutofit/>
          </a:bodyPr>
          <a:lstStyle/>
          <a:p>
            <a:pPr algn="l"/>
            <a:r>
              <a:rPr lang="en-MY" dirty="0"/>
              <a:t>Modern Sequence Analysis Techniques and Tools</a:t>
            </a:r>
          </a:p>
          <a:p>
            <a:pPr algn="l"/>
            <a:r>
              <a:rPr lang="en-MY" dirty="0" err="1"/>
              <a:t>Teh</a:t>
            </a:r>
            <a:r>
              <a:rPr lang="en-MY" dirty="0"/>
              <a:t> Ying Wah</a:t>
            </a:r>
            <a:br>
              <a:rPr lang="en-MY" dirty="0"/>
            </a:br>
            <a:r>
              <a:rPr lang="en-MY" dirty="0"/>
              <a:t>tehyw@um.edu.my</a:t>
            </a:r>
            <a:br>
              <a:rPr lang="en-MY" dirty="0"/>
            </a:br>
            <a:r>
              <a:rPr lang="en-MY" dirty="0"/>
              <a:t>University of Malaya</a:t>
            </a:r>
          </a:p>
          <a:p>
            <a:pPr algn="l"/>
            <a:endParaRPr lang="en-MY" dirty="0"/>
          </a:p>
        </p:txBody>
      </p:sp>
      <p:pic>
        <p:nvPicPr>
          <p:cNvPr id="5" name="Picture 4">
            <a:extLst>
              <a:ext uri="{FF2B5EF4-FFF2-40B4-BE49-F238E27FC236}">
                <a16:creationId xmlns:a16="http://schemas.microsoft.com/office/drawing/2014/main" id="{5B0B55EE-6E57-9258-8213-4E1AA3F700AF}"/>
              </a:ext>
            </a:extLst>
          </p:cNvPr>
          <p:cNvPicPr>
            <a:picLocks noChangeAspect="1"/>
          </p:cNvPicPr>
          <p:nvPr/>
        </p:nvPicPr>
        <p:blipFill rotWithShape="1">
          <a:blip r:embed="rId2"/>
          <a:srcRect l="2324" r="60155"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5794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1F0C09-EF92-286D-C120-BDDFEFC559E0}"/>
              </a:ext>
            </a:extLst>
          </p:cNvPr>
          <p:cNvSpPr>
            <a:spLocks noGrp="1"/>
          </p:cNvSpPr>
          <p:nvPr>
            <p:ph type="title"/>
          </p:nvPr>
        </p:nvSpPr>
        <p:spPr>
          <a:xfrm>
            <a:off x="6803409" y="762001"/>
            <a:ext cx="4156512" cy="1708244"/>
          </a:xfrm>
        </p:spPr>
        <p:txBody>
          <a:bodyPr anchor="ctr">
            <a:normAutofit/>
          </a:bodyPr>
          <a:lstStyle/>
          <a:p>
            <a:r>
              <a:rPr lang="en-MY" sz="3700" dirty="0"/>
              <a:t>Modern Applications of Sequence Analysis</a:t>
            </a:r>
          </a:p>
        </p:txBody>
      </p:sp>
      <p:pic>
        <p:nvPicPr>
          <p:cNvPr id="5" name="Picture 4" descr="Graph">
            <a:extLst>
              <a:ext uri="{FF2B5EF4-FFF2-40B4-BE49-F238E27FC236}">
                <a16:creationId xmlns:a16="http://schemas.microsoft.com/office/drawing/2014/main" id="{941F1F0F-0BCF-472B-0DED-4F557B15CE2B}"/>
              </a:ext>
            </a:extLst>
          </p:cNvPr>
          <p:cNvPicPr>
            <a:picLocks noChangeAspect="1"/>
          </p:cNvPicPr>
          <p:nvPr/>
        </p:nvPicPr>
        <p:blipFill>
          <a:blip r:embed="rId2"/>
          <a:srcRect l="16589" r="27855"/>
          <a:stretch/>
        </p:blipFill>
        <p:spPr>
          <a:xfrm>
            <a:off x="-1" y="-2"/>
            <a:ext cx="6096001" cy="6858002"/>
          </a:xfrm>
          <a:prstGeom prst="rect">
            <a:avLst/>
          </a:prstGeom>
        </p:spPr>
      </p:pic>
      <p:sp>
        <p:nvSpPr>
          <p:cNvPr id="3" name="Content Placeholder 2">
            <a:extLst>
              <a:ext uri="{FF2B5EF4-FFF2-40B4-BE49-F238E27FC236}">
                <a16:creationId xmlns:a16="http://schemas.microsoft.com/office/drawing/2014/main" id="{77832583-45F9-EF61-A592-5C2EA6A99C31}"/>
              </a:ext>
            </a:extLst>
          </p:cNvPr>
          <p:cNvSpPr>
            <a:spLocks noGrp="1"/>
          </p:cNvSpPr>
          <p:nvPr>
            <p:ph idx="1"/>
          </p:nvPr>
        </p:nvSpPr>
        <p:spPr>
          <a:xfrm>
            <a:off x="6803409" y="2470245"/>
            <a:ext cx="4156512" cy="3769835"/>
          </a:xfrm>
        </p:spPr>
        <p:txBody>
          <a:bodyPr anchor="ctr">
            <a:normAutofit/>
          </a:bodyPr>
          <a:lstStyle/>
          <a:p>
            <a:r>
              <a:rPr lang="en-MY" sz="2000" dirty="0"/>
              <a:t>NLP: Predictive text generation using GPT models.</a:t>
            </a:r>
          </a:p>
          <a:p>
            <a:r>
              <a:rPr lang="en-MY" sz="2000" dirty="0"/>
              <a:t>Finance: Real-time fraud detection using streaming analytics.</a:t>
            </a:r>
          </a:p>
          <a:p>
            <a:r>
              <a:rPr lang="en-MY" sz="2000" dirty="0"/>
              <a:t>Healthcare: Patient treatment path analysis for personalized care.</a:t>
            </a:r>
          </a:p>
        </p:txBody>
      </p:sp>
    </p:spTree>
    <p:extLst>
      <p:ext uri="{BB962C8B-B14F-4D97-AF65-F5344CB8AC3E}">
        <p14:creationId xmlns:p14="http://schemas.microsoft.com/office/powerpoint/2010/main" val="3002180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C59E5A-FBE9-5A8C-CAA7-1D9241908C5C}"/>
              </a:ext>
            </a:extLst>
          </p:cNvPr>
          <p:cNvSpPr>
            <a:spLocks noGrp="1"/>
          </p:cNvSpPr>
          <p:nvPr>
            <p:ph type="title"/>
          </p:nvPr>
        </p:nvSpPr>
        <p:spPr>
          <a:xfrm>
            <a:off x="6513788" y="365125"/>
            <a:ext cx="4840010" cy="1807305"/>
          </a:xfrm>
        </p:spPr>
        <p:txBody>
          <a:bodyPr>
            <a:normAutofit/>
          </a:bodyPr>
          <a:lstStyle/>
          <a:p>
            <a:r>
              <a:rPr lang="en-MY" sz="3100"/>
              <a:t>Evolution of sequence analysis in the business context</a:t>
            </a:r>
            <a:br>
              <a:rPr lang="en-MY" sz="3100"/>
            </a:br>
            <a:endParaRPr lang="en-MY" sz="3100"/>
          </a:p>
        </p:txBody>
      </p:sp>
      <p:pic>
        <p:nvPicPr>
          <p:cNvPr id="5" name="Picture 4" descr="Codes on papers">
            <a:extLst>
              <a:ext uri="{FF2B5EF4-FFF2-40B4-BE49-F238E27FC236}">
                <a16:creationId xmlns:a16="http://schemas.microsoft.com/office/drawing/2014/main" id="{D8B452F6-BBDF-0244-6DE4-18F1CB80000F}"/>
              </a:ext>
            </a:extLst>
          </p:cNvPr>
          <p:cNvPicPr>
            <a:picLocks noChangeAspect="1"/>
          </p:cNvPicPr>
          <p:nvPr/>
        </p:nvPicPr>
        <p:blipFill rotWithShape="1">
          <a:blip r:embed="rId2"/>
          <a:srcRect l="21207" r="19259"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1F087D70-AE98-6091-3807-6E605DC3C565}"/>
              </a:ext>
            </a:extLst>
          </p:cNvPr>
          <p:cNvSpPr>
            <a:spLocks noGrp="1"/>
          </p:cNvSpPr>
          <p:nvPr>
            <p:ph idx="1"/>
          </p:nvPr>
        </p:nvSpPr>
        <p:spPr>
          <a:xfrm>
            <a:off x="6072403" y="1724025"/>
            <a:ext cx="6116549" cy="4452938"/>
          </a:xfrm>
        </p:spPr>
        <p:txBody>
          <a:bodyPr>
            <a:noAutofit/>
          </a:bodyPr>
          <a:lstStyle/>
          <a:p>
            <a:r>
              <a:rPr lang="en-MY" sz="1800" dirty="0"/>
              <a:t>1. Early Applications in Market Research:</a:t>
            </a:r>
          </a:p>
          <a:p>
            <a:pPr lvl="1"/>
            <a:r>
              <a:rPr lang="en-MY" sz="1800" dirty="0"/>
              <a:t>1970s-1980s: The concept of analysing customer purchase sequences began to emerge. Retailers and marketers started recognizing the value of understanding customer behaviour through the sequences of their purchases.</a:t>
            </a:r>
          </a:p>
          <a:p>
            <a:r>
              <a:rPr lang="en-MY" sz="1800" dirty="0"/>
              <a:t>2. Advent of Customer Relationship Management (CRM):</a:t>
            </a:r>
          </a:p>
          <a:p>
            <a:pPr lvl="1"/>
            <a:r>
              <a:rPr lang="en-MY" sz="1800" dirty="0"/>
              <a:t>1990s: With the rise of CRM systems, businesses began collecting more structured data on customer interactions. This allowed for more systematic sequence analysis of customer touchpoints, from initial contact to sales.</a:t>
            </a:r>
          </a:p>
          <a:p>
            <a:r>
              <a:rPr lang="en-MY" sz="1800" dirty="0"/>
              <a:t>3. E-commerce and Web Analytics:</a:t>
            </a:r>
          </a:p>
          <a:p>
            <a:pPr lvl="1"/>
            <a:r>
              <a:rPr lang="en-MY" sz="1800" dirty="0"/>
              <a:t>Late 1990s-2000s: The boom in e-commerce led to the proliferation of digital data. Web analytics tools allowed businesses to track the sequence of web pages visited by users, providing insights into online browsing and purchasing behaviours.</a:t>
            </a:r>
          </a:p>
        </p:txBody>
      </p:sp>
    </p:spTree>
    <p:extLst>
      <p:ext uri="{BB962C8B-B14F-4D97-AF65-F5344CB8AC3E}">
        <p14:creationId xmlns:p14="http://schemas.microsoft.com/office/powerpoint/2010/main" val="665071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AF3CAF2-74B1-B5C9-AE1D-4BA89F038D6F}"/>
              </a:ext>
            </a:extLst>
          </p:cNvPr>
          <p:cNvSpPr>
            <a:spLocks noGrp="1"/>
          </p:cNvSpPr>
          <p:nvPr>
            <p:ph type="title"/>
          </p:nvPr>
        </p:nvSpPr>
        <p:spPr>
          <a:xfrm>
            <a:off x="1371597" y="348865"/>
            <a:ext cx="10044023" cy="877729"/>
          </a:xfrm>
        </p:spPr>
        <p:txBody>
          <a:bodyPr anchor="ctr">
            <a:normAutofit/>
          </a:bodyPr>
          <a:lstStyle/>
          <a:p>
            <a:r>
              <a:rPr lang="en-MY" sz="3400">
                <a:solidFill>
                  <a:srgbClr val="FFFFFF"/>
                </a:solidFill>
              </a:rPr>
              <a:t>Evolution of sequence analysis in the business context</a:t>
            </a:r>
          </a:p>
        </p:txBody>
      </p:sp>
      <p:graphicFrame>
        <p:nvGraphicFramePr>
          <p:cNvPr id="5" name="Content Placeholder 2">
            <a:extLst>
              <a:ext uri="{FF2B5EF4-FFF2-40B4-BE49-F238E27FC236}">
                <a16:creationId xmlns:a16="http://schemas.microsoft.com/office/drawing/2014/main" id="{4D5B91D9-0A3F-3A23-3B58-F382FCB0DD76}"/>
              </a:ext>
            </a:extLst>
          </p:cNvPr>
          <p:cNvGraphicFramePr>
            <a:graphicFrameLocks noGrp="1"/>
          </p:cNvGraphicFramePr>
          <p:nvPr>
            <p:ph idx="1"/>
            <p:extLst>
              <p:ext uri="{D42A27DB-BD31-4B8C-83A1-F6EECF244321}">
                <p14:modId xmlns:p14="http://schemas.microsoft.com/office/powerpoint/2010/main" val="220334079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7808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8165-3FAD-B296-2943-D8BDDF0C89FA}"/>
              </a:ext>
            </a:extLst>
          </p:cNvPr>
          <p:cNvSpPr>
            <a:spLocks noGrp="1"/>
          </p:cNvSpPr>
          <p:nvPr>
            <p:ph type="title"/>
          </p:nvPr>
        </p:nvSpPr>
        <p:spPr/>
        <p:txBody>
          <a:bodyPr/>
          <a:lstStyle/>
          <a:p>
            <a:r>
              <a:rPr lang="en-MY" dirty="0"/>
              <a:t>Evolution of sequence analysis in the business context</a:t>
            </a:r>
          </a:p>
        </p:txBody>
      </p:sp>
      <p:sp>
        <p:nvSpPr>
          <p:cNvPr id="3" name="Content Placeholder 2">
            <a:extLst>
              <a:ext uri="{FF2B5EF4-FFF2-40B4-BE49-F238E27FC236}">
                <a16:creationId xmlns:a16="http://schemas.microsoft.com/office/drawing/2014/main" id="{0833A097-65C6-818A-9D1A-F7DDDB5E51EB}"/>
              </a:ext>
            </a:extLst>
          </p:cNvPr>
          <p:cNvSpPr>
            <a:spLocks noGrp="1"/>
          </p:cNvSpPr>
          <p:nvPr>
            <p:ph idx="1"/>
          </p:nvPr>
        </p:nvSpPr>
        <p:spPr/>
        <p:txBody>
          <a:bodyPr>
            <a:normAutofit fontScale="25000" lnSpcReduction="20000"/>
          </a:bodyPr>
          <a:lstStyle/>
          <a:p>
            <a:r>
              <a:rPr lang="en-MY" sz="6400" dirty="0"/>
              <a:t>7. Integration with Machine Learning:</a:t>
            </a:r>
          </a:p>
          <a:p>
            <a:pPr lvl="1"/>
            <a:r>
              <a:rPr lang="en-MY" sz="6400" dirty="0"/>
              <a:t>Late 2010s-Present: With the rise of machine learning in the business domain, sequence analysis techniques have been integrated with predictive models. For instance, </a:t>
            </a:r>
            <a:r>
              <a:rPr lang="en-MY" sz="6400" dirty="0" err="1"/>
              <a:t>analyzing</a:t>
            </a:r>
            <a:r>
              <a:rPr lang="en-MY" sz="6400" dirty="0"/>
              <a:t> sequences of user </a:t>
            </a:r>
            <a:r>
              <a:rPr lang="en-MY" sz="6400" dirty="0" err="1"/>
              <a:t>behaviors</a:t>
            </a:r>
            <a:r>
              <a:rPr lang="en-MY" sz="6400" dirty="0"/>
              <a:t> to predict churn or using sequence data for targeted advertising.</a:t>
            </a:r>
          </a:p>
          <a:p>
            <a:r>
              <a:rPr lang="en-MY" sz="6400" dirty="0"/>
              <a:t>8. Applications in Supply Chain and Operations:</a:t>
            </a:r>
          </a:p>
          <a:p>
            <a:pPr lvl="1"/>
            <a:r>
              <a:rPr lang="en-MY" sz="6400" dirty="0"/>
              <a:t>In the context of supply chain and operations, sequence analysis has been applied to optimize production processes, inventory management, and logistics, </a:t>
            </a:r>
            <a:r>
              <a:rPr lang="en-MY" sz="6400" dirty="0" err="1"/>
              <a:t>analyzing</a:t>
            </a:r>
            <a:r>
              <a:rPr lang="en-MY" sz="6400" dirty="0"/>
              <a:t> sequences of operations to improve efficiency.</a:t>
            </a:r>
          </a:p>
          <a:p>
            <a:r>
              <a:rPr lang="en-MY" sz="6400" dirty="0"/>
              <a:t>9. Personalization and Recommender Systems:</a:t>
            </a:r>
          </a:p>
          <a:p>
            <a:pPr lvl="1"/>
            <a:r>
              <a:rPr lang="en-MY" sz="6400" dirty="0"/>
              <a:t>2010s-Present: E-commerce platforms and content providers (like Netflix or Spotify) use sequence analysis to understand user </a:t>
            </a:r>
            <a:r>
              <a:rPr lang="en-MY" sz="6400" dirty="0" err="1"/>
              <a:t>behaviors</a:t>
            </a:r>
            <a:r>
              <a:rPr lang="en-MY" sz="6400" dirty="0"/>
              <a:t> over time, which feeds into personalized recommendations.</a:t>
            </a:r>
          </a:p>
          <a:p>
            <a:r>
              <a:rPr lang="en-MY" sz="6400" dirty="0"/>
              <a:t>10. Internet of Things (IoT):</a:t>
            </a:r>
          </a:p>
          <a:p>
            <a:pPr lvl="1"/>
            <a:r>
              <a:rPr lang="en-MY" sz="6400" dirty="0"/>
              <a:t>2010s-Present: With the proliferation of IoT devices in sectors like retail, healthcare, and manufacturing, sequence analysis of time-stamped data from these devices offers insights into user </a:t>
            </a:r>
            <a:r>
              <a:rPr lang="en-MY" sz="6400" dirty="0" err="1"/>
              <a:t>behaviors</a:t>
            </a:r>
            <a:r>
              <a:rPr lang="en-MY" sz="6400" dirty="0"/>
              <a:t>, equipment maintenance schedules, and more.</a:t>
            </a:r>
          </a:p>
          <a:p>
            <a:pPr lvl="1"/>
            <a:r>
              <a:rPr lang="en-MY" sz="6400" dirty="0"/>
              <a:t>2020s-Present: Big Data and AI Integration: Use of cloud services like AWS for scalable sequence analysis. Real-Time Analytics: Growth of technologies like Apache Kafka for streaming data analysis.</a:t>
            </a:r>
          </a:p>
          <a:p>
            <a:r>
              <a:rPr lang="en-MY" sz="6400" dirty="0"/>
              <a:t>In summary, sequence analysis in the business domain has evolved from simple analyses of purchase sequences to sophisticated, real-time analytics that encompass a wide range of business activities. As technology and data collection methods continue to advance, the applications of sequence analysis in business are likely to expand even further.</a:t>
            </a:r>
          </a:p>
          <a:p>
            <a:endParaRPr lang="en-MY" dirty="0"/>
          </a:p>
          <a:p>
            <a:endParaRPr lang="en-MY" dirty="0"/>
          </a:p>
          <a:p>
            <a:endParaRPr lang="en-MY" dirty="0"/>
          </a:p>
          <a:p>
            <a:endParaRPr lang="en-MY" dirty="0"/>
          </a:p>
          <a:p>
            <a:endParaRPr lang="en-MY" dirty="0"/>
          </a:p>
        </p:txBody>
      </p:sp>
    </p:spTree>
    <p:extLst>
      <p:ext uri="{BB962C8B-B14F-4D97-AF65-F5344CB8AC3E}">
        <p14:creationId xmlns:p14="http://schemas.microsoft.com/office/powerpoint/2010/main" val="2532607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86575E-9351-DF0A-895E-39DFE31B6C89}"/>
              </a:ext>
            </a:extLst>
          </p:cNvPr>
          <p:cNvSpPr>
            <a:spLocks noGrp="1"/>
          </p:cNvSpPr>
          <p:nvPr>
            <p:ph type="title"/>
          </p:nvPr>
        </p:nvSpPr>
        <p:spPr>
          <a:xfrm>
            <a:off x="4074783" y="150876"/>
            <a:ext cx="7890129" cy="1783080"/>
          </a:xfrm>
        </p:spPr>
        <p:txBody>
          <a:bodyPr anchor="b">
            <a:normAutofit/>
          </a:bodyPr>
          <a:lstStyle/>
          <a:p>
            <a:r>
              <a:rPr lang="en-MY" sz="5400" dirty="0"/>
              <a:t>Different types of sequence data</a:t>
            </a:r>
          </a:p>
        </p:txBody>
      </p:sp>
      <p:pic>
        <p:nvPicPr>
          <p:cNvPr id="5" name="Picture 4" descr="Office building overlayed with stock market graphs">
            <a:extLst>
              <a:ext uri="{FF2B5EF4-FFF2-40B4-BE49-F238E27FC236}">
                <a16:creationId xmlns:a16="http://schemas.microsoft.com/office/drawing/2014/main" id="{C8F9A9C1-8F33-1610-3860-3B63533CF399}"/>
              </a:ext>
            </a:extLst>
          </p:cNvPr>
          <p:cNvPicPr>
            <a:picLocks noChangeAspect="1"/>
          </p:cNvPicPr>
          <p:nvPr/>
        </p:nvPicPr>
        <p:blipFill rotWithShape="1">
          <a:blip r:embed="rId2"/>
          <a:srcRect l="50969" r="9735"/>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01DD8A-F79A-C065-EE4B-817BAE9D10C3}"/>
              </a:ext>
            </a:extLst>
          </p:cNvPr>
          <p:cNvSpPr>
            <a:spLocks noGrp="1"/>
          </p:cNvSpPr>
          <p:nvPr>
            <p:ph idx="1"/>
          </p:nvPr>
        </p:nvSpPr>
        <p:spPr>
          <a:xfrm>
            <a:off x="4430256" y="1445946"/>
            <a:ext cx="7534656" cy="3483864"/>
          </a:xfrm>
        </p:spPr>
        <p:txBody>
          <a:bodyPr>
            <a:noAutofit/>
          </a:bodyPr>
          <a:lstStyle/>
          <a:p>
            <a:r>
              <a:rPr lang="en-MY" sz="1400" dirty="0"/>
              <a:t>Sequence data refers to any data that involves an ordered list of elements, where that order is essential to the meaning or analysis of the data. </a:t>
            </a:r>
          </a:p>
          <a:p>
            <a:r>
              <a:rPr lang="en-MY" sz="1400" dirty="0"/>
              <a:t>1. Time Series Data:</a:t>
            </a:r>
          </a:p>
          <a:p>
            <a:pPr lvl="1"/>
            <a:r>
              <a:rPr lang="en-MY" sz="1400" dirty="0"/>
              <a:t>Financial Data: Sequences of stock prices, interest rates, or economic indicators over time.</a:t>
            </a:r>
          </a:p>
          <a:p>
            <a:pPr lvl="1"/>
            <a:r>
              <a:rPr lang="en-MY" sz="1400" dirty="0"/>
              <a:t>Sensor Data: Readings from sensors over time, such as temperature or acceleration data.</a:t>
            </a:r>
          </a:p>
          <a:p>
            <a:pPr lvl="1"/>
            <a:r>
              <a:rPr lang="en-MY" sz="1400" dirty="0"/>
              <a:t>Medical Data: Sequences of a patient's vital signs, lab results, or treatment dates.</a:t>
            </a:r>
          </a:p>
          <a:p>
            <a:r>
              <a:rPr lang="en-MY" sz="1400" dirty="0"/>
              <a:t>2. Event Sequences:</a:t>
            </a:r>
          </a:p>
          <a:p>
            <a:pPr lvl="1"/>
            <a:r>
              <a:rPr lang="en-MY" sz="1400" dirty="0"/>
              <a:t>Transaction Data: Sequences of purchases or financial transactions by an individual or organization.</a:t>
            </a:r>
          </a:p>
          <a:p>
            <a:pPr lvl="1"/>
            <a:r>
              <a:rPr lang="en-MY" sz="1400" dirty="0"/>
              <a:t>Web Browsing Data: Sequences of webpages visited by a user.</a:t>
            </a:r>
          </a:p>
          <a:p>
            <a:pPr lvl="1"/>
            <a:r>
              <a:rPr lang="en-MY" sz="1400" dirty="0"/>
              <a:t>Log Data: Sequences of events logged by software systems or applications.</a:t>
            </a:r>
          </a:p>
          <a:p>
            <a:r>
              <a:rPr lang="en-MY" sz="1400" dirty="0"/>
              <a:t>3. </a:t>
            </a:r>
            <a:r>
              <a:rPr lang="en-MY" sz="1400" dirty="0" err="1"/>
              <a:t>Behavioral</a:t>
            </a:r>
            <a:r>
              <a:rPr lang="en-MY" sz="1400" dirty="0"/>
              <a:t> Sequences:</a:t>
            </a:r>
          </a:p>
          <a:p>
            <a:pPr lvl="1"/>
            <a:r>
              <a:rPr lang="en-MY" sz="1400" dirty="0"/>
              <a:t>Customer Journey Data: Sequences of interactions a customer has with a brand or product.</a:t>
            </a:r>
          </a:p>
          <a:p>
            <a:pPr lvl="1"/>
            <a:r>
              <a:rPr lang="en-MY" sz="1400" dirty="0"/>
              <a:t>User Interaction Data: Sequences of user actions within an application, like clicks, scrolls, and navigation.</a:t>
            </a:r>
          </a:p>
          <a:p>
            <a:r>
              <a:rPr lang="en-MY" sz="1400" dirty="0"/>
              <a:t>4. Streaming Sensor Data: </a:t>
            </a:r>
          </a:p>
          <a:p>
            <a:pPr lvl="1"/>
            <a:r>
              <a:rPr lang="en-MY" sz="1000" dirty="0"/>
              <a:t>For smart cities and IoT.</a:t>
            </a:r>
          </a:p>
          <a:p>
            <a:pPr marL="0" indent="0">
              <a:buNone/>
            </a:pPr>
            <a:r>
              <a:rPr lang="en-MY" sz="1400" dirty="0"/>
              <a:t>Each type of sequence data may require different analysis techniques, tailored to the specific characteristics and patterns within the data. In many cases, the goal is to find common sequences, predict future elements in the sequence, or categorize sequences into different groups based on similarity.</a:t>
            </a:r>
          </a:p>
        </p:txBody>
      </p:sp>
    </p:spTree>
    <p:extLst>
      <p:ext uri="{BB962C8B-B14F-4D97-AF65-F5344CB8AC3E}">
        <p14:creationId xmlns:p14="http://schemas.microsoft.com/office/powerpoint/2010/main" val="3633426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21E57F-9E79-412C-D362-D46AAFC2710A}"/>
              </a:ext>
            </a:extLst>
          </p:cNvPr>
          <p:cNvSpPr>
            <a:spLocks noGrp="1"/>
          </p:cNvSpPr>
          <p:nvPr>
            <p:ph type="title"/>
          </p:nvPr>
        </p:nvSpPr>
        <p:spPr>
          <a:xfrm>
            <a:off x="699713" y="248038"/>
            <a:ext cx="7063721" cy="1159200"/>
          </a:xfrm>
        </p:spPr>
        <p:txBody>
          <a:bodyPr vert="horz" lIns="91440" tIns="45720" rIns="91440" bIns="45720" rtlCol="0" anchor="ctr">
            <a:normAutofit/>
          </a:bodyPr>
          <a:lstStyle/>
          <a:p>
            <a:endParaRPr lang="en-US" sz="4000" kern="1200">
              <a:solidFill>
                <a:srgbClr val="FFFFFF"/>
              </a:solidFill>
              <a:latin typeface="+mj-lt"/>
              <a:ea typeface="+mj-ea"/>
              <a:cs typeface="+mj-cs"/>
            </a:endParaRPr>
          </a:p>
        </p:txBody>
      </p:sp>
      <p:pic>
        <p:nvPicPr>
          <p:cNvPr id="5" name="Content Placeholder 4">
            <a:extLst>
              <a:ext uri="{FF2B5EF4-FFF2-40B4-BE49-F238E27FC236}">
                <a16:creationId xmlns:a16="http://schemas.microsoft.com/office/drawing/2014/main" id="{14C8346D-49F1-A734-8994-A129353F0E3D}"/>
              </a:ext>
            </a:extLst>
          </p:cNvPr>
          <p:cNvPicPr>
            <a:picLocks noGrp="1" noChangeAspect="1"/>
          </p:cNvPicPr>
          <p:nvPr>
            <p:ph idx="1"/>
          </p:nvPr>
        </p:nvPicPr>
        <p:blipFill>
          <a:blip r:embed="rId2"/>
          <a:stretch>
            <a:fillRect/>
          </a:stretch>
        </p:blipFill>
        <p:spPr>
          <a:xfrm>
            <a:off x="3070814" y="1966293"/>
            <a:ext cx="6050371" cy="4452160"/>
          </a:xfrm>
          <a:prstGeom prst="rect">
            <a:avLst/>
          </a:prstGeom>
        </p:spPr>
      </p:pic>
    </p:spTree>
    <p:extLst>
      <p:ext uri="{BB962C8B-B14F-4D97-AF65-F5344CB8AC3E}">
        <p14:creationId xmlns:p14="http://schemas.microsoft.com/office/powerpoint/2010/main" val="3252096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0F3857-BEB3-167E-0923-680E7E0C85FE}"/>
              </a:ext>
            </a:extLst>
          </p:cNvPr>
          <p:cNvSpPr>
            <a:spLocks noGrp="1"/>
          </p:cNvSpPr>
          <p:nvPr>
            <p:ph type="title"/>
          </p:nvPr>
        </p:nvSpPr>
        <p:spPr>
          <a:xfrm>
            <a:off x="466722" y="586855"/>
            <a:ext cx="3201366" cy="3387497"/>
          </a:xfrm>
        </p:spPr>
        <p:txBody>
          <a:bodyPr anchor="b">
            <a:normAutofit/>
          </a:bodyPr>
          <a:lstStyle/>
          <a:p>
            <a:pPr algn="r"/>
            <a:r>
              <a:rPr lang="en-MY" sz="3400">
                <a:solidFill>
                  <a:srgbClr val="FFFFFF"/>
                </a:solidFill>
              </a:rPr>
              <a:t>Uncovering Customer Service Patterns: Analyzing the Order of Banking Service Usage Across Accounts</a:t>
            </a:r>
          </a:p>
        </p:txBody>
      </p:sp>
      <p:sp>
        <p:nvSpPr>
          <p:cNvPr id="3" name="Content Placeholder 2">
            <a:extLst>
              <a:ext uri="{FF2B5EF4-FFF2-40B4-BE49-F238E27FC236}">
                <a16:creationId xmlns:a16="http://schemas.microsoft.com/office/drawing/2014/main" id="{441B1CE1-FF92-9FF8-D693-F69833252F44}"/>
              </a:ext>
            </a:extLst>
          </p:cNvPr>
          <p:cNvSpPr>
            <a:spLocks noGrp="1"/>
          </p:cNvSpPr>
          <p:nvPr>
            <p:ph idx="1"/>
          </p:nvPr>
        </p:nvSpPr>
        <p:spPr>
          <a:xfrm>
            <a:off x="4810259" y="649480"/>
            <a:ext cx="6555347" cy="5546047"/>
          </a:xfrm>
        </p:spPr>
        <p:txBody>
          <a:bodyPr anchor="ctr">
            <a:normAutofit lnSpcReduction="10000"/>
          </a:bodyPr>
          <a:lstStyle/>
          <a:p>
            <a:r>
              <a:rPr lang="en-MY" sz="3200" dirty="0"/>
              <a:t>In the association rule mining , we primarily focused on the frequency of individual service usage, not the sequence in which different services were used in conjunction with each other. Let's analyse the sequences of services used across different accounts.</a:t>
            </a:r>
          </a:p>
          <a:p>
            <a:r>
              <a:rPr lang="en-MY" sz="3200" dirty="0"/>
              <a:t>This time, we will consider the order of services and identify the most common sequences in which multiple services are used by customers. </a:t>
            </a:r>
          </a:p>
          <a:p>
            <a:endParaRPr lang="en-MY" sz="2000" dirty="0"/>
          </a:p>
        </p:txBody>
      </p:sp>
    </p:spTree>
    <p:extLst>
      <p:ext uri="{BB962C8B-B14F-4D97-AF65-F5344CB8AC3E}">
        <p14:creationId xmlns:p14="http://schemas.microsoft.com/office/powerpoint/2010/main" val="2876348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167809-2FCA-827F-7043-0652C1664640}"/>
              </a:ext>
            </a:extLst>
          </p:cNvPr>
          <p:cNvSpPr>
            <a:spLocks noGrp="1"/>
          </p:cNvSpPr>
          <p:nvPr>
            <p:ph type="title"/>
          </p:nvPr>
        </p:nvSpPr>
        <p:spPr>
          <a:xfrm>
            <a:off x="466722" y="586855"/>
            <a:ext cx="3201366" cy="3387497"/>
          </a:xfrm>
        </p:spPr>
        <p:txBody>
          <a:bodyPr anchor="b">
            <a:normAutofit/>
          </a:bodyPr>
          <a:lstStyle/>
          <a:p>
            <a:pPr algn="r"/>
            <a:r>
              <a:rPr lang="en-MY" sz="3100">
                <a:solidFill>
                  <a:srgbClr val="FFFFFF"/>
                </a:solidFill>
              </a:rPr>
              <a:t>Identifying Dominant Banking Service Usage Patterns: Insights from Service Sequence Analysis</a:t>
            </a:r>
            <a:br>
              <a:rPr lang="en-MY" sz="3100">
                <a:solidFill>
                  <a:srgbClr val="FFFFFF"/>
                </a:solidFill>
              </a:rPr>
            </a:br>
            <a:endParaRPr lang="en-MY" sz="3100">
              <a:solidFill>
                <a:srgbClr val="FFFFFF"/>
              </a:solidFill>
            </a:endParaRPr>
          </a:p>
        </p:txBody>
      </p:sp>
      <p:sp>
        <p:nvSpPr>
          <p:cNvPr id="3" name="Content Placeholder 2">
            <a:extLst>
              <a:ext uri="{FF2B5EF4-FFF2-40B4-BE49-F238E27FC236}">
                <a16:creationId xmlns:a16="http://schemas.microsoft.com/office/drawing/2014/main" id="{73C229DD-8B82-C2FC-8E41-3437614D1EA7}"/>
              </a:ext>
            </a:extLst>
          </p:cNvPr>
          <p:cNvSpPr>
            <a:spLocks noGrp="1"/>
          </p:cNvSpPr>
          <p:nvPr>
            <p:ph idx="1"/>
          </p:nvPr>
        </p:nvSpPr>
        <p:spPr>
          <a:xfrm>
            <a:off x="4810259" y="649480"/>
            <a:ext cx="6555347" cy="5546047"/>
          </a:xfrm>
        </p:spPr>
        <p:txBody>
          <a:bodyPr anchor="ctr">
            <a:normAutofit/>
          </a:bodyPr>
          <a:lstStyle/>
          <a:p>
            <a:r>
              <a:rPr lang="en-MY" dirty="0"/>
              <a:t>This time, with a focus on the actual sequences of services used, we see a different pattern in the data:</a:t>
            </a:r>
          </a:p>
          <a:p>
            <a:endParaRPr lang="en-MY" dirty="0"/>
          </a:p>
          <a:p>
            <a:r>
              <a:rPr lang="en-MY" dirty="0"/>
              <a:t>Most Common Service Sequences</a:t>
            </a:r>
          </a:p>
          <a:p>
            <a:pPr lvl="1"/>
            <a:r>
              <a:rPr lang="en-MY" sz="2800" dirty="0"/>
              <a:t>SVG -&gt; CKING: Occurred 2 times.</a:t>
            </a:r>
          </a:p>
          <a:p>
            <a:pPr lvl="1"/>
            <a:r>
              <a:rPr lang="en-MY" sz="2800" dirty="0"/>
              <a:t>CKING -&gt; SVG: Occurred 2 times.</a:t>
            </a:r>
          </a:p>
          <a:p>
            <a:pPr lvl="1"/>
            <a:r>
              <a:rPr lang="en-MY" sz="2800" dirty="0"/>
              <a:t>ATM -&gt; CKING -&gt; SVG: Occurred 2 times.</a:t>
            </a:r>
          </a:p>
          <a:p>
            <a:pPr lvl="1"/>
            <a:r>
              <a:rPr lang="en-MY" sz="2800" dirty="0"/>
              <a:t>CKING -&gt; ATM: Occurred 1 time.</a:t>
            </a:r>
          </a:p>
          <a:p>
            <a:pPr lvl="1"/>
            <a:r>
              <a:rPr lang="en-MY" sz="2800" dirty="0"/>
              <a:t>ATM -&gt; SVG -&gt; CKING: Occurred 1 time.</a:t>
            </a:r>
          </a:p>
        </p:txBody>
      </p:sp>
    </p:spTree>
    <p:extLst>
      <p:ext uri="{BB962C8B-B14F-4D97-AF65-F5344CB8AC3E}">
        <p14:creationId xmlns:p14="http://schemas.microsoft.com/office/powerpoint/2010/main" val="3213181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E85619-F3AD-823D-BBCA-A0FD901ADF36}"/>
              </a:ext>
            </a:extLst>
          </p:cNvPr>
          <p:cNvSpPr>
            <a:spLocks noGrp="1"/>
          </p:cNvSpPr>
          <p:nvPr>
            <p:ph type="title"/>
          </p:nvPr>
        </p:nvSpPr>
        <p:spPr>
          <a:xfrm>
            <a:off x="466722" y="586855"/>
            <a:ext cx="3201366" cy="3387497"/>
          </a:xfrm>
        </p:spPr>
        <p:txBody>
          <a:bodyPr anchor="b">
            <a:normAutofit/>
          </a:bodyPr>
          <a:lstStyle/>
          <a:p>
            <a:pPr algn="r"/>
            <a:r>
              <a:rPr lang="en-MY" sz="3100">
                <a:solidFill>
                  <a:srgbClr val="FFFFFF"/>
                </a:solidFill>
              </a:rPr>
              <a:t>Exploring Customer Service Usage Patterns: A Sequence Analysis of Banking Service Combinations</a:t>
            </a:r>
          </a:p>
        </p:txBody>
      </p:sp>
      <p:sp>
        <p:nvSpPr>
          <p:cNvPr id="3" name="Content Placeholder 2">
            <a:extLst>
              <a:ext uri="{FF2B5EF4-FFF2-40B4-BE49-F238E27FC236}">
                <a16:creationId xmlns:a16="http://schemas.microsoft.com/office/drawing/2014/main" id="{2F00815F-653F-B1A6-AA55-D56FF25A779A}"/>
              </a:ext>
            </a:extLst>
          </p:cNvPr>
          <p:cNvSpPr>
            <a:spLocks noGrp="1"/>
          </p:cNvSpPr>
          <p:nvPr>
            <p:ph idx="1"/>
          </p:nvPr>
        </p:nvSpPr>
        <p:spPr>
          <a:xfrm>
            <a:off x="4810259" y="649480"/>
            <a:ext cx="6555347" cy="5546047"/>
          </a:xfrm>
        </p:spPr>
        <p:txBody>
          <a:bodyPr anchor="ctr">
            <a:normAutofit/>
          </a:bodyPr>
          <a:lstStyle/>
          <a:p>
            <a:r>
              <a:rPr lang="en-MY" sz="2400" dirty="0"/>
              <a:t>These results show the most common sequences in which multiple banking services are used in conjunction with each other. For instance, the sequences "SVG -&gt; CKING" and "CKING -&gt; SVG" both occurred twice, indicating a common pattern of customers using savings and checking services in these particular orders.</a:t>
            </a:r>
          </a:p>
          <a:p>
            <a:endParaRPr lang="en-MY" sz="2400" dirty="0"/>
          </a:p>
          <a:p>
            <a:r>
              <a:rPr lang="en-MY" sz="2400" dirty="0"/>
              <a:t>This sequence analysis is more informative than the previous frequency analysis, as it reveals the typical customer journeys through different banking services. This information can be highly valuable for banks to understand customer behaviour more deeply, improve service offerings, and tailor marketing strategies.</a:t>
            </a:r>
          </a:p>
        </p:txBody>
      </p:sp>
    </p:spTree>
    <p:extLst>
      <p:ext uri="{BB962C8B-B14F-4D97-AF65-F5344CB8AC3E}">
        <p14:creationId xmlns:p14="http://schemas.microsoft.com/office/powerpoint/2010/main" val="308626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6966FE-7C18-8C62-0860-0B113A25AF2A}"/>
              </a:ext>
            </a:extLst>
          </p:cNvPr>
          <p:cNvSpPr>
            <a:spLocks noGrp="1"/>
          </p:cNvSpPr>
          <p:nvPr>
            <p:ph type="title"/>
          </p:nvPr>
        </p:nvSpPr>
        <p:spPr>
          <a:xfrm>
            <a:off x="466722" y="586855"/>
            <a:ext cx="3201366" cy="3387497"/>
          </a:xfrm>
        </p:spPr>
        <p:txBody>
          <a:bodyPr anchor="b">
            <a:normAutofit/>
          </a:bodyPr>
          <a:lstStyle/>
          <a:p>
            <a:pPr algn="r"/>
            <a:r>
              <a:rPr lang="en-MY" sz="3400">
                <a:solidFill>
                  <a:srgbClr val="FFFFFF"/>
                </a:solidFill>
              </a:rPr>
              <a:t>Analysis of Common Banking Service Sequences: Insights into Customer Usage Patterns</a:t>
            </a:r>
          </a:p>
        </p:txBody>
      </p:sp>
      <p:sp>
        <p:nvSpPr>
          <p:cNvPr id="3" name="Content Placeholder 2">
            <a:extLst>
              <a:ext uri="{FF2B5EF4-FFF2-40B4-BE49-F238E27FC236}">
                <a16:creationId xmlns:a16="http://schemas.microsoft.com/office/drawing/2014/main" id="{F26BC1EC-6885-0B89-75E4-AE16948E93CA}"/>
              </a:ext>
            </a:extLst>
          </p:cNvPr>
          <p:cNvSpPr>
            <a:spLocks noGrp="1"/>
          </p:cNvSpPr>
          <p:nvPr>
            <p:ph idx="1"/>
          </p:nvPr>
        </p:nvSpPr>
        <p:spPr>
          <a:xfrm>
            <a:off x="4810259" y="649480"/>
            <a:ext cx="6555347" cy="5546047"/>
          </a:xfrm>
        </p:spPr>
        <p:txBody>
          <a:bodyPr anchor="ctr">
            <a:normAutofit/>
          </a:bodyPr>
          <a:lstStyle/>
          <a:p>
            <a:pPr marL="0" indent="0">
              <a:buNone/>
            </a:pPr>
            <a:r>
              <a:rPr lang="en-MY" sz="2000" dirty="0"/>
              <a:t>the most common lengths of service usage sequences are as follows:</a:t>
            </a:r>
          </a:p>
          <a:p>
            <a:endParaRPr lang="en-MY" sz="2000" dirty="0"/>
          </a:p>
          <a:p>
            <a:r>
              <a:rPr lang="en-MY" sz="2000" dirty="0"/>
              <a:t>Sequence Length of 2: This length occurred 7 times. This indicates that the most common type of service usage pattern involves customers using two different services in sequence (e.g., "SVG -&gt; CKING" or "CKING -&gt; SVG").</a:t>
            </a:r>
          </a:p>
          <a:p>
            <a:endParaRPr lang="en-MY" sz="2000" dirty="0"/>
          </a:p>
          <a:p>
            <a:r>
              <a:rPr lang="en-MY" sz="2000" dirty="0"/>
              <a:t>Sequence Length of 3: This length occurred 3 times. These sequences involve customers using three different services in a particular order (e.g., "ATM -&gt; CKING -&gt; SVG").</a:t>
            </a:r>
          </a:p>
          <a:p>
            <a:endParaRPr lang="en-MY" sz="2000" dirty="0"/>
          </a:p>
          <a:p>
            <a:pPr marL="0" indent="0">
              <a:buNone/>
            </a:pPr>
            <a:r>
              <a:rPr lang="en-MY" sz="2000" dirty="0"/>
              <a:t>This analysis highlights that the majority of customers tend to use two banking services in sequence, with a smaller proportion using three services in sequence. Understanding these common sequence lengths can help banks in designing customer journey maps and improving service integration.</a:t>
            </a:r>
          </a:p>
        </p:txBody>
      </p:sp>
    </p:spTree>
    <p:extLst>
      <p:ext uri="{BB962C8B-B14F-4D97-AF65-F5344CB8AC3E}">
        <p14:creationId xmlns:p14="http://schemas.microsoft.com/office/powerpoint/2010/main" val="1125380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F4E611-234B-0A99-EFBF-F1E84CF16A47}"/>
              </a:ext>
            </a:extLst>
          </p:cNvPr>
          <p:cNvSpPr>
            <a:spLocks noGrp="1"/>
          </p:cNvSpPr>
          <p:nvPr>
            <p:ph type="title"/>
          </p:nvPr>
        </p:nvSpPr>
        <p:spPr>
          <a:xfrm>
            <a:off x="761800" y="762001"/>
            <a:ext cx="5334197" cy="1708242"/>
          </a:xfrm>
        </p:spPr>
        <p:txBody>
          <a:bodyPr anchor="ctr">
            <a:normAutofit/>
          </a:bodyPr>
          <a:lstStyle/>
          <a:p>
            <a:r>
              <a:rPr lang="en-MY" sz="4000"/>
              <a:t>Course outline</a:t>
            </a:r>
          </a:p>
        </p:txBody>
      </p:sp>
      <p:sp>
        <p:nvSpPr>
          <p:cNvPr id="3" name="Content Placeholder 2">
            <a:extLst>
              <a:ext uri="{FF2B5EF4-FFF2-40B4-BE49-F238E27FC236}">
                <a16:creationId xmlns:a16="http://schemas.microsoft.com/office/drawing/2014/main" id="{35BD03E8-4AF6-F6FE-DAB2-6C5F0B82012E}"/>
              </a:ext>
            </a:extLst>
          </p:cNvPr>
          <p:cNvSpPr>
            <a:spLocks noGrp="1"/>
          </p:cNvSpPr>
          <p:nvPr>
            <p:ph idx="1"/>
          </p:nvPr>
        </p:nvSpPr>
        <p:spPr>
          <a:xfrm>
            <a:off x="761800" y="2470244"/>
            <a:ext cx="5877125" cy="3769835"/>
          </a:xfrm>
        </p:spPr>
        <p:txBody>
          <a:bodyPr anchor="ctr">
            <a:normAutofit fontScale="85000" lnSpcReduction="20000"/>
          </a:bodyPr>
          <a:lstStyle/>
          <a:p>
            <a:r>
              <a:rPr lang="en-MY" sz="2000" dirty="0"/>
              <a:t>What is Sequence analysis </a:t>
            </a:r>
          </a:p>
          <a:p>
            <a:r>
              <a:rPr lang="en-MY" sz="2000" dirty="0"/>
              <a:t>Importance of Sequence Analysis</a:t>
            </a:r>
          </a:p>
          <a:p>
            <a:r>
              <a:rPr lang="en-MY" sz="2000" dirty="0"/>
              <a:t>Applications of Sequence Analysis</a:t>
            </a:r>
          </a:p>
          <a:p>
            <a:r>
              <a:rPr lang="en-MY" sz="2000" dirty="0"/>
              <a:t>Evolution of sequence analysis in the business context</a:t>
            </a:r>
          </a:p>
          <a:p>
            <a:r>
              <a:rPr lang="en-MY" sz="2000" dirty="0"/>
              <a:t>Different types of sequence data</a:t>
            </a:r>
          </a:p>
          <a:p>
            <a:r>
              <a:rPr lang="en-MY" sz="2000" dirty="0"/>
              <a:t>Uncovering Customer Service Patterns: Analysing the Order of Banking Service Usage Across Accounts</a:t>
            </a:r>
          </a:p>
          <a:p>
            <a:r>
              <a:rPr lang="en-MY" sz="2000" dirty="0"/>
              <a:t>Identifying Dominant Banking Service Usage Patterns: Insights from Service Sequence Analysis</a:t>
            </a:r>
          </a:p>
          <a:p>
            <a:r>
              <a:rPr lang="en-MY" sz="2000" dirty="0"/>
              <a:t>Setting Up Sequence Analysis in SAS Enterprise Miner</a:t>
            </a:r>
          </a:p>
          <a:p>
            <a:r>
              <a:rPr lang="en-MY" sz="2000" dirty="0"/>
              <a:t> Evolution of sequence analysis with machine learning and deep learning.</a:t>
            </a:r>
          </a:p>
          <a:p>
            <a:r>
              <a:rPr lang="en-MY" sz="2000" dirty="0"/>
              <a:t>Real-time sequence analysis in the age of big data.</a:t>
            </a:r>
          </a:p>
          <a:p>
            <a:endParaRPr lang="en-MY" sz="2000" dirty="0"/>
          </a:p>
          <a:p>
            <a:endParaRPr lang="en-MY" sz="1700" dirty="0"/>
          </a:p>
        </p:txBody>
      </p:sp>
      <p:pic>
        <p:nvPicPr>
          <p:cNvPr id="5" name="Picture 4" descr="Magnifying glass showing decling performance">
            <a:extLst>
              <a:ext uri="{FF2B5EF4-FFF2-40B4-BE49-F238E27FC236}">
                <a16:creationId xmlns:a16="http://schemas.microsoft.com/office/drawing/2014/main" id="{02720455-4546-B38C-9138-02A78705530F}"/>
              </a:ext>
            </a:extLst>
          </p:cNvPr>
          <p:cNvPicPr>
            <a:picLocks noChangeAspect="1"/>
          </p:cNvPicPr>
          <p:nvPr/>
        </p:nvPicPr>
        <p:blipFill rotWithShape="1">
          <a:blip r:embed="rId2"/>
          <a:srcRect l="8800" r="39364"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608546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1E961B1-E595-6D79-E752-F1ADF2A7AA73}"/>
              </a:ext>
            </a:extLst>
          </p:cNvPr>
          <p:cNvSpPr>
            <a:spLocks noGrp="1"/>
          </p:cNvSpPr>
          <p:nvPr>
            <p:ph type="title"/>
          </p:nvPr>
        </p:nvSpPr>
        <p:spPr>
          <a:xfrm>
            <a:off x="1383564" y="348865"/>
            <a:ext cx="9718111" cy="1576446"/>
          </a:xfrm>
        </p:spPr>
        <p:txBody>
          <a:bodyPr anchor="ctr">
            <a:normAutofit/>
          </a:bodyPr>
          <a:lstStyle/>
          <a:p>
            <a:r>
              <a:rPr lang="en-MY" sz="4000">
                <a:solidFill>
                  <a:srgbClr val="FFFFFF"/>
                </a:solidFill>
              </a:rPr>
              <a:t>Setting Up Sequence Analysis in SAS Enterprise Miner </a:t>
            </a:r>
          </a:p>
        </p:txBody>
      </p:sp>
      <p:graphicFrame>
        <p:nvGraphicFramePr>
          <p:cNvPr id="5" name="Content Placeholder 2">
            <a:extLst>
              <a:ext uri="{FF2B5EF4-FFF2-40B4-BE49-F238E27FC236}">
                <a16:creationId xmlns:a16="http://schemas.microsoft.com/office/drawing/2014/main" id="{0113DE03-7E5A-BA2C-72C5-147C29989540}"/>
              </a:ext>
            </a:extLst>
          </p:cNvPr>
          <p:cNvGraphicFramePr>
            <a:graphicFrameLocks noGrp="1"/>
          </p:cNvGraphicFramePr>
          <p:nvPr>
            <p:ph idx="1"/>
            <p:extLst>
              <p:ext uri="{D42A27DB-BD31-4B8C-83A1-F6EECF244321}">
                <p14:modId xmlns:p14="http://schemas.microsoft.com/office/powerpoint/2010/main" val="3190015818"/>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2828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79801-1933-560A-2415-3D7AADA5BF7D}"/>
              </a:ext>
            </a:extLst>
          </p:cNvPr>
          <p:cNvSpPr>
            <a:spLocks noGrp="1"/>
          </p:cNvSpPr>
          <p:nvPr>
            <p:ph type="title"/>
          </p:nvPr>
        </p:nvSpPr>
        <p:spPr>
          <a:xfrm>
            <a:off x="5868557" y="1138036"/>
            <a:ext cx="5444382" cy="1402470"/>
          </a:xfrm>
        </p:spPr>
        <p:txBody>
          <a:bodyPr anchor="t">
            <a:normAutofit/>
          </a:bodyPr>
          <a:lstStyle/>
          <a:p>
            <a:r>
              <a:rPr lang="en-MY" sz="3200"/>
              <a:t>Setting Up Sequence Analysis in SAS Enterprise Miner </a:t>
            </a:r>
          </a:p>
        </p:txBody>
      </p:sp>
      <p:pic>
        <p:nvPicPr>
          <p:cNvPr id="5" name="Picture 4" descr="Graph on document with pen">
            <a:extLst>
              <a:ext uri="{FF2B5EF4-FFF2-40B4-BE49-F238E27FC236}">
                <a16:creationId xmlns:a16="http://schemas.microsoft.com/office/drawing/2014/main" id="{5EE5EA1B-37E0-8F0C-86C0-95DE9CD76529}"/>
              </a:ext>
            </a:extLst>
          </p:cNvPr>
          <p:cNvPicPr>
            <a:picLocks noChangeAspect="1"/>
          </p:cNvPicPr>
          <p:nvPr/>
        </p:nvPicPr>
        <p:blipFill rotWithShape="1">
          <a:blip r:embed="rId2"/>
          <a:srcRect l="31792" r="18070" b="-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49A45F5-B493-26E6-3C96-8781524A069C}"/>
              </a:ext>
            </a:extLst>
          </p:cNvPr>
          <p:cNvSpPr>
            <a:spLocks noGrp="1"/>
          </p:cNvSpPr>
          <p:nvPr>
            <p:ph idx="1"/>
          </p:nvPr>
        </p:nvSpPr>
        <p:spPr>
          <a:xfrm>
            <a:off x="5868557" y="2551176"/>
            <a:ext cx="5444382" cy="3591207"/>
          </a:xfrm>
        </p:spPr>
        <p:txBody>
          <a:bodyPr>
            <a:normAutofit/>
          </a:bodyPr>
          <a:lstStyle/>
          <a:p>
            <a:r>
              <a:rPr lang="en-MY" sz="1600"/>
              <a:t>3. Model Setup:</a:t>
            </a:r>
          </a:p>
          <a:p>
            <a:pPr lvl="1"/>
            <a:r>
              <a:rPr lang="en-MY" sz="1600"/>
              <a:t>Training Data: Connect your data source to the sequence analysis node to use it as the training set.</a:t>
            </a:r>
          </a:p>
          <a:p>
            <a:pPr lvl="1"/>
            <a:r>
              <a:rPr lang="en-MY" sz="1600"/>
              <a:t>Validation Data: If you have a separate validation set, connect it as well to properly assess the model's performance.</a:t>
            </a:r>
          </a:p>
          <a:p>
            <a:r>
              <a:rPr lang="en-MY" sz="1600"/>
              <a:t>4. Run the Analysis:</a:t>
            </a:r>
          </a:p>
          <a:p>
            <a:pPr lvl="1"/>
            <a:r>
              <a:rPr lang="en-MY" sz="1600"/>
              <a:t>Execute the Diagram: Run the diagram to execute the sequence analysis. SAS Enterprise Miner will process the data according to the specified sequence analysis technique.</a:t>
            </a:r>
          </a:p>
          <a:p>
            <a:pPr lvl="1"/>
            <a:r>
              <a:rPr lang="en-MY" sz="1600"/>
              <a:t>Monitor Progress: Keep an eye on the run status to catch any errors or issues that might arise during the analysis.</a:t>
            </a:r>
          </a:p>
        </p:txBody>
      </p:sp>
    </p:spTree>
    <p:extLst>
      <p:ext uri="{BB962C8B-B14F-4D97-AF65-F5344CB8AC3E}">
        <p14:creationId xmlns:p14="http://schemas.microsoft.com/office/powerpoint/2010/main" val="143086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DD136-DC3F-6614-F074-9E75F97B1435}"/>
              </a:ext>
            </a:extLst>
          </p:cNvPr>
          <p:cNvSpPr>
            <a:spLocks noGrp="1"/>
          </p:cNvSpPr>
          <p:nvPr>
            <p:ph type="title"/>
          </p:nvPr>
        </p:nvSpPr>
        <p:spPr>
          <a:xfrm>
            <a:off x="5868557" y="1138036"/>
            <a:ext cx="5444382" cy="1402470"/>
          </a:xfrm>
        </p:spPr>
        <p:txBody>
          <a:bodyPr anchor="t">
            <a:normAutofit/>
          </a:bodyPr>
          <a:lstStyle/>
          <a:p>
            <a:r>
              <a:rPr lang="en-MY" sz="3200"/>
              <a:t>Setting Up Sequence Analysis in SAS Enterprise Miner </a:t>
            </a:r>
          </a:p>
        </p:txBody>
      </p:sp>
      <p:pic>
        <p:nvPicPr>
          <p:cNvPr id="5" name="Picture 4" descr="Magnifying glass showing decling performance">
            <a:extLst>
              <a:ext uri="{FF2B5EF4-FFF2-40B4-BE49-F238E27FC236}">
                <a16:creationId xmlns:a16="http://schemas.microsoft.com/office/drawing/2014/main" id="{EDAEE29B-800A-80D6-1FAF-59F07A47D3D3}"/>
              </a:ext>
            </a:extLst>
          </p:cNvPr>
          <p:cNvPicPr>
            <a:picLocks noChangeAspect="1"/>
          </p:cNvPicPr>
          <p:nvPr/>
        </p:nvPicPr>
        <p:blipFill rotWithShape="1">
          <a:blip r:embed="rId2"/>
          <a:srcRect l="9649" r="40213" b="-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85A5F90-AD09-6AC2-E4ED-2E3CC35E5090}"/>
              </a:ext>
            </a:extLst>
          </p:cNvPr>
          <p:cNvSpPr>
            <a:spLocks noGrp="1"/>
          </p:cNvSpPr>
          <p:nvPr>
            <p:ph idx="1"/>
          </p:nvPr>
        </p:nvSpPr>
        <p:spPr>
          <a:xfrm>
            <a:off x="5868557" y="2551176"/>
            <a:ext cx="5444382" cy="3591207"/>
          </a:xfrm>
        </p:spPr>
        <p:txBody>
          <a:bodyPr>
            <a:normAutofit/>
          </a:bodyPr>
          <a:lstStyle/>
          <a:p>
            <a:r>
              <a:rPr lang="en-MY" sz="1400"/>
              <a:t>5. Model Assessment:</a:t>
            </a:r>
          </a:p>
          <a:p>
            <a:pPr lvl="1"/>
            <a:r>
              <a:rPr lang="en-MY" sz="1400"/>
              <a:t>Review Results: Once the analysis is complete, review the output. Look for patterns, rules, or clusters that the analysis has identified.</a:t>
            </a:r>
          </a:p>
          <a:p>
            <a:pPr lvl="1"/>
            <a:r>
              <a:rPr lang="en-MY" sz="1400"/>
              <a:t>Interpretation: Use the results interpretation tools within SAS Enterprise Miner to understand the meaning of the sequence patterns found.</a:t>
            </a:r>
          </a:p>
          <a:p>
            <a:pPr lvl="1"/>
            <a:r>
              <a:rPr lang="en-MY" sz="1400"/>
              <a:t>Adjust Parameters: If the results are not satisfactory, you may need to go back and adjust the parameters or the data preprocessing steps.</a:t>
            </a:r>
          </a:p>
          <a:p>
            <a:r>
              <a:rPr lang="en-MY" sz="1400"/>
              <a:t>6. Validate and Test:</a:t>
            </a:r>
          </a:p>
          <a:p>
            <a:pPr lvl="1"/>
            <a:r>
              <a:rPr lang="en-MY" sz="1400"/>
              <a:t>Validate Model: If you have a validation set, assess the performance of the sequence model on this new data.</a:t>
            </a:r>
          </a:p>
          <a:p>
            <a:pPr lvl="1"/>
            <a:r>
              <a:rPr lang="en-MY" sz="1400"/>
              <a:t>Test Model: Optionally, apply the sequence analysis model to a test set to further evaluate its predictive performance.</a:t>
            </a:r>
          </a:p>
        </p:txBody>
      </p:sp>
    </p:spTree>
    <p:extLst>
      <p:ext uri="{BB962C8B-B14F-4D97-AF65-F5344CB8AC3E}">
        <p14:creationId xmlns:p14="http://schemas.microsoft.com/office/powerpoint/2010/main" val="300341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718866-69D4-85DB-B36D-242F57A0B6DE}"/>
              </a:ext>
            </a:extLst>
          </p:cNvPr>
          <p:cNvSpPr>
            <a:spLocks noGrp="1"/>
          </p:cNvSpPr>
          <p:nvPr>
            <p:ph type="title"/>
          </p:nvPr>
        </p:nvSpPr>
        <p:spPr>
          <a:xfrm>
            <a:off x="841248" y="256032"/>
            <a:ext cx="10506456" cy="1014984"/>
          </a:xfrm>
        </p:spPr>
        <p:txBody>
          <a:bodyPr anchor="b">
            <a:normAutofit/>
          </a:bodyPr>
          <a:lstStyle/>
          <a:p>
            <a:r>
              <a:rPr lang="en-MY" dirty="0"/>
              <a:t>Future Directions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68889665-087E-756F-E8F7-655FD47655D6}"/>
              </a:ext>
            </a:extLst>
          </p:cNvPr>
          <p:cNvGraphicFramePr>
            <a:graphicFrameLocks noGrp="1"/>
          </p:cNvGraphicFramePr>
          <p:nvPr>
            <p:ph idx="1"/>
            <p:extLst>
              <p:ext uri="{D42A27DB-BD31-4B8C-83A1-F6EECF244321}">
                <p14:modId xmlns:p14="http://schemas.microsoft.com/office/powerpoint/2010/main" val="3169011594"/>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8305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46FEB-05A6-95A5-7AA1-A937976E0935}"/>
              </a:ext>
            </a:extLst>
          </p:cNvPr>
          <p:cNvSpPr>
            <a:spLocks noGrp="1"/>
          </p:cNvSpPr>
          <p:nvPr>
            <p:ph type="title"/>
          </p:nvPr>
        </p:nvSpPr>
        <p:spPr>
          <a:xfrm>
            <a:off x="5868557" y="1138036"/>
            <a:ext cx="5444382" cy="1402470"/>
          </a:xfrm>
        </p:spPr>
        <p:txBody>
          <a:bodyPr anchor="t">
            <a:normAutofit/>
          </a:bodyPr>
          <a:lstStyle/>
          <a:p>
            <a:r>
              <a:rPr lang="en-MY" sz="3200"/>
              <a:t>What is  Sequence analysis </a:t>
            </a:r>
          </a:p>
        </p:txBody>
      </p:sp>
      <p:pic>
        <p:nvPicPr>
          <p:cNvPr id="5" name="Picture 4" descr="Magnifying glass showing decling performance">
            <a:extLst>
              <a:ext uri="{FF2B5EF4-FFF2-40B4-BE49-F238E27FC236}">
                <a16:creationId xmlns:a16="http://schemas.microsoft.com/office/drawing/2014/main" id="{D3804752-D0F4-BD0D-F83C-CEA3CDDBBE03}"/>
              </a:ext>
            </a:extLst>
          </p:cNvPr>
          <p:cNvPicPr>
            <a:picLocks noChangeAspect="1"/>
          </p:cNvPicPr>
          <p:nvPr/>
        </p:nvPicPr>
        <p:blipFill rotWithShape="1">
          <a:blip r:embed="rId2"/>
          <a:srcRect l="9649" r="40213" b="-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03AE78E-26D8-5EFA-A764-E96A2EF872EE}"/>
              </a:ext>
            </a:extLst>
          </p:cNvPr>
          <p:cNvSpPr>
            <a:spLocks noGrp="1"/>
          </p:cNvSpPr>
          <p:nvPr>
            <p:ph idx="1"/>
          </p:nvPr>
        </p:nvSpPr>
        <p:spPr>
          <a:xfrm>
            <a:off x="5639957" y="1495195"/>
            <a:ext cx="6098156" cy="4491659"/>
          </a:xfrm>
        </p:spPr>
        <p:txBody>
          <a:bodyPr>
            <a:noAutofit/>
          </a:bodyPr>
          <a:lstStyle/>
          <a:p>
            <a:r>
              <a:rPr lang="en-MY" sz="1600" dirty="0"/>
              <a:t>Sequence analysis refers to a set of techniques used to study patterns or sequences in data. The term "sequence" can refer to many types of ordered data. </a:t>
            </a:r>
          </a:p>
          <a:p>
            <a:r>
              <a:rPr lang="en-MY" sz="1600" dirty="0"/>
              <a:t>Depending on the context, sequence analysis can be applied to a variety of domains, including:</a:t>
            </a:r>
          </a:p>
          <a:p>
            <a:r>
              <a:rPr lang="en-MY" sz="1600" dirty="0"/>
              <a:t>Economics and Marketing: In these fields, sequence analysis can be applied to customer purchase sequences, studying the order in which consumers buy products or services over time.</a:t>
            </a:r>
          </a:p>
          <a:p>
            <a:r>
              <a:rPr lang="en-MY" sz="1600" dirty="0"/>
              <a:t>Web Analysis: Sequence analysis can be used to study patterns of web page visits. For example, a website owner might be interested in the typical sequences of page views leading up to a purchase on an e-commerce site.</a:t>
            </a:r>
          </a:p>
          <a:p>
            <a:r>
              <a:rPr lang="en-MY" sz="1600" dirty="0"/>
              <a:t>Text Analysis: In the realm of natural language processing, sequence analysis can be applied to study patterns in text, such as the order of words or sentences.</a:t>
            </a:r>
          </a:p>
          <a:p>
            <a:r>
              <a:rPr lang="en-MY" sz="1600" dirty="0"/>
              <a:t>Time Series Analysis: Though slightly different, time series analysis deals with ordered data points (usually over time) and can be thought of as a type of sequence analysis.</a:t>
            </a:r>
          </a:p>
        </p:txBody>
      </p:sp>
    </p:spTree>
    <p:extLst>
      <p:ext uri="{BB962C8B-B14F-4D97-AF65-F5344CB8AC3E}">
        <p14:creationId xmlns:p14="http://schemas.microsoft.com/office/powerpoint/2010/main" val="498469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B664A5-E122-0A2B-B0F1-B1039C9ED652}"/>
              </a:ext>
            </a:extLst>
          </p:cNvPr>
          <p:cNvSpPr>
            <a:spLocks noGrp="1"/>
          </p:cNvSpPr>
          <p:nvPr>
            <p:ph type="title"/>
          </p:nvPr>
        </p:nvSpPr>
        <p:spPr>
          <a:xfrm>
            <a:off x="761800" y="762001"/>
            <a:ext cx="5334197" cy="1708242"/>
          </a:xfrm>
        </p:spPr>
        <p:txBody>
          <a:bodyPr anchor="ctr">
            <a:normAutofit/>
          </a:bodyPr>
          <a:lstStyle/>
          <a:p>
            <a:r>
              <a:rPr lang="en-MY" sz="2800"/>
              <a:t>Transformer models for NLP as a powerful new tool in sequence analysis.</a:t>
            </a:r>
            <a:br>
              <a:rPr lang="en-MY" sz="2800"/>
            </a:br>
            <a:endParaRPr lang="en-MY" sz="2800"/>
          </a:p>
        </p:txBody>
      </p:sp>
      <p:sp>
        <p:nvSpPr>
          <p:cNvPr id="3" name="Content Placeholder 2">
            <a:extLst>
              <a:ext uri="{FF2B5EF4-FFF2-40B4-BE49-F238E27FC236}">
                <a16:creationId xmlns:a16="http://schemas.microsoft.com/office/drawing/2014/main" id="{2F3ABAC7-DCA0-1E9A-579B-DACF6B6A1FF1}"/>
              </a:ext>
            </a:extLst>
          </p:cNvPr>
          <p:cNvSpPr>
            <a:spLocks noGrp="1"/>
          </p:cNvSpPr>
          <p:nvPr>
            <p:ph idx="1"/>
          </p:nvPr>
        </p:nvSpPr>
        <p:spPr>
          <a:xfrm>
            <a:off x="761800" y="2470244"/>
            <a:ext cx="5334197" cy="3769835"/>
          </a:xfrm>
        </p:spPr>
        <p:txBody>
          <a:bodyPr anchor="ctr">
            <a:normAutofit/>
          </a:bodyPr>
          <a:lstStyle/>
          <a:p>
            <a:r>
              <a:rPr lang="en-MY" sz="1900"/>
              <a:t>Transformer models have indeed become a powerful tool for sequence analysis, particularly in Natural Language Processing (NLP).</a:t>
            </a:r>
          </a:p>
          <a:p>
            <a:r>
              <a:rPr lang="en-MY" sz="1900"/>
              <a:t>Transformers in NLP: Transformer models, such as BERT (Bidirectional Encoder Representations from Transformers) and GPT (Generative Pre-trained Transformer), are advanced neural networks that have revolutionized sequence analysis in text. They analyse sequences by understanding the contextual relationships between words in a text, which is particularly useful for tasks such as translation, sentiment analysis, and summarization.</a:t>
            </a:r>
          </a:p>
        </p:txBody>
      </p:sp>
      <p:pic>
        <p:nvPicPr>
          <p:cNvPr id="5" name="Picture 4">
            <a:extLst>
              <a:ext uri="{FF2B5EF4-FFF2-40B4-BE49-F238E27FC236}">
                <a16:creationId xmlns:a16="http://schemas.microsoft.com/office/drawing/2014/main" id="{9EDD5CEB-53EA-53D7-8C3B-2732A822BA31}"/>
              </a:ext>
            </a:extLst>
          </p:cNvPr>
          <p:cNvPicPr>
            <a:picLocks noChangeAspect="1"/>
          </p:cNvPicPr>
          <p:nvPr/>
        </p:nvPicPr>
        <p:blipFill>
          <a:blip r:embed="rId2"/>
          <a:srcRect l="33810" r="22507"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363527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5E6050-FA1E-7ADB-48A9-9E81D7E97063}"/>
              </a:ext>
            </a:extLst>
          </p:cNvPr>
          <p:cNvSpPr>
            <a:spLocks noGrp="1"/>
          </p:cNvSpPr>
          <p:nvPr>
            <p:ph type="title"/>
          </p:nvPr>
        </p:nvSpPr>
        <p:spPr>
          <a:xfrm>
            <a:off x="6803409" y="762001"/>
            <a:ext cx="4156512" cy="1708244"/>
          </a:xfrm>
        </p:spPr>
        <p:txBody>
          <a:bodyPr anchor="ctr">
            <a:normAutofit/>
          </a:bodyPr>
          <a:lstStyle/>
          <a:p>
            <a:r>
              <a:rPr lang="en-MY" sz="4000" dirty="0"/>
              <a:t>Importance of Sequence Analysis</a:t>
            </a:r>
          </a:p>
        </p:txBody>
      </p:sp>
      <p:pic>
        <p:nvPicPr>
          <p:cNvPr id="5" name="Picture 4" descr="Graph on document with pen">
            <a:extLst>
              <a:ext uri="{FF2B5EF4-FFF2-40B4-BE49-F238E27FC236}">
                <a16:creationId xmlns:a16="http://schemas.microsoft.com/office/drawing/2014/main" id="{E15EDE03-53D6-B4D2-4F1C-FAC587CFBB11}"/>
              </a:ext>
            </a:extLst>
          </p:cNvPr>
          <p:cNvPicPr>
            <a:picLocks noChangeAspect="1"/>
          </p:cNvPicPr>
          <p:nvPr/>
        </p:nvPicPr>
        <p:blipFill rotWithShape="1">
          <a:blip r:embed="rId2"/>
          <a:srcRect l="27194" r="13471" b="-2"/>
          <a:stretch/>
        </p:blipFill>
        <p:spPr>
          <a:xfrm>
            <a:off x="-1" y="-2"/>
            <a:ext cx="6096001" cy="6858002"/>
          </a:xfrm>
          <a:prstGeom prst="rect">
            <a:avLst/>
          </a:prstGeom>
        </p:spPr>
      </p:pic>
      <p:sp>
        <p:nvSpPr>
          <p:cNvPr id="3" name="Content Placeholder 2">
            <a:extLst>
              <a:ext uri="{FF2B5EF4-FFF2-40B4-BE49-F238E27FC236}">
                <a16:creationId xmlns:a16="http://schemas.microsoft.com/office/drawing/2014/main" id="{67635956-9169-A6F2-C656-A054FBA2C015}"/>
              </a:ext>
            </a:extLst>
          </p:cNvPr>
          <p:cNvSpPr>
            <a:spLocks noGrp="1"/>
          </p:cNvSpPr>
          <p:nvPr>
            <p:ph idx="1"/>
          </p:nvPr>
        </p:nvSpPr>
        <p:spPr>
          <a:xfrm>
            <a:off x="6572250" y="2181225"/>
            <a:ext cx="4772025" cy="4058855"/>
          </a:xfrm>
        </p:spPr>
        <p:txBody>
          <a:bodyPr anchor="ctr">
            <a:noAutofit/>
          </a:bodyPr>
          <a:lstStyle/>
          <a:p>
            <a:r>
              <a:rPr lang="en-MY" sz="1800" dirty="0"/>
              <a:t>Predictive Capabilities: Once patterns are recognized, they can be used to predict future events or sequences, which is valuable in many fields, from finance to medicine.</a:t>
            </a:r>
          </a:p>
          <a:p>
            <a:pPr lvl="1"/>
            <a:r>
              <a:rPr lang="en-MY" sz="1400" dirty="0"/>
              <a:t>use of RNNs, LSTMs, and Transformers for predictions in sequence data.</a:t>
            </a:r>
          </a:p>
          <a:p>
            <a:pPr lvl="1"/>
            <a:r>
              <a:rPr lang="en-MY" sz="1400" dirty="0"/>
              <a:t>Recurrent Neural Networks (RNNs)</a:t>
            </a:r>
          </a:p>
          <a:p>
            <a:pPr lvl="1"/>
            <a:r>
              <a:rPr lang="en-MY" sz="1400" dirty="0"/>
              <a:t>How They Work: RNNs are designed to handle sequence data by using a recurrent loop, allowing information from previous time steps to be passed along. This makes them useful for data where the order of events matters, such as time-series forecasting.</a:t>
            </a:r>
          </a:p>
          <a:p>
            <a:pPr lvl="1"/>
            <a:r>
              <a:rPr lang="en-MY" sz="1400" dirty="0"/>
              <a:t>Strengths: Suitable for relatively short sequences where the model needs to remember past information (e.g., predicting the next word in a sentence).</a:t>
            </a:r>
          </a:p>
          <a:p>
            <a:pPr marL="457200" lvl="1" indent="0">
              <a:buNone/>
            </a:pPr>
            <a:endParaRPr lang="en-MY" sz="1400" dirty="0"/>
          </a:p>
        </p:txBody>
      </p:sp>
    </p:spTree>
    <p:extLst>
      <p:ext uri="{BB962C8B-B14F-4D97-AF65-F5344CB8AC3E}">
        <p14:creationId xmlns:p14="http://schemas.microsoft.com/office/powerpoint/2010/main" val="2664890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A671C8-9EC7-4ABB-79E0-0480D537A6DF}"/>
              </a:ext>
            </a:extLst>
          </p:cNvPr>
          <p:cNvSpPr>
            <a:spLocks noGrp="1"/>
          </p:cNvSpPr>
          <p:nvPr>
            <p:ph type="title"/>
          </p:nvPr>
        </p:nvSpPr>
        <p:spPr>
          <a:xfrm>
            <a:off x="841248" y="256032"/>
            <a:ext cx="10506456" cy="1014984"/>
          </a:xfrm>
        </p:spPr>
        <p:txBody>
          <a:bodyPr anchor="b">
            <a:normAutofit/>
          </a:bodyPr>
          <a:lstStyle/>
          <a:p>
            <a:r>
              <a:rPr lang="en-MY" dirty="0"/>
              <a:t>Long Short-Term Memory Networks (LSTMs)</a:t>
            </a:r>
          </a:p>
        </p:txBody>
      </p:sp>
      <p:sp>
        <p:nvSpPr>
          <p:cNvPr id="16" name="Rectangle 15">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8" name="Content Placeholder 2">
            <a:extLst>
              <a:ext uri="{FF2B5EF4-FFF2-40B4-BE49-F238E27FC236}">
                <a16:creationId xmlns:a16="http://schemas.microsoft.com/office/drawing/2014/main" id="{BCBD214A-8184-D81B-E246-81775B562867}"/>
              </a:ext>
            </a:extLst>
          </p:cNvPr>
          <p:cNvGraphicFramePr>
            <a:graphicFrameLocks noGrp="1"/>
          </p:cNvGraphicFramePr>
          <p:nvPr>
            <p:ph idx="1"/>
            <p:extLst>
              <p:ext uri="{D42A27DB-BD31-4B8C-83A1-F6EECF244321}">
                <p14:modId xmlns:p14="http://schemas.microsoft.com/office/powerpoint/2010/main" val="409329437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6171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3FAFE5-24CD-DAFD-2824-7A86961098EB}"/>
              </a:ext>
            </a:extLst>
          </p:cNvPr>
          <p:cNvSpPr>
            <a:spLocks noGrp="1"/>
          </p:cNvSpPr>
          <p:nvPr>
            <p:ph type="title"/>
          </p:nvPr>
        </p:nvSpPr>
        <p:spPr>
          <a:xfrm>
            <a:off x="841248" y="256032"/>
            <a:ext cx="10506456" cy="1014984"/>
          </a:xfrm>
        </p:spPr>
        <p:txBody>
          <a:bodyPr anchor="b">
            <a:normAutofit/>
          </a:bodyPr>
          <a:lstStyle/>
          <a:p>
            <a:r>
              <a:rPr lang="en-MY" dirty="0"/>
              <a:t>Transformers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39CEFE8D-B510-3E89-AED9-BF381F9D1BCF}"/>
              </a:ext>
            </a:extLst>
          </p:cNvPr>
          <p:cNvGraphicFramePr>
            <a:graphicFrameLocks noGrp="1"/>
          </p:cNvGraphicFramePr>
          <p:nvPr>
            <p:ph idx="1"/>
            <p:extLst>
              <p:ext uri="{D42A27DB-BD31-4B8C-83A1-F6EECF244321}">
                <p14:modId xmlns:p14="http://schemas.microsoft.com/office/powerpoint/2010/main" val="1733445751"/>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6803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2D8F56-EAD8-01CF-6CED-A2E029856C4F}"/>
              </a:ext>
            </a:extLst>
          </p:cNvPr>
          <p:cNvSpPr>
            <a:spLocks noGrp="1"/>
          </p:cNvSpPr>
          <p:nvPr>
            <p:ph type="title"/>
          </p:nvPr>
        </p:nvSpPr>
        <p:spPr>
          <a:xfrm>
            <a:off x="6803409" y="762001"/>
            <a:ext cx="4156512" cy="1708244"/>
          </a:xfrm>
        </p:spPr>
        <p:txBody>
          <a:bodyPr anchor="ctr">
            <a:normAutofit/>
          </a:bodyPr>
          <a:lstStyle/>
          <a:p>
            <a:r>
              <a:rPr lang="en-MY" sz="4000"/>
              <a:t>Importance of Sequence Analysis</a:t>
            </a:r>
          </a:p>
        </p:txBody>
      </p:sp>
      <p:pic>
        <p:nvPicPr>
          <p:cNvPr id="5" name="Picture 4" descr="Drawings on colourful paper">
            <a:extLst>
              <a:ext uri="{FF2B5EF4-FFF2-40B4-BE49-F238E27FC236}">
                <a16:creationId xmlns:a16="http://schemas.microsoft.com/office/drawing/2014/main" id="{AFC73FA5-1F46-082A-079B-C02013F65BEB}"/>
              </a:ext>
            </a:extLst>
          </p:cNvPr>
          <p:cNvPicPr>
            <a:picLocks noChangeAspect="1"/>
          </p:cNvPicPr>
          <p:nvPr/>
        </p:nvPicPr>
        <p:blipFill>
          <a:blip r:embed="rId2"/>
          <a:srcRect l="10205" r="30461" b="-2"/>
          <a:stretch/>
        </p:blipFill>
        <p:spPr>
          <a:xfrm>
            <a:off x="-1" y="-2"/>
            <a:ext cx="6096001" cy="6858002"/>
          </a:xfrm>
          <a:prstGeom prst="rect">
            <a:avLst/>
          </a:prstGeom>
        </p:spPr>
      </p:pic>
      <p:sp>
        <p:nvSpPr>
          <p:cNvPr id="3" name="Content Placeholder 2">
            <a:extLst>
              <a:ext uri="{FF2B5EF4-FFF2-40B4-BE49-F238E27FC236}">
                <a16:creationId xmlns:a16="http://schemas.microsoft.com/office/drawing/2014/main" id="{3FBF8788-3DCB-C253-462A-F8C5287A0164}"/>
              </a:ext>
            </a:extLst>
          </p:cNvPr>
          <p:cNvSpPr>
            <a:spLocks noGrp="1"/>
          </p:cNvSpPr>
          <p:nvPr>
            <p:ph idx="1"/>
          </p:nvPr>
        </p:nvSpPr>
        <p:spPr>
          <a:xfrm>
            <a:off x="6803409" y="2470245"/>
            <a:ext cx="4156512" cy="3769835"/>
          </a:xfrm>
        </p:spPr>
        <p:txBody>
          <a:bodyPr anchor="ctr">
            <a:normAutofit/>
          </a:bodyPr>
          <a:lstStyle/>
          <a:p>
            <a:r>
              <a:rPr lang="en-MY" sz="2000"/>
              <a:t>Personalization: In business contexts, understanding sequences of user behaviors can lead to personalized recommendations or targeted marketing strategies.</a:t>
            </a:r>
          </a:p>
          <a:p>
            <a:r>
              <a:rPr lang="en-MY" sz="2000"/>
              <a:t>Efficiency: Detecting patterns or common sequences can help optimize processes or systems. For instance, understanding common web navigation paths can inform website design to improve user experience.</a:t>
            </a:r>
          </a:p>
          <a:p>
            <a:pPr marL="0" indent="0">
              <a:buNone/>
            </a:pPr>
            <a:endParaRPr lang="en-MY" sz="2000"/>
          </a:p>
        </p:txBody>
      </p:sp>
    </p:spTree>
    <p:extLst>
      <p:ext uri="{BB962C8B-B14F-4D97-AF65-F5344CB8AC3E}">
        <p14:creationId xmlns:p14="http://schemas.microsoft.com/office/powerpoint/2010/main" val="422214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3D964A-C9FD-83BF-3626-A7EB0439555D}"/>
              </a:ext>
            </a:extLst>
          </p:cNvPr>
          <p:cNvSpPr>
            <a:spLocks noGrp="1"/>
          </p:cNvSpPr>
          <p:nvPr>
            <p:ph type="title"/>
          </p:nvPr>
        </p:nvSpPr>
        <p:spPr>
          <a:xfrm>
            <a:off x="6803408" y="762001"/>
            <a:ext cx="4613005" cy="1708244"/>
          </a:xfrm>
        </p:spPr>
        <p:txBody>
          <a:bodyPr anchor="ctr">
            <a:normAutofit/>
          </a:bodyPr>
          <a:lstStyle/>
          <a:p>
            <a:r>
              <a:rPr lang="en-MY" sz="4000"/>
              <a:t>Applications of Sequence Analysis</a:t>
            </a:r>
          </a:p>
        </p:txBody>
      </p:sp>
      <p:pic>
        <p:nvPicPr>
          <p:cNvPr id="5" name="Picture 4" descr="Graph on document with pen">
            <a:extLst>
              <a:ext uri="{FF2B5EF4-FFF2-40B4-BE49-F238E27FC236}">
                <a16:creationId xmlns:a16="http://schemas.microsoft.com/office/drawing/2014/main" id="{9CFE7E09-CDD3-3135-2D5B-466EABC7E727}"/>
              </a:ext>
            </a:extLst>
          </p:cNvPr>
          <p:cNvPicPr>
            <a:picLocks noChangeAspect="1"/>
          </p:cNvPicPr>
          <p:nvPr/>
        </p:nvPicPr>
        <p:blipFill rotWithShape="1">
          <a:blip r:embed="rId2"/>
          <a:srcRect l="27194" r="13471" b="-2"/>
          <a:stretch/>
        </p:blipFill>
        <p:spPr>
          <a:xfrm>
            <a:off x="-1" y="-2"/>
            <a:ext cx="6096001" cy="6858002"/>
          </a:xfrm>
          <a:prstGeom prst="rect">
            <a:avLst/>
          </a:prstGeom>
        </p:spPr>
      </p:pic>
      <p:sp>
        <p:nvSpPr>
          <p:cNvPr id="3" name="Content Placeholder 2">
            <a:extLst>
              <a:ext uri="{FF2B5EF4-FFF2-40B4-BE49-F238E27FC236}">
                <a16:creationId xmlns:a16="http://schemas.microsoft.com/office/drawing/2014/main" id="{32DF4293-3807-B818-AFE0-AC6BB6BD38C6}"/>
              </a:ext>
            </a:extLst>
          </p:cNvPr>
          <p:cNvSpPr>
            <a:spLocks noGrp="1"/>
          </p:cNvSpPr>
          <p:nvPr>
            <p:ph idx="1"/>
          </p:nvPr>
        </p:nvSpPr>
        <p:spPr>
          <a:xfrm>
            <a:off x="6803409" y="2038351"/>
            <a:ext cx="4483716" cy="4201730"/>
          </a:xfrm>
        </p:spPr>
        <p:txBody>
          <a:bodyPr anchor="ctr">
            <a:normAutofit/>
          </a:bodyPr>
          <a:lstStyle/>
          <a:p>
            <a:r>
              <a:rPr lang="en-MY" sz="1400" dirty="0"/>
              <a:t>Economics and Marketing:</a:t>
            </a:r>
          </a:p>
          <a:p>
            <a:pPr lvl="1"/>
            <a:r>
              <a:rPr lang="en-MY" sz="1400" dirty="0"/>
              <a:t>Customer Journey Analysis: Understanding the sequence of touchpoints a customer interacts with before making a purchase.</a:t>
            </a:r>
          </a:p>
          <a:p>
            <a:pPr lvl="1"/>
            <a:r>
              <a:rPr lang="en-MY" sz="1400" dirty="0"/>
              <a:t>Market Basket Analysis: Studying the sequence of items bought together in retail.</a:t>
            </a:r>
          </a:p>
          <a:p>
            <a:r>
              <a:rPr lang="en-MY" sz="1400" dirty="0"/>
              <a:t>Web and User Experience:</a:t>
            </a:r>
          </a:p>
          <a:p>
            <a:pPr lvl="1"/>
            <a:r>
              <a:rPr lang="en-MY" sz="1400" dirty="0"/>
              <a:t>Web Navigation Analysis: Understanding the sequence of web pages visited by users.</a:t>
            </a:r>
          </a:p>
          <a:p>
            <a:pPr lvl="1"/>
            <a:r>
              <a:rPr lang="en-MY" sz="1400" dirty="0"/>
              <a:t>User Behaviour Sequencing: Analysing the order in which users interact with features in software or apps.</a:t>
            </a:r>
          </a:p>
          <a:p>
            <a:r>
              <a:rPr lang="en-MY" sz="1400" dirty="0"/>
              <a:t>Finance:</a:t>
            </a:r>
          </a:p>
          <a:p>
            <a:pPr lvl="1"/>
            <a:r>
              <a:rPr lang="en-MY" sz="1400" dirty="0"/>
              <a:t>Trading Strategies: Developing strategies based on the sequence of past market events.</a:t>
            </a:r>
          </a:p>
          <a:p>
            <a:pPr lvl="1"/>
            <a:r>
              <a:rPr lang="en-MY" sz="1400" dirty="0"/>
              <a:t>Fraud Detection: Detecting unusual sequences of transactions that might indicate fraudulent activity.</a:t>
            </a:r>
          </a:p>
        </p:txBody>
      </p:sp>
    </p:spTree>
    <p:extLst>
      <p:ext uri="{BB962C8B-B14F-4D97-AF65-F5344CB8AC3E}">
        <p14:creationId xmlns:p14="http://schemas.microsoft.com/office/powerpoint/2010/main" val="2583466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2590</Words>
  <Application>Microsoft Office PowerPoint</Application>
  <PresentationFormat>Widescreen</PresentationFormat>
  <Paragraphs>151</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Chapter 10</vt:lpstr>
      <vt:lpstr>Course outline</vt:lpstr>
      <vt:lpstr>What is  Sequence analysis </vt:lpstr>
      <vt:lpstr>Transformer models for NLP as a powerful new tool in sequence analysis. </vt:lpstr>
      <vt:lpstr>Importance of Sequence Analysis</vt:lpstr>
      <vt:lpstr>Long Short-Term Memory Networks (LSTMs)</vt:lpstr>
      <vt:lpstr>Transformers</vt:lpstr>
      <vt:lpstr>Importance of Sequence Analysis</vt:lpstr>
      <vt:lpstr>Applications of Sequence Analysis</vt:lpstr>
      <vt:lpstr>Modern Applications of Sequence Analysis</vt:lpstr>
      <vt:lpstr>Evolution of sequence analysis in the business context </vt:lpstr>
      <vt:lpstr>Evolution of sequence analysis in the business context</vt:lpstr>
      <vt:lpstr>Evolution of sequence analysis in the business context</vt:lpstr>
      <vt:lpstr>Different types of sequence data</vt:lpstr>
      <vt:lpstr>PowerPoint Presentation</vt:lpstr>
      <vt:lpstr>Uncovering Customer Service Patterns: Analyzing the Order of Banking Service Usage Across Accounts</vt:lpstr>
      <vt:lpstr>Identifying Dominant Banking Service Usage Patterns: Insights from Service Sequence Analysis </vt:lpstr>
      <vt:lpstr>Exploring Customer Service Usage Patterns: A Sequence Analysis of Banking Service Combinations</vt:lpstr>
      <vt:lpstr>Analysis of Common Banking Service Sequences: Insights into Customer Usage Patterns</vt:lpstr>
      <vt:lpstr>Setting Up Sequence Analysis in SAS Enterprise Miner </vt:lpstr>
      <vt:lpstr>Setting Up Sequence Analysis in SAS Enterprise Miner </vt:lpstr>
      <vt:lpstr>Setting Up Sequence Analysis in SAS Enterprise Miner </vt:lpstr>
      <vt:lpstr>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dc:title>
  <dc:creator>TEH YING WAH</dc:creator>
  <cp:lastModifiedBy>TEH YING WAH</cp:lastModifiedBy>
  <cp:revision>17</cp:revision>
  <dcterms:created xsi:type="dcterms:W3CDTF">2023-11-01T02:27:42Z</dcterms:created>
  <dcterms:modified xsi:type="dcterms:W3CDTF">2024-09-29T13:08:04Z</dcterms:modified>
</cp:coreProperties>
</file>