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59" r:id="rId6"/>
    <p:sldId id="261" r:id="rId7"/>
    <p:sldId id="262" r:id="rId8"/>
    <p:sldId id="277" r:id="rId9"/>
    <p:sldId id="263" r:id="rId10"/>
    <p:sldId id="264" r:id="rId11"/>
    <p:sldId id="265" r:id="rId12"/>
    <p:sldId id="266" r:id="rId13"/>
    <p:sldId id="267" r:id="rId14"/>
    <p:sldId id="268" r:id="rId15"/>
    <p:sldId id="269" r:id="rId16"/>
    <p:sldId id="270" r:id="rId17"/>
    <p:sldId id="271" r:id="rId18"/>
    <p:sldId id="278" r:id="rId19"/>
    <p:sldId id="279" r:id="rId20"/>
    <p:sldId id="272" r:id="rId21"/>
    <p:sldId id="273" r:id="rId22"/>
    <p:sldId id="274" r:id="rId23"/>
    <p:sldId id="275" r:id="rId24"/>
    <p:sldId id="280" r:id="rId25"/>
    <p:sldId id="281" r:id="rId26"/>
    <p:sldId id="2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3DF648F-D1C0-405C-80A2-9C02FA4C9F0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CDE312F-4221-4CED-8D6B-B7749FC97A2C}">
      <dgm:prSet/>
      <dgm:spPr/>
      <dgm:t>
        <a:bodyPr/>
        <a:lstStyle/>
        <a:p>
          <a:r>
            <a:rPr lang="en-MY"/>
            <a:t>DBSCAN excels in identifying clusters of arbitrary shapes and detecting noise, making it ideal for spatial data and real-world applications where cluster numbers are unknown. However, its sensitivity to parameters and struggle with high-dimensional or varying density data can be limiting.</a:t>
          </a:r>
          <a:endParaRPr lang="en-US"/>
        </a:p>
      </dgm:t>
    </dgm:pt>
    <dgm:pt modelId="{F533456E-12F5-4612-A944-77D021B67886}" type="parTrans" cxnId="{308CC1D5-EDE0-4ADF-AE22-96233B39C1EE}">
      <dgm:prSet/>
      <dgm:spPr/>
      <dgm:t>
        <a:bodyPr/>
        <a:lstStyle/>
        <a:p>
          <a:endParaRPr lang="en-US"/>
        </a:p>
      </dgm:t>
    </dgm:pt>
    <dgm:pt modelId="{FB8C75D1-9AED-40B3-B2DD-48CDB65BB0DA}" type="sibTrans" cxnId="{308CC1D5-EDE0-4ADF-AE22-96233B39C1EE}">
      <dgm:prSet/>
      <dgm:spPr/>
      <dgm:t>
        <a:bodyPr/>
        <a:lstStyle/>
        <a:p>
          <a:endParaRPr lang="en-US"/>
        </a:p>
      </dgm:t>
    </dgm:pt>
    <dgm:pt modelId="{52EDF218-050A-4F4D-8162-1E562A0A2543}">
      <dgm:prSet/>
      <dgm:spPr/>
      <dgm:t>
        <a:bodyPr/>
        <a:lstStyle/>
        <a:p>
          <a:r>
            <a:rPr lang="en-MY"/>
            <a:t>K-means is efficient and easy to use for simple, well-defined, spherical clusters, but requires pre-specifying the number of clusters and does not handle noise well. It performs poorly when clusters are irregular or overlapping.</a:t>
          </a:r>
          <a:endParaRPr lang="en-US"/>
        </a:p>
      </dgm:t>
    </dgm:pt>
    <dgm:pt modelId="{08426C24-08B4-4D8D-8551-2583A988647F}" type="parTrans" cxnId="{940B0C10-FA17-4CAF-9A41-9ED39AEBCC83}">
      <dgm:prSet/>
      <dgm:spPr/>
      <dgm:t>
        <a:bodyPr/>
        <a:lstStyle/>
        <a:p>
          <a:endParaRPr lang="en-US"/>
        </a:p>
      </dgm:t>
    </dgm:pt>
    <dgm:pt modelId="{0EBDAF8E-8816-4E27-92B7-B13730782462}" type="sibTrans" cxnId="{940B0C10-FA17-4CAF-9A41-9ED39AEBCC83}">
      <dgm:prSet/>
      <dgm:spPr/>
      <dgm:t>
        <a:bodyPr/>
        <a:lstStyle/>
        <a:p>
          <a:endParaRPr lang="en-US"/>
        </a:p>
      </dgm:t>
    </dgm:pt>
    <dgm:pt modelId="{F1BE1FF9-E255-4943-946B-FD4090D58BBD}">
      <dgm:prSet/>
      <dgm:spPr/>
      <dgm:t>
        <a:bodyPr/>
        <a:lstStyle/>
        <a:p>
          <a:r>
            <a:rPr lang="en-MY"/>
            <a:t>Agglomerative Clustering provides a flexible approach that can create a hierarchical structure and handle different data types, making it suitable for exploratory data analysis. However, it is often computationally demanding and subjective due to linkage criteria and the choice of stopping level.</a:t>
          </a:r>
          <a:endParaRPr lang="en-US"/>
        </a:p>
      </dgm:t>
    </dgm:pt>
    <dgm:pt modelId="{0B3798A5-7FBC-4B20-B0D7-3DC92AE94E86}" type="parTrans" cxnId="{438DEA82-EFEC-488C-B059-488CA78FA2F3}">
      <dgm:prSet/>
      <dgm:spPr/>
      <dgm:t>
        <a:bodyPr/>
        <a:lstStyle/>
        <a:p>
          <a:endParaRPr lang="en-US"/>
        </a:p>
      </dgm:t>
    </dgm:pt>
    <dgm:pt modelId="{3390590B-BCB1-4D49-A35B-D96A81994A48}" type="sibTrans" cxnId="{438DEA82-EFEC-488C-B059-488CA78FA2F3}">
      <dgm:prSet/>
      <dgm:spPr/>
      <dgm:t>
        <a:bodyPr/>
        <a:lstStyle/>
        <a:p>
          <a:endParaRPr lang="en-US"/>
        </a:p>
      </dgm:t>
    </dgm:pt>
    <dgm:pt modelId="{46E07545-7C54-4566-9B91-B0D0747F63E1}" type="pres">
      <dgm:prSet presAssocID="{A3DF648F-D1C0-405C-80A2-9C02FA4C9F05}" presName="root" presStyleCnt="0">
        <dgm:presLayoutVars>
          <dgm:dir/>
          <dgm:resizeHandles val="exact"/>
        </dgm:presLayoutVars>
      </dgm:prSet>
      <dgm:spPr/>
    </dgm:pt>
    <dgm:pt modelId="{FE2DCE3D-AC76-4BF7-8860-E89851ED7CAA}" type="pres">
      <dgm:prSet presAssocID="{BCDE312F-4221-4CED-8D6B-B7749FC97A2C}" presName="compNode" presStyleCnt="0"/>
      <dgm:spPr/>
    </dgm:pt>
    <dgm:pt modelId="{BEBD708C-EF02-4112-8E72-B4C9F4DA06AD}" type="pres">
      <dgm:prSet presAssocID="{BCDE312F-4221-4CED-8D6B-B7749FC97A2C}" presName="bgRect" presStyleLbl="bgShp" presStyleIdx="0" presStyleCnt="3"/>
      <dgm:spPr/>
    </dgm:pt>
    <dgm:pt modelId="{94183873-1BC2-4C66-9321-09671FFCFA89}" type="pres">
      <dgm:prSet presAssocID="{BCDE312F-4221-4CED-8D6B-B7749FC97A2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C401377D-FA94-4E33-B344-CD5A54A10523}" type="pres">
      <dgm:prSet presAssocID="{BCDE312F-4221-4CED-8D6B-B7749FC97A2C}" presName="spaceRect" presStyleCnt="0"/>
      <dgm:spPr/>
    </dgm:pt>
    <dgm:pt modelId="{8F810E58-DEEB-439E-852D-6396D51D0B07}" type="pres">
      <dgm:prSet presAssocID="{BCDE312F-4221-4CED-8D6B-B7749FC97A2C}" presName="parTx" presStyleLbl="revTx" presStyleIdx="0" presStyleCnt="3">
        <dgm:presLayoutVars>
          <dgm:chMax val="0"/>
          <dgm:chPref val="0"/>
        </dgm:presLayoutVars>
      </dgm:prSet>
      <dgm:spPr/>
    </dgm:pt>
    <dgm:pt modelId="{6AFAC831-9311-4146-B54D-9A041480C753}" type="pres">
      <dgm:prSet presAssocID="{FB8C75D1-9AED-40B3-B2DD-48CDB65BB0DA}" presName="sibTrans" presStyleCnt="0"/>
      <dgm:spPr/>
    </dgm:pt>
    <dgm:pt modelId="{789C78EF-315F-429E-8D90-A97D0B8956DB}" type="pres">
      <dgm:prSet presAssocID="{52EDF218-050A-4F4D-8162-1E562A0A2543}" presName="compNode" presStyleCnt="0"/>
      <dgm:spPr/>
    </dgm:pt>
    <dgm:pt modelId="{EE925407-8BDF-4058-A836-9961EE8F4F25}" type="pres">
      <dgm:prSet presAssocID="{52EDF218-050A-4F4D-8162-1E562A0A2543}" presName="bgRect" presStyleLbl="bgShp" presStyleIdx="1" presStyleCnt="3"/>
      <dgm:spPr/>
    </dgm:pt>
    <dgm:pt modelId="{63D99C98-7BBF-4C3E-A57D-3160204E02F1}" type="pres">
      <dgm:prSet presAssocID="{52EDF218-050A-4F4D-8162-1E562A0A25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3D6CF8E4-AA2B-44DF-B9AA-8C49859981EB}" type="pres">
      <dgm:prSet presAssocID="{52EDF218-050A-4F4D-8162-1E562A0A2543}" presName="spaceRect" presStyleCnt="0"/>
      <dgm:spPr/>
    </dgm:pt>
    <dgm:pt modelId="{9E6BDF6E-8518-4B50-8F1F-A4ECD21A7839}" type="pres">
      <dgm:prSet presAssocID="{52EDF218-050A-4F4D-8162-1E562A0A2543}" presName="parTx" presStyleLbl="revTx" presStyleIdx="1" presStyleCnt="3">
        <dgm:presLayoutVars>
          <dgm:chMax val="0"/>
          <dgm:chPref val="0"/>
        </dgm:presLayoutVars>
      </dgm:prSet>
      <dgm:spPr/>
    </dgm:pt>
    <dgm:pt modelId="{445B516D-46C9-4276-B809-BC7B24483AE9}" type="pres">
      <dgm:prSet presAssocID="{0EBDAF8E-8816-4E27-92B7-B13730782462}" presName="sibTrans" presStyleCnt="0"/>
      <dgm:spPr/>
    </dgm:pt>
    <dgm:pt modelId="{105E747D-E0E5-4B81-B9E8-0809FF4848AB}" type="pres">
      <dgm:prSet presAssocID="{F1BE1FF9-E255-4943-946B-FD4090D58BBD}" presName="compNode" presStyleCnt="0"/>
      <dgm:spPr/>
    </dgm:pt>
    <dgm:pt modelId="{F1E81059-17CD-4124-997F-9D2AB28B8AC5}" type="pres">
      <dgm:prSet presAssocID="{F1BE1FF9-E255-4943-946B-FD4090D58BBD}" presName="bgRect" presStyleLbl="bgShp" presStyleIdx="2" presStyleCnt="3"/>
      <dgm:spPr/>
    </dgm:pt>
    <dgm:pt modelId="{BFE1C2A6-632F-4F4A-9DFD-DF77BB18F4AB}" type="pres">
      <dgm:prSet presAssocID="{F1BE1FF9-E255-4943-946B-FD4090D58BB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B7313DC-26BD-4897-8900-F2332E4682BD}" type="pres">
      <dgm:prSet presAssocID="{F1BE1FF9-E255-4943-946B-FD4090D58BBD}" presName="spaceRect" presStyleCnt="0"/>
      <dgm:spPr/>
    </dgm:pt>
    <dgm:pt modelId="{DC7FA962-C37E-4F00-BA95-7E497822E887}" type="pres">
      <dgm:prSet presAssocID="{F1BE1FF9-E255-4943-946B-FD4090D58BBD}" presName="parTx" presStyleLbl="revTx" presStyleIdx="2" presStyleCnt="3">
        <dgm:presLayoutVars>
          <dgm:chMax val="0"/>
          <dgm:chPref val="0"/>
        </dgm:presLayoutVars>
      </dgm:prSet>
      <dgm:spPr/>
    </dgm:pt>
  </dgm:ptLst>
  <dgm:cxnLst>
    <dgm:cxn modelId="{6F4CDE0B-99DF-4F68-9899-995F6CA96969}" type="presOf" srcId="{52EDF218-050A-4F4D-8162-1E562A0A2543}" destId="{9E6BDF6E-8518-4B50-8F1F-A4ECD21A7839}" srcOrd="0" destOrd="0" presId="urn:microsoft.com/office/officeart/2018/2/layout/IconVerticalSolidList"/>
    <dgm:cxn modelId="{940B0C10-FA17-4CAF-9A41-9ED39AEBCC83}" srcId="{A3DF648F-D1C0-405C-80A2-9C02FA4C9F05}" destId="{52EDF218-050A-4F4D-8162-1E562A0A2543}" srcOrd="1" destOrd="0" parTransId="{08426C24-08B4-4D8D-8551-2583A988647F}" sibTransId="{0EBDAF8E-8816-4E27-92B7-B13730782462}"/>
    <dgm:cxn modelId="{C6151927-597E-41DA-AB86-F0505648FFBF}" type="presOf" srcId="{F1BE1FF9-E255-4943-946B-FD4090D58BBD}" destId="{DC7FA962-C37E-4F00-BA95-7E497822E887}" srcOrd="0" destOrd="0" presId="urn:microsoft.com/office/officeart/2018/2/layout/IconVerticalSolidList"/>
    <dgm:cxn modelId="{EB918666-0A5E-477F-9037-E515AE3E12C2}" type="presOf" srcId="{A3DF648F-D1C0-405C-80A2-9C02FA4C9F05}" destId="{46E07545-7C54-4566-9B91-B0D0747F63E1}" srcOrd="0" destOrd="0" presId="urn:microsoft.com/office/officeart/2018/2/layout/IconVerticalSolidList"/>
    <dgm:cxn modelId="{438DEA82-EFEC-488C-B059-488CA78FA2F3}" srcId="{A3DF648F-D1C0-405C-80A2-9C02FA4C9F05}" destId="{F1BE1FF9-E255-4943-946B-FD4090D58BBD}" srcOrd="2" destOrd="0" parTransId="{0B3798A5-7FBC-4B20-B0D7-3DC92AE94E86}" sibTransId="{3390590B-BCB1-4D49-A35B-D96A81994A48}"/>
    <dgm:cxn modelId="{563F8F91-22D6-4C8D-A53F-5CC4C7107772}" type="presOf" srcId="{BCDE312F-4221-4CED-8D6B-B7749FC97A2C}" destId="{8F810E58-DEEB-439E-852D-6396D51D0B07}" srcOrd="0" destOrd="0" presId="urn:microsoft.com/office/officeart/2018/2/layout/IconVerticalSolidList"/>
    <dgm:cxn modelId="{308CC1D5-EDE0-4ADF-AE22-96233B39C1EE}" srcId="{A3DF648F-D1C0-405C-80A2-9C02FA4C9F05}" destId="{BCDE312F-4221-4CED-8D6B-B7749FC97A2C}" srcOrd="0" destOrd="0" parTransId="{F533456E-12F5-4612-A944-77D021B67886}" sibTransId="{FB8C75D1-9AED-40B3-B2DD-48CDB65BB0DA}"/>
    <dgm:cxn modelId="{F2659D39-787C-40B3-B3A6-EB8BAAB76447}" type="presParOf" srcId="{46E07545-7C54-4566-9B91-B0D0747F63E1}" destId="{FE2DCE3D-AC76-4BF7-8860-E89851ED7CAA}" srcOrd="0" destOrd="0" presId="urn:microsoft.com/office/officeart/2018/2/layout/IconVerticalSolidList"/>
    <dgm:cxn modelId="{3F6B962A-C281-41B8-AE49-576DD9FD91AE}" type="presParOf" srcId="{FE2DCE3D-AC76-4BF7-8860-E89851ED7CAA}" destId="{BEBD708C-EF02-4112-8E72-B4C9F4DA06AD}" srcOrd="0" destOrd="0" presId="urn:microsoft.com/office/officeart/2018/2/layout/IconVerticalSolidList"/>
    <dgm:cxn modelId="{E3302459-B317-4E3C-81E9-4DD2331F4168}" type="presParOf" srcId="{FE2DCE3D-AC76-4BF7-8860-E89851ED7CAA}" destId="{94183873-1BC2-4C66-9321-09671FFCFA89}" srcOrd="1" destOrd="0" presId="urn:microsoft.com/office/officeart/2018/2/layout/IconVerticalSolidList"/>
    <dgm:cxn modelId="{5ED2B83A-FFC3-4020-AD64-5EAA3CB89CD3}" type="presParOf" srcId="{FE2DCE3D-AC76-4BF7-8860-E89851ED7CAA}" destId="{C401377D-FA94-4E33-B344-CD5A54A10523}" srcOrd="2" destOrd="0" presId="urn:microsoft.com/office/officeart/2018/2/layout/IconVerticalSolidList"/>
    <dgm:cxn modelId="{D1B85FA5-36D7-41C1-A2EE-FAB6DA455911}" type="presParOf" srcId="{FE2DCE3D-AC76-4BF7-8860-E89851ED7CAA}" destId="{8F810E58-DEEB-439E-852D-6396D51D0B07}" srcOrd="3" destOrd="0" presId="urn:microsoft.com/office/officeart/2018/2/layout/IconVerticalSolidList"/>
    <dgm:cxn modelId="{ABD37A4C-1DC9-4CBC-89EB-4193B318B9F5}" type="presParOf" srcId="{46E07545-7C54-4566-9B91-B0D0747F63E1}" destId="{6AFAC831-9311-4146-B54D-9A041480C753}" srcOrd="1" destOrd="0" presId="urn:microsoft.com/office/officeart/2018/2/layout/IconVerticalSolidList"/>
    <dgm:cxn modelId="{0AC31ED3-5E06-4013-8267-90A5BBDE4030}" type="presParOf" srcId="{46E07545-7C54-4566-9B91-B0D0747F63E1}" destId="{789C78EF-315F-429E-8D90-A97D0B8956DB}" srcOrd="2" destOrd="0" presId="urn:microsoft.com/office/officeart/2018/2/layout/IconVerticalSolidList"/>
    <dgm:cxn modelId="{E3F816FD-06DD-438F-B108-16E79B6531BD}" type="presParOf" srcId="{789C78EF-315F-429E-8D90-A97D0B8956DB}" destId="{EE925407-8BDF-4058-A836-9961EE8F4F25}" srcOrd="0" destOrd="0" presId="urn:microsoft.com/office/officeart/2018/2/layout/IconVerticalSolidList"/>
    <dgm:cxn modelId="{4F7CACF9-967B-4DFA-8908-7C722B3BC7A0}" type="presParOf" srcId="{789C78EF-315F-429E-8D90-A97D0B8956DB}" destId="{63D99C98-7BBF-4C3E-A57D-3160204E02F1}" srcOrd="1" destOrd="0" presId="urn:microsoft.com/office/officeart/2018/2/layout/IconVerticalSolidList"/>
    <dgm:cxn modelId="{6AE6D4F4-6B1D-4113-B072-1DAC4C26C6BE}" type="presParOf" srcId="{789C78EF-315F-429E-8D90-A97D0B8956DB}" destId="{3D6CF8E4-AA2B-44DF-B9AA-8C49859981EB}" srcOrd="2" destOrd="0" presId="urn:microsoft.com/office/officeart/2018/2/layout/IconVerticalSolidList"/>
    <dgm:cxn modelId="{E82FE6A9-33AF-4697-9C3F-910B109B6F75}" type="presParOf" srcId="{789C78EF-315F-429E-8D90-A97D0B8956DB}" destId="{9E6BDF6E-8518-4B50-8F1F-A4ECD21A7839}" srcOrd="3" destOrd="0" presId="urn:microsoft.com/office/officeart/2018/2/layout/IconVerticalSolidList"/>
    <dgm:cxn modelId="{1D830FE4-001D-4A96-B1D0-7D5721A5B9B7}" type="presParOf" srcId="{46E07545-7C54-4566-9B91-B0D0747F63E1}" destId="{445B516D-46C9-4276-B809-BC7B24483AE9}" srcOrd="3" destOrd="0" presId="urn:microsoft.com/office/officeart/2018/2/layout/IconVerticalSolidList"/>
    <dgm:cxn modelId="{0F231C51-E3D8-4808-A1FD-1A748A8D285C}" type="presParOf" srcId="{46E07545-7C54-4566-9B91-B0D0747F63E1}" destId="{105E747D-E0E5-4B81-B9E8-0809FF4848AB}" srcOrd="4" destOrd="0" presId="urn:microsoft.com/office/officeart/2018/2/layout/IconVerticalSolidList"/>
    <dgm:cxn modelId="{5208D8C0-D346-4D84-B60A-B8C57E34E102}" type="presParOf" srcId="{105E747D-E0E5-4B81-B9E8-0809FF4848AB}" destId="{F1E81059-17CD-4124-997F-9D2AB28B8AC5}" srcOrd="0" destOrd="0" presId="urn:microsoft.com/office/officeart/2018/2/layout/IconVerticalSolidList"/>
    <dgm:cxn modelId="{C2E9ACEC-6FCB-4C64-9911-3F2168348FCC}" type="presParOf" srcId="{105E747D-E0E5-4B81-B9E8-0809FF4848AB}" destId="{BFE1C2A6-632F-4F4A-9DFD-DF77BB18F4AB}" srcOrd="1" destOrd="0" presId="urn:microsoft.com/office/officeart/2018/2/layout/IconVerticalSolidList"/>
    <dgm:cxn modelId="{366286F1-43D1-403C-8CE2-CE10C8283EA8}" type="presParOf" srcId="{105E747D-E0E5-4B81-B9E8-0809FF4848AB}" destId="{4B7313DC-26BD-4897-8900-F2332E4682BD}" srcOrd="2" destOrd="0" presId="urn:microsoft.com/office/officeart/2018/2/layout/IconVerticalSolidList"/>
    <dgm:cxn modelId="{8BFBD949-3B8A-4883-87A1-CFD9A077102F}" type="presParOf" srcId="{105E747D-E0E5-4B81-B9E8-0809FF4848AB}" destId="{DC7FA962-C37E-4F00-BA95-7E497822E88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D708C-EF02-4112-8E72-B4C9F4DA06AD}">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183873-1BC2-4C66-9321-09671FFCFA89}">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810E58-DEEB-439E-852D-6396D51D0B07}">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MY" sz="1700" kern="1200"/>
            <a:t>DBSCAN excels in identifying clusters of arbitrary shapes and detecting noise, making it ideal for spatial data and real-world applications where cluster numbers are unknown. However, its sensitivity to parameters and struggle with high-dimensional or varying density data can be limiting.</a:t>
          </a:r>
          <a:endParaRPr lang="en-US" sz="1700" kern="1200"/>
        </a:p>
      </dsp:txBody>
      <dsp:txXfrm>
        <a:off x="1437631" y="531"/>
        <a:ext cx="9077968" cy="1244702"/>
      </dsp:txXfrm>
    </dsp:sp>
    <dsp:sp modelId="{EE925407-8BDF-4058-A836-9961EE8F4F25}">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D99C98-7BBF-4C3E-A57D-3160204E02F1}">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6BDF6E-8518-4B50-8F1F-A4ECD21A7839}">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MY" sz="1700" kern="1200"/>
            <a:t>K-means is efficient and easy to use for simple, well-defined, spherical clusters, but requires pre-specifying the number of clusters and does not handle noise well. It performs poorly when clusters are irregular or overlapping.</a:t>
          </a:r>
          <a:endParaRPr lang="en-US" sz="1700" kern="1200"/>
        </a:p>
      </dsp:txBody>
      <dsp:txXfrm>
        <a:off x="1437631" y="1556410"/>
        <a:ext cx="9077968" cy="1244702"/>
      </dsp:txXfrm>
    </dsp:sp>
    <dsp:sp modelId="{F1E81059-17CD-4124-997F-9D2AB28B8AC5}">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E1C2A6-632F-4F4A-9DFD-DF77BB18F4AB}">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7FA962-C37E-4F00-BA95-7E497822E887}">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MY" sz="1700" kern="1200"/>
            <a:t>Agglomerative Clustering provides a flexible approach that can create a hierarchical structure and handle different data types, making it suitable for exploratory data analysis. However, it is often computationally demanding and subjective due to linkage criteria and the choice of stopping level.</a:t>
          </a:r>
          <a:endParaRPr lang="en-US" sz="17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D6A0-EC2A-0FA8-0113-1CFCD517CD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304EE161-2B6E-96F9-DFF2-F3BEF09461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D7E01F08-9633-BE91-5D35-8B152C2F510F}"/>
              </a:ext>
            </a:extLst>
          </p:cNvPr>
          <p:cNvSpPr>
            <a:spLocks noGrp="1"/>
          </p:cNvSpPr>
          <p:nvPr>
            <p:ph type="dt" sz="half" idx="10"/>
          </p:nvPr>
        </p:nvSpPr>
        <p:spPr/>
        <p:txBody>
          <a:bodyPr/>
          <a:lstStyle/>
          <a:p>
            <a:fld id="{D5AB1943-91A8-4207-B194-029B846BEC7B}" type="datetimeFigureOut">
              <a:rPr lang="en-MY" smtClean="0"/>
              <a:t>1/10/2024</a:t>
            </a:fld>
            <a:endParaRPr lang="en-MY"/>
          </a:p>
        </p:txBody>
      </p:sp>
      <p:sp>
        <p:nvSpPr>
          <p:cNvPr id="5" name="Footer Placeholder 4">
            <a:extLst>
              <a:ext uri="{FF2B5EF4-FFF2-40B4-BE49-F238E27FC236}">
                <a16:creationId xmlns:a16="http://schemas.microsoft.com/office/drawing/2014/main" id="{7E8522BB-2D47-7A21-9B33-007E965A008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BD98C56-B096-989B-6A2A-2DFF6D5970D4}"/>
              </a:ext>
            </a:extLst>
          </p:cNvPr>
          <p:cNvSpPr>
            <a:spLocks noGrp="1"/>
          </p:cNvSpPr>
          <p:nvPr>
            <p:ph type="sldNum" sz="quarter" idx="12"/>
          </p:nvPr>
        </p:nvSpPr>
        <p:spPr/>
        <p:txBody>
          <a:bodyPr/>
          <a:lstStyle/>
          <a:p>
            <a:fld id="{68DB42E2-2CC6-422D-994D-B75D796BA4F8}" type="slidenum">
              <a:rPr lang="en-MY" smtClean="0"/>
              <a:t>‹#›</a:t>
            </a:fld>
            <a:endParaRPr lang="en-MY"/>
          </a:p>
        </p:txBody>
      </p:sp>
    </p:spTree>
    <p:extLst>
      <p:ext uri="{BB962C8B-B14F-4D97-AF65-F5344CB8AC3E}">
        <p14:creationId xmlns:p14="http://schemas.microsoft.com/office/powerpoint/2010/main" val="41004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FB68E-8806-BF57-0E97-D58695E6C8ED}"/>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1CABA1D4-5972-C2AC-F718-D60CB09A20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0C51E40-34C8-DAD6-C76F-8F3D1E2047EE}"/>
              </a:ext>
            </a:extLst>
          </p:cNvPr>
          <p:cNvSpPr>
            <a:spLocks noGrp="1"/>
          </p:cNvSpPr>
          <p:nvPr>
            <p:ph type="dt" sz="half" idx="10"/>
          </p:nvPr>
        </p:nvSpPr>
        <p:spPr/>
        <p:txBody>
          <a:bodyPr/>
          <a:lstStyle/>
          <a:p>
            <a:fld id="{D5AB1943-91A8-4207-B194-029B846BEC7B}" type="datetimeFigureOut">
              <a:rPr lang="en-MY" smtClean="0"/>
              <a:t>1/10/2024</a:t>
            </a:fld>
            <a:endParaRPr lang="en-MY"/>
          </a:p>
        </p:txBody>
      </p:sp>
      <p:sp>
        <p:nvSpPr>
          <p:cNvPr id="5" name="Footer Placeholder 4">
            <a:extLst>
              <a:ext uri="{FF2B5EF4-FFF2-40B4-BE49-F238E27FC236}">
                <a16:creationId xmlns:a16="http://schemas.microsoft.com/office/drawing/2014/main" id="{9285E4FC-1BAE-1EC7-6930-1A4FC7171CB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CFBE464-32FC-8783-D307-A65948CD40F3}"/>
              </a:ext>
            </a:extLst>
          </p:cNvPr>
          <p:cNvSpPr>
            <a:spLocks noGrp="1"/>
          </p:cNvSpPr>
          <p:nvPr>
            <p:ph type="sldNum" sz="quarter" idx="12"/>
          </p:nvPr>
        </p:nvSpPr>
        <p:spPr/>
        <p:txBody>
          <a:bodyPr/>
          <a:lstStyle/>
          <a:p>
            <a:fld id="{68DB42E2-2CC6-422D-994D-B75D796BA4F8}" type="slidenum">
              <a:rPr lang="en-MY" smtClean="0"/>
              <a:t>‹#›</a:t>
            </a:fld>
            <a:endParaRPr lang="en-MY"/>
          </a:p>
        </p:txBody>
      </p:sp>
    </p:spTree>
    <p:extLst>
      <p:ext uri="{BB962C8B-B14F-4D97-AF65-F5344CB8AC3E}">
        <p14:creationId xmlns:p14="http://schemas.microsoft.com/office/powerpoint/2010/main" val="125922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4AD1B0-83C4-1F8D-34B8-12F8E85460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025007FC-B9F0-1C2A-F651-20E71B229B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EDD6B34-43A9-D6AC-CF9C-5BB51CA46B2A}"/>
              </a:ext>
            </a:extLst>
          </p:cNvPr>
          <p:cNvSpPr>
            <a:spLocks noGrp="1"/>
          </p:cNvSpPr>
          <p:nvPr>
            <p:ph type="dt" sz="half" idx="10"/>
          </p:nvPr>
        </p:nvSpPr>
        <p:spPr/>
        <p:txBody>
          <a:bodyPr/>
          <a:lstStyle/>
          <a:p>
            <a:fld id="{D5AB1943-91A8-4207-B194-029B846BEC7B}" type="datetimeFigureOut">
              <a:rPr lang="en-MY" smtClean="0"/>
              <a:t>1/10/2024</a:t>
            </a:fld>
            <a:endParaRPr lang="en-MY"/>
          </a:p>
        </p:txBody>
      </p:sp>
      <p:sp>
        <p:nvSpPr>
          <p:cNvPr id="5" name="Footer Placeholder 4">
            <a:extLst>
              <a:ext uri="{FF2B5EF4-FFF2-40B4-BE49-F238E27FC236}">
                <a16:creationId xmlns:a16="http://schemas.microsoft.com/office/drawing/2014/main" id="{13F8EB69-B708-A2F7-8C82-AC52BEB4113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0AF715E-591D-C4DE-3AB3-581639DD2DF1}"/>
              </a:ext>
            </a:extLst>
          </p:cNvPr>
          <p:cNvSpPr>
            <a:spLocks noGrp="1"/>
          </p:cNvSpPr>
          <p:nvPr>
            <p:ph type="sldNum" sz="quarter" idx="12"/>
          </p:nvPr>
        </p:nvSpPr>
        <p:spPr/>
        <p:txBody>
          <a:bodyPr/>
          <a:lstStyle/>
          <a:p>
            <a:fld id="{68DB42E2-2CC6-422D-994D-B75D796BA4F8}" type="slidenum">
              <a:rPr lang="en-MY" smtClean="0"/>
              <a:t>‹#›</a:t>
            </a:fld>
            <a:endParaRPr lang="en-MY"/>
          </a:p>
        </p:txBody>
      </p:sp>
    </p:spTree>
    <p:extLst>
      <p:ext uri="{BB962C8B-B14F-4D97-AF65-F5344CB8AC3E}">
        <p14:creationId xmlns:p14="http://schemas.microsoft.com/office/powerpoint/2010/main" val="3246018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30FF-6AD6-079E-4B28-6363D579BEE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DE0FB82B-A2D8-FB20-530C-72538A29A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A80D700-8D10-5FA0-2954-13008DA05CEE}"/>
              </a:ext>
            </a:extLst>
          </p:cNvPr>
          <p:cNvSpPr>
            <a:spLocks noGrp="1"/>
          </p:cNvSpPr>
          <p:nvPr>
            <p:ph type="dt" sz="half" idx="10"/>
          </p:nvPr>
        </p:nvSpPr>
        <p:spPr/>
        <p:txBody>
          <a:bodyPr/>
          <a:lstStyle/>
          <a:p>
            <a:fld id="{D5AB1943-91A8-4207-B194-029B846BEC7B}" type="datetimeFigureOut">
              <a:rPr lang="en-MY" smtClean="0"/>
              <a:t>1/10/2024</a:t>
            </a:fld>
            <a:endParaRPr lang="en-MY"/>
          </a:p>
        </p:txBody>
      </p:sp>
      <p:sp>
        <p:nvSpPr>
          <p:cNvPr id="5" name="Footer Placeholder 4">
            <a:extLst>
              <a:ext uri="{FF2B5EF4-FFF2-40B4-BE49-F238E27FC236}">
                <a16:creationId xmlns:a16="http://schemas.microsoft.com/office/drawing/2014/main" id="{FDFEDE87-1152-F5E5-73CC-47EB2FCD5A8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797EADD-32EB-B69E-C11E-12C2EFFFF0A1}"/>
              </a:ext>
            </a:extLst>
          </p:cNvPr>
          <p:cNvSpPr>
            <a:spLocks noGrp="1"/>
          </p:cNvSpPr>
          <p:nvPr>
            <p:ph type="sldNum" sz="quarter" idx="12"/>
          </p:nvPr>
        </p:nvSpPr>
        <p:spPr/>
        <p:txBody>
          <a:bodyPr/>
          <a:lstStyle/>
          <a:p>
            <a:fld id="{68DB42E2-2CC6-422D-994D-B75D796BA4F8}" type="slidenum">
              <a:rPr lang="en-MY" smtClean="0"/>
              <a:t>‹#›</a:t>
            </a:fld>
            <a:endParaRPr lang="en-MY"/>
          </a:p>
        </p:txBody>
      </p:sp>
    </p:spTree>
    <p:extLst>
      <p:ext uri="{BB962C8B-B14F-4D97-AF65-F5344CB8AC3E}">
        <p14:creationId xmlns:p14="http://schemas.microsoft.com/office/powerpoint/2010/main" val="225380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9B83-CD42-53B0-E7C0-304EB3D73C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4F298179-81C4-D1A3-1012-8B59EA2CEF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55658C-227D-97D3-A93C-417D7A5A4AB6}"/>
              </a:ext>
            </a:extLst>
          </p:cNvPr>
          <p:cNvSpPr>
            <a:spLocks noGrp="1"/>
          </p:cNvSpPr>
          <p:nvPr>
            <p:ph type="dt" sz="half" idx="10"/>
          </p:nvPr>
        </p:nvSpPr>
        <p:spPr/>
        <p:txBody>
          <a:bodyPr/>
          <a:lstStyle/>
          <a:p>
            <a:fld id="{D5AB1943-91A8-4207-B194-029B846BEC7B}" type="datetimeFigureOut">
              <a:rPr lang="en-MY" smtClean="0"/>
              <a:t>1/10/2024</a:t>
            </a:fld>
            <a:endParaRPr lang="en-MY"/>
          </a:p>
        </p:txBody>
      </p:sp>
      <p:sp>
        <p:nvSpPr>
          <p:cNvPr id="5" name="Footer Placeholder 4">
            <a:extLst>
              <a:ext uri="{FF2B5EF4-FFF2-40B4-BE49-F238E27FC236}">
                <a16:creationId xmlns:a16="http://schemas.microsoft.com/office/drawing/2014/main" id="{FDA2AD12-1AB3-BE24-6884-C9C3CBE6B52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5CCD967-2B22-A51D-8F93-38287010B4C6}"/>
              </a:ext>
            </a:extLst>
          </p:cNvPr>
          <p:cNvSpPr>
            <a:spLocks noGrp="1"/>
          </p:cNvSpPr>
          <p:nvPr>
            <p:ph type="sldNum" sz="quarter" idx="12"/>
          </p:nvPr>
        </p:nvSpPr>
        <p:spPr/>
        <p:txBody>
          <a:bodyPr/>
          <a:lstStyle/>
          <a:p>
            <a:fld id="{68DB42E2-2CC6-422D-994D-B75D796BA4F8}" type="slidenum">
              <a:rPr lang="en-MY" smtClean="0"/>
              <a:t>‹#›</a:t>
            </a:fld>
            <a:endParaRPr lang="en-MY"/>
          </a:p>
        </p:txBody>
      </p:sp>
    </p:spTree>
    <p:extLst>
      <p:ext uri="{BB962C8B-B14F-4D97-AF65-F5344CB8AC3E}">
        <p14:creationId xmlns:p14="http://schemas.microsoft.com/office/powerpoint/2010/main" val="3595409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9BD4B-4659-3F21-1A48-342950581CA1}"/>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54229442-C2BA-04CB-C797-277291EF55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AFC1B221-E118-1B09-3ED2-9C94D8DAD6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A485CE43-55A6-0C0A-366D-5FE4A3B8AB18}"/>
              </a:ext>
            </a:extLst>
          </p:cNvPr>
          <p:cNvSpPr>
            <a:spLocks noGrp="1"/>
          </p:cNvSpPr>
          <p:nvPr>
            <p:ph type="dt" sz="half" idx="10"/>
          </p:nvPr>
        </p:nvSpPr>
        <p:spPr/>
        <p:txBody>
          <a:bodyPr/>
          <a:lstStyle/>
          <a:p>
            <a:fld id="{D5AB1943-91A8-4207-B194-029B846BEC7B}" type="datetimeFigureOut">
              <a:rPr lang="en-MY" smtClean="0"/>
              <a:t>1/10/2024</a:t>
            </a:fld>
            <a:endParaRPr lang="en-MY"/>
          </a:p>
        </p:txBody>
      </p:sp>
      <p:sp>
        <p:nvSpPr>
          <p:cNvPr id="6" name="Footer Placeholder 5">
            <a:extLst>
              <a:ext uri="{FF2B5EF4-FFF2-40B4-BE49-F238E27FC236}">
                <a16:creationId xmlns:a16="http://schemas.microsoft.com/office/drawing/2014/main" id="{3B81AFE6-887E-B0EB-8D25-ABA2D4E0397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F4CCBE1-6D58-A47D-6B08-B324EA9F088F}"/>
              </a:ext>
            </a:extLst>
          </p:cNvPr>
          <p:cNvSpPr>
            <a:spLocks noGrp="1"/>
          </p:cNvSpPr>
          <p:nvPr>
            <p:ph type="sldNum" sz="quarter" idx="12"/>
          </p:nvPr>
        </p:nvSpPr>
        <p:spPr/>
        <p:txBody>
          <a:bodyPr/>
          <a:lstStyle/>
          <a:p>
            <a:fld id="{68DB42E2-2CC6-422D-994D-B75D796BA4F8}" type="slidenum">
              <a:rPr lang="en-MY" smtClean="0"/>
              <a:t>‹#›</a:t>
            </a:fld>
            <a:endParaRPr lang="en-MY"/>
          </a:p>
        </p:txBody>
      </p:sp>
    </p:spTree>
    <p:extLst>
      <p:ext uri="{BB962C8B-B14F-4D97-AF65-F5344CB8AC3E}">
        <p14:creationId xmlns:p14="http://schemas.microsoft.com/office/powerpoint/2010/main" val="1633944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8CC10-F293-6126-DE66-F8D32B5F34D8}"/>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A2EC90E4-8427-89EF-3F41-CF768F29D9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E3293B-0153-AC92-ABB6-BE075682B8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43481127-503C-75BE-C4A0-5CF7D1147F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991D-F8B9-FC3F-39E4-13C2BDDFA1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02D89517-3007-0EBC-F87C-87CE58EA8DB5}"/>
              </a:ext>
            </a:extLst>
          </p:cNvPr>
          <p:cNvSpPr>
            <a:spLocks noGrp="1"/>
          </p:cNvSpPr>
          <p:nvPr>
            <p:ph type="dt" sz="half" idx="10"/>
          </p:nvPr>
        </p:nvSpPr>
        <p:spPr/>
        <p:txBody>
          <a:bodyPr/>
          <a:lstStyle/>
          <a:p>
            <a:fld id="{D5AB1943-91A8-4207-B194-029B846BEC7B}" type="datetimeFigureOut">
              <a:rPr lang="en-MY" smtClean="0"/>
              <a:t>1/10/2024</a:t>
            </a:fld>
            <a:endParaRPr lang="en-MY"/>
          </a:p>
        </p:txBody>
      </p:sp>
      <p:sp>
        <p:nvSpPr>
          <p:cNvPr id="8" name="Footer Placeholder 7">
            <a:extLst>
              <a:ext uri="{FF2B5EF4-FFF2-40B4-BE49-F238E27FC236}">
                <a16:creationId xmlns:a16="http://schemas.microsoft.com/office/drawing/2014/main" id="{A3D8F56C-4758-DA44-A3B1-24C257DA36DE}"/>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EA86EBA0-48FA-2BBC-0CA3-05DA09BD24FF}"/>
              </a:ext>
            </a:extLst>
          </p:cNvPr>
          <p:cNvSpPr>
            <a:spLocks noGrp="1"/>
          </p:cNvSpPr>
          <p:nvPr>
            <p:ph type="sldNum" sz="quarter" idx="12"/>
          </p:nvPr>
        </p:nvSpPr>
        <p:spPr/>
        <p:txBody>
          <a:bodyPr/>
          <a:lstStyle/>
          <a:p>
            <a:fld id="{68DB42E2-2CC6-422D-994D-B75D796BA4F8}" type="slidenum">
              <a:rPr lang="en-MY" smtClean="0"/>
              <a:t>‹#›</a:t>
            </a:fld>
            <a:endParaRPr lang="en-MY"/>
          </a:p>
        </p:txBody>
      </p:sp>
    </p:spTree>
    <p:extLst>
      <p:ext uri="{BB962C8B-B14F-4D97-AF65-F5344CB8AC3E}">
        <p14:creationId xmlns:p14="http://schemas.microsoft.com/office/powerpoint/2010/main" val="1110470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16A9-0226-1405-7909-B352B794C1D4}"/>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2662E77B-C223-1EA7-E0EE-EB0B2725EBB3}"/>
              </a:ext>
            </a:extLst>
          </p:cNvPr>
          <p:cNvSpPr>
            <a:spLocks noGrp="1"/>
          </p:cNvSpPr>
          <p:nvPr>
            <p:ph type="dt" sz="half" idx="10"/>
          </p:nvPr>
        </p:nvSpPr>
        <p:spPr/>
        <p:txBody>
          <a:bodyPr/>
          <a:lstStyle/>
          <a:p>
            <a:fld id="{D5AB1943-91A8-4207-B194-029B846BEC7B}" type="datetimeFigureOut">
              <a:rPr lang="en-MY" smtClean="0"/>
              <a:t>1/10/2024</a:t>
            </a:fld>
            <a:endParaRPr lang="en-MY"/>
          </a:p>
        </p:txBody>
      </p:sp>
      <p:sp>
        <p:nvSpPr>
          <p:cNvPr id="4" name="Footer Placeholder 3">
            <a:extLst>
              <a:ext uri="{FF2B5EF4-FFF2-40B4-BE49-F238E27FC236}">
                <a16:creationId xmlns:a16="http://schemas.microsoft.com/office/drawing/2014/main" id="{0C56E852-9C03-F257-429E-22D24D0E586B}"/>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708EE74F-67CE-3F31-BB26-155384704769}"/>
              </a:ext>
            </a:extLst>
          </p:cNvPr>
          <p:cNvSpPr>
            <a:spLocks noGrp="1"/>
          </p:cNvSpPr>
          <p:nvPr>
            <p:ph type="sldNum" sz="quarter" idx="12"/>
          </p:nvPr>
        </p:nvSpPr>
        <p:spPr/>
        <p:txBody>
          <a:bodyPr/>
          <a:lstStyle/>
          <a:p>
            <a:fld id="{68DB42E2-2CC6-422D-994D-B75D796BA4F8}" type="slidenum">
              <a:rPr lang="en-MY" smtClean="0"/>
              <a:t>‹#›</a:t>
            </a:fld>
            <a:endParaRPr lang="en-MY"/>
          </a:p>
        </p:txBody>
      </p:sp>
    </p:spTree>
    <p:extLst>
      <p:ext uri="{BB962C8B-B14F-4D97-AF65-F5344CB8AC3E}">
        <p14:creationId xmlns:p14="http://schemas.microsoft.com/office/powerpoint/2010/main" val="39142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13B481-8623-C58E-F05A-7543428F8032}"/>
              </a:ext>
            </a:extLst>
          </p:cNvPr>
          <p:cNvSpPr>
            <a:spLocks noGrp="1"/>
          </p:cNvSpPr>
          <p:nvPr>
            <p:ph type="dt" sz="half" idx="10"/>
          </p:nvPr>
        </p:nvSpPr>
        <p:spPr/>
        <p:txBody>
          <a:bodyPr/>
          <a:lstStyle/>
          <a:p>
            <a:fld id="{D5AB1943-91A8-4207-B194-029B846BEC7B}" type="datetimeFigureOut">
              <a:rPr lang="en-MY" smtClean="0"/>
              <a:t>1/10/2024</a:t>
            </a:fld>
            <a:endParaRPr lang="en-MY"/>
          </a:p>
        </p:txBody>
      </p:sp>
      <p:sp>
        <p:nvSpPr>
          <p:cNvPr id="3" name="Footer Placeholder 2">
            <a:extLst>
              <a:ext uri="{FF2B5EF4-FFF2-40B4-BE49-F238E27FC236}">
                <a16:creationId xmlns:a16="http://schemas.microsoft.com/office/drawing/2014/main" id="{C6178FDC-8575-E351-C73F-AEF4E659CCEA}"/>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6325FA24-977A-D7FE-BDF8-AF7EC361A694}"/>
              </a:ext>
            </a:extLst>
          </p:cNvPr>
          <p:cNvSpPr>
            <a:spLocks noGrp="1"/>
          </p:cNvSpPr>
          <p:nvPr>
            <p:ph type="sldNum" sz="quarter" idx="12"/>
          </p:nvPr>
        </p:nvSpPr>
        <p:spPr/>
        <p:txBody>
          <a:bodyPr/>
          <a:lstStyle/>
          <a:p>
            <a:fld id="{68DB42E2-2CC6-422D-994D-B75D796BA4F8}" type="slidenum">
              <a:rPr lang="en-MY" smtClean="0"/>
              <a:t>‹#›</a:t>
            </a:fld>
            <a:endParaRPr lang="en-MY"/>
          </a:p>
        </p:txBody>
      </p:sp>
    </p:spTree>
    <p:extLst>
      <p:ext uri="{BB962C8B-B14F-4D97-AF65-F5344CB8AC3E}">
        <p14:creationId xmlns:p14="http://schemas.microsoft.com/office/powerpoint/2010/main" val="1274567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7DDAE-0C25-5E35-45D9-702E35E4F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5B2C785-F84F-6D5E-7172-6EE7EA59D4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745AF078-04B3-865F-18B2-04791E382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B7BC72-8BAE-F077-F943-96473112E3AF}"/>
              </a:ext>
            </a:extLst>
          </p:cNvPr>
          <p:cNvSpPr>
            <a:spLocks noGrp="1"/>
          </p:cNvSpPr>
          <p:nvPr>
            <p:ph type="dt" sz="half" idx="10"/>
          </p:nvPr>
        </p:nvSpPr>
        <p:spPr/>
        <p:txBody>
          <a:bodyPr/>
          <a:lstStyle/>
          <a:p>
            <a:fld id="{D5AB1943-91A8-4207-B194-029B846BEC7B}" type="datetimeFigureOut">
              <a:rPr lang="en-MY" smtClean="0"/>
              <a:t>1/10/2024</a:t>
            </a:fld>
            <a:endParaRPr lang="en-MY"/>
          </a:p>
        </p:txBody>
      </p:sp>
      <p:sp>
        <p:nvSpPr>
          <p:cNvPr id="6" name="Footer Placeholder 5">
            <a:extLst>
              <a:ext uri="{FF2B5EF4-FFF2-40B4-BE49-F238E27FC236}">
                <a16:creationId xmlns:a16="http://schemas.microsoft.com/office/drawing/2014/main" id="{50D9759B-B464-6F16-5695-470AE81F170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95F6222-AD0C-E62B-9E53-9ACA3E6AE7C0}"/>
              </a:ext>
            </a:extLst>
          </p:cNvPr>
          <p:cNvSpPr>
            <a:spLocks noGrp="1"/>
          </p:cNvSpPr>
          <p:nvPr>
            <p:ph type="sldNum" sz="quarter" idx="12"/>
          </p:nvPr>
        </p:nvSpPr>
        <p:spPr/>
        <p:txBody>
          <a:bodyPr/>
          <a:lstStyle/>
          <a:p>
            <a:fld id="{68DB42E2-2CC6-422D-994D-B75D796BA4F8}" type="slidenum">
              <a:rPr lang="en-MY" smtClean="0"/>
              <a:t>‹#›</a:t>
            </a:fld>
            <a:endParaRPr lang="en-MY"/>
          </a:p>
        </p:txBody>
      </p:sp>
    </p:spTree>
    <p:extLst>
      <p:ext uri="{BB962C8B-B14F-4D97-AF65-F5344CB8AC3E}">
        <p14:creationId xmlns:p14="http://schemas.microsoft.com/office/powerpoint/2010/main" val="45125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4C0A-E71B-7272-5162-89F04259AA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180291B8-23C3-1FFE-6608-3990F41A8B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88222F87-6C6B-9157-7D55-ADEBD31A6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60CE9-665B-287D-13C8-D1404403795C}"/>
              </a:ext>
            </a:extLst>
          </p:cNvPr>
          <p:cNvSpPr>
            <a:spLocks noGrp="1"/>
          </p:cNvSpPr>
          <p:nvPr>
            <p:ph type="dt" sz="half" idx="10"/>
          </p:nvPr>
        </p:nvSpPr>
        <p:spPr/>
        <p:txBody>
          <a:bodyPr/>
          <a:lstStyle/>
          <a:p>
            <a:fld id="{D5AB1943-91A8-4207-B194-029B846BEC7B}" type="datetimeFigureOut">
              <a:rPr lang="en-MY" smtClean="0"/>
              <a:t>1/10/2024</a:t>
            </a:fld>
            <a:endParaRPr lang="en-MY"/>
          </a:p>
        </p:txBody>
      </p:sp>
      <p:sp>
        <p:nvSpPr>
          <p:cNvPr id="6" name="Footer Placeholder 5">
            <a:extLst>
              <a:ext uri="{FF2B5EF4-FFF2-40B4-BE49-F238E27FC236}">
                <a16:creationId xmlns:a16="http://schemas.microsoft.com/office/drawing/2014/main" id="{EDFD384F-5FE9-38EF-A0DA-AF4352B6FDE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F652A86-0E5B-1D2A-B8CC-006CC7AF6CC1}"/>
              </a:ext>
            </a:extLst>
          </p:cNvPr>
          <p:cNvSpPr>
            <a:spLocks noGrp="1"/>
          </p:cNvSpPr>
          <p:nvPr>
            <p:ph type="sldNum" sz="quarter" idx="12"/>
          </p:nvPr>
        </p:nvSpPr>
        <p:spPr/>
        <p:txBody>
          <a:bodyPr/>
          <a:lstStyle/>
          <a:p>
            <a:fld id="{68DB42E2-2CC6-422D-994D-B75D796BA4F8}" type="slidenum">
              <a:rPr lang="en-MY" smtClean="0"/>
              <a:t>‹#›</a:t>
            </a:fld>
            <a:endParaRPr lang="en-MY"/>
          </a:p>
        </p:txBody>
      </p:sp>
    </p:spTree>
    <p:extLst>
      <p:ext uri="{BB962C8B-B14F-4D97-AF65-F5344CB8AC3E}">
        <p14:creationId xmlns:p14="http://schemas.microsoft.com/office/powerpoint/2010/main" val="2112311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072FD-3B1E-5BC8-C8DB-260E7D895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761057D2-2612-E158-C059-E3971AFE14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C630DFB-5F6C-594F-E763-A38E166DC1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B1943-91A8-4207-B194-029B846BEC7B}" type="datetimeFigureOut">
              <a:rPr lang="en-MY" smtClean="0"/>
              <a:t>1/10/2024</a:t>
            </a:fld>
            <a:endParaRPr lang="en-MY"/>
          </a:p>
        </p:txBody>
      </p:sp>
      <p:sp>
        <p:nvSpPr>
          <p:cNvPr id="5" name="Footer Placeholder 4">
            <a:extLst>
              <a:ext uri="{FF2B5EF4-FFF2-40B4-BE49-F238E27FC236}">
                <a16:creationId xmlns:a16="http://schemas.microsoft.com/office/drawing/2014/main" id="{C7C340E3-3257-1DAA-34E7-0CD3016E24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C96C56D8-E0C9-DD36-7C3C-AA867DAC8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B42E2-2CC6-422D-994D-B75D796BA4F8}" type="slidenum">
              <a:rPr lang="en-MY" smtClean="0"/>
              <a:t>‹#›</a:t>
            </a:fld>
            <a:endParaRPr lang="en-MY"/>
          </a:p>
        </p:txBody>
      </p:sp>
    </p:spTree>
    <p:extLst>
      <p:ext uri="{BB962C8B-B14F-4D97-AF65-F5344CB8AC3E}">
        <p14:creationId xmlns:p14="http://schemas.microsoft.com/office/powerpoint/2010/main" val="2791079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link.springer.com/article/10.1007/s11390-014-1416-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175AD2-9C63-B306-AA02-C6EDD754DFDA}"/>
              </a:ext>
            </a:extLst>
          </p:cNvPr>
          <p:cNvSpPr>
            <a:spLocks noGrp="1"/>
          </p:cNvSpPr>
          <p:nvPr>
            <p:ph type="ctrTitle"/>
          </p:nvPr>
        </p:nvSpPr>
        <p:spPr>
          <a:xfrm>
            <a:off x="5297762" y="640080"/>
            <a:ext cx="6251110" cy="3566160"/>
          </a:xfrm>
        </p:spPr>
        <p:txBody>
          <a:bodyPr anchor="b">
            <a:normAutofit/>
          </a:bodyPr>
          <a:lstStyle/>
          <a:p>
            <a:pPr algn="l"/>
            <a:r>
              <a:rPr lang="en-MY" sz="5400"/>
              <a:t>Chapter 12</a:t>
            </a:r>
          </a:p>
        </p:txBody>
      </p:sp>
      <p:sp>
        <p:nvSpPr>
          <p:cNvPr id="3" name="Subtitle 2">
            <a:extLst>
              <a:ext uri="{FF2B5EF4-FFF2-40B4-BE49-F238E27FC236}">
                <a16:creationId xmlns:a16="http://schemas.microsoft.com/office/drawing/2014/main" id="{ED6DE0A5-F546-D27F-8058-06B2A2787AD9}"/>
              </a:ext>
            </a:extLst>
          </p:cNvPr>
          <p:cNvSpPr>
            <a:spLocks noGrp="1"/>
          </p:cNvSpPr>
          <p:nvPr>
            <p:ph type="subTitle" idx="1"/>
          </p:nvPr>
        </p:nvSpPr>
        <p:spPr>
          <a:xfrm>
            <a:off x="5297760" y="4636008"/>
            <a:ext cx="6251111" cy="1572768"/>
          </a:xfrm>
        </p:spPr>
        <p:txBody>
          <a:bodyPr>
            <a:normAutofit/>
          </a:bodyPr>
          <a:lstStyle/>
          <a:p>
            <a:pPr algn="l"/>
            <a:r>
              <a:rPr lang="en-MY" sz="1900"/>
              <a:t> DBSCAN (Density-Based Spatial Clustering of Applications with Noise)</a:t>
            </a:r>
          </a:p>
          <a:p>
            <a:pPr algn="l"/>
            <a:r>
              <a:rPr lang="en-MY" sz="1900" err="1"/>
              <a:t>Teh</a:t>
            </a:r>
            <a:r>
              <a:rPr lang="en-MY" sz="1900"/>
              <a:t> Ying Wah</a:t>
            </a:r>
            <a:br>
              <a:rPr lang="en-MY" sz="1900"/>
            </a:br>
            <a:r>
              <a:rPr lang="en-MY" sz="1900"/>
              <a:t>tehyw@um.edu.my</a:t>
            </a:r>
            <a:br>
              <a:rPr lang="en-MY" sz="1900"/>
            </a:br>
            <a:r>
              <a:rPr lang="en-MY" sz="1900"/>
              <a:t>University of Malaya</a:t>
            </a:r>
          </a:p>
          <a:p>
            <a:pPr algn="l"/>
            <a:endParaRPr lang="en-MY" sz="1900"/>
          </a:p>
        </p:txBody>
      </p:sp>
      <p:pic>
        <p:nvPicPr>
          <p:cNvPr id="5" name="Picture 4">
            <a:extLst>
              <a:ext uri="{FF2B5EF4-FFF2-40B4-BE49-F238E27FC236}">
                <a16:creationId xmlns:a16="http://schemas.microsoft.com/office/drawing/2014/main" id="{84E94FC7-7C6B-A59B-EC3F-39E91DBF35A0}"/>
              </a:ext>
            </a:extLst>
          </p:cNvPr>
          <p:cNvPicPr>
            <a:picLocks noChangeAspect="1"/>
          </p:cNvPicPr>
          <p:nvPr/>
        </p:nvPicPr>
        <p:blipFill rotWithShape="1">
          <a:blip r:embed="rId2"/>
          <a:srcRect l="20215" r="1187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647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9DCC9-78B8-2E0A-C8D8-33640D3A8726}"/>
              </a:ext>
            </a:extLst>
          </p:cNvPr>
          <p:cNvSpPr>
            <a:spLocks noGrp="1"/>
          </p:cNvSpPr>
          <p:nvPr>
            <p:ph type="title"/>
          </p:nvPr>
        </p:nvSpPr>
        <p:spPr/>
        <p:txBody>
          <a:bodyPr/>
          <a:lstStyle/>
          <a:p>
            <a:r>
              <a:rPr lang="en-MY" dirty="0"/>
              <a:t>DBSCAN algorithm with a simple example</a:t>
            </a:r>
          </a:p>
        </p:txBody>
      </p:sp>
      <p:sp>
        <p:nvSpPr>
          <p:cNvPr id="3" name="Content Placeholder 2">
            <a:extLst>
              <a:ext uri="{FF2B5EF4-FFF2-40B4-BE49-F238E27FC236}">
                <a16:creationId xmlns:a16="http://schemas.microsoft.com/office/drawing/2014/main" id="{0DE4A509-E87A-798B-64FB-B8D9F2D76AEA}"/>
              </a:ext>
            </a:extLst>
          </p:cNvPr>
          <p:cNvSpPr>
            <a:spLocks noGrp="1"/>
          </p:cNvSpPr>
          <p:nvPr>
            <p:ph idx="1"/>
          </p:nvPr>
        </p:nvSpPr>
        <p:spPr/>
        <p:txBody>
          <a:bodyPr/>
          <a:lstStyle/>
          <a:p>
            <a:r>
              <a:rPr lang="en-MY" dirty="0"/>
              <a:t>2. </a:t>
            </a:r>
            <a:r>
              <a:rPr lang="en-MY" dirty="0" err="1"/>
              <a:t>Neighborhood</a:t>
            </a:r>
            <a:r>
              <a:rPr lang="en-MY" dirty="0"/>
              <a:t> Query for A:</a:t>
            </a:r>
          </a:p>
          <a:p>
            <a:pPr lvl="1"/>
            <a:r>
              <a:rPr lang="en-MY" dirty="0"/>
              <a:t>Find points within distance ε = 2 of A.</a:t>
            </a:r>
          </a:p>
          <a:p>
            <a:pPr lvl="1"/>
            <a:endParaRPr lang="en-MY" dirty="0"/>
          </a:p>
          <a:p>
            <a:pPr lvl="1"/>
            <a:r>
              <a:rPr lang="en-MY" dirty="0"/>
              <a:t>Let's determine the distances from point A to the other points:</a:t>
            </a:r>
          </a:p>
          <a:p>
            <a:pPr lvl="1"/>
            <a:r>
              <a:rPr lang="en-MY" dirty="0"/>
              <a:t>Distance between A and B:</a:t>
            </a:r>
          </a:p>
          <a:p>
            <a:pPr lvl="1"/>
            <a:r>
              <a:rPr lang="en-MY" dirty="0"/>
              <a:t>Using the Euclidean distance formula:</a:t>
            </a:r>
          </a:p>
          <a:p>
            <a:pPr lvl="1"/>
            <a:endParaRPr lang="en-MY" dirty="0"/>
          </a:p>
          <a:p>
            <a:pPr lvl="1"/>
            <a:endParaRPr lang="en-MY" dirty="0"/>
          </a:p>
          <a:p>
            <a:pPr lvl="1"/>
            <a:endParaRPr lang="en-MY" dirty="0"/>
          </a:p>
          <a:p>
            <a:endParaRPr lang="en-MY" dirty="0"/>
          </a:p>
        </p:txBody>
      </p:sp>
      <p:pic>
        <p:nvPicPr>
          <p:cNvPr id="5" name="Picture 4">
            <a:extLst>
              <a:ext uri="{FF2B5EF4-FFF2-40B4-BE49-F238E27FC236}">
                <a16:creationId xmlns:a16="http://schemas.microsoft.com/office/drawing/2014/main" id="{FA1254BB-9691-84C7-F472-7B93F37DE87F}"/>
              </a:ext>
            </a:extLst>
          </p:cNvPr>
          <p:cNvPicPr>
            <a:picLocks noChangeAspect="1"/>
          </p:cNvPicPr>
          <p:nvPr/>
        </p:nvPicPr>
        <p:blipFill>
          <a:blip r:embed="rId2"/>
          <a:stretch>
            <a:fillRect/>
          </a:stretch>
        </p:blipFill>
        <p:spPr>
          <a:xfrm>
            <a:off x="1379219" y="4333240"/>
            <a:ext cx="5057777" cy="1498600"/>
          </a:xfrm>
          <a:prstGeom prst="rect">
            <a:avLst/>
          </a:prstGeom>
        </p:spPr>
      </p:pic>
    </p:spTree>
    <p:extLst>
      <p:ext uri="{BB962C8B-B14F-4D97-AF65-F5344CB8AC3E}">
        <p14:creationId xmlns:p14="http://schemas.microsoft.com/office/powerpoint/2010/main" val="90191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C96A-9F4F-DE17-7BEF-F60A831D088D}"/>
              </a:ext>
            </a:extLst>
          </p:cNvPr>
          <p:cNvSpPr>
            <a:spLocks noGrp="1"/>
          </p:cNvSpPr>
          <p:nvPr>
            <p:ph type="title"/>
          </p:nvPr>
        </p:nvSpPr>
        <p:spPr/>
        <p:txBody>
          <a:bodyPr/>
          <a:lstStyle/>
          <a:p>
            <a:r>
              <a:rPr lang="en-MY" dirty="0"/>
              <a:t>DBSCAN algorithm with a simple example</a:t>
            </a:r>
          </a:p>
        </p:txBody>
      </p:sp>
      <p:sp>
        <p:nvSpPr>
          <p:cNvPr id="3" name="Content Placeholder 2">
            <a:extLst>
              <a:ext uri="{FF2B5EF4-FFF2-40B4-BE49-F238E27FC236}">
                <a16:creationId xmlns:a16="http://schemas.microsoft.com/office/drawing/2014/main" id="{D316AB26-58FF-C73A-607D-38048C55985B}"/>
              </a:ext>
            </a:extLst>
          </p:cNvPr>
          <p:cNvSpPr>
            <a:spLocks noGrp="1"/>
          </p:cNvSpPr>
          <p:nvPr>
            <p:ph idx="1"/>
          </p:nvPr>
        </p:nvSpPr>
        <p:spPr/>
        <p:txBody>
          <a:bodyPr>
            <a:normAutofit fontScale="70000" lnSpcReduction="20000"/>
          </a:bodyPr>
          <a:lstStyle/>
          <a:p>
            <a:r>
              <a:rPr lang="en-MY" dirty="0"/>
              <a:t>Distance between A and C:</a:t>
            </a:r>
          </a:p>
          <a:p>
            <a:r>
              <a:rPr lang="en-MY" dirty="0"/>
              <a:t>Using the Euclidean distance formula:</a:t>
            </a:r>
          </a:p>
          <a:p>
            <a:endParaRPr lang="en-MY" dirty="0"/>
          </a:p>
          <a:p>
            <a:endParaRPr lang="en-MY" dirty="0"/>
          </a:p>
          <a:p>
            <a:endParaRPr lang="en-MY" dirty="0"/>
          </a:p>
          <a:p>
            <a:endParaRPr lang="en-MY" dirty="0"/>
          </a:p>
          <a:p>
            <a:endParaRPr lang="en-MY" dirty="0"/>
          </a:p>
          <a:p>
            <a:r>
              <a:rPr lang="en-MY" dirty="0"/>
              <a:t>The distance is approximately 1.41, which is also less than ε (2).</a:t>
            </a:r>
          </a:p>
          <a:p>
            <a:r>
              <a:rPr lang="en-MY" dirty="0"/>
              <a:t>For the other points (D, E, F), the distances to A are greater than ε, so they are not included in the ε-</a:t>
            </a:r>
            <a:r>
              <a:rPr lang="en-MY" dirty="0" err="1"/>
              <a:t>neighborhood</a:t>
            </a:r>
            <a:r>
              <a:rPr lang="en-MY" dirty="0"/>
              <a:t> of A.</a:t>
            </a:r>
          </a:p>
          <a:p>
            <a:endParaRPr lang="en-MY" dirty="0"/>
          </a:p>
          <a:p>
            <a:r>
              <a:rPr lang="en-MY" dirty="0"/>
              <a:t>Thus, based on the ε value of 2, both points B and C fall within the ε-</a:t>
            </a:r>
            <a:r>
              <a:rPr lang="en-MY" dirty="0" err="1"/>
              <a:t>neighborhood</a:t>
            </a:r>
            <a:r>
              <a:rPr lang="en-MY" dirty="0"/>
              <a:t> of A, along with A itself.</a:t>
            </a:r>
          </a:p>
          <a:p>
            <a:endParaRPr lang="en-MY" dirty="0"/>
          </a:p>
          <a:p>
            <a:endParaRPr lang="en-MY" dirty="0"/>
          </a:p>
          <a:p>
            <a:endParaRPr lang="en-MY" dirty="0"/>
          </a:p>
          <a:p>
            <a:endParaRPr lang="en-MY" dirty="0"/>
          </a:p>
          <a:p>
            <a:endParaRPr lang="en-MY" dirty="0"/>
          </a:p>
          <a:p>
            <a:endParaRPr lang="en-MY" dirty="0"/>
          </a:p>
          <a:p>
            <a:endParaRPr lang="en-MY" dirty="0"/>
          </a:p>
        </p:txBody>
      </p:sp>
      <p:pic>
        <p:nvPicPr>
          <p:cNvPr id="5" name="Picture 4">
            <a:extLst>
              <a:ext uri="{FF2B5EF4-FFF2-40B4-BE49-F238E27FC236}">
                <a16:creationId xmlns:a16="http://schemas.microsoft.com/office/drawing/2014/main" id="{C46D342A-36EF-E7F8-2BB3-6D64FC860A3D}"/>
              </a:ext>
            </a:extLst>
          </p:cNvPr>
          <p:cNvPicPr>
            <a:picLocks noChangeAspect="1"/>
          </p:cNvPicPr>
          <p:nvPr/>
        </p:nvPicPr>
        <p:blipFill>
          <a:blip r:embed="rId2"/>
          <a:stretch>
            <a:fillRect/>
          </a:stretch>
        </p:blipFill>
        <p:spPr>
          <a:xfrm>
            <a:off x="1122680" y="2864644"/>
            <a:ext cx="4806406" cy="1136650"/>
          </a:xfrm>
          <a:prstGeom prst="rect">
            <a:avLst/>
          </a:prstGeom>
        </p:spPr>
      </p:pic>
    </p:spTree>
    <p:extLst>
      <p:ext uri="{BB962C8B-B14F-4D97-AF65-F5344CB8AC3E}">
        <p14:creationId xmlns:p14="http://schemas.microsoft.com/office/powerpoint/2010/main" val="1264223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CE70D-3B31-B4FD-3D0D-F7011F0801C7}"/>
              </a:ext>
            </a:extLst>
          </p:cNvPr>
          <p:cNvSpPr>
            <a:spLocks noGrp="1"/>
          </p:cNvSpPr>
          <p:nvPr>
            <p:ph type="title"/>
          </p:nvPr>
        </p:nvSpPr>
        <p:spPr>
          <a:xfrm>
            <a:off x="5297762" y="329184"/>
            <a:ext cx="6251110" cy="1783080"/>
          </a:xfrm>
        </p:spPr>
        <p:txBody>
          <a:bodyPr anchor="b">
            <a:normAutofit/>
          </a:bodyPr>
          <a:lstStyle/>
          <a:p>
            <a:r>
              <a:rPr lang="en-MY" sz="5000"/>
              <a:t>DBSCAN algorithm with a simple example</a:t>
            </a:r>
          </a:p>
        </p:txBody>
      </p:sp>
      <p:pic>
        <p:nvPicPr>
          <p:cNvPr id="5" name="Picture 4" descr="Question mark on green pastel background">
            <a:extLst>
              <a:ext uri="{FF2B5EF4-FFF2-40B4-BE49-F238E27FC236}">
                <a16:creationId xmlns:a16="http://schemas.microsoft.com/office/drawing/2014/main" id="{FD045A1D-50C9-E5B8-4A58-43DC89A3D553}"/>
              </a:ext>
            </a:extLst>
          </p:cNvPr>
          <p:cNvPicPr>
            <a:picLocks noChangeAspect="1"/>
          </p:cNvPicPr>
          <p:nvPr/>
        </p:nvPicPr>
        <p:blipFill rotWithShape="1">
          <a:blip r:embed="rId2"/>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727438-05F7-A6C0-6DFE-6D0386B12965}"/>
              </a:ext>
            </a:extLst>
          </p:cNvPr>
          <p:cNvSpPr>
            <a:spLocks noGrp="1"/>
          </p:cNvSpPr>
          <p:nvPr>
            <p:ph idx="1"/>
          </p:nvPr>
        </p:nvSpPr>
        <p:spPr>
          <a:xfrm>
            <a:off x="5297762" y="2706624"/>
            <a:ext cx="6251110" cy="3483864"/>
          </a:xfrm>
        </p:spPr>
        <p:txBody>
          <a:bodyPr>
            <a:normAutofit/>
          </a:bodyPr>
          <a:lstStyle/>
          <a:p>
            <a:r>
              <a:rPr lang="en-MY" sz="1800" dirty="0"/>
              <a:t>3. Expand Cluster or Mark Noise for A:</a:t>
            </a:r>
          </a:p>
          <a:p>
            <a:pPr lvl="1"/>
            <a:r>
              <a:rPr lang="en-MY" sz="1800" dirty="0"/>
              <a:t>Since there are 3 points in the ε-</a:t>
            </a:r>
            <a:r>
              <a:rPr lang="en-MY" sz="1800" dirty="0" err="1"/>
              <a:t>neighborhood</a:t>
            </a:r>
            <a:r>
              <a:rPr lang="en-MY" sz="1800" dirty="0"/>
              <a:t> of A (including A itself) and </a:t>
            </a:r>
            <a:r>
              <a:rPr lang="en-MY" sz="1800" dirty="0" err="1"/>
              <a:t>MinPts</a:t>
            </a:r>
            <a:r>
              <a:rPr lang="en-MY" sz="1800" dirty="0"/>
              <a:t> = 2, A is a core point.</a:t>
            </a:r>
          </a:p>
          <a:p>
            <a:pPr lvl="1"/>
            <a:r>
              <a:rPr lang="en-MY" sz="1800" dirty="0"/>
              <a:t>Start a new cluster, say Cluster 1, and assign A to it.</a:t>
            </a:r>
          </a:p>
          <a:p>
            <a:pPr lvl="1"/>
            <a:r>
              <a:rPr lang="en-MY" sz="1800" dirty="0"/>
              <a:t>Now, explore the ε-</a:t>
            </a:r>
            <a:r>
              <a:rPr lang="en-MY" sz="1800" dirty="0" err="1"/>
              <a:t>neighborhood</a:t>
            </a:r>
            <a:r>
              <a:rPr lang="en-MY" sz="1800" dirty="0"/>
              <a:t> of A:</a:t>
            </a:r>
          </a:p>
          <a:p>
            <a:pPr lvl="1"/>
            <a:r>
              <a:rPr lang="en-MY" sz="1800" dirty="0"/>
              <a:t>For point B: Mark B as visited and add it to Cluster 1.</a:t>
            </a:r>
          </a:p>
          <a:p>
            <a:pPr lvl="1"/>
            <a:r>
              <a:rPr lang="en-MY" sz="1800" dirty="0"/>
              <a:t>For point C: Mark C as visited and add it to Cluster 1.</a:t>
            </a:r>
          </a:p>
          <a:p>
            <a:pPr lvl="1"/>
            <a:endParaRPr lang="en-MY" sz="1800" dirty="0"/>
          </a:p>
          <a:p>
            <a:r>
              <a:rPr lang="en-MY" sz="1800" dirty="0"/>
              <a:t>4. Move to the Next Point:</a:t>
            </a:r>
          </a:p>
          <a:p>
            <a:pPr lvl="1"/>
            <a:r>
              <a:rPr lang="en-MY" sz="1800" dirty="0"/>
              <a:t>The next unvisited point is D(8,8).</a:t>
            </a:r>
          </a:p>
          <a:p>
            <a:pPr lvl="1"/>
            <a:r>
              <a:rPr lang="en-MY" sz="1800" dirty="0"/>
              <a:t>Mark D as visited.</a:t>
            </a:r>
          </a:p>
        </p:txBody>
      </p:sp>
    </p:spTree>
    <p:extLst>
      <p:ext uri="{BB962C8B-B14F-4D97-AF65-F5344CB8AC3E}">
        <p14:creationId xmlns:p14="http://schemas.microsoft.com/office/powerpoint/2010/main" val="1353770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0909-9646-5FC9-8B05-DC33D673F9BE}"/>
              </a:ext>
            </a:extLst>
          </p:cNvPr>
          <p:cNvSpPr>
            <a:spLocks noGrp="1"/>
          </p:cNvSpPr>
          <p:nvPr>
            <p:ph type="title"/>
          </p:nvPr>
        </p:nvSpPr>
        <p:spPr/>
        <p:txBody>
          <a:bodyPr/>
          <a:lstStyle/>
          <a:p>
            <a:r>
              <a:rPr lang="en-MY" dirty="0"/>
              <a:t>DBSCAN algorithm with a simple example</a:t>
            </a:r>
          </a:p>
        </p:txBody>
      </p:sp>
      <p:sp>
        <p:nvSpPr>
          <p:cNvPr id="3" name="Content Placeholder 2">
            <a:extLst>
              <a:ext uri="{FF2B5EF4-FFF2-40B4-BE49-F238E27FC236}">
                <a16:creationId xmlns:a16="http://schemas.microsoft.com/office/drawing/2014/main" id="{96A6154E-026B-54B1-5F08-B1F08A4C48C4}"/>
              </a:ext>
            </a:extLst>
          </p:cNvPr>
          <p:cNvSpPr>
            <a:spLocks noGrp="1"/>
          </p:cNvSpPr>
          <p:nvPr>
            <p:ph idx="1"/>
          </p:nvPr>
        </p:nvSpPr>
        <p:spPr/>
        <p:txBody>
          <a:bodyPr>
            <a:normAutofit lnSpcReduction="10000"/>
          </a:bodyPr>
          <a:lstStyle/>
          <a:p>
            <a:r>
              <a:rPr lang="en-MY" dirty="0"/>
              <a:t>5. </a:t>
            </a:r>
            <a:r>
              <a:rPr lang="en-MY" dirty="0" err="1"/>
              <a:t>Neighborhood</a:t>
            </a:r>
            <a:r>
              <a:rPr lang="en-MY" dirty="0"/>
              <a:t> Query for D:</a:t>
            </a:r>
          </a:p>
          <a:p>
            <a:pPr lvl="1"/>
            <a:r>
              <a:rPr lang="en-MY" dirty="0"/>
              <a:t>Find points within distance ε = 2 of D.</a:t>
            </a:r>
          </a:p>
          <a:p>
            <a:pPr lvl="1"/>
            <a:r>
              <a:rPr lang="en-MY" dirty="0"/>
              <a:t>The ε-</a:t>
            </a:r>
            <a:r>
              <a:rPr lang="en-MY" dirty="0" err="1"/>
              <a:t>neighborhood</a:t>
            </a:r>
            <a:r>
              <a:rPr lang="en-MY" dirty="0"/>
              <a:t> of D includes D and E.</a:t>
            </a:r>
          </a:p>
          <a:p>
            <a:pPr lvl="1"/>
            <a:r>
              <a:rPr lang="en-MY" dirty="0"/>
              <a:t>Let's determine the distance from point D to point E:</a:t>
            </a:r>
          </a:p>
          <a:p>
            <a:pPr lvl="1"/>
            <a:r>
              <a:rPr lang="en-MY" dirty="0"/>
              <a:t>Distance between D and E:</a:t>
            </a:r>
          </a:p>
          <a:p>
            <a:pPr lvl="1"/>
            <a:endParaRPr lang="en-MY" dirty="0"/>
          </a:p>
          <a:p>
            <a:pPr lvl="1"/>
            <a:endParaRPr lang="en-MY" dirty="0"/>
          </a:p>
          <a:p>
            <a:pPr lvl="1"/>
            <a:endParaRPr lang="en-MY" dirty="0"/>
          </a:p>
          <a:p>
            <a:pPr lvl="1"/>
            <a:r>
              <a:rPr lang="en-MY" dirty="0"/>
              <a:t>The distance is 1, which is less than ε (2).</a:t>
            </a:r>
          </a:p>
          <a:p>
            <a:pPr lvl="1"/>
            <a:r>
              <a:rPr lang="en-MY" dirty="0"/>
              <a:t>Given that the distance between D and E is 1, which is within the ε value of 2, point E falls within the ε-</a:t>
            </a:r>
            <a:r>
              <a:rPr lang="en-MY" dirty="0" err="1"/>
              <a:t>neighborhood</a:t>
            </a:r>
            <a:r>
              <a:rPr lang="en-MY" dirty="0"/>
              <a:t> of D. Therefore, the ε-</a:t>
            </a:r>
            <a:r>
              <a:rPr lang="en-MY" dirty="0" err="1"/>
              <a:t>neighborhood</a:t>
            </a:r>
            <a:r>
              <a:rPr lang="en-MY" dirty="0"/>
              <a:t> of D includes both D and E.</a:t>
            </a:r>
          </a:p>
          <a:p>
            <a:pPr lvl="1"/>
            <a:endParaRPr lang="en-MY" dirty="0"/>
          </a:p>
        </p:txBody>
      </p:sp>
      <p:pic>
        <p:nvPicPr>
          <p:cNvPr id="5" name="Picture 4">
            <a:extLst>
              <a:ext uri="{FF2B5EF4-FFF2-40B4-BE49-F238E27FC236}">
                <a16:creationId xmlns:a16="http://schemas.microsoft.com/office/drawing/2014/main" id="{A778C6A3-28C6-992A-1F22-87E406B53F0A}"/>
              </a:ext>
            </a:extLst>
          </p:cNvPr>
          <p:cNvPicPr>
            <a:picLocks noChangeAspect="1"/>
          </p:cNvPicPr>
          <p:nvPr/>
        </p:nvPicPr>
        <p:blipFill>
          <a:blip r:embed="rId2"/>
          <a:stretch>
            <a:fillRect/>
          </a:stretch>
        </p:blipFill>
        <p:spPr>
          <a:xfrm>
            <a:off x="1346835" y="3697128"/>
            <a:ext cx="3315970" cy="1005663"/>
          </a:xfrm>
          <a:prstGeom prst="rect">
            <a:avLst/>
          </a:prstGeom>
        </p:spPr>
      </p:pic>
    </p:spTree>
    <p:extLst>
      <p:ext uri="{BB962C8B-B14F-4D97-AF65-F5344CB8AC3E}">
        <p14:creationId xmlns:p14="http://schemas.microsoft.com/office/powerpoint/2010/main" val="1316852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0EC1-79A0-D184-3895-ADC496376239}"/>
              </a:ext>
            </a:extLst>
          </p:cNvPr>
          <p:cNvSpPr>
            <a:spLocks noGrp="1"/>
          </p:cNvSpPr>
          <p:nvPr>
            <p:ph type="title"/>
          </p:nvPr>
        </p:nvSpPr>
        <p:spPr/>
        <p:txBody>
          <a:bodyPr/>
          <a:lstStyle/>
          <a:p>
            <a:r>
              <a:rPr lang="en-MY" dirty="0"/>
              <a:t>DBSCAN algorithm with a simple example</a:t>
            </a:r>
          </a:p>
        </p:txBody>
      </p:sp>
      <p:sp>
        <p:nvSpPr>
          <p:cNvPr id="3" name="Content Placeholder 2">
            <a:extLst>
              <a:ext uri="{FF2B5EF4-FFF2-40B4-BE49-F238E27FC236}">
                <a16:creationId xmlns:a16="http://schemas.microsoft.com/office/drawing/2014/main" id="{EA83AF29-1066-6CF2-9521-45ACFD4A7562}"/>
              </a:ext>
            </a:extLst>
          </p:cNvPr>
          <p:cNvSpPr>
            <a:spLocks noGrp="1"/>
          </p:cNvSpPr>
          <p:nvPr>
            <p:ph idx="1"/>
          </p:nvPr>
        </p:nvSpPr>
        <p:spPr/>
        <p:txBody>
          <a:bodyPr>
            <a:normAutofit fontScale="92500" lnSpcReduction="20000"/>
          </a:bodyPr>
          <a:lstStyle/>
          <a:p>
            <a:r>
              <a:rPr lang="en-MY" dirty="0"/>
              <a:t>6. Expand Cluster or Mark Noise for D:</a:t>
            </a:r>
          </a:p>
          <a:p>
            <a:pPr lvl="1"/>
            <a:r>
              <a:rPr lang="en-MY" dirty="0"/>
              <a:t>Since there are 2 points in the ε-</a:t>
            </a:r>
            <a:r>
              <a:rPr lang="en-MY" dirty="0" err="1"/>
              <a:t>neighborhood</a:t>
            </a:r>
            <a:r>
              <a:rPr lang="en-MY" dirty="0"/>
              <a:t> of D and </a:t>
            </a:r>
            <a:r>
              <a:rPr lang="en-MY" dirty="0" err="1"/>
              <a:t>MinPts</a:t>
            </a:r>
            <a:r>
              <a:rPr lang="en-MY" dirty="0"/>
              <a:t> = 2, D is a core point.</a:t>
            </a:r>
          </a:p>
          <a:p>
            <a:pPr lvl="1"/>
            <a:r>
              <a:rPr lang="en-MY" dirty="0"/>
              <a:t>Start a new cluster, say Cluster 2, and assign D to it.</a:t>
            </a:r>
          </a:p>
          <a:p>
            <a:pPr lvl="1"/>
            <a:r>
              <a:rPr lang="en-MY" dirty="0"/>
              <a:t>Now, explore the ε-</a:t>
            </a:r>
            <a:r>
              <a:rPr lang="en-MY" dirty="0" err="1"/>
              <a:t>neighborhood</a:t>
            </a:r>
            <a:r>
              <a:rPr lang="en-MY" dirty="0"/>
              <a:t> of D:</a:t>
            </a:r>
          </a:p>
          <a:p>
            <a:pPr lvl="1"/>
            <a:r>
              <a:rPr lang="en-MY" dirty="0"/>
              <a:t>For point E: Mark E as visited and add it to Cluster 2.</a:t>
            </a:r>
          </a:p>
          <a:p>
            <a:pPr lvl="1"/>
            <a:endParaRPr lang="en-MY" dirty="0"/>
          </a:p>
          <a:p>
            <a:r>
              <a:rPr lang="en-MY" dirty="0"/>
              <a:t>7. Move to the Last Point:</a:t>
            </a:r>
          </a:p>
          <a:p>
            <a:pPr lvl="1"/>
            <a:r>
              <a:rPr lang="en-MY" dirty="0"/>
              <a:t>The next unvisited point is F(25,25).</a:t>
            </a:r>
          </a:p>
          <a:p>
            <a:pPr lvl="1"/>
            <a:r>
              <a:rPr lang="en-MY" dirty="0"/>
              <a:t>Mark F as visited.</a:t>
            </a:r>
          </a:p>
          <a:p>
            <a:pPr lvl="1"/>
            <a:endParaRPr lang="en-MY" dirty="0"/>
          </a:p>
          <a:p>
            <a:r>
              <a:rPr lang="en-MY" dirty="0"/>
              <a:t>8. </a:t>
            </a:r>
            <a:r>
              <a:rPr lang="en-MY" dirty="0" err="1"/>
              <a:t>Neighborhood</a:t>
            </a:r>
            <a:r>
              <a:rPr lang="en-MY" dirty="0"/>
              <a:t> Query for F:</a:t>
            </a:r>
          </a:p>
          <a:p>
            <a:pPr lvl="1"/>
            <a:r>
              <a:rPr lang="en-MY" dirty="0"/>
              <a:t>Find points within distance ε = 2 of F.</a:t>
            </a:r>
          </a:p>
          <a:p>
            <a:pPr lvl="1"/>
            <a:r>
              <a:rPr lang="en-MY" dirty="0"/>
              <a:t>The ε-</a:t>
            </a:r>
            <a:r>
              <a:rPr lang="en-MY" dirty="0" err="1"/>
              <a:t>neighborhood</a:t>
            </a:r>
            <a:r>
              <a:rPr lang="en-MY" dirty="0"/>
              <a:t> of F only includes F.</a:t>
            </a:r>
          </a:p>
        </p:txBody>
      </p:sp>
    </p:spTree>
    <p:extLst>
      <p:ext uri="{BB962C8B-B14F-4D97-AF65-F5344CB8AC3E}">
        <p14:creationId xmlns:p14="http://schemas.microsoft.com/office/powerpoint/2010/main" val="602713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EE124B-8299-396D-6A75-5904B2794422}"/>
              </a:ext>
            </a:extLst>
          </p:cNvPr>
          <p:cNvSpPr>
            <a:spLocks noGrp="1"/>
          </p:cNvSpPr>
          <p:nvPr>
            <p:ph type="title"/>
          </p:nvPr>
        </p:nvSpPr>
        <p:spPr>
          <a:xfrm>
            <a:off x="5297762" y="329184"/>
            <a:ext cx="6251110" cy="1783080"/>
          </a:xfrm>
        </p:spPr>
        <p:txBody>
          <a:bodyPr anchor="b">
            <a:normAutofit/>
          </a:bodyPr>
          <a:lstStyle/>
          <a:p>
            <a:r>
              <a:rPr lang="en-MY" sz="5000"/>
              <a:t>DBSCAN algorithm with a simple example</a:t>
            </a:r>
          </a:p>
        </p:txBody>
      </p:sp>
      <p:pic>
        <p:nvPicPr>
          <p:cNvPr id="5" name="Picture 4" descr="Graph on document with pen">
            <a:extLst>
              <a:ext uri="{FF2B5EF4-FFF2-40B4-BE49-F238E27FC236}">
                <a16:creationId xmlns:a16="http://schemas.microsoft.com/office/drawing/2014/main" id="{59F56BCB-9F2A-7AA6-85C5-F404713B6519}"/>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06667C-8608-F083-BCFB-E89A9164AC8C}"/>
              </a:ext>
            </a:extLst>
          </p:cNvPr>
          <p:cNvSpPr>
            <a:spLocks noGrp="1"/>
          </p:cNvSpPr>
          <p:nvPr>
            <p:ph idx="1"/>
          </p:nvPr>
        </p:nvSpPr>
        <p:spPr>
          <a:xfrm>
            <a:off x="5297762" y="2706624"/>
            <a:ext cx="6251110" cy="3483864"/>
          </a:xfrm>
        </p:spPr>
        <p:txBody>
          <a:bodyPr>
            <a:noAutofit/>
          </a:bodyPr>
          <a:lstStyle/>
          <a:p>
            <a:r>
              <a:rPr lang="en-MY" sz="1600" dirty="0"/>
              <a:t>9. Expand Cluster or Mark Noise for F:</a:t>
            </a:r>
          </a:p>
          <a:p>
            <a:pPr lvl="1"/>
            <a:r>
              <a:rPr lang="en-MY" sz="1600" dirty="0"/>
              <a:t>Since there's only 1 point in the ε-</a:t>
            </a:r>
            <a:r>
              <a:rPr lang="en-MY" sz="1600" dirty="0" err="1"/>
              <a:t>neighborhood</a:t>
            </a:r>
            <a:r>
              <a:rPr lang="en-MY" sz="1600" dirty="0"/>
              <a:t> of F and </a:t>
            </a:r>
            <a:r>
              <a:rPr lang="en-MY" sz="1600" dirty="0" err="1"/>
              <a:t>MinPts</a:t>
            </a:r>
            <a:r>
              <a:rPr lang="en-MY" sz="1600" dirty="0"/>
              <a:t> = 2, F is a noise point.</a:t>
            </a:r>
          </a:p>
          <a:p>
            <a:pPr lvl="1"/>
            <a:endParaRPr lang="en-MY" sz="1600" dirty="0"/>
          </a:p>
          <a:p>
            <a:r>
              <a:rPr lang="pt-BR" sz="1600" dirty="0"/>
              <a:t>Result:</a:t>
            </a:r>
          </a:p>
          <a:p>
            <a:r>
              <a:rPr lang="pt-BR" sz="1600" dirty="0"/>
              <a:t>Cluster 1: A, B, C</a:t>
            </a:r>
          </a:p>
          <a:p>
            <a:r>
              <a:rPr lang="pt-BR" sz="1600" dirty="0"/>
              <a:t>Cluster 2: D, E</a:t>
            </a:r>
          </a:p>
          <a:p>
            <a:r>
              <a:rPr lang="pt-BR" sz="1600" dirty="0"/>
              <a:t>Noise: F</a:t>
            </a:r>
          </a:p>
          <a:p>
            <a:pPr marL="0" indent="0">
              <a:buNone/>
            </a:pPr>
            <a:r>
              <a:rPr lang="en-MY" sz="1600" dirty="0"/>
              <a:t>In this example, DBSCAN successfully identified two clusters and one noise point. The clusters are based on the density of points, and the algorithm was able to distinguish between dense regions and sparse regions (noise).</a:t>
            </a:r>
          </a:p>
        </p:txBody>
      </p:sp>
    </p:spTree>
    <p:extLst>
      <p:ext uri="{BB962C8B-B14F-4D97-AF65-F5344CB8AC3E}">
        <p14:creationId xmlns:p14="http://schemas.microsoft.com/office/powerpoint/2010/main" val="135600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80919F-9CBD-B6F6-4D7E-5BBCEF56CE02}"/>
              </a:ext>
            </a:extLst>
          </p:cNvPr>
          <p:cNvSpPr>
            <a:spLocks noGrp="1"/>
          </p:cNvSpPr>
          <p:nvPr>
            <p:ph type="title"/>
          </p:nvPr>
        </p:nvSpPr>
        <p:spPr>
          <a:xfrm>
            <a:off x="5297762" y="329184"/>
            <a:ext cx="6251110" cy="1783080"/>
          </a:xfrm>
        </p:spPr>
        <p:txBody>
          <a:bodyPr anchor="b">
            <a:normAutofit/>
          </a:bodyPr>
          <a:lstStyle/>
          <a:p>
            <a:r>
              <a:rPr lang="en-MY" sz="5000"/>
              <a:t>Advantages of DBSCAN</a:t>
            </a:r>
            <a:br>
              <a:rPr lang="en-MY" sz="5000"/>
            </a:br>
            <a:endParaRPr lang="en-MY" sz="5000"/>
          </a:p>
        </p:txBody>
      </p:sp>
      <p:pic>
        <p:nvPicPr>
          <p:cNvPr id="5" name="Picture 4" descr="Many question marks on black background">
            <a:extLst>
              <a:ext uri="{FF2B5EF4-FFF2-40B4-BE49-F238E27FC236}">
                <a16:creationId xmlns:a16="http://schemas.microsoft.com/office/drawing/2014/main" id="{DBBA87D4-953F-CD6C-02E4-913011D786DE}"/>
              </a:ext>
            </a:extLst>
          </p:cNvPr>
          <p:cNvPicPr>
            <a:picLocks noChangeAspect="1"/>
          </p:cNvPicPr>
          <p:nvPr/>
        </p:nvPicPr>
        <p:blipFill rotWithShape="1">
          <a:blip r:embed="rId2"/>
          <a:srcRect l="58573" r="2"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43B0DA-C152-95D8-D061-D5EF9ED4DDF6}"/>
              </a:ext>
            </a:extLst>
          </p:cNvPr>
          <p:cNvSpPr>
            <a:spLocks noGrp="1"/>
          </p:cNvSpPr>
          <p:nvPr>
            <p:ph idx="1"/>
          </p:nvPr>
        </p:nvSpPr>
        <p:spPr>
          <a:xfrm>
            <a:off x="5297762" y="2706624"/>
            <a:ext cx="6251110" cy="3483864"/>
          </a:xfrm>
        </p:spPr>
        <p:txBody>
          <a:bodyPr>
            <a:noAutofit/>
          </a:bodyPr>
          <a:lstStyle/>
          <a:p>
            <a:r>
              <a:rPr lang="en-MY" sz="1400" dirty="0"/>
              <a:t>Arbitrary Cluster Shapes: Unlike centroid-based clustering methods like K-means, which tend to find spherical clusters, DBSCAN can identify clusters of arbitrary shapes.</a:t>
            </a:r>
          </a:p>
          <a:p>
            <a:r>
              <a:rPr lang="en-MY" sz="1400" dirty="0"/>
              <a:t>No Need to Specify Number of Clusters: DBSCAN doesn't require the number of clusters to be specified in advance, unlike K-means.</a:t>
            </a:r>
          </a:p>
          <a:p>
            <a:r>
              <a:rPr lang="en-MY" sz="1400" dirty="0"/>
              <a:t>Robustness to Noise: DBSCAN can distinguish between noise (outliers) and clusters. This makes the algorithm robust to outliers, as it can identify and ignore them.</a:t>
            </a:r>
          </a:p>
          <a:p>
            <a:r>
              <a:rPr lang="en-MY" sz="1400" dirty="0"/>
              <a:t>Density-based Clustering: DBSCAN's logic is intuitive in many real-world scenarios. Clusters are dense regions in the data space separated by regions of lower point density.</a:t>
            </a:r>
          </a:p>
          <a:p>
            <a:r>
              <a:rPr lang="en-MY" sz="1400" dirty="0"/>
              <a:t>Minimal Parameter Dependency: Only two parameters (ε and </a:t>
            </a:r>
            <a:r>
              <a:rPr lang="en-MY" sz="1400" dirty="0" err="1"/>
              <a:t>MinPts</a:t>
            </a:r>
            <a:r>
              <a:rPr lang="en-MY" sz="1400" dirty="0"/>
              <a:t>) need to be set, and there are heuristic methods available to estimate them.</a:t>
            </a:r>
          </a:p>
          <a:p>
            <a:r>
              <a:rPr lang="en-MY" sz="1400" dirty="0"/>
              <a:t>No Assumption of Cluster Structure: DBSCAN doesn't assume clusters to be of any specific shape, as opposed to K-means which assumes clusters to be spherical.</a:t>
            </a:r>
          </a:p>
        </p:txBody>
      </p:sp>
    </p:spTree>
    <p:extLst>
      <p:ext uri="{BB962C8B-B14F-4D97-AF65-F5344CB8AC3E}">
        <p14:creationId xmlns:p14="http://schemas.microsoft.com/office/powerpoint/2010/main" val="239640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948464-93A9-E5EA-D974-16AD1F03CC37}"/>
              </a:ext>
            </a:extLst>
          </p:cNvPr>
          <p:cNvSpPr>
            <a:spLocks noGrp="1"/>
          </p:cNvSpPr>
          <p:nvPr>
            <p:ph type="title"/>
          </p:nvPr>
        </p:nvSpPr>
        <p:spPr>
          <a:xfrm>
            <a:off x="5297762" y="329184"/>
            <a:ext cx="6251110" cy="1783080"/>
          </a:xfrm>
        </p:spPr>
        <p:txBody>
          <a:bodyPr anchor="b">
            <a:normAutofit/>
          </a:bodyPr>
          <a:lstStyle/>
          <a:p>
            <a:r>
              <a:rPr lang="en-MY" sz="5400"/>
              <a:t>Limitations of DBSCAN</a:t>
            </a:r>
          </a:p>
        </p:txBody>
      </p:sp>
      <p:pic>
        <p:nvPicPr>
          <p:cNvPr id="5" name="Picture 4" descr="Question mark on green pastel background">
            <a:extLst>
              <a:ext uri="{FF2B5EF4-FFF2-40B4-BE49-F238E27FC236}">
                <a16:creationId xmlns:a16="http://schemas.microsoft.com/office/drawing/2014/main" id="{6464D256-F8EC-19AD-1231-B7954C65C3E7}"/>
              </a:ext>
            </a:extLst>
          </p:cNvPr>
          <p:cNvPicPr>
            <a:picLocks noChangeAspect="1"/>
          </p:cNvPicPr>
          <p:nvPr/>
        </p:nvPicPr>
        <p:blipFill rotWithShape="1">
          <a:blip r:embed="rId2"/>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31DE10-B005-10CC-C512-61AD1D3B7E5F}"/>
              </a:ext>
            </a:extLst>
          </p:cNvPr>
          <p:cNvSpPr>
            <a:spLocks noGrp="1"/>
          </p:cNvSpPr>
          <p:nvPr>
            <p:ph idx="1"/>
          </p:nvPr>
        </p:nvSpPr>
        <p:spPr>
          <a:xfrm>
            <a:off x="5297762" y="2706624"/>
            <a:ext cx="6251110" cy="3483864"/>
          </a:xfrm>
        </p:spPr>
        <p:txBody>
          <a:bodyPr>
            <a:noAutofit/>
          </a:bodyPr>
          <a:lstStyle/>
          <a:p>
            <a:r>
              <a:rPr lang="en-MY" sz="1400" dirty="0"/>
              <a:t>Varying Densities: DBSCAN struggles with clusters of varying densities. If two clusters have significantly different densities, DBSCAN might not separate them correctly.</a:t>
            </a:r>
          </a:p>
          <a:p>
            <a:r>
              <a:rPr lang="en-MY" sz="1400" dirty="0"/>
              <a:t>Border Points: Points that are reachable from more than one cluster can be part of either cluster, depending on the order the data is processed. This can lead to ambiguous assignments for border points.</a:t>
            </a:r>
          </a:p>
          <a:p>
            <a:r>
              <a:rPr lang="en-MY" sz="1400" dirty="0"/>
              <a:t>Parameter Sensitivity: The results of DBSCAN can vary with different settings of ε and </a:t>
            </a:r>
            <a:r>
              <a:rPr lang="en-MY" sz="1400" dirty="0" err="1"/>
              <a:t>MinPts</a:t>
            </a:r>
            <a:r>
              <a:rPr lang="en-MY" sz="1400" dirty="0"/>
              <a:t>. Choosing appropriate values for these parameters is crucial, and there's no one-size-fits-all solution.</a:t>
            </a:r>
          </a:p>
          <a:p>
            <a:r>
              <a:rPr lang="en-MY" sz="1400" dirty="0"/>
              <a:t>High-Dimensional Data: In high-dimensional spaces, the notion of "density" and "distance" becomes less clear-cut. DBSCAN can lose its effectiveness as dimensionality increases, a phenomenon known as the "curse of dimensionality."</a:t>
            </a:r>
          </a:p>
          <a:p>
            <a:r>
              <a:rPr lang="en-MY" sz="1400" dirty="0"/>
              <a:t>Scalability: While DBSCAN is more efficient than many hierarchical clustering methods, it can still be computationally intensive for very large datasets.</a:t>
            </a:r>
          </a:p>
          <a:p>
            <a:r>
              <a:rPr lang="en-MY" sz="1400" dirty="0"/>
              <a:t>Difficulty with Clusters of Similar Density: If clusters are nested and have similar densities, DBSCAN may recognize them as one single cluster.</a:t>
            </a:r>
          </a:p>
        </p:txBody>
      </p:sp>
    </p:spTree>
    <p:extLst>
      <p:ext uri="{BB962C8B-B14F-4D97-AF65-F5344CB8AC3E}">
        <p14:creationId xmlns:p14="http://schemas.microsoft.com/office/powerpoint/2010/main" val="170305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1E36C-0E44-8E52-B884-3886D187B06F}"/>
              </a:ext>
            </a:extLst>
          </p:cNvPr>
          <p:cNvSpPr>
            <a:spLocks noGrp="1"/>
          </p:cNvSpPr>
          <p:nvPr>
            <p:ph type="title"/>
          </p:nvPr>
        </p:nvSpPr>
        <p:spPr>
          <a:xfrm>
            <a:off x="838200" y="365125"/>
            <a:ext cx="10515600" cy="1325563"/>
          </a:xfrm>
        </p:spPr>
        <p:txBody>
          <a:bodyPr>
            <a:normAutofit/>
          </a:bodyPr>
          <a:lstStyle/>
          <a:p>
            <a:r>
              <a:rPr lang="en-MY" sz="5400"/>
              <a:t>Parameter Tuning Strategies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15914B-61E6-4DA3-DC1F-22C020F3F95F}"/>
              </a:ext>
            </a:extLst>
          </p:cNvPr>
          <p:cNvSpPr>
            <a:spLocks noGrp="1"/>
          </p:cNvSpPr>
          <p:nvPr>
            <p:ph idx="1"/>
          </p:nvPr>
        </p:nvSpPr>
        <p:spPr>
          <a:xfrm>
            <a:off x="838200" y="1929384"/>
            <a:ext cx="10515600" cy="4251960"/>
          </a:xfrm>
        </p:spPr>
        <p:txBody>
          <a:bodyPr>
            <a:normAutofit/>
          </a:bodyPr>
          <a:lstStyle/>
          <a:p>
            <a:r>
              <a:rPr lang="en-MY" sz="2200" dirty="0"/>
              <a:t>Techniques like k-distance graphs and heuristic rules provide good starting points for selecting ε and </a:t>
            </a:r>
            <a:r>
              <a:rPr lang="en-MY" sz="2200" dirty="0" err="1"/>
              <a:t>MinPts</a:t>
            </a:r>
            <a:r>
              <a:rPr lang="en-MY" sz="2200" dirty="0"/>
              <a:t>.</a:t>
            </a:r>
          </a:p>
          <a:p>
            <a:r>
              <a:rPr lang="en-MY" sz="2200" dirty="0"/>
              <a:t>Automated methods such as Grid Search, Bayesian Optimization, and Genetic Algorithms help tune parameters efficiently, especially for large and complex datasets.</a:t>
            </a:r>
          </a:p>
          <a:p>
            <a:r>
              <a:rPr lang="en-MY" sz="2200" dirty="0"/>
              <a:t>Modern methods like Reinforcement Learning offer flexibility for dynamically adjusting parameters in response to changing data environments, making DBSCAN even more practical in real-world and streaming data contexts.</a:t>
            </a:r>
          </a:p>
          <a:p>
            <a:r>
              <a:rPr lang="en-MY" sz="2200" dirty="0"/>
              <a:t>These approaches help mitigate DBSCAN’s sensitivity to parameter selection, ensuring better clustering performance in diverse applications.</a:t>
            </a:r>
          </a:p>
        </p:txBody>
      </p:sp>
    </p:spTree>
    <p:extLst>
      <p:ext uri="{BB962C8B-B14F-4D97-AF65-F5344CB8AC3E}">
        <p14:creationId xmlns:p14="http://schemas.microsoft.com/office/powerpoint/2010/main" val="3012536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31E1F-CE22-B12B-2568-68007C0A19D1}"/>
              </a:ext>
            </a:extLst>
          </p:cNvPr>
          <p:cNvSpPr>
            <a:spLocks noGrp="1"/>
          </p:cNvSpPr>
          <p:nvPr>
            <p:ph type="title"/>
          </p:nvPr>
        </p:nvSpPr>
        <p:spPr>
          <a:xfrm>
            <a:off x="4654296" y="329184"/>
            <a:ext cx="6894576" cy="1783080"/>
          </a:xfrm>
        </p:spPr>
        <p:txBody>
          <a:bodyPr anchor="b">
            <a:normAutofit/>
          </a:bodyPr>
          <a:lstStyle/>
          <a:p>
            <a:r>
              <a:rPr lang="en-MY" sz="5400"/>
              <a:t> Scalability Improvements</a:t>
            </a:r>
          </a:p>
        </p:txBody>
      </p:sp>
      <p:pic>
        <p:nvPicPr>
          <p:cNvPr id="5" name="Picture 4" descr="CNC lathe processing">
            <a:extLst>
              <a:ext uri="{FF2B5EF4-FFF2-40B4-BE49-F238E27FC236}">
                <a16:creationId xmlns:a16="http://schemas.microsoft.com/office/drawing/2014/main" id="{E492BDAB-990A-679B-FA7A-5D5B01A30F7D}"/>
              </a:ext>
            </a:extLst>
          </p:cNvPr>
          <p:cNvPicPr>
            <a:picLocks noChangeAspect="1"/>
          </p:cNvPicPr>
          <p:nvPr/>
        </p:nvPicPr>
        <p:blipFill>
          <a:blip r:embed="rId2"/>
          <a:srcRect l="50292" r="10263"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DB067E-C0F4-9C0D-788D-D7E822B13788}"/>
              </a:ext>
            </a:extLst>
          </p:cNvPr>
          <p:cNvSpPr>
            <a:spLocks noGrp="1"/>
          </p:cNvSpPr>
          <p:nvPr>
            <p:ph idx="1"/>
          </p:nvPr>
        </p:nvSpPr>
        <p:spPr>
          <a:xfrm>
            <a:off x="4654296" y="2706624"/>
            <a:ext cx="6894576" cy="3483864"/>
          </a:xfrm>
        </p:spPr>
        <p:txBody>
          <a:bodyPr>
            <a:normAutofit/>
          </a:bodyPr>
          <a:lstStyle/>
          <a:p>
            <a:r>
              <a:rPr lang="en-MY" sz="1700" dirty="0"/>
              <a:t>Apache Spark is an effective solution for scaling DBSCAN using distributed computing. It is particularly useful for large, static datasets that can be processed across clusters.</a:t>
            </a:r>
          </a:p>
          <a:p>
            <a:r>
              <a:rPr lang="en-MY" sz="1700" dirty="0" err="1"/>
              <a:t>CuML</a:t>
            </a:r>
            <a:r>
              <a:rPr lang="en-MY" sz="1700" dirty="0"/>
              <a:t> provides GPU acceleration, making DBSCAN suitable for real-time applications where speed is essential.</a:t>
            </a:r>
          </a:p>
          <a:p>
            <a:r>
              <a:rPr lang="en-MY" sz="1700" dirty="0"/>
              <a:t>The combination of both tools enables handling extremely large datasets in both distributed and parallelized environments, enhancing the scalability and performance of DBSCAN significantly.</a:t>
            </a:r>
          </a:p>
          <a:p>
            <a:r>
              <a:rPr lang="en-MY" sz="1700" dirty="0"/>
              <a:t>By leveraging tools like Apache Spark and </a:t>
            </a:r>
            <a:r>
              <a:rPr lang="en-MY" sz="1700" dirty="0" err="1"/>
              <a:t>CuML</a:t>
            </a:r>
            <a:r>
              <a:rPr lang="en-MY" sz="1700" dirty="0"/>
              <a:t>, DBSCAN’s clustering capabilities can be expanded beyond traditional limitations, making it suitable for analysing large-scale, real-time datasets efficiently in today's data-driven industries.</a:t>
            </a:r>
          </a:p>
        </p:txBody>
      </p:sp>
    </p:spTree>
    <p:extLst>
      <p:ext uri="{BB962C8B-B14F-4D97-AF65-F5344CB8AC3E}">
        <p14:creationId xmlns:p14="http://schemas.microsoft.com/office/powerpoint/2010/main" val="137190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4530B-207C-8FA8-CAB0-6C9E0EF7C664}"/>
              </a:ext>
            </a:extLst>
          </p:cNvPr>
          <p:cNvSpPr>
            <a:spLocks noGrp="1"/>
          </p:cNvSpPr>
          <p:nvPr>
            <p:ph type="title"/>
          </p:nvPr>
        </p:nvSpPr>
        <p:spPr>
          <a:xfrm>
            <a:off x="5297762" y="329184"/>
            <a:ext cx="6251110" cy="1783080"/>
          </a:xfrm>
        </p:spPr>
        <p:txBody>
          <a:bodyPr anchor="b">
            <a:normAutofit/>
          </a:bodyPr>
          <a:lstStyle/>
          <a:p>
            <a:r>
              <a:rPr lang="en-MY" sz="5400"/>
              <a:t>Course outline</a:t>
            </a:r>
          </a:p>
        </p:txBody>
      </p:sp>
      <p:pic>
        <p:nvPicPr>
          <p:cNvPr id="5" name="Picture 4" descr="Maze">
            <a:extLst>
              <a:ext uri="{FF2B5EF4-FFF2-40B4-BE49-F238E27FC236}">
                <a16:creationId xmlns:a16="http://schemas.microsoft.com/office/drawing/2014/main" id="{291ECF81-A561-792E-B2AF-2C2D3AA1E669}"/>
              </a:ext>
            </a:extLst>
          </p:cNvPr>
          <p:cNvPicPr>
            <a:picLocks noChangeAspect="1"/>
          </p:cNvPicPr>
          <p:nvPr/>
        </p:nvPicPr>
        <p:blipFill rotWithShape="1">
          <a:blip r:embed="rId2"/>
          <a:srcRect l="24274" r="30395"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925329-8984-02A3-F505-14D1D5F56B48}"/>
              </a:ext>
            </a:extLst>
          </p:cNvPr>
          <p:cNvSpPr>
            <a:spLocks noGrp="1"/>
          </p:cNvSpPr>
          <p:nvPr>
            <p:ph idx="1"/>
          </p:nvPr>
        </p:nvSpPr>
        <p:spPr>
          <a:xfrm>
            <a:off x="5297762" y="2706624"/>
            <a:ext cx="6251110" cy="3483864"/>
          </a:xfrm>
        </p:spPr>
        <p:txBody>
          <a:bodyPr>
            <a:normAutofit/>
          </a:bodyPr>
          <a:lstStyle/>
          <a:p>
            <a:r>
              <a:rPr lang="en-MY" sz="2200"/>
              <a:t>Introduction to DBSCAN and its significance</a:t>
            </a:r>
          </a:p>
          <a:p>
            <a:r>
              <a:rPr lang="en-MY" sz="2200"/>
              <a:t>DBSCAN algorithm with a simple example</a:t>
            </a:r>
          </a:p>
          <a:p>
            <a:r>
              <a:rPr lang="en-MY" sz="2200"/>
              <a:t>Advantages and Limitations of DBSCAN</a:t>
            </a:r>
          </a:p>
          <a:p>
            <a:r>
              <a:rPr lang="en-MY" sz="2200"/>
              <a:t>History of density-based clustering</a:t>
            </a:r>
          </a:p>
        </p:txBody>
      </p:sp>
    </p:spTree>
    <p:extLst>
      <p:ext uri="{BB962C8B-B14F-4D97-AF65-F5344CB8AC3E}">
        <p14:creationId xmlns:p14="http://schemas.microsoft.com/office/powerpoint/2010/main" val="194674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C1FA8A-9E20-388C-F898-B12AF453688F}"/>
              </a:ext>
            </a:extLst>
          </p:cNvPr>
          <p:cNvSpPr>
            <a:spLocks noGrp="1"/>
          </p:cNvSpPr>
          <p:nvPr>
            <p:ph type="title"/>
          </p:nvPr>
        </p:nvSpPr>
        <p:spPr>
          <a:xfrm>
            <a:off x="5297762" y="329184"/>
            <a:ext cx="6251110" cy="1783080"/>
          </a:xfrm>
        </p:spPr>
        <p:txBody>
          <a:bodyPr anchor="b">
            <a:normAutofit/>
          </a:bodyPr>
          <a:lstStyle/>
          <a:p>
            <a:r>
              <a:rPr lang="en-MY" sz="5400" dirty="0"/>
              <a:t>History of density-based clustering</a:t>
            </a:r>
          </a:p>
        </p:txBody>
      </p:sp>
      <p:pic>
        <p:nvPicPr>
          <p:cNvPr id="5" name="Picture 4" descr="Sphere of mesh and nodes">
            <a:extLst>
              <a:ext uri="{FF2B5EF4-FFF2-40B4-BE49-F238E27FC236}">
                <a16:creationId xmlns:a16="http://schemas.microsoft.com/office/drawing/2014/main" id="{C2021ABA-350C-745B-EF1C-5462A38B23F2}"/>
              </a:ext>
            </a:extLst>
          </p:cNvPr>
          <p:cNvPicPr>
            <a:picLocks noChangeAspect="1"/>
          </p:cNvPicPr>
          <p:nvPr/>
        </p:nvPicPr>
        <p:blipFill rotWithShape="1">
          <a:blip r:embed="rId2"/>
          <a:srcRect l="40028" r="903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1851D8-BCD0-D5B2-BB16-E3FCB4C8B5F8}"/>
              </a:ext>
            </a:extLst>
          </p:cNvPr>
          <p:cNvSpPr>
            <a:spLocks noGrp="1"/>
          </p:cNvSpPr>
          <p:nvPr>
            <p:ph idx="1"/>
          </p:nvPr>
        </p:nvSpPr>
        <p:spPr>
          <a:xfrm>
            <a:off x="5297762" y="2706624"/>
            <a:ext cx="6251110" cy="3483864"/>
          </a:xfrm>
        </p:spPr>
        <p:txBody>
          <a:bodyPr>
            <a:noAutofit/>
          </a:bodyPr>
          <a:lstStyle/>
          <a:p>
            <a:r>
              <a:rPr lang="en-MY" sz="1400" dirty="0"/>
              <a:t>Density-based clustering has its roots in the broader field of data clustering and pattern recognition. Over the years, various algorithms and techniques have been developed to address the challenges posed by different types of data and clustering requirements.</a:t>
            </a:r>
          </a:p>
          <a:p>
            <a:r>
              <a:rPr lang="en-MY" sz="1400" dirty="0"/>
              <a:t>1. Early Beginnings:</a:t>
            </a:r>
          </a:p>
          <a:p>
            <a:pPr lvl="1"/>
            <a:r>
              <a:rPr lang="en-MY" sz="1400" dirty="0"/>
              <a:t>The concept of clustering based on density can be traced back to early work in statistics and pattern recognition. The idea is to group data points based on regions of high density separated by regions of low density.</a:t>
            </a:r>
          </a:p>
          <a:p>
            <a:r>
              <a:rPr lang="en-MY" sz="1400" dirty="0"/>
              <a:t>2. DBSCAN (1996):</a:t>
            </a:r>
          </a:p>
          <a:p>
            <a:pPr lvl="1"/>
            <a:r>
              <a:rPr lang="en-MY" sz="1400" dirty="0"/>
              <a:t>The DBSCAN (Density-Based Spatial Clustering of Applications with Noise) algorithm, introduced by Martin Ester, Hans-Peter </a:t>
            </a:r>
            <a:r>
              <a:rPr lang="en-MY" sz="1400" dirty="0" err="1"/>
              <a:t>Kriegel</a:t>
            </a:r>
            <a:r>
              <a:rPr lang="en-MY" sz="1400" dirty="0"/>
              <a:t>, </a:t>
            </a:r>
            <a:r>
              <a:rPr lang="en-MY" sz="1400" dirty="0" err="1"/>
              <a:t>Jörg</a:t>
            </a:r>
            <a:r>
              <a:rPr lang="en-MY" sz="1400" dirty="0"/>
              <a:t> Sander, and </a:t>
            </a:r>
            <a:r>
              <a:rPr lang="en-MY" sz="1400" dirty="0" err="1"/>
              <a:t>Xiaowei</a:t>
            </a:r>
            <a:r>
              <a:rPr lang="en-MY" sz="1400" dirty="0"/>
              <a:t> Xu in 1996, is arguably the most well-known density-based clustering algorithm.</a:t>
            </a:r>
          </a:p>
          <a:p>
            <a:pPr lvl="1"/>
            <a:r>
              <a:rPr lang="en-MY" sz="1400" dirty="0"/>
              <a:t>DBSCAN was revolutionary because it could find clusters of arbitrary shapes (unlike K-means, which tends to find spherical clusters) and could identify noise or outliers.</a:t>
            </a:r>
          </a:p>
        </p:txBody>
      </p:sp>
    </p:spTree>
    <p:extLst>
      <p:ext uri="{BB962C8B-B14F-4D97-AF65-F5344CB8AC3E}">
        <p14:creationId xmlns:p14="http://schemas.microsoft.com/office/powerpoint/2010/main" val="2896635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EFDBD5-A4B0-5608-2C6B-27CF4333E05B}"/>
              </a:ext>
            </a:extLst>
          </p:cNvPr>
          <p:cNvSpPr>
            <a:spLocks noGrp="1"/>
          </p:cNvSpPr>
          <p:nvPr>
            <p:ph type="title"/>
          </p:nvPr>
        </p:nvSpPr>
        <p:spPr>
          <a:xfrm>
            <a:off x="5297762" y="329184"/>
            <a:ext cx="6251110" cy="1783080"/>
          </a:xfrm>
        </p:spPr>
        <p:txBody>
          <a:bodyPr anchor="b">
            <a:normAutofit/>
          </a:bodyPr>
          <a:lstStyle/>
          <a:p>
            <a:r>
              <a:rPr lang="en-MY" sz="5400"/>
              <a:t>History of density-based clustering</a:t>
            </a:r>
          </a:p>
        </p:txBody>
      </p:sp>
      <p:pic>
        <p:nvPicPr>
          <p:cNvPr id="5" name="Picture 4" descr="Interior of dark warehouse">
            <a:extLst>
              <a:ext uri="{FF2B5EF4-FFF2-40B4-BE49-F238E27FC236}">
                <a16:creationId xmlns:a16="http://schemas.microsoft.com/office/drawing/2014/main" id="{5D3A7A57-54DD-E74D-DB25-EE49E41733A2}"/>
              </a:ext>
            </a:extLst>
          </p:cNvPr>
          <p:cNvPicPr>
            <a:picLocks noChangeAspect="1"/>
          </p:cNvPicPr>
          <p:nvPr/>
        </p:nvPicPr>
        <p:blipFill rotWithShape="1">
          <a:blip r:embed="rId2"/>
          <a:srcRect l="35473" r="2632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D23741-1A4E-8EE3-7B11-F5EE6C564EB4}"/>
              </a:ext>
            </a:extLst>
          </p:cNvPr>
          <p:cNvSpPr>
            <a:spLocks noGrp="1"/>
          </p:cNvSpPr>
          <p:nvPr>
            <p:ph idx="1"/>
          </p:nvPr>
        </p:nvSpPr>
        <p:spPr>
          <a:xfrm>
            <a:off x="5297762" y="2706624"/>
            <a:ext cx="6251110" cy="3483864"/>
          </a:xfrm>
        </p:spPr>
        <p:txBody>
          <a:bodyPr>
            <a:normAutofit/>
          </a:bodyPr>
          <a:lstStyle/>
          <a:p>
            <a:r>
              <a:rPr lang="en-MY" sz="1500" dirty="0"/>
              <a:t>3. OPTICS (1999):</a:t>
            </a:r>
          </a:p>
          <a:p>
            <a:pPr lvl="1"/>
            <a:r>
              <a:rPr lang="en-MY" sz="1500" dirty="0"/>
              <a:t>OPTICS (Ordering Points To Identify the Clustering Structure), introduced by Mihael </a:t>
            </a:r>
            <a:r>
              <a:rPr lang="en-MY" sz="1500" dirty="0" err="1"/>
              <a:t>Ankerst</a:t>
            </a:r>
            <a:r>
              <a:rPr lang="en-MY" sz="1500" dirty="0"/>
              <a:t>, Markus M. </a:t>
            </a:r>
            <a:r>
              <a:rPr lang="en-MY" sz="1500" dirty="0" err="1"/>
              <a:t>Breunig</a:t>
            </a:r>
            <a:r>
              <a:rPr lang="en-MY" sz="1500" dirty="0"/>
              <a:t>, Hans-Peter </a:t>
            </a:r>
            <a:r>
              <a:rPr lang="en-MY" sz="1500" dirty="0" err="1"/>
              <a:t>Kriegel</a:t>
            </a:r>
            <a:r>
              <a:rPr lang="en-MY" sz="1500" dirty="0"/>
              <a:t>, and </a:t>
            </a:r>
            <a:r>
              <a:rPr lang="en-MY" sz="1500" dirty="0" err="1"/>
              <a:t>Jörg</a:t>
            </a:r>
            <a:r>
              <a:rPr lang="en-MY" sz="1500" dirty="0"/>
              <a:t> Sander in 1999, is an extension of DBSCAN.</a:t>
            </a:r>
          </a:p>
          <a:p>
            <a:pPr lvl="1"/>
            <a:r>
              <a:rPr lang="en-MY" sz="1500" dirty="0"/>
              <a:t>OPTICS introduced the concept of a reachability plot, which provides a more detailed clustering structure and can handle varying densities better than DBSCAN.</a:t>
            </a:r>
          </a:p>
          <a:p>
            <a:pPr lvl="1"/>
            <a:endParaRPr lang="en-MY" sz="1500" dirty="0"/>
          </a:p>
          <a:p>
            <a:r>
              <a:rPr lang="en-MY" sz="1500" dirty="0"/>
              <a:t>4. DENCLUE (1998):</a:t>
            </a:r>
          </a:p>
          <a:p>
            <a:pPr lvl="1"/>
            <a:r>
              <a:rPr lang="en-MY" sz="1500" dirty="0"/>
              <a:t>DENCLUE (</a:t>
            </a:r>
            <a:r>
              <a:rPr lang="en-MY" sz="1500" dirty="0" err="1"/>
              <a:t>DENsity</a:t>
            </a:r>
            <a:r>
              <a:rPr lang="en-MY" sz="1500" dirty="0"/>
              <a:t>-based </a:t>
            </a:r>
            <a:r>
              <a:rPr lang="en-MY" sz="1500" dirty="0" err="1"/>
              <a:t>CLUstEring</a:t>
            </a:r>
            <a:r>
              <a:rPr lang="en-MY" sz="1500" dirty="0"/>
              <a:t>), introduced by Alexander </a:t>
            </a:r>
            <a:r>
              <a:rPr lang="en-MY" sz="1500" dirty="0" err="1"/>
              <a:t>Hinneburg</a:t>
            </a:r>
            <a:r>
              <a:rPr lang="en-MY" sz="1500" dirty="0"/>
              <a:t> and Daniel A. </a:t>
            </a:r>
            <a:r>
              <a:rPr lang="en-MY" sz="1500" dirty="0" err="1"/>
              <a:t>Keim</a:t>
            </a:r>
            <a:r>
              <a:rPr lang="en-MY" sz="1500" dirty="0"/>
              <a:t> in 1998, uses a density distribution function and a hill-climbing algorithm. It's particularly suitable for high-dimensional data.</a:t>
            </a:r>
          </a:p>
        </p:txBody>
      </p:sp>
    </p:spTree>
    <p:extLst>
      <p:ext uri="{BB962C8B-B14F-4D97-AF65-F5344CB8AC3E}">
        <p14:creationId xmlns:p14="http://schemas.microsoft.com/office/powerpoint/2010/main" val="1110116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xclamation mark on a yellow background">
            <a:extLst>
              <a:ext uri="{FF2B5EF4-FFF2-40B4-BE49-F238E27FC236}">
                <a16:creationId xmlns:a16="http://schemas.microsoft.com/office/drawing/2014/main" id="{2BF0186B-80C2-42CA-EFA7-B368221AA7F5}"/>
              </a:ext>
            </a:extLst>
          </p:cNvPr>
          <p:cNvPicPr>
            <a:picLocks noChangeAspect="1"/>
          </p:cNvPicPr>
          <p:nvPr/>
        </p:nvPicPr>
        <p:blipFill rotWithShape="1">
          <a:blip r:embed="rId2"/>
          <a:srcRect l="26875" r="13958"/>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0D1B9D-C558-A7F7-0BE7-1ADC6E19CC96}"/>
              </a:ext>
            </a:extLst>
          </p:cNvPr>
          <p:cNvSpPr>
            <a:spLocks noGrp="1"/>
          </p:cNvSpPr>
          <p:nvPr>
            <p:ph type="title"/>
          </p:nvPr>
        </p:nvSpPr>
        <p:spPr>
          <a:xfrm>
            <a:off x="6115317" y="405685"/>
            <a:ext cx="5464968" cy="1559301"/>
          </a:xfrm>
        </p:spPr>
        <p:txBody>
          <a:bodyPr>
            <a:normAutofit/>
          </a:bodyPr>
          <a:lstStyle/>
          <a:p>
            <a:r>
              <a:rPr lang="en-MY" sz="4000"/>
              <a:t>History of density-based clustering</a:t>
            </a:r>
          </a:p>
        </p:txBody>
      </p:sp>
      <p:sp>
        <p:nvSpPr>
          <p:cNvPr id="3" name="Content Placeholder 2">
            <a:extLst>
              <a:ext uri="{FF2B5EF4-FFF2-40B4-BE49-F238E27FC236}">
                <a16:creationId xmlns:a16="http://schemas.microsoft.com/office/drawing/2014/main" id="{657B8FA7-14BB-5344-F120-FA56BE892B61}"/>
              </a:ext>
            </a:extLst>
          </p:cNvPr>
          <p:cNvSpPr>
            <a:spLocks noGrp="1"/>
          </p:cNvSpPr>
          <p:nvPr>
            <p:ph idx="1"/>
          </p:nvPr>
        </p:nvSpPr>
        <p:spPr>
          <a:xfrm>
            <a:off x="6115317" y="2743200"/>
            <a:ext cx="5247340" cy="3496878"/>
          </a:xfrm>
        </p:spPr>
        <p:txBody>
          <a:bodyPr anchor="ctr">
            <a:normAutofit/>
          </a:bodyPr>
          <a:lstStyle/>
          <a:p>
            <a:r>
              <a:rPr lang="en-MY" sz="1700"/>
              <a:t>5. Further Developments:</a:t>
            </a:r>
          </a:p>
          <a:p>
            <a:r>
              <a:rPr lang="en-MY" sz="1700"/>
              <a:t>Over the years, several variations and extensions of density-based clustering algorithms were developed to address specific challenges:</a:t>
            </a:r>
          </a:p>
          <a:p>
            <a:r>
              <a:rPr lang="en-MY" sz="1700"/>
              <a:t>HDBSCAN: An extension of DBSCAN that works hierarchically to find clusters of varying densities.</a:t>
            </a:r>
          </a:p>
          <a:p>
            <a:r>
              <a:rPr lang="en-MY" sz="1700"/>
              <a:t>MR-DBSCAN: A multi-resolution version of DBSCAN.</a:t>
            </a:r>
          </a:p>
          <a:p>
            <a:r>
              <a:rPr lang="en-MY" sz="1700"/>
              <a:t>GDBSCAN: A grid-based version of DBSCAN.</a:t>
            </a:r>
          </a:p>
          <a:p>
            <a:r>
              <a:rPr lang="en-MY" sz="1700"/>
              <a:t>ROCK: Designed for categorical data using links instead of distances.</a:t>
            </a:r>
          </a:p>
        </p:txBody>
      </p:sp>
    </p:spTree>
    <p:extLst>
      <p:ext uri="{BB962C8B-B14F-4D97-AF65-F5344CB8AC3E}">
        <p14:creationId xmlns:p14="http://schemas.microsoft.com/office/powerpoint/2010/main" val="3512306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bulbs with a yellow one standing out">
            <a:extLst>
              <a:ext uri="{FF2B5EF4-FFF2-40B4-BE49-F238E27FC236}">
                <a16:creationId xmlns:a16="http://schemas.microsoft.com/office/drawing/2014/main" id="{31CCFD14-97AC-4BA9-B982-44689BC0DEA4}"/>
              </a:ext>
            </a:extLst>
          </p:cNvPr>
          <p:cNvPicPr>
            <a:picLocks noChangeAspect="1"/>
          </p:cNvPicPr>
          <p:nvPr/>
        </p:nvPicPr>
        <p:blipFill rotWithShape="1">
          <a:blip r:embed="rId2"/>
          <a:srcRect l="15736" r="31605"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65D419-3007-B514-7CF5-C71BDC085DB4}"/>
              </a:ext>
            </a:extLst>
          </p:cNvPr>
          <p:cNvSpPr>
            <a:spLocks noGrp="1"/>
          </p:cNvSpPr>
          <p:nvPr>
            <p:ph type="title"/>
          </p:nvPr>
        </p:nvSpPr>
        <p:spPr>
          <a:xfrm>
            <a:off x="6115317" y="405685"/>
            <a:ext cx="5464968" cy="1559301"/>
          </a:xfrm>
        </p:spPr>
        <p:txBody>
          <a:bodyPr>
            <a:normAutofit/>
          </a:bodyPr>
          <a:lstStyle/>
          <a:p>
            <a:r>
              <a:rPr lang="en-MY" sz="4000"/>
              <a:t>History of density-based clustering</a:t>
            </a:r>
          </a:p>
        </p:txBody>
      </p:sp>
      <p:sp>
        <p:nvSpPr>
          <p:cNvPr id="3" name="Content Placeholder 2">
            <a:extLst>
              <a:ext uri="{FF2B5EF4-FFF2-40B4-BE49-F238E27FC236}">
                <a16:creationId xmlns:a16="http://schemas.microsoft.com/office/drawing/2014/main" id="{097269E2-8AE4-A495-D45D-406E596D5A65}"/>
              </a:ext>
            </a:extLst>
          </p:cNvPr>
          <p:cNvSpPr>
            <a:spLocks noGrp="1"/>
          </p:cNvSpPr>
          <p:nvPr>
            <p:ph idx="1"/>
          </p:nvPr>
        </p:nvSpPr>
        <p:spPr>
          <a:xfrm>
            <a:off x="6115317" y="2743200"/>
            <a:ext cx="5247340" cy="3496878"/>
          </a:xfrm>
        </p:spPr>
        <p:txBody>
          <a:bodyPr anchor="ctr">
            <a:normAutofit/>
          </a:bodyPr>
          <a:lstStyle/>
          <a:p>
            <a:r>
              <a:rPr lang="en-MY" sz="1100"/>
              <a:t>6. Modern Applications and Challenges:</a:t>
            </a:r>
          </a:p>
          <a:p>
            <a:pPr lvl="1"/>
            <a:r>
              <a:rPr lang="en-MY" sz="1100"/>
              <a:t>With the advent of big data and evolving data streams, new challenges emerged, leading to the development of algorithms like MuDi-Stream [2] for streaming data with varying densities.</a:t>
            </a:r>
          </a:p>
          <a:p>
            <a:pPr lvl="1"/>
            <a:r>
              <a:rPr lang="en-MY" sz="1100"/>
              <a:t>Density-based clustering has found applications in various domains, including bioinformatics, geospatial analysis, image processing, and anomaly detection.</a:t>
            </a:r>
          </a:p>
          <a:p>
            <a:r>
              <a:rPr lang="en-MY" sz="1100"/>
              <a:t>7. Current Research:</a:t>
            </a:r>
          </a:p>
          <a:p>
            <a:pPr lvl="1"/>
            <a:r>
              <a:rPr lang="en-MY" sz="1100"/>
              <a:t>Current research in density-based clustering focuses on scalability for large datasets, adaptability for dynamic data sources, handling high-dimensional data, and integrating domain knowledge into the clustering process.</a:t>
            </a:r>
          </a:p>
          <a:p>
            <a:pPr marL="0" indent="0">
              <a:buNone/>
            </a:pPr>
            <a:r>
              <a:rPr lang="en-MY" sz="1100"/>
              <a:t>In conclusion, density-based clustering has evolved significantly since its inception, with numerous algorithms developed to address the diverse challenges posed by different types of data. The field continues to be an active area of research, with new methods and applications emerging regularly.</a:t>
            </a:r>
          </a:p>
        </p:txBody>
      </p:sp>
    </p:spTree>
    <p:extLst>
      <p:ext uri="{BB962C8B-B14F-4D97-AF65-F5344CB8AC3E}">
        <p14:creationId xmlns:p14="http://schemas.microsoft.com/office/powerpoint/2010/main" val="3474226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880A57-14B6-3649-37B9-3073C161984C}"/>
              </a:ext>
            </a:extLst>
          </p:cNvPr>
          <p:cNvSpPr>
            <a:spLocks noGrp="1"/>
          </p:cNvSpPr>
          <p:nvPr>
            <p:ph type="title"/>
          </p:nvPr>
        </p:nvSpPr>
        <p:spPr>
          <a:xfrm>
            <a:off x="4654296" y="329184"/>
            <a:ext cx="6894576" cy="1783080"/>
          </a:xfrm>
        </p:spPr>
        <p:txBody>
          <a:bodyPr anchor="b">
            <a:normAutofit/>
          </a:bodyPr>
          <a:lstStyle/>
          <a:p>
            <a:r>
              <a:rPr lang="en-MY" sz="5400" dirty="0"/>
              <a:t>Hybrid Approaches with DBSCAN</a:t>
            </a:r>
          </a:p>
        </p:txBody>
      </p:sp>
      <p:pic>
        <p:nvPicPr>
          <p:cNvPr id="5" name="Picture 4" descr="Colourful maths learning objects">
            <a:extLst>
              <a:ext uri="{FF2B5EF4-FFF2-40B4-BE49-F238E27FC236}">
                <a16:creationId xmlns:a16="http://schemas.microsoft.com/office/drawing/2014/main" id="{6F44B6A3-0CA9-2645-C92B-586ABA7DD556}"/>
              </a:ext>
            </a:extLst>
          </p:cNvPr>
          <p:cNvPicPr>
            <a:picLocks noChangeAspect="1"/>
          </p:cNvPicPr>
          <p:nvPr/>
        </p:nvPicPr>
        <p:blipFill>
          <a:blip r:embed="rId2"/>
          <a:srcRect l="27705" r="32851"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31F59C-6457-6623-DB6A-34ADDA7EE00C}"/>
              </a:ext>
            </a:extLst>
          </p:cNvPr>
          <p:cNvSpPr>
            <a:spLocks noGrp="1"/>
          </p:cNvSpPr>
          <p:nvPr>
            <p:ph idx="1"/>
          </p:nvPr>
        </p:nvSpPr>
        <p:spPr>
          <a:xfrm>
            <a:off x="4654296" y="2441448"/>
            <a:ext cx="6894576" cy="3483864"/>
          </a:xfrm>
        </p:spPr>
        <p:txBody>
          <a:bodyPr>
            <a:noAutofit/>
          </a:bodyPr>
          <a:lstStyle/>
          <a:p>
            <a:r>
              <a:rPr lang="en-MY" sz="1600" dirty="0"/>
              <a:t>DBSCAN is a powerful clustering method, especially for detecting clusters of arbitrary shapes and handling noise effectively. However, it also has some limitations, such as difficulty in handling clusters with varying densities and parameter sensitivity. To leverage DBSCAN’s strengths while mitigating its weaknesses, it can be used in combination with other clustering methods. </a:t>
            </a:r>
          </a:p>
          <a:p>
            <a:r>
              <a:rPr lang="en-MY" sz="1600" dirty="0"/>
              <a:t>K-means and DBSCAN can be combined to utilize the efficiency of K-means for initial grouping and the flexibility of DBSCAN for refining clusters and noise detection.</a:t>
            </a:r>
          </a:p>
          <a:p>
            <a:r>
              <a:rPr lang="en-MY" sz="1600" dirty="0"/>
              <a:t>Hierarchical Clustering with DBSCAN allows for refining broad clusters and detecting irregular shapes and noise effectively.</a:t>
            </a:r>
          </a:p>
          <a:p>
            <a:r>
              <a:rPr lang="en-MY" sz="1600" dirty="0"/>
              <a:t>Ensemble Approaches leverage multiple clustering methods to create more robust and comprehensive clustering solutions.</a:t>
            </a:r>
          </a:p>
          <a:p>
            <a:r>
              <a:rPr lang="en-MY" sz="1600" dirty="0"/>
              <a:t>DBSCAN as Preprocessing helps in removing noise to make other clustering methods more effective and computationally feasible.</a:t>
            </a:r>
          </a:p>
          <a:p>
            <a:r>
              <a:rPr lang="en-MY" sz="1600" dirty="0"/>
              <a:t>Dimensionality Reduction + DBSCAN helps make DBSCAN suitable for high-dimensional datasets by simplifying the feature space.</a:t>
            </a:r>
          </a:p>
        </p:txBody>
      </p:sp>
    </p:spTree>
    <p:extLst>
      <p:ext uri="{BB962C8B-B14F-4D97-AF65-F5344CB8AC3E}">
        <p14:creationId xmlns:p14="http://schemas.microsoft.com/office/powerpoint/2010/main" val="1813811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7213C-779C-812E-1EE9-B8299389FC08}"/>
              </a:ext>
            </a:extLst>
          </p:cNvPr>
          <p:cNvSpPr>
            <a:spLocks noGrp="1"/>
          </p:cNvSpPr>
          <p:nvPr>
            <p:ph type="title"/>
          </p:nvPr>
        </p:nvSpPr>
        <p:spPr>
          <a:xfrm>
            <a:off x="838200" y="365125"/>
            <a:ext cx="10515600" cy="1325563"/>
          </a:xfrm>
        </p:spPr>
        <p:txBody>
          <a:bodyPr>
            <a:normAutofit/>
          </a:bodyPr>
          <a:lstStyle/>
          <a:p>
            <a:r>
              <a:rPr lang="en-MY" sz="5400"/>
              <a:t>Summary and Future Directions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00BAA6-9BBB-9870-D736-61D954CAEE83}"/>
              </a:ext>
            </a:extLst>
          </p:cNvPr>
          <p:cNvSpPr>
            <a:spLocks noGrp="1"/>
          </p:cNvSpPr>
          <p:nvPr>
            <p:ph idx="1"/>
          </p:nvPr>
        </p:nvSpPr>
        <p:spPr>
          <a:xfrm>
            <a:off x="838200" y="1929384"/>
            <a:ext cx="10515600" cy="4251960"/>
          </a:xfrm>
        </p:spPr>
        <p:txBody>
          <a:bodyPr>
            <a:normAutofit/>
          </a:bodyPr>
          <a:lstStyle/>
          <a:p>
            <a:r>
              <a:rPr lang="en-MY" sz="1900"/>
              <a:t>current research directions, such as adapting DBSCAN for evolving data streams and high-dimensional data.</a:t>
            </a:r>
          </a:p>
          <a:p>
            <a:r>
              <a:rPr lang="en-MY" sz="1900"/>
              <a:t>density-based clustering methods are evolving in response to the demands of new computing paradigms, such as Edge AI and Federated Learning. These fields involve distributed data processing and require advanced clustering techniques that can operate efficiently with limited computational resources, decentralized data, and privacy constraints.</a:t>
            </a:r>
          </a:p>
          <a:p>
            <a:r>
              <a:rPr lang="en-MY" sz="1900"/>
              <a:t>Smart Transportation: Onboard edge devices (e.g., in autonomous cars) can use DBSCAN to identify traffic patterns and navigate efficiently by clustering local traffic density in real time.</a:t>
            </a:r>
          </a:p>
          <a:p>
            <a:r>
              <a:rPr lang="en-MY" sz="1900"/>
              <a:t>Healthcare Monitoring: Wearable health devices can use lightweight DBSCAN variants to cluster real-time health data (e.g., heart rate) and detect abnormal patterns, enabling proactive intervention.</a:t>
            </a:r>
          </a:p>
          <a:p>
            <a:r>
              <a:rPr lang="en-MY" sz="1900"/>
              <a:t>Healthcare: Hospitals can use federated DBSCAN to cluster patient data (e.g., health metrics like blood pressure, heart rate) to detect trends or anomalies across hospitals without sharing sensitive patient information.</a:t>
            </a:r>
          </a:p>
          <a:p>
            <a:endParaRPr lang="en-MY" sz="1900"/>
          </a:p>
        </p:txBody>
      </p:sp>
    </p:spTree>
    <p:extLst>
      <p:ext uri="{BB962C8B-B14F-4D97-AF65-F5344CB8AC3E}">
        <p14:creationId xmlns:p14="http://schemas.microsoft.com/office/powerpoint/2010/main" val="1602077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4DCA-F4C7-C795-5CED-0EDE173D7CC8}"/>
              </a:ext>
            </a:extLst>
          </p:cNvPr>
          <p:cNvSpPr>
            <a:spLocks noGrp="1"/>
          </p:cNvSpPr>
          <p:nvPr>
            <p:ph type="title"/>
          </p:nvPr>
        </p:nvSpPr>
        <p:spPr/>
        <p:txBody>
          <a:bodyPr/>
          <a:lstStyle/>
          <a:p>
            <a:r>
              <a:rPr lang="en-MY" dirty="0"/>
              <a:t>Reference</a:t>
            </a:r>
          </a:p>
        </p:txBody>
      </p:sp>
      <p:sp>
        <p:nvSpPr>
          <p:cNvPr id="3" name="Content Placeholder 2">
            <a:extLst>
              <a:ext uri="{FF2B5EF4-FFF2-40B4-BE49-F238E27FC236}">
                <a16:creationId xmlns:a16="http://schemas.microsoft.com/office/drawing/2014/main" id="{C6BFFF9F-256C-A524-D2B8-BA829C9048E3}"/>
              </a:ext>
            </a:extLst>
          </p:cNvPr>
          <p:cNvSpPr>
            <a:spLocks noGrp="1"/>
          </p:cNvSpPr>
          <p:nvPr>
            <p:ph idx="1"/>
          </p:nvPr>
        </p:nvSpPr>
        <p:spPr/>
        <p:txBody>
          <a:bodyPr/>
          <a:lstStyle/>
          <a:p>
            <a:r>
              <a:rPr lang="en-MY" dirty="0"/>
              <a:t>[1] </a:t>
            </a:r>
            <a:r>
              <a:rPr lang="en-MY" dirty="0">
                <a:hlinkClick r:id="rId2"/>
              </a:rPr>
              <a:t>https://link.springer.com/article/10.1007/s11390-014-1416-y</a:t>
            </a:r>
            <a:endParaRPr lang="en-MY" dirty="0"/>
          </a:p>
          <a:p>
            <a:r>
              <a:rPr lang="en-MY" dirty="0"/>
              <a:t>[2] https://www.sciencedirect.com/science/article/pii/S1084804514002665</a:t>
            </a:r>
          </a:p>
        </p:txBody>
      </p:sp>
    </p:spTree>
    <p:extLst>
      <p:ext uri="{BB962C8B-B14F-4D97-AF65-F5344CB8AC3E}">
        <p14:creationId xmlns:p14="http://schemas.microsoft.com/office/powerpoint/2010/main" val="288463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BCDF9-1689-E1E8-45E1-2A9CA8E16A91}"/>
              </a:ext>
            </a:extLst>
          </p:cNvPr>
          <p:cNvSpPr>
            <a:spLocks noGrp="1"/>
          </p:cNvSpPr>
          <p:nvPr>
            <p:ph type="title"/>
          </p:nvPr>
        </p:nvSpPr>
        <p:spPr>
          <a:xfrm>
            <a:off x="5297762" y="329184"/>
            <a:ext cx="6251110" cy="1783080"/>
          </a:xfrm>
        </p:spPr>
        <p:txBody>
          <a:bodyPr anchor="b">
            <a:normAutofit/>
          </a:bodyPr>
          <a:lstStyle/>
          <a:p>
            <a:r>
              <a:rPr lang="en-MY" sz="4600"/>
              <a:t>Introduction to DBSCAN and its significance</a:t>
            </a:r>
          </a:p>
        </p:txBody>
      </p:sp>
      <p:pic>
        <p:nvPicPr>
          <p:cNvPr id="5" name="Picture 4" descr="Technological background">
            <a:extLst>
              <a:ext uri="{FF2B5EF4-FFF2-40B4-BE49-F238E27FC236}">
                <a16:creationId xmlns:a16="http://schemas.microsoft.com/office/drawing/2014/main" id="{34F6841E-A9B5-3E6A-3463-0EEE67F8F78F}"/>
              </a:ext>
            </a:extLst>
          </p:cNvPr>
          <p:cNvPicPr>
            <a:picLocks noChangeAspect="1"/>
          </p:cNvPicPr>
          <p:nvPr/>
        </p:nvPicPr>
        <p:blipFill rotWithShape="1">
          <a:blip r:embed="rId2"/>
          <a:srcRect l="19866" r="3480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B92688-C245-56A8-162E-11DB9ADC1A83}"/>
              </a:ext>
            </a:extLst>
          </p:cNvPr>
          <p:cNvSpPr>
            <a:spLocks noGrp="1"/>
          </p:cNvSpPr>
          <p:nvPr>
            <p:ph idx="1"/>
          </p:nvPr>
        </p:nvSpPr>
        <p:spPr>
          <a:xfrm>
            <a:off x="5297762" y="2706624"/>
            <a:ext cx="6251110" cy="3483864"/>
          </a:xfrm>
        </p:spPr>
        <p:txBody>
          <a:bodyPr>
            <a:normAutofit/>
          </a:bodyPr>
          <a:lstStyle/>
          <a:p>
            <a:r>
              <a:rPr lang="en-MY" sz="2200"/>
              <a:t>DBSCAN stands for Density-Based Spatial Clustering of Applications with Noise. It's a popular clustering algorithm that differentiates itself from methods like K-means by being density-based.</a:t>
            </a:r>
          </a:p>
          <a:p>
            <a:r>
              <a:rPr lang="en-MY" sz="2200"/>
              <a:t> Instead of relying on a predetermined number of clusters or hierarchical structures, DBSCAN groups together points that are packed closely to each other, based on a distance measure and a minimum number of points.</a:t>
            </a:r>
          </a:p>
          <a:p>
            <a:endParaRPr lang="en-MY" sz="2200"/>
          </a:p>
        </p:txBody>
      </p:sp>
    </p:spTree>
    <p:extLst>
      <p:ext uri="{BB962C8B-B14F-4D97-AF65-F5344CB8AC3E}">
        <p14:creationId xmlns:p14="http://schemas.microsoft.com/office/powerpoint/2010/main" val="2679449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14BAF-21B1-6AEC-6D1C-A466B165ED8B}"/>
              </a:ext>
            </a:extLst>
          </p:cNvPr>
          <p:cNvSpPr>
            <a:spLocks noGrp="1"/>
          </p:cNvSpPr>
          <p:nvPr>
            <p:ph type="title"/>
          </p:nvPr>
        </p:nvSpPr>
        <p:spPr>
          <a:xfrm>
            <a:off x="841248" y="256032"/>
            <a:ext cx="10506456" cy="1014984"/>
          </a:xfrm>
        </p:spPr>
        <p:txBody>
          <a:bodyPr anchor="b">
            <a:normAutofit/>
          </a:bodyPr>
          <a:lstStyle/>
          <a:p>
            <a:r>
              <a:rPr lang="en-MY" sz="3100"/>
              <a:t>the strengths and weaknesses of DBSCAN compared to K-means and Agglomerative Clustering:</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969AFC6-98D3-44D7-8CCC-FCDC688231DA}"/>
              </a:ext>
            </a:extLst>
          </p:cNvPr>
          <p:cNvGraphicFramePr>
            <a:graphicFrameLocks noGrp="1"/>
          </p:cNvGraphicFramePr>
          <p:nvPr>
            <p:ph idx="1"/>
            <p:extLst>
              <p:ext uri="{D42A27DB-BD31-4B8C-83A1-F6EECF244321}">
                <p14:modId xmlns:p14="http://schemas.microsoft.com/office/powerpoint/2010/main" val="21623618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874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EA624-77C5-6918-694F-A18DB02E1CFA}"/>
              </a:ext>
            </a:extLst>
          </p:cNvPr>
          <p:cNvSpPr>
            <a:spLocks noGrp="1"/>
          </p:cNvSpPr>
          <p:nvPr>
            <p:ph type="title"/>
          </p:nvPr>
        </p:nvSpPr>
        <p:spPr>
          <a:xfrm>
            <a:off x="761802" y="240241"/>
            <a:ext cx="10760054" cy="1228299"/>
          </a:xfrm>
        </p:spPr>
        <p:txBody>
          <a:bodyPr>
            <a:normAutofit/>
          </a:bodyPr>
          <a:lstStyle/>
          <a:p>
            <a:r>
              <a:rPr lang="en-MY" sz="4000" dirty="0"/>
              <a:t>Core Concepts [1]</a:t>
            </a:r>
            <a:br>
              <a:rPr lang="en-MY" sz="4000" dirty="0"/>
            </a:br>
            <a:endParaRPr lang="en-MY" sz="4000" dirty="0"/>
          </a:p>
        </p:txBody>
      </p:sp>
      <p:sp>
        <p:nvSpPr>
          <p:cNvPr id="3" name="Content Placeholder 2">
            <a:extLst>
              <a:ext uri="{FF2B5EF4-FFF2-40B4-BE49-F238E27FC236}">
                <a16:creationId xmlns:a16="http://schemas.microsoft.com/office/drawing/2014/main" id="{5198C4A6-5F65-4F46-E60A-5B1683944D1E}"/>
              </a:ext>
            </a:extLst>
          </p:cNvPr>
          <p:cNvSpPr>
            <a:spLocks noGrp="1"/>
          </p:cNvSpPr>
          <p:nvPr>
            <p:ph idx="1"/>
          </p:nvPr>
        </p:nvSpPr>
        <p:spPr>
          <a:xfrm>
            <a:off x="761802" y="2321476"/>
            <a:ext cx="4864875" cy="3850724"/>
          </a:xfrm>
        </p:spPr>
        <p:txBody>
          <a:bodyPr anchor="ctr">
            <a:normAutofit/>
          </a:bodyPr>
          <a:lstStyle/>
          <a:p>
            <a:r>
              <a:rPr lang="en-MY" sz="1600"/>
              <a:t>Density: In the context of DBSCAN, density is the number of points within a specified radius (ε).</a:t>
            </a:r>
          </a:p>
          <a:p>
            <a:endParaRPr lang="en-MY" sz="1600"/>
          </a:p>
          <a:p>
            <a:r>
              <a:rPr lang="en-MY" sz="1600"/>
              <a:t>Core Point: A point is a core point if there are at least a specified number of points (MinPts) within its ε-neighborhood, including the point itself.</a:t>
            </a:r>
          </a:p>
          <a:p>
            <a:endParaRPr lang="en-MY" sz="1600"/>
          </a:p>
          <a:p>
            <a:r>
              <a:rPr lang="en-MY" sz="1600"/>
              <a:t>Border Point: A point is a border point if it has fewer than MinPts within its ε-neighborhood but is in the neighborhood of a core point.</a:t>
            </a:r>
          </a:p>
          <a:p>
            <a:endParaRPr lang="en-MY" sz="1600"/>
          </a:p>
          <a:p>
            <a:r>
              <a:rPr lang="en-MY" sz="1600"/>
              <a:t>Noise Point: A point is considered noise if it's neither a core point nor a border point.</a:t>
            </a:r>
          </a:p>
        </p:txBody>
      </p:sp>
      <p:pic>
        <p:nvPicPr>
          <p:cNvPr id="5" name="Picture 4">
            <a:extLst>
              <a:ext uri="{FF2B5EF4-FFF2-40B4-BE49-F238E27FC236}">
                <a16:creationId xmlns:a16="http://schemas.microsoft.com/office/drawing/2014/main" id="{D79E7CE7-F74F-2ABD-2839-51B16F261B6D}"/>
              </a:ext>
            </a:extLst>
          </p:cNvPr>
          <p:cNvPicPr>
            <a:picLocks noChangeAspect="1"/>
          </p:cNvPicPr>
          <p:nvPr/>
        </p:nvPicPr>
        <p:blipFill>
          <a:blip r:embed="rId2"/>
          <a:stretch>
            <a:fillRect/>
          </a:stretch>
        </p:blipFill>
        <p:spPr>
          <a:xfrm>
            <a:off x="6343650" y="2810371"/>
            <a:ext cx="5178206" cy="2829620"/>
          </a:xfrm>
          <a:prstGeom prst="rect">
            <a:avLst/>
          </a:prstGeom>
        </p:spPr>
      </p:pic>
    </p:spTree>
    <p:extLst>
      <p:ext uri="{BB962C8B-B14F-4D97-AF65-F5344CB8AC3E}">
        <p14:creationId xmlns:p14="http://schemas.microsoft.com/office/powerpoint/2010/main" val="109939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747E1-5E94-1C70-5954-8144553F8317}"/>
              </a:ext>
            </a:extLst>
          </p:cNvPr>
          <p:cNvSpPr>
            <a:spLocks noGrp="1"/>
          </p:cNvSpPr>
          <p:nvPr>
            <p:ph type="title"/>
          </p:nvPr>
        </p:nvSpPr>
        <p:spPr>
          <a:xfrm>
            <a:off x="5297762" y="329184"/>
            <a:ext cx="6251110" cy="1783080"/>
          </a:xfrm>
        </p:spPr>
        <p:txBody>
          <a:bodyPr anchor="b">
            <a:normAutofit/>
          </a:bodyPr>
          <a:lstStyle/>
          <a:p>
            <a:r>
              <a:rPr lang="en-MY" sz="5400"/>
              <a:t>Significance of DBSCAN</a:t>
            </a:r>
          </a:p>
        </p:txBody>
      </p:sp>
      <p:pic>
        <p:nvPicPr>
          <p:cNvPr id="5" name="Picture 4" descr="Graph on document with pen">
            <a:extLst>
              <a:ext uri="{FF2B5EF4-FFF2-40B4-BE49-F238E27FC236}">
                <a16:creationId xmlns:a16="http://schemas.microsoft.com/office/drawing/2014/main" id="{EC97AD33-F26F-2564-4F68-D2076EA1CEF2}"/>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D4A0BF-10E1-081D-0E68-FD644A07E0DC}"/>
              </a:ext>
            </a:extLst>
          </p:cNvPr>
          <p:cNvSpPr>
            <a:spLocks noGrp="1"/>
          </p:cNvSpPr>
          <p:nvPr>
            <p:ph idx="1"/>
          </p:nvPr>
        </p:nvSpPr>
        <p:spPr>
          <a:xfrm>
            <a:off x="5297762" y="2706624"/>
            <a:ext cx="6251110" cy="3483864"/>
          </a:xfrm>
        </p:spPr>
        <p:txBody>
          <a:bodyPr>
            <a:normAutofit/>
          </a:bodyPr>
          <a:lstStyle/>
          <a:p>
            <a:r>
              <a:rPr lang="en-MY" sz="1500"/>
              <a:t>Arbitrary Cluster Shapes: Unlike K-means, which tends to find spherical clusters, DBSCAN can identify clusters of arbitrary shapes. This is particularly useful for datasets where natural clusters aren't round.</a:t>
            </a:r>
          </a:p>
          <a:p>
            <a:endParaRPr lang="en-MY" sz="1500"/>
          </a:p>
          <a:p>
            <a:r>
              <a:rPr lang="en-MY" sz="1500"/>
              <a:t>No Need to Specify Number of Clusters: One of the challenges with K-means is deciding the value of 'K' (number of clusters). DBSCAN doesn't require this, making it more versatile in situations where the number of clusters is unknown.</a:t>
            </a:r>
          </a:p>
          <a:p>
            <a:endParaRPr lang="en-MY" sz="1500"/>
          </a:p>
          <a:p>
            <a:r>
              <a:rPr lang="en-MY" sz="1500"/>
              <a:t>Robustness to Noise: As the name suggests, DBSCAN explicitly identifies noise points. This makes the algorithm robust to outliers, distinguishing it from many other clustering methods.</a:t>
            </a:r>
          </a:p>
        </p:txBody>
      </p:sp>
    </p:spTree>
    <p:extLst>
      <p:ext uri="{BB962C8B-B14F-4D97-AF65-F5344CB8AC3E}">
        <p14:creationId xmlns:p14="http://schemas.microsoft.com/office/powerpoint/2010/main" val="1133759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CD21D-8940-EA40-0B6F-508438E88FFF}"/>
              </a:ext>
            </a:extLst>
          </p:cNvPr>
          <p:cNvSpPr>
            <a:spLocks noGrp="1"/>
          </p:cNvSpPr>
          <p:nvPr>
            <p:ph type="title"/>
          </p:nvPr>
        </p:nvSpPr>
        <p:spPr>
          <a:xfrm>
            <a:off x="5297762" y="329184"/>
            <a:ext cx="6251110" cy="1783080"/>
          </a:xfrm>
        </p:spPr>
        <p:txBody>
          <a:bodyPr anchor="b">
            <a:normAutofit/>
          </a:bodyPr>
          <a:lstStyle/>
          <a:p>
            <a:r>
              <a:rPr lang="en-MY" sz="5400"/>
              <a:t>Significance of DBSCAN</a:t>
            </a:r>
          </a:p>
        </p:txBody>
      </p:sp>
      <p:pic>
        <p:nvPicPr>
          <p:cNvPr id="5" name="Picture 4" descr="Graph on document with pen">
            <a:extLst>
              <a:ext uri="{FF2B5EF4-FFF2-40B4-BE49-F238E27FC236}">
                <a16:creationId xmlns:a16="http://schemas.microsoft.com/office/drawing/2014/main" id="{45F58179-EACD-3FC3-FFB9-701D848CEAA2}"/>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EF33C1-708E-767A-5D40-501ECCFF752C}"/>
              </a:ext>
            </a:extLst>
          </p:cNvPr>
          <p:cNvSpPr>
            <a:spLocks noGrp="1"/>
          </p:cNvSpPr>
          <p:nvPr>
            <p:ph idx="1"/>
          </p:nvPr>
        </p:nvSpPr>
        <p:spPr>
          <a:xfrm>
            <a:off x="5297762" y="2706624"/>
            <a:ext cx="6251110" cy="3483864"/>
          </a:xfrm>
        </p:spPr>
        <p:txBody>
          <a:bodyPr>
            <a:noAutofit/>
          </a:bodyPr>
          <a:lstStyle/>
          <a:p>
            <a:r>
              <a:rPr lang="en-MY" sz="1600" dirty="0"/>
              <a:t>Density-based Clustering: DBSCAN's approach is intuitive in many real-world scenarios. For instance, in social network analysis, you might want to cluster based on the density of connections (friends or followers).</a:t>
            </a:r>
          </a:p>
          <a:p>
            <a:endParaRPr lang="en-MY" sz="1600" dirty="0"/>
          </a:p>
          <a:p>
            <a:r>
              <a:rPr lang="en-MY" sz="1600" dirty="0"/>
              <a:t>Simplicity and Versatility: DBSCAN is relatively simple to understand and implement. It's also versatile, being applicable to a wide range of domains, from astronomy (identifying star clusters) to biology (identifying colonies of organisms) to finance (identifying patterns in transaction data).</a:t>
            </a:r>
          </a:p>
          <a:p>
            <a:pPr marL="0" indent="0">
              <a:buNone/>
            </a:pPr>
            <a:r>
              <a:rPr lang="en-MY" sz="1600" dirty="0"/>
              <a:t>In conclusion, DBSCAN offers a unique approach to clustering that addresses some of the limitations of other methods. Its ability to find clusters of arbitrary shapes, its robustness to noise, and its density-based logic make it a valuable tool in the data scientist's arsenal.</a:t>
            </a:r>
          </a:p>
        </p:txBody>
      </p:sp>
    </p:spTree>
    <p:extLst>
      <p:ext uri="{BB962C8B-B14F-4D97-AF65-F5344CB8AC3E}">
        <p14:creationId xmlns:p14="http://schemas.microsoft.com/office/powerpoint/2010/main" val="373765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city skyline">
            <a:extLst>
              <a:ext uri="{FF2B5EF4-FFF2-40B4-BE49-F238E27FC236}">
                <a16:creationId xmlns:a16="http://schemas.microsoft.com/office/drawing/2014/main" id="{1036D0EA-B817-FD18-3856-8A385029B814}"/>
              </a:ext>
            </a:extLst>
          </p:cNvPr>
          <p:cNvPicPr>
            <a:picLocks noChangeAspect="1"/>
          </p:cNvPicPr>
          <p:nvPr/>
        </p:nvPicPr>
        <p:blipFill>
          <a:blip r:embed="rId2"/>
          <a:srcRect l="10135" r="11355" b="2"/>
          <a:stretch/>
        </p:blipFill>
        <p:spPr>
          <a:xfrm>
            <a:off x="20" y="1666568"/>
            <a:ext cx="6106195" cy="5191432"/>
          </a:xfrm>
          <a:prstGeom prst="rect">
            <a:avLst/>
          </a:prstGeom>
        </p:spPr>
      </p:pic>
      <p:sp useBgFill="1">
        <p:nvSpPr>
          <p:cNvPr id="11" name="Rectangle 10">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24E8AE-5264-8C7D-1B19-C8E144854863}"/>
              </a:ext>
            </a:extLst>
          </p:cNvPr>
          <p:cNvSpPr>
            <a:spLocks noGrp="1"/>
          </p:cNvSpPr>
          <p:nvPr>
            <p:ph type="title"/>
          </p:nvPr>
        </p:nvSpPr>
        <p:spPr>
          <a:xfrm>
            <a:off x="761801" y="352766"/>
            <a:ext cx="10591999" cy="1023584"/>
          </a:xfrm>
        </p:spPr>
        <p:txBody>
          <a:bodyPr>
            <a:normAutofit/>
          </a:bodyPr>
          <a:lstStyle/>
          <a:p>
            <a:r>
              <a:rPr lang="en-MY" sz="3100" dirty="0"/>
              <a:t>Real-World Example: Clustering GPS Data for Smart City Applications Using DBSCAN</a:t>
            </a:r>
          </a:p>
        </p:txBody>
      </p:sp>
      <p:sp>
        <p:nvSpPr>
          <p:cNvPr id="3" name="Content Placeholder 2">
            <a:extLst>
              <a:ext uri="{FF2B5EF4-FFF2-40B4-BE49-F238E27FC236}">
                <a16:creationId xmlns:a16="http://schemas.microsoft.com/office/drawing/2014/main" id="{1ADDBC15-2C03-BF7B-A960-30F8FCC6F704}"/>
              </a:ext>
            </a:extLst>
          </p:cNvPr>
          <p:cNvSpPr>
            <a:spLocks noGrp="1"/>
          </p:cNvSpPr>
          <p:nvPr>
            <p:ph idx="1"/>
          </p:nvPr>
        </p:nvSpPr>
        <p:spPr>
          <a:xfrm>
            <a:off x="6248400" y="1666568"/>
            <a:ext cx="5943600" cy="4653501"/>
          </a:xfrm>
        </p:spPr>
        <p:txBody>
          <a:bodyPr anchor="ctr">
            <a:normAutofit/>
          </a:bodyPr>
          <a:lstStyle/>
          <a:p>
            <a:r>
              <a:rPr lang="en-MY" sz="1400" dirty="0"/>
              <a:t>In modern smart cities, GPS data from vehicles, mobile devices, and IoT sensors are collected in real-time to monitor traffic conditions, manage public transport, and optimize urban planning. This data contains vast numbers of location points that can reveal valuable insights about traffic flow, hotspots, and unusual activity.</a:t>
            </a:r>
          </a:p>
          <a:p>
            <a:r>
              <a:rPr lang="en-MY" sz="1400" dirty="0"/>
              <a:t>Scenario: Clustering the GPS locations of vehicles over time to identify traffic congestion areas and determine popular routes.</a:t>
            </a:r>
          </a:p>
          <a:p>
            <a:r>
              <a:rPr lang="en-MY" sz="1400" dirty="0"/>
              <a:t>Advantages of DBSCAN:</a:t>
            </a:r>
          </a:p>
          <a:p>
            <a:pPr lvl="1"/>
            <a:r>
              <a:rPr lang="en-MY" sz="1400" dirty="0"/>
              <a:t>Arbitrary Cluster Shapes: Traffic congestion zones do not fit neatly into circular or rectangular shapes—DBSCAN can identify complex, arbitrary patterns in GPS data, which is vital in real-world environments where roads curve, split, and join at different angles.</a:t>
            </a:r>
          </a:p>
          <a:p>
            <a:pPr lvl="1"/>
            <a:r>
              <a:rPr lang="en-MY" sz="1400" dirty="0"/>
              <a:t>Noise Identification: GPS data often contains noise points such as random stops, outlier vehicle paths, or erroneous GPS readings. DBSCAN effectively marks these as noise, filtering out irrelevant data and focusing on true congestion areas or hotspots.</a:t>
            </a:r>
          </a:p>
          <a:p>
            <a:pPr lvl="1"/>
            <a:r>
              <a:rPr lang="en-MY" sz="1400" dirty="0"/>
              <a:t>No Need for Number of Clusters: The number of clusters (i.e., areas of traffic congestion) is typically unknown and dynamic. DBSCAN’s ability to work without pre-specifying the number of clusters allows it to adapt to changing traffic conditions in real-time.</a:t>
            </a:r>
          </a:p>
        </p:txBody>
      </p:sp>
    </p:spTree>
    <p:extLst>
      <p:ext uri="{BB962C8B-B14F-4D97-AF65-F5344CB8AC3E}">
        <p14:creationId xmlns:p14="http://schemas.microsoft.com/office/powerpoint/2010/main" val="4106942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0AC85-7F81-B8C1-0449-765A91222938}"/>
              </a:ext>
            </a:extLst>
          </p:cNvPr>
          <p:cNvSpPr>
            <a:spLocks noGrp="1"/>
          </p:cNvSpPr>
          <p:nvPr>
            <p:ph type="title"/>
          </p:nvPr>
        </p:nvSpPr>
        <p:spPr>
          <a:xfrm>
            <a:off x="5297762" y="329184"/>
            <a:ext cx="6251110" cy="1783080"/>
          </a:xfrm>
        </p:spPr>
        <p:txBody>
          <a:bodyPr anchor="b">
            <a:normAutofit/>
          </a:bodyPr>
          <a:lstStyle/>
          <a:p>
            <a:r>
              <a:rPr lang="en-MY" sz="5000"/>
              <a:t>DBSCAN algorithm with a simple example</a:t>
            </a:r>
          </a:p>
        </p:txBody>
      </p:sp>
      <p:pic>
        <p:nvPicPr>
          <p:cNvPr id="5" name="Picture 4" descr="Exclamation mark on a yellow background">
            <a:extLst>
              <a:ext uri="{FF2B5EF4-FFF2-40B4-BE49-F238E27FC236}">
                <a16:creationId xmlns:a16="http://schemas.microsoft.com/office/drawing/2014/main" id="{2079AAFF-2694-4C9A-3CEB-0C790970398D}"/>
              </a:ext>
            </a:extLst>
          </p:cNvPr>
          <p:cNvPicPr>
            <a:picLocks noChangeAspect="1"/>
          </p:cNvPicPr>
          <p:nvPr/>
        </p:nvPicPr>
        <p:blipFill rotWithShape="1">
          <a:blip r:embed="rId2"/>
          <a:srcRect l="30992" r="1807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3A59B5-F6AD-2323-F716-A7B4E7BAABA7}"/>
              </a:ext>
            </a:extLst>
          </p:cNvPr>
          <p:cNvSpPr>
            <a:spLocks noGrp="1"/>
          </p:cNvSpPr>
          <p:nvPr>
            <p:ph idx="1"/>
          </p:nvPr>
        </p:nvSpPr>
        <p:spPr>
          <a:xfrm>
            <a:off x="5297762" y="2706624"/>
            <a:ext cx="6251110" cy="3483864"/>
          </a:xfrm>
        </p:spPr>
        <p:txBody>
          <a:bodyPr>
            <a:normAutofit/>
          </a:bodyPr>
          <a:lstStyle/>
          <a:p>
            <a:r>
              <a:rPr lang="en-MY" sz="2200"/>
              <a:t>Example Dataset:</a:t>
            </a:r>
          </a:p>
          <a:p>
            <a:r>
              <a:rPr lang="en-MY" sz="2200"/>
              <a:t>Suppose we have the following 2D data points:</a:t>
            </a:r>
            <a:endParaRPr lang="pt-BR" sz="2200"/>
          </a:p>
          <a:p>
            <a:r>
              <a:rPr lang="pt-BR" sz="2200"/>
              <a:t>A(1,2), B(2,2), C(2,3), D(8,8), E(8,9), F(25,25)</a:t>
            </a:r>
          </a:p>
          <a:p>
            <a:r>
              <a:rPr lang="en-MY" sz="2200"/>
              <a:t>We'll use ‘ε = 2’ and ‘MinPts = 2’ for this example.</a:t>
            </a:r>
          </a:p>
          <a:p>
            <a:r>
              <a:rPr lang="en-MY" sz="2200"/>
              <a:t>Step-by-step DBSCAN Walkthrough:</a:t>
            </a:r>
          </a:p>
          <a:p>
            <a:r>
              <a:rPr lang="en-MY" sz="2200"/>
              <a:t>1. Initialization:</a:t>
            </a:r>
          </a:p>
          <a:p>
            <a:pPr lvl="1"/>
            <a:r>
              <a:rPr lang="en-MY" sz="2200"/>
              <a:t>Start with the first point, A(1,2).</a:t>
            </a:r>
          </a:p>
          <a:p>
            <a:pPr lvl="1"/>
            <a:r>
              <a:rPr lang="en-MY" sz="2200"/>
              <a:t>Mark A as visited.</a:t>
            </a:r>
          </a:p>
          <a:p>
            <a:endParaRPr lang="en-MY" sz="2200"/>
          </a:p>
        </p:txBody>
      </p:sp>
    </p:spTree>
    <p:extLst>
      <p:ext uri="{BB962C8B-B14F-4D97-AF65-F5344CB8AC3E}">
        <p14:creationId xmlns:p14="http://schemas.microsoft.com/office/powerpoint/2010/main" val="2678683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2929</Words>
  <Application>Microsoft Office PowerPoint</Application>
  <PresentationFormat>Widescreen</PresentationFormat>
  <Paragraphs>189</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Chapter 12</vt:lpstr>
      <vt:lpstr>Course outline</vt:lpstr>
      <vt:lpstr>Introduction to DBSCAN and its significance</vt:lpstr>
      <vt:lpstr>the strengths and weaknesses of DBSCAN compared to K-means and Agglomerative Clustering:</vt:lpstr>
      <vt:lpstr>Core Concepts [1] </vt:lpstr>
      <vt:lpstr>Significance of DBSCAN</vt:lpstr>
      <vt:lpstr>Significance of DBSCAN</vt:lpstr>
      <vt:lpstr>Real-World Example: Clustering GPS Data for Smart City Applications Using DBSCAN</vt:lpstr>
      <vt:lpstr>DBSCAN algorithm with a simple example</vt:lpstr>
      <vt:lpstr>DBSCAN algorithm with a simple example</vt:lpstr>
      <vt:lpstr>DBSCAN algorithm with a simple example</vt:lpstr>
      <vt:lpstr>DBSCAN algorithm with a simple example</vt:lpstr>
      <vt:lpstr>DBSCAN algorithm with a simple example</vt:lpstr>
      <vt:lpstr>DBSCAN algorithm with a simple example</vt:lpstr>
      <vt:lpstr>DBSCAN algorithm with a simple example</vt:lpstr>
      <vt:lpstr>Advantages of DBSCAN </vt:lpstr>
      <vt:lpstr>Limitations of DBSCAN</vt:lpstr>
      <vt:lpstr>Parameter Tuning Strategies</vt:lpstr>
      <vt:lpstr> Scalability Improvements</vt:lpstr>
      <vt:lpstr>History of density-based clustering</vt:lpstr>
      <vt:lpstr>History of density-based clustering</vt:lpstr>
      <vt:lpstr>History of density-based clustering</vt:lpstr>
      <vt:lpstr>History of density-based clustering</vt:lpstr>
      <vt:lpstr>Hybrid Approaches with DBSCAN</vt:lpstr>
      <vt:lpstr>Summary and Future Directions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dc:title>
  <dc:creator>TEH YING WAH</dc:creator>
  <cp:lastModifiedBy>TEH YING WAH</cp:lastModifiedBy>
  <cp:revision>20</cp:revision>
  <dcterms:created xsi:type="dcterms:W3CDTF">2023-10-21T04:46:28Z</dcterms:created>
  <dcterms:modified xsi:type="dcterms:W3CDTF">2024-10-01T07:50:02Z</dcterms:modified>
</cp:coreProperties>
</file>