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1" r:id="rId4"/>
    <p:sldId id="257" r:id="rId5"/>
    <p:sldId id="258" r:id="rId6"/>
    <p:sldId id="259" r:id="rId7"/>
    <p:sldId id="277" r:id="rId8"/>
    <p:sldId id="272" r:id="rId9"/>
    <p:sldId id="273" r:id="rId10"/>
    <p:sldId id="274" r:id="rId11"/>
    <p:sldId id="275" r:id="rId12"/>
    <p:sldId id="276" r:id="rId13"/>
    <p:sldId id="260" r:id="rId14"/>
    <p:sldId id="261" r:id="rId15"/>
    <p:sldId id="262" r:id="rId16"/>
    <p:sldId id="278" r:id="rId17"/>
    <p:sldId id="279" r:id="rId18"/>
    <p:sldId id="264" r:id="rId19"/>
    <p:sldId id="265" r:id="rId20"/>
    <p:sldId id="266" r:id="rId21"/>
    <p:sldId id="267" r:id="rId22"/>
    <p:sldId id="268" r:id="rId23"/>
    <p:sldId id="280" r:id="rId24"/>
    <p:sldId id="281" r:id="rId25"/>
    <p:sldId id="282" r:id="rId26"/>
    <p:sldId id="283" r:id="rId27"/>
    <p:sldId id="284" r:id="rId28"/>
    <p:sldId id="285" r:id="rId29"/>
    <p:sldId id="286" r:id="rId30"/>
    <p:sldId id="269"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509AE-78D5-4543-A284-09116103996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9CD1BF1-FFDD-40D2-896C-2FDE3B04A9C3}">
      <dgm:prSet/>
      <dgm:spPr/>
      <dgm:t>
        <a:bodyPr/>
        <a:lstStyle/>
        <a:p>
          <a:r>
            <a:rPr lang="en-MY"/>
            <a:t>Reduced Statistical Power: When data points are missing, especially in large amounts, the effective sample size of the dataset gets reduced. This decreases the statistical power of tests, making it harder to detect real effects.</a:t>
          </a:r>
          <a:endParaRPr lang="en-US"/>
        </a:p>
      </dgm:t>
    </dgm:pt>
    <dgm:pt modelId="{169F449F-9291-4D34-951B-08D39991D7D6}" type="parTrans" cxnId="{7425D84C-7B1C-4C80-9196-DC67F88B80F4}">
      <dgm:prSet/>
      <dgm:spPr/>
      <dgm:t>
        <a:bodyPr/>
        <a:lstStyle/>
        <a:p>
          <a:endParaRPr lang="en-US"/>
        </a:p>
      </dgm:t>
    </dgm:pt>
    <dgm:pt modelId="{05FD5FE4-491B-437E-828B-79D269A5634E}" type="sibTrans" cxnId="{7425D84C-7B1C-4C80-9196-DC67F88B80F4}">
      <dgm:prSet/>
      <dgm:spPr/>
      <dgm:t>
        <a:bodyPr/>
        <a:lstStyle/>
        <a:p>
          <a:endParaRPr lang="en-US"/>
        </a:p>
      </dgm:t>
    </dgm:pt>
    <dgm:pt modelId="{A398C544-09F2-47EC-8331-8417D006A749}">
      <dgm:prSet/>
      <dgm:spPr/>
      <dgm:t>
        <a:bodyPr/>
        <a:lstStyle/>
        <a:p>
          <a:r>
            <a:rPr lang="en-MY"/>
            <a:t>Bias: Missing data, especially if not Missing Completely At Random (MCAR), can introduce bias in the estimates. For instance, if certain groups (e.g., high-income individuals) are more likely to have missing data, analyses can be skewed.</a:t>
          </a:r>
          <a:endParaRPr lang="en-US"/>
        </a:p>
      </dgm:t>
    </dgm:pt>
    <dgm:pt modelId="{5C6650BB-5F7A-4664-A7D5-6F47A58F320D}" type="parTrans" cxnId="{18CEE64B-C431-43A2-BCDC-20F56D2ECB23}">
      <dgm:prSet/>
      <dgm:spPr/>
      <dgm:t>
        <a:bodyPr/>
        <a:lstStyle/>
        <a:p>
          <a:endParaRPr lang="en-US"/>
        </a:p>
      </dgm:t>
    </dgm:pt>
    <dgm:pt modelId="{3ED9B80A-6085-412C-95C2-0810CBD16175}" type="sibTrans" cxnId="{18CEE64B-C431-43A2-BCDC-20F56D2ECB23}">
      <dgm:prSet/>
      <dgm:spPr/>
      <dgm:t>
        <a:bodyPr/>
        <a:lstStyle/>
        <a:p>
          <a:endParaRPr lang="en-US"/>
        </a:p>
      </dgm:t>
    </dgm:pt>
    <dgm:pt modelId="{8C5DFB70-E576-4424-B722-05B64DEF5A47}">
      <dgm:prSet/>
      <dgm:spPr/>
      <dgm:t>
        <a:bodyPr/>
        <a:lstStyle/>
        <a:p>
          <a:r>
            <a:rPr lang="en-MY"/>
            <a:t>Compromised Generalizability: If missing data patterns are not random, the results might not be generalizable to the broader population.</a:t>
          </a:r>
          <a:endParaRPr lang="en-US"/>
        </a:p>
      </dgm:t>
    </dgm:pt>
    <dgm:pt modelId="{C65BDAA0-32CC-4DBE-8A2B-2DC677022D04}" type="parTrans" cxnId="{08ED1FDF-B645-45A0-9C60-D38CF313E79D}">
      <dgm:prSet/>
      <dgm:spPr/>
      <dgm:t>
        <a:bodyPr/>
        <a:lstStyle/>
        <a:p>
          <a:endParaRPr lang="en-US"/>
        </a:p>
      </dgm:t>
    </dgm:pt>
    <dgm:pt modelId="{D500FBB8-94AF-45E2-8517-C3DB50E3B586}" type="sibTrans" cxnId="{08ED1FDF-B645-45A0-9C60-D38CF313E79D}">
      <dgm:prSet/>
      <dgm:spPr/>
      <dgm:t>
        <a:bodyPr/>
        <a:lstStyle/>
        <a:p>
          <a:endParaRPr lang="en-US"/>
        </a:p>
      </dgm:t>
    </dgm:pt>
    <dgm:pt modelId="{9106E29D-7F22-4D75-A4CB-3F3028AF13E0}">
      <dgm:prSet/>
      <dgm:spPr/>
      <dgm:t>
        <a:bodyPr/>
        <a:lstStyle/>
        <a:p>
          <a:r>
            <a:rPr lang="en-MY"/>
            <a:t>Inefficiency: Missing data can lead to inefficiencies in the analysis. For example, traditional techniques like listwise deletion (removing any row with a missing value) can result in significant data loss.</a:t>
          </a:r>
          <a:endParaRPr lang="en-US"/>
        </a:p>
      </dgm:t>
    </dgm:pt>
    <dgm:pt modelId="{213F52FD-1EC3-4B3C-921B-0083BE088AA9}" type="parTrans" cxnId="{56903E81-FC94-4816-A247-85F3994A4A2B}">
      <dgm:prSet/>
      <dgm:spPr/>
      <dgm:t>
        <a:bodyPr/>
        <a:lstStyle/>
        <a:p>
          <a:endParaRPr lang="en-US"/>
        </a:p>
      </dgm:t>
    </dgm:pt>
    <dgm:pt modelId="{9A6F9FA5-0624-4A46-9237-0C7B298B7349}" type="sibTrans" cxnId="{56903E81-FC94-4816-A247-85F3994A4A2B}">
      <dgm:prSet/>
      <dgm:spPr/>
      <dgm:t>
        <a:bodyPr/>
        <a:lstStyle/>
        <a:p>
          <a:endParaRPr lang="en-US"/>
        </a:p>
      </dgm:t>
    </dgm:pt>
    <dgm:pt modelId="{19E601FF-4B94-45AF-A2B7-791C51FE4F10}" type="pres">
      <dgm:prSet presAssocID="{544509AE-78D5-4543-A284-09116103996A}" presName="linear" presStyleCnt="0">
        <dgm:presLayoutVars>
          <dgm:animLvl val="lvl"/>
          <dgm:resizeHandles val="exact"/>
        </dgm:presLayoutVars>
      </dgm:prSet>
      <dgm:spPr/>
    </dgm:pt>
    <dgm:pt modelId="{41EFB72F-67C4-4EA3-9E95-81BF0989258A}" type="pres">
      <dgm:prSet presAssocID="{F9CD1BF1-FFDD-40D2-896C-2FDE3B04A9C3}" presName="parentText" presStyleLbl="node1" presStyleIdx="0" presStyleCnt="4">
        <dgm:presLayoutVars>
          <dgm:chMax val="0"/>
          <dgm:bulletEnabled val="1"/>
        </dgm:presLayoutVars>
      </dgm:prSet>
      <dgm:spPr/>
    </dgm:pt>
    <dgm:pt modelId="{6741816B-6B9C-47D0-9728-98900D39E3E1}" type="pres">
      <dgm:prSet presAssocID="{05FD5FE4-491B-437E-828B-79D269A5634E}" presName="spacer" presStyleCnt="0"/>
      <dgm:spPr/>
    </dgm:pt>
    <dgm:pt modelId="{2A8DD740-1157-4581-91FB-620F1A968B52}" type="pres">
      <dgm:prSet presAssocID="{A398C544-09F2-47EC-8331-8417D006A749}" presName="parentText" presStyleLbl="node1" presStyleIdx="1" presStyleCnt="4">
        <dgm:presLayoutVars>
          <dgm:chMax val="0"/>
          <dgm:bulletEnabled val="1"/>
        </dgm:presLayoutVars>
      </dgm:prSet>
      <dgm:spPr/>
    </dgm:pt>
    <dgm:pt modelId="{0FF56FFC-0344-4725-8A36-187CE68F2589}" type="pres">
      <dgm:prSet presAssocID="{3ED9B80A-6085-412C-95C2-0810CBD16175}" presName="spacer" presStyleCnt="0"/>
      <dgm:spPr/>
    </dgm:pt>
    <dgm:pt modelId="{7BAC4B38-72CA-44BF-8A1F-F40C9191477D}" type="pres">
      <dgm:prSet presAssocID="{8C5DFB70-E576-4424-B722-05B64DEF5A47}" presName="parentText" presStyleLbl="node1" presStyleIdx="2" presStyleCnt="4">
        <dgm:presLayoutVars>
          <dgm:chMax val="0"/>
          <dgm:bulletEnabled val="1"/>
        </dgm:presLayoutVars>
      </dgm:prSet>
      <dgm:spPr/>
    </dgm:pt>
    <dgm:pt modelId="{806B510E-5C0A-4F67-8CD7-4C084AC898C4}" type="pres">
      <dgm:prSet presAssocID="{D500FBB8-94AF-45E2-8517-C3DB50E3B586}" presName="spacer" presStyleCnt="0"/>
      <dgm:spPr/>
    </dgm:pt>
    <dgm:pt modelId="{DAC4C569-0D8D-41C8-B5A2-27954F547244}" type="pres">
      <dgm:prSet presAssocID="{9106E29D-7F22-4D75-A4CB-3F3028AF13E0}" presName="parentText" presStyleLbl="node1" presStyleIdx="3" presStyleCnt="4">
        <dgm:presLayoutVars>
          <dgm:chMax val="0"/>
          <dgm:bulletEnabled val="1"/>
        </dgm:presLayoutVars>
      </dgm:prSet>
      <dgm:spPr/>
    </dgm:pt>
  </dgm:ptLst>
  <dgm:cxnLst>
    <dgm:cxn modelId="{76AE6E30-5270-41FE-9ACC-EF594D5BDC9C}" type="presOf" srcId="{8C5DFB70-E576-4424-B722-05B64DEF5A47}" destId="{7BAC4B38-72CA-44BF-8A1F-F40C9191477D}" srcOrd="0" destOrd="0" presId="urn:microsoft.com/office/officeart/2005/8/layout/vList2"/>
    <dgm:cxn modelId="{18CEE64B-C431-43A2-BCDC-20F56D2ECB23}" srcId="{544509AE-78D5-4543-A284-09116103996A}" destId="{A398C544-09F2-47EC-8331-8417D006A749}" srcOrd="1" destOrd="0" parTransId="{5C6650BB-5F7A-4664-A7D5-6F47A58F320D}" sibTransId="{3ED9B80A-6085-412C-95C2-0810CBD16175}"/>
    <dgm:cxn modelId="{7425D84C-7B1C-4C80-9196-DC67F88B80F4}" srcId="{544509AE-78D5-4543-A284-09116103996A}" destId="{F9CD1BF1-FFDD-40D2-896C-2FDE3B04A9C3}" srcOrd="0" destOrd="0" parTransId="{169F449F-9291-4D34-951B-08D39991D7D6}" sibTransId="{05FD5FE4-491B-437E-828B-79D269A5634E}"/>
    <dgm:cxn modelId="{67B78D7F-2A89-4365-A860-CFC82E75CFC1}" type="presOf" srcId="{9106E29D-7F22-4D75-A4CB-3F3028AF13E0}" destId="{DAC4C569-0D8D-41C8-B5A2-27954F547244}" srcOrd="0" destOrd="0" presId="urn:microsoft.com/office/officeart/2005/8/layout/vList2"/>
    <dgm:cxn modelId="{56903E81-FC94-4816-A247-85F3994A4A2B}" srcId="{544509AE-78D5-4543-A284-09116103996A}" destId="{9106E29D-7F22-4D75-A4CB-3F3028AF13E0}" srcOrd="3" destOrd="0" parTransId="{213F52FD-1EC3-4B3C-921B-0083BE088AA9}" sibTransId="{9A6F9FA5-0624-4A46-9237-0C7B298B7349}"/>
    <dgm:cxn modelId="{CC49A9AC-B82D-4EF5-99EE-FE82E1DC69A0}" type="presOf" srcId="{F9CD1BF1-FFDD-40D2-896C-2FDE3B04A9C3}" destId="{41EFB72F-67C4-4EA3-9E95-81BF0989258A}" srcOrd="0" destOrd="0" presId="urn:microsoft.com/office/officeart/2005/8/layout/vList2"/>
    <dgm:cxn modelId="{08ED1FDF-B645-45A0-9C60-D38CF313E79D}" srcId="{544509AE-78D5-4543-A284-09116103996A}" destId="{8C5DFB70-E576-4424-B722-05B64DEF5A47}" srcOrd="2" destOrd="0" parTransId="{C65BDAA0-32CC-4DBE-8A2B-2DC677022D04}" sibTransId="{D500FBB8-94AF-45E2-8517-C3DB50E3B586}"/>
    <dgm:cxn modelId="{A060BDE5-2D1C-4B87-97A7-C6BF303EE98E}" type="presOf" srcId="{A398C544-09F2-47EC-8331-8417D006A749}" destId="{2A8DD740-1157-4581-91FB-620F1A968B52}" srcOrd="0" destOrd="0" presId="urn:microsoft.com/office/officeart/2005/8/layout/vList2"/>
    <dgm:cxn modelId="{AAA048E6-6D61-47B8-B482-57762A58F3BA}" type="presOf" srcId="{544509AE-78D5-4543-A284-09116103996A}" destId="{19E601FF-4B94-45AF-A2B7-791C51FE4F10}" srcOrd="0" destOrd="0" presId="urn:microsoft.com/office/officeart/2005/8/layout/vList2"/>
    <dgm:cxn modelId="{A03F8C89-8318-4853-B955-E7FCA6C07B74}" type="presParOf" srcId="{19E601FF-4B94-45AF-A2B7-791C51FE4F10}" destId="{41EFB72F-67C4-4EA3-9E95-81BF0989258A}" srcOrd="0" destOrd="0" presId="urn:microsoft.com/office/officeart/2005/8/layout/vList2"/>
    <dgm:cxn modelId="{4EBB4F05-3732-4A5D-B7D1-D4114867020D}" type="presParOf" srcId="{19E601FF-4B94-45AF-A2B7-791C51FE4F10}" destId="{6741816B-6B9C-47D0-9728-98900D39E3E1}" srcOrd="1" destOrd="0" presId="urn:microsoft.com/office/officeart/2005/8/layout/vList2"/>
    <dgm:cxn modelId="{2231F5C4-BB14-4AEE-AC55-020B5EBB443F}" type="presParOf" srcId="{19E601FF-4B94-45AF-A2B7-791C51FE4F10}" destId="{2A8DD740-1157-4581-91FB-620F1A968B52}" srcOrd="2" destOrd="0" presId="urn:microsoft.com/office/officeart/2005/8/layout/vList2"/>
    <dgm:cxn modelId="{7231831B-2F44-491B-B4F4-622CEE296540}" type="presParOf" srcId="{19E601FF-4B94-45AF-A2B7-791C51FE4F10}" destId="{0FF56FFC-0344-4725-8A36-187CE68F2589}" srcOrd="3" destOrd="0" presId="urn:microsoft.com/office/officeart/2005/8/layout/vList2"/>
    <dgm:cxn modelId="{E855CE37-40BE-4B49-8370-0FC3835DCB1D}" type="presParOf" srcId="{19E601FF-4B94-45AF-A2B7-791C51FE4F10}" destId="{7BAC4B38-72CA-44BF-8A1F-F40C9191477D}" srcOrd="4" destOrd="0" presId="urn:microsoft.com/office/officeart/2005/8/layout/vList2"/>
    <dgm:cxn modelId="{F8E44908-5954-4A4A-8E00-54638CAA7119}" type="presParOf" srcId="{19E601FF-4B94-45AF-A2B7-791C51FE4F10}" destId="{806B510E-5C0A-4F67-8CD7-4C084AC898C4}" srcOrd="5" destOrd="0" presId="urn:microsoft.com/office/officeart/2005/8/layout/vList2"/>
    <dgm:cxn modelId="{7EB50D05-A855-4745-A7EE-13FA1769FC3D}" type="presParOf" srcId="{19E601FF-4B94-45AF-A2B7-791C51FE4F10}" destId="{DAC4C569-0D8D-41C8-B5A2-27954F54724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6C8E12-8BE6-4DB7-AFFD-4F54F790987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D6EAAC3-F913-4D27-9682-A2F44607D76D}">
      <dgm:prSet/>
      <dgm:spPr/>
      <dgm:t>
        <a:bodyPr/>
        <a:lstStyle/>
        <a:p>
          <a:r>
            <a:rPr lang="en-MY"/>
            <a:t>Complex Modelling: Handling missing data often requires more complex statistical methods, such as multiple imputation or model-based approaches. This can increase the difficulty and time needed for analysis.</a:t>
          </a:r>
          <a:endParaRPr lang="en-US"/>
        </a:p>
      </dgm:t>
    </dgm:pt>
    <dgm:pt modelId="{57727D64-0EF6-42DF-8189-C4E340522A92}" type="parTrans" cxnId="{8A6FD277-440E-404A-96D9-DB219E6A5E71}">
      <dgm:prSet/>
      <dgm:spPr/>
      <dgm:t>
        <a:bodyPr/>
        <a:lstStyle/>
        <a:p>
          <a:endParaRPr lang="en-US"/>
        </a:p>
      </dgm:t>
    </dgm:pt>
    <dgm:pt modelId="{69C377BC-6FCF-4955-980F-55646BAFA000}" type="sibTrans" cxnId="{8A6FD277-440E-404A-96D9-DB219E6A5E71}">
      <dgm:prSet/>
      <dgm:spPr/>
      <dgm:t>
        <a:bodyPr/>
        <a:lstStyle/>
        <a:p>
          <a:endParaRPr lang="en-US"/>
        </a:p>
      </dgm:t>
    </dgm:pt>
    <dgm:pt modelId="{43F768B9-439C-46EB-9B53-1EF8A61E0AC0}">
      <dgm:prSet/>
      <dgm:spPr/>
      <dgm:t>
        <a:bodyPr/>
        <a:lstStyle/>
        <a:p>
          <a:r>
            <a:rPr lang="en-MY"/>
            <a:t>Misleading Results: Without proper handling, missing data can lead to incorrect conclusions. For example, if a particular group is underrepresented due to missing data, the analysis may not reflect the true population dynamics.</a:t>
          </a:r>
          <a:endParaRPr lang="en-US"/>
        </a:p>
      </dgm:t>
    </dgm:pt>
    <dgm:pt modelId="{CF5FA015-B8D7-4EFF-852A-23C3F3215609}" type="parTrans" cxnId="{6C34462B-0FAC-411A-BCBF-F3293BED3393}">
      <dgm:prSet/>
      <dgm:spPr/>
      <dgm:t>
        <a:bodyPr/>
        <a:lstStyle/>
        <a:p>
          <a:endParaRPr lang="en-US"/>
        </a:p>
      </dgm:t>
    </dgm:pt>
    <dgm:pt modelId="{309CF672-65FC-4A35-A679-D0E2845F4E5A}" type="sibTrans" cxnId="{6C34462B-0FAC-411A-BCBF-F3293BED3393}">
      <dgm:prSet/>
      <dgm:spPr/>
      <dgm:t>
        <a:bodyPr/>
        <a:lstStyle/>
        <a:p>
          <a:endParaRPr lang="en-US"/>
        </a:p>
      </dgm:t>
    </dgm:pt>
    <dgm:pt modelId="{5FE86314-5449-4D63-A351-140E11276C8B}">
      <dgm:prSet/>
      <dgm:spPr/>
      <dgm:t>
        <a:bodyPr/>
        <a:lstStyle/>
        <a:p>
          <a:r>
            <a:rPr lang="en-MY"/>
            <a:t>Increased Uncertainty: Imputation methods introduce uncertainty because they involve estimating missing values. Different imputation methods can yield different results, adding another layer of variability to the analysis.</a:t>
          </a:r>
          <a:endParaRPr lang="en-US"/>
        </a:p>
      </dgm:t>
    </dgm:pt>
    <dgm:pt modelId="{CCBE0BF9-7670-4E04-94FC-AD6FBBD6EE26}" type="parTrans" cxnId="{1D171D32-BEEB-465A-A5F2-76B7CBF1C031}">
      <dgm:prSet/>
      <dgm:spPr/>
      <dgm:t>
        <a:bodyPr/>
        <a:lstStyle/>
        <a:p>
          <a:endParaRPr lang="en-US"/>
        </a:p>
      </dgm:t>
    </dgm:pt>
    <dgm:pt modelId="{55F832B8-1662-4D6A-A3E7-5D5AA9A05F8C}" type="sibTrans" cxnId="{1D171D32-BEEB-465A-A5F2-76B7CBF1C031}">
      <dgm:prSet/>
      <dgm:spPr/>
      <dgm:t>
        <a:bodyPr/>
        <a:lstStyle/>
        <a:p>
          <a:endParaRPr lang="en-US"/>
        </a:p>
      </dgm:t>
    </dgm:pt>
    <dgm:pt modelId="{3EE41431-7DA3-495B-A9CB-89BC9C2403CD}">
      <dgm:prSet/>
      <dgm:spPr/>
      <dgm:t>
        <a:bodyPr/>
        <a:lstStyle/>
        <a:p>
          <a:r>
            <a:rPr lang="en-MY"/>
            <a:t>Reduced Comparability: If different studies or datasets handle missing data differently, it becomes challenging to compare or combine their results directly.</a:t>
          </a:r>
          <a:endParaRPr lang="en-US"/>
        </a:p>
      </dgm:t>
    </dgm:pt>
    <dgm:pt modelId="{03E8F923-A304-4483-9A30-25C90B3777DC}" type="parTrans" cxnId="{B5CA2F84-1EC0-4CF2-9E95-2814634359AC}">
      <dgm:prSet/>
      <dgm:spPr/>
      <dgm:t>
        <a:bodyPr/>
        <a:lstStyle/>
        <a:p>
          <a:endParaRPr lang="en-US"/>
        </a:p>
      </dgm:t>
    </dgm:pt>
    <dgm:pt modelId="{CCD3D3AB-DF4F-4390-B0D9-9AD929471E3E}" type="sibTrans" cxnId="{B5CA2F84-1EC0-4CF2-9E95-2814634359AC}">
      <dgm:prSet/>
      <dgm:spPr/>
      <dgm:t>
        <a:bodyPr/>
        <a:lstStyle/>
        <a:p>
          <a:endParaRPr lang="en-US"/>
        </a:p>
      </dgm:t>
    </dgm:pt>
    <dgm:pt modelId="{780E73F2-1881-4AA2-A44E-E3D93CBC6A2D}" type="pres">
      <dgm:prSet presAssocID="{E76C8E12-8BE6-4DB7-AFFD-4F54F790987F}" presName="linear" presStyleCnt="0">
        <dgm:presLayoutVars>
          <dgm:animLvl val="lvl"/>
          <dgm:resizeHandles val="exact"/>
        </dgm:presLayoutVars>
      </dgm:prSet>
      <dgm:spPr/>
    </dgm:pt>
    <dgm:pt modelId="{3780E6D3-E38A-43E6-80F7-64177F8522C2}" type="pres">
      <dgm:prSet presAssocID="{BD6EAAC3-F913-4D27-9682-A2F44607D76D}" presName="parentText" presStyleLbl="node1" presStyleIdx="0" presStyleCnt="4">
        <dgm:presLayoutVars>
          <dgm:chMax val="0"/>
          <dgm:bulletEnabled val="1"/>
        </dgm:presLayoutVars>
      </dgm:prSet>
      <dgm:spPr/>
    </dgm:pt>
    <dgm:pt modelId="{A41FD9D8-BF20-430A-BF53-A5C5A180C268}" type="pres">
      <dgm:prSet presAssocID="{69C377BC-6FCF-4955-980F-55646BAFA000}" presName="spacer" presStyleCnt="0"/>
      <dgm:spPr/>
    </dgm:pt>
    <dgm:pt modelId="{638DC06C-A137-4BD8-BF11-5F6D34816E59}" type="pres">
      <dgm:prSet presAssocID="{43F768B9-439C-46EB-9B53-1EF8A61E0AC0}" presName="parentText" presStyleLbl="node1" presStyleIdx="1" presStyleCnt="4">
        <dgm:presLayoutVars>
          <dgm:chMax val="0"/>
          <dgm:bulletEnabled val="1"/>
        </dgm:presLayoutVars>
      </dgm:prSet>
      <dgm:spPr/>
    </dgm:pt>
    <dgm:pt modelId="{F0A4F3B7-3403-4464-97B4-1935B09739A2}" type="pres">
      <dgm:prSet presAssocID="{309CF672-65FC-4A35-A679-D0E2845F4E5A}" presName="spacer" presStyleCnt="0"/>
      <dgm:spPr/>
    </dgm:pt>
    <dgm:pt modelId="{E2B69E40-484B-409B-AE50-F61FEBC47161}" type="pres">
      <dgm:prSet presAssocID="{5FE86314-5449-4D63-A351-140E11276C8B}" presName="parentText" presStyleLbl="node1" presStyleIdx="2" presStyleCnt="4">
        <dgm:presLayoutVars>
          <dgm:chMax val="0"/>
          <dgm:bulletEnabled val="1"/>
        </dgm:presLayoutVars>
      </dgm:prSet>
      <dgm:spPr/>
    </dgm:pt>
    <dgm:pt modelId="{8FE9C79A-CB68-456F-A56F-449B070AFD6E}" type="pres">
      <dgm:prSet presAssocID="{55F832B8-1662-4D6A-A3E7-5D5AA9A05F8C}" presName="spacer" presStyleCnt="0"/>
      <dgm:spPr/>
    </dgm:pt>
    <dgm:pt modelId="{AE538E2E-3308-4A2D-A317-04C3BC793942}" type="pres">
      <dgm:prSet presAssocID="{3EE41431-7DA3-495B-A9CB-89BC9C2403CD}" presName="parentText" presStyleLbl="node1" presStyleIdx="3" presStyleCnt="4">
        <dgm:presLayoutVars>
          <dgm:chMax val="0"/>
          <dgm:bulletEnabled val="1"/>
        </dgm:presLayoutVars>
      </dgm:prSet>
      <dgm:spPr/>
    </dgm:pt>
  </dgm:ptLst>
  <dgm:cxnLst>
    <dgm:cxn modelId="{7ECD8910-8494-4F46-BF17-DF363EDF7A97}" type="presOf" srcId="{E76C8E12-8BE6-4DB7-AFFD-4F54F790987F}" destId="{780E73F2-1881-4AA2-A44E-E3D93CBC6A2D}" srcOrd="0" destOrd="0" presId="urn:microsoft.com/office/officeart/2005/8/layout/vList2"/>
    <dgm:cxn modelId="{6C34462B-0FAC-411A-BCBF-F3293BED3393}" srcId="{E76C8E12-8BE6-4DB7-AFFD-4F54F790987F}" destId="{43F768B9-439C-46EB-9B53-1EF8A61E0AC0}" srcOrd="1" destOrd="0" parTransId="{CF5FA015-B8D7-4EFF-852A-23C3F3215609}" sibTransId="{309CF672-65FC-4A35-A679-D0E2845F4E5A}"/>
    <dgm:cxn modelId="{1D171D32-BEEB-465A-A5F2-76B7CBF1C031}" srcId="{E76C8E12-8BE6-4DB7-AFFD-4F54F790987F}" destId="{5FE86314-5449-4D63-A351-140E11276C8B}" srcOrd="2" destOrd="0" parTransId="{CCBE0BF9-7670-4E04-94FC-AD6FBBD6EE26}" sibTransId="{55F832B8-1662-4D6A-A3E7-5D5AA9A05F8C}"/>
    <dgm:cxn modelId="{6CCDFC39-DC75-417A-9041-D92C6D7AFCA7}" type="presOf" srcId="{5FE86314-5449-4D63-A351-140E11276C8B}" destId="{E2B69E40-484B-409B-AE50-F61FEBC47161}" srcOrd="0" destOrd="0" presId="urn:microsoft.com/office/officeart/2005/8/layout/vList2"/>
    <dgm:cxn modelId="{FBB10F6C-FE03-46BF-99FC-2AB31241CA5C}" type="presOf" srcId="{BD6EAAC3-F913-4D27-9682-A2F44607D76D}" destId="{3780E6D3-E38A-43E6-80F7-64177F8522C2}" srcOrd="0" destOrd="0" presId="urn:microsoft.com/office/officeart/2005/8/layout/vList2"/>
    <dgm:cxn modelId="{836C3C54-A7FF-466D-B7C0-C0F1F5879F23}" type="presOf" srcId="{43F768B9-439C-46EB-9B53-1EF8A61E0AC0}" destId="{638DC06C-A137-4BD8-BF11-5F6D34816E59}" srcOrd="0" destOrd="0" presId="urn:microsoft.com/office/officeart/2005/8/layout/vList2"/>
    <dgm:cxn modelId="{8A6FD277-440E-404A-96D9-DB219E6A5E71}" srcId="{E76C8E12-8BE6-4DB7-AFFD-4F54F790987F}" destId="{BD6EAAC3-F913-4D27-9682-A2F44607D76D}" srcOrd="0" destOrd="0" parTransId="{57727D64-0EF6-42DF-8189-C4E340522A92}" sibTransId="{69C377BC-6FCF-4955-980F-55646BAFA000}"/>
    <dgm:cxn modelId="{B5CA2F84-1EC0-4CF2-9E95-2814634359AC}" srcId="{E76C8E12-8BE6-4DB7-AFFD-4F54F790987F}" destId="{3EE41431-7DA3-495B-A9CB-89BC9C2403CD}" srcOrd="3" destOrd="0" parTransId="{03E8F923-A304-4483-9A30-25C90B3777DC}" sibTransId="{CCD3D3AB-DF4F-4390-B0D9-9AD929471E3E}"/>
    <dgm:cxn modelId="{009EA8FF-2690-4C1A-9DE5-CD760D98BF53}" type="presOf" srcId="{3EE41431-7DA3-495B-A9CB-89BC9C2403CD}" destId="{AE538E2E-3308-4A2D-A317-04C3BC793942}" srcOrd="0" destOrd="0" presId="urn:microsoft.com/office/officeart/2005/8/layout/vList2"/>
    <dgm:cxn modelId="{25D6B885-8361-4AA3-A67F-87C59B362FB9}" type="presParOf" srcId="{780E73F2-1881-4AA2-A44E-E3D93CBC6A2D}" destId="{3780E6D3-E38A-43E6-80F7-64177F8522C2}" srcOrd="0" destOrd="0" presId="urn:microsoft.com/office/officeart/2005/8/layout/vList2"/>
    <dgm:cxn modelId="{1CA8EA83-AA7C-439D-BF0B-B5B950D0809B}" type="presParOf" srcId="{780E73F2-1881-4AA2-A44E-E3D93CBC6A2D}" destId="{A41FD9D8-BF20-430A-BF53-A5C5A180C268}" srcOrd="1" destOrd="0" presId="urn:microsoft.com/office/officeart/2005/8/layout/vList2"/>
    <dgm:cxn modelId="{C2682CA6-A4F1-496A-9F09-53A854F228BC}" type="presParOf" srcId="{780E73F2-1881-4AA2-A44E-E3D93CBC6A2D}" destId="{638DC06C-A137-4BD8-BF11-5F6D34816E59}" srcOrd="2" destOrd="0" presId="urn:microsoft.com/office/officeart/2005/8/layout/vList2"/>
    <dgm:cxn modelId="{696DB5C2-FEF0-4379-ACD3-1DF9B5BB991E}" type="presParOf" srcId="{780E73F2-1881-4AA2-A44E-E3D93CBC6A2D}" destId="{F0A4F3B7-3403-4464-97B4-1935B09739A2}" srcOrd="3" destOrd="0" presId="urn:microsoft.com/office/officeart/2005/8/layout/vList2"/>
    <dgm:cxn modelId="{6991A873-4837-4E50-8D3D-B75D0DEE0751}" type="presParOf" srcId="{780E73F2-1881-4AA2-A44E-E3D93CBC6A2D}" destId="{E2B69E40-484B-409B-AE50-F61FEBC47161}" srcOrd="4" destOrd="0" presId="urn:microsoft.com/office/officeart/2005/8/layout/vList2"/>
    <dgm:cxn modelId="{3304E535-CCE4-49AD-A4F1-D0277605DAE1}" type="presParOf" srcId="{780E73F2-1881-4AA2-A44E-E3D93CBC6A2D}" destId="{8FE9C79A-CB68-456F-A56F-449B070AFD6E}" srcOrd="5" destOrd="0" presId="urn:microsoft.com/office/officeart/2005/8/layout/vList2"/>
    <dgm:cxn modelId="{438442DB-8457-4726-B800-46520CE76448}" type="presParOf" srcId="{780E73F2-1881-4AA2-A44E-E3D93CBC6A2D}" destId="{AE538E2E-3308-4A2D-A317-04C3BC79394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4D8085-021A-4439-9C4E-FACA7202D3B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D38D51B-603A-49CE-B88E-8B10E880BC74}">
      <dgm:prSet/>
      <dgm:spPr/>
      <dgm:t>
        <a:bodyPr/>
        <a:lstStyle/>
        <a:p>
          <a:r>
            <a:rPr lang="en-MY"/>
            <a:t>Increased Computational Burden: Some techniques to handle missing data, like multiple imputation, can be computationally intensive, especially with large datasets.</a:t>
          </a:r>
          <a:endParaRPr lang="en-US"/>
        </a:p>
      </dgm:t>
    </dgm:pt>
    <dgm:pt modelId="{21475ADB-DDD6-41BC-848E-E3A410530CBF}" type="parTrans" cxnId="{B4D1A6FB-BB44-492F-A388-C8B43FD250F5}">
      <dgm:prSet/>
      <dgm:spPr/>
      <dgm:t>
        <a:bodyPr/>
        <a:lstStyle/>
        <a:p>
          <a:endParaRPr lang="en-US"/>
        </a:p>
      </dgm:t>
    </dgm:pt>
    <dgm:pt modelId="{FF7500BE-C464-4D58-9B06-3C4A931E590A}" type="sibTrans" cxnId="{B4D1A6FB-BB44-492F-A388-C8B43FD250F5}">
      <dgm:prSet/>
      <dgm:spPr/>
      <dgm:t>
        <a:bodyPr/>
        <a:lstStyle/>
        <a:p>
          <a:endParaRPr lang="en-US"/>
        </a:p>
      </dgm:t>
    </dgm:pt>
    <dgm:pt modelId="{C93C19BB-C60D-44AA-9537-4FA33C66B138}">
      <dgm:prSet/>
      <dgm:spPr/>
      <dgm:t>
        <a:bodyPr/>
        <a:lstStyle/>
        <a:p>
          <a:r>
            <a:rPr lang="en-MY"/>
            <a:t>Difficulty in Model Validation: If a substantial amount of data has been imputed, it might be challenging to validate the performance of predictive models accurately. The model's performance might seem artificially high on the imputed data, especially if the imputation inadvertently incorporates information from the outcome variable.</a:t>
          </a:r>
          <a:endParaRPr lang="en-US"/>
        </a:p>
      </dgm:t>
    </dgm:pt>
    <dgm:pt modelId="{EA80FA53-6C5E-41DE-9F46-C39395AE71CA}" type="parTrans" cxnId="{397DA03C-8CA0-49BA-9581-5F62D3AE2EAE}">
      <dgm:prSet/>
      <dgm:spPr/>
      <dgm:t>
        <a:bodyPr/>
        <a:lstStyle/>
        <a:p>
          <a:endParaRPr lang="en-US"/>
        </a:p>
      </dgm:t>
    </dgm:pt>
    <dgm:pt modelId="{C0A08AA9-EFE8-41AD-AC86-3BDB4DA76059}" type="sibTrans" cxnId="{397DA03C-8CA0-49BA-9581-5F62D3AE2EAE}">
      <dgm:prSet/>
      <dgm:spPr/>
      <dgm:t>
        <a:bodyPr/>
        <a:lstStyle/>
        <a:p>
          <a:endParaRPr lang="en-US"/>
        </a:p>
      </dgm:t>
    </dgm:pt>
    <dgm:pt modelId="{51D73C6E-6048-420B-AF8C-D4178D0511EB}">
      <dgm:prSet/>
      <dgm:spPr/>
      <dgm:t>
        <a:bodyPr/>
        <a:lstStyle/>
        <a:p>
          <a:r>
            <a:rPr lang="en-MY"/>
            <a:t>Potential for Misinterpretation: Stakeholders, especially those without a deep understanding of data analysis, might misinterpret results if they're unaware of the extent and nature of missing data.</a:t>
          </a:r>
          <a:endParaRPr lang="en-US"/>
        </a:p>
      </dgm:t>
    </dgm:pt>
    <dgm:pt modelId="{79AEBBEA-548B-4777-94ED-65F1B1562FC7}" type="parTrans" cxnId="{60B7263E-88D0-4987-AC1B-DAC4535F815A}">
      <dgm:prSet/>
      <dgm:spPr/>
      <dgm:t>
        <a:bodyPr/>
        <a:lstStyle/>
        <a:p>
          <a:endParaRPr lang="en-US"/>
        </a:p>
      </dgm:t>
    </dgm:pt>
    <dgm:pt modelId="{CC9B7C41-3920-41A0-9933-D2954CFBB31A}" type="sibTrans" cxnId="{60B7263E-88D0-4987-AC1B-DAC4535F815A}">
      <dgm:prSet/>
      <dgm:spPr/>
      <dgm:t>
        <a:bodyPr/>
        <a:lstStyle/>
        <a:p>
          <a:endParaRPr lang="en-US"/>
        </a:p>
      </dgm:t>
    </dgm:pt>
    <dgm:pt modelId="{3F0CE2EB-2AC4-41E9-B07D-08FF8A3E95DD}">
      <dgm:prSet/>
      <dgm:spPr/>
      <dgm:t>
        <a:bodyPr/>
        <a:lstStyle/>
        <a:p>
          <a:r>
            <a:rPr lang="en-MY"/>
            <a:t>Complications in Data Visualization: Visualizing datasets with a lot of missing values can be challenging. Patterns can be obscured, or visualizations can be misleading if missing data isn't accounted for.</a:t>
          </a:r>
          <a:endParaRPr lang="en-US"/>
        </a:p>
      </dgm:t>
    </dgm:pt>
    <dgm:pt modelId="{E50B6741-A24C-4956-813B-42CF706A3A0F}" type="parTrans" cxnId="{2593292F-8E1E-432F-A19F-4B23BA8C6941}">
      <dgm:prSet/>
      <dgm:spPr/>
      <dgm:t>
        <a:bodyPr/>
        <a:lstStyle/>
        <a:p>
          <a:endParaRPr lang="en-US"/>
        </a:p>
      </dgm:t>
    </dgm:pt>
    <dgm:pt modelId="{9513359B-0D4A-486B-974E-D9DED3C9C534}" type="sibTrans" cxnId="{2593292F-8E1E-432F-A19F-4B23BA8C6941}">
      <dgm:prSet/>
      <dgm:spPr/>
      <dgm:t>
        <a:bodyPr/>
        <a:lstStyle/>
        <a:p>
          <a:endParaRPr lang="en-US"/>
        </a:p>
      </dgm:t>
    </dgm:pt>
    <dgm:pt modelId="{9405D4A0-8E1A-461C-9AD5-B6334E047C5E}" type="pres">
      <dgm:prSet presAssocID="{CA4D8085-021A-4439-9C4E-FACA7202D3B3}" presName="linear" presStyleCnt="0">
        <dgm:presLayoutVars>
          <dgm:animLvl val="lvl"/>
          <dgm:resizeHandles val="exact"/>
        </dgm:presLayoutVars>
      </dgm:prSet>
      <dgm:spPr/>
    </dgm:pt>
    <dgm:pt modelId="{FC0ACF82-8E45-4BFD-AEBB-BF3BD6D6794E}" type="pres">
      <dgm:prSet presAssocID="{9D38D51B-603A-49CE-B88E-8B10E880BC74}" presName="parentText" presStyleLbl="node1" presStyleIdx="0" presStyleCnt="4">
        <dgm:presLayoutVars>
          <dgm:chMax val="0"/>
          <dgm:bulletEnabled val="1"/>
        </dgm:presLayoutVars>
      </dgm:prSet>
      <dgm:spPr/>
    </dgm:pt>
    <dgm:pt modelId="{29F94930-740D-490C-A17C-46EF014D6F56}" type="pres">
      <dgm:prSet presAssocID="{FF7500BE-C464-4D58-9B06-3C4A931E590A}" presName="spacer" presStyleCnt="0"/>
      <dgm:spPr/>
    </dgm:pt>
    <dgm:pt modelId="{75B58AFB-F0E3-45E8-9751-2D037548DF60}" type="pres">
      <dgm:prSet presAssocID="{C93C19BB-C60D-44AA-9537-4FA33C66B138}" presName="parentText" presStyleLbl="node1" presStyleIdx="1" presStyleCnt="4">
        <dgm:presLayoutVars>
          <dgm:chMax val="0"/>
          <dgm:bulletEnabled val="1"/>
        </dgm:presLayoutVars>
      </dgm:prSet>
      <dgm:spPr/>
    </dgm:pt>
    <dgm:pt modelId="{CA43539E-D4E4-4E10-91D9-F8B15030D4ED}" type="pres">
      <dgm:prSet presAssocID="{C0A08AA9-EFE8-41AD-AC86-3BDB4DA76059}" presName="spacer" presStyleCnt="0"/>
      <dgm:spPr/>
    </dgm:pt>
    <dgm:pt modelId="{A93FA22F-7636-4032-B02F-F4E64B76F2B4}" type="pres">
      <dgm:prSet presAssocID="{51D73C6E-6048-420B-AF8C-D4178D0511EB}" presName="parentText" presStyleLbl="node1" presStyleIdx="2" presStyleCnt="4">
        <dgm:presLayoutVars>
          <dgm:chMax val="0"/>
          <dgm:bulletEnabled val="1"/>
        </dgm:presLayoutVars>
      </dgm:prSet>
      <dgm:spPr/>
    </dgm:pt>
    <dgm:pt modelId="{ED5AFEF6-99E3-4A5A-A170-716569E8C750}" type="pres">
      <dgm:prSet presAssocID="{CC9B7C41-3920-41A0-9933-D2954CFBB31A}" presName="spacer" presStyleCnt="0"/>
      <dgm:spPr/>
    </dgm:pt>
    <dgm:pt modelId="{A596413B-BE17-4E48-B6FB-2062A5E5AD13}" type="pres">
      <dgm:prSet presAssocID="{3F0CE2EB-2AC4-41E9-B07D-08FF8A3E95DD}" presName="parentText" presStyleLbl="node1" presStyleIdx="3" presStyleCnt="4">
        <dgm:presLayoutVars>
          <dgm:chMax val="0"/>
          <dgm:bulletEnabled val="1"/>
        </dgm:presLayoutVars>
      </dgm:prSet>
      <dgm:spPr/>
    </dgm:pt>
  </dgm:ptLst>
  <dgm:cxnLst>
    <dgm:cxn modelId="{2593292F-8E1E-432F-A19F-4B23BA8C6941}" srcId="{CA4D8085-021A-4439-9C4E-FACA7202D3B3}" destId="{3F0CE2EB-2AC4-41E9-B07D-08FF8A3E95DD}" srcOrd="3" destOrd="0" parTransId="{E50B6741-A24C-4956-813B-42CF706A3A0F}" sibTransId="{9513359B-0D4A-486B-974E-D9DED3C9C534}"/>
    <dgm:cxn modelId="{397DA03C-8CA0-49BA-9581-5F62D3AE2EAE}" srcId="{CA4D8085-021A-4439-9C4E-FACA7202D3B3}" destId="{C93C19BB-C60D-44AA-9537-4FA33C66B138}" srcOrd="1" destOrd="0" parTransId="{EA80FA53-6C5E-41DE-9F46-C39395AE71CA}" sibTransId="{C0A08AA9-EFE8-41AD-AC86-3BDB4DA76059}"/>
    <dgm:cxn modelId="{60B7263E-88D0-4987-AC1B-DAC4535F815A}" srcId="{CA4D8085-021A-4439-9C4E-FACA7202D3B3}" destId="{51D73C6E-6048-420B-AF8C-D4178D0511EB}" srcOrd="2" destOrd="0" parTransId="{79AEBBEA-548B-4777-94ED-65F1B1562FC7}" sibTransId="{CC9B7C41-3920-41A0-9933-D2954CFBB31A}"/>
    <dgm:cxn modelId="{725A7D65-C479-47BA-9412-84DC23F0C9B1}" type="presOf" srcId="{C93C19BB-C60D-44AA-9537-4FA33C66B138}" destId="{75B58AFB-F0E3-45E8-9751-2D037548DF60}" srcOrd="0" destOrd="0" presId="urn:microsoft.com/office/officeart/2005/8/layout/vList2"/>
    <dgm:cxn modelId="{C6002472-AA7E-4F89-A9A4-3C6B35C802F9}" type="presOf" srcId="{3F0CE2EB-2AC4-41E9-B07D-08FF8A3E95DD}" destId="{A596413B-BE17-4E48-B6FB-2062A5E5AD13}" srcOrd="0" destOrd="0" presId="urn:microsoft.com/office/officeart/2005/8/layout/vList2"/>
    <dgm:cxn modelId="{49008684-A70C-4C86-A848-B1C70F76F3B8}" type="presOf" srcId="{51D73C6E-6048-420B-AF8C-D4178D0511EB}" destId="{A93FA22F-7636-4032-B02F-F4E64B76F2B4}" srcOrd="0" destOrd="0" presId="urn:microsoft.com/office/officeart/2005/8/layout/vList2"/>
    <dgm:cxn modelId="{F7FA3E8C-C06F-4837-8CB8-41000EE19525}" type="presOf" srcId="{CA4D8085-021A-4439-9C4E-FACA7202D3B3}" destId="{9405D4A0-8E1A-461C-9AD5-B6334E047C5E}" srcOrd="0" destOrd="0" presId="urn:microsoft.com/office/officeart/2005/8/layout/vList2"/>
    <dgm:cxn modelId="{3E9A43B3-90A3-484A-A9D6-80E16B8A8F0A}" type="presOf" srcId="{9D38D51B-603A-49CE-B88E-8B10E880BC74}" destId="{FC0ACF82-8E45-4BFD-AEBB-BF3BD6D6794E}" srcOrd="0" destOrd="0" presId="urn:microsoft.com/office/officeart/2005/8/layout/vList2"/>
    <dgm:cxn modelId="{B4D1A6FB-BB44-492F-A388-C8B43FD250F5}" srcId="{CA4D8085-021A-4439-9C4E-FACA7202D3B3}" destId="{9D38D51B-603A-49CE-B88E-8B10E880BC74}" srcOrd="0" destOrd="0" parTransId="{21475ADB-DDD6-41BC-848E-E3A410530CBF}" sibTransId="{FF7500BE-C464-4D58-9B06-3C4A931E590A}"/>
    <dgm:cxn modelId="{C418BB65-7FBD-4BD6-8701-024D709FEB4F}" type="presParOf" srcId="{9405D4A0-8E1A-461C-9AD5-B6334E047C5E}" destId="{FC0ACF82-8E45-4BFD-AEBB-BF3BD6D6794E}" srcOrd="0" destOrd="0" presId="urn:microsoft.com/office/officeart/2005/8/layout/vList2"/>
    <dgm:cxn modelId="{37C0B1ED-4BA5-445B-B8C4-03AD753C3EE6}" type="presParOf" srcId="{9405D4A0-8E1A-461C-9AD5-B6334E047C5E}" destId="{29F94930-740D-490C-A17C-46EF014D6F56}" srcOrd="1" destOrd="0" presId="urn:microsoft.com/office/officeart/2005/8/layout/vList2"/>
    <dgm:cxn modelId="{01E7606D-3D78-4325-9F95-948A1F036E04}" type="presParOf" srcId="{9405D4A0-8E1A-461C-9AD5-B6334E047C5E}" destId="{75B58AFB-F0E3-45E8-9751-2D037548DF60}" srcOrd="2" destOrd="0" presId="urn:microsoft.com/office/officeart/2005/8/layout/vList2"/>
    <dgm:cxn modelId="{AAE83706-05F0-4F84-ADAB-814A2B73A109}" type="presParOf" srcId="{9405D4A0-8E1A-461C-9AD5-B6334E047C5E}" destId="{CA43539E-D4E4-4E10-91D9-F8B15030D4ED}" srcOrd="3" destOrd="0" presId="urn:microsoft.com/office/officeart/2005/8/layout/vList2"/>
    <dgm:cxn modelId="{41C77F1E-9F4D-4657-8E2A-5FF8EA3BF80F}" type="presParOf" srcId="{9405D4A0-8E1A-461C-9AD5-B6334E047C5E}" destId="{A93FA22F-7636-4032-B02F-F4E64B76F2B4}" srcOrd="4" destOrd="0" presId="urn:microsoft.com/office/officeart/2005/8/layout/vList2"/>
    <dgm:cxn modelId="{E3098514-7B21-4943-BDFB-CA6EA0CCCF87}" type="presParOf" srcId="{9405D4A0-8E1A-461C-9AD5-B6334E047C5E}" destId="{ED5AFEF6-99E3-4A5A-A170-716569E8C750}" srcOrd="5" destOrd="0" presId="urn:microsoft.com/office/officeart/2005/8/layout/vList2"/>
    <dgm:cxn modelId="{9B90D1CB-FAF9-40E1-BAE4-F14B36A09E48}" type="presParOf" srcId="{9405D4A0-8E1A-461C-9AD5-B6334E047C5E}" destId="{A596413B-BE17-4E48-B6FB-2062A5E5AD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A85388-A0D9-4955-9A4B-68337B0E374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616BED-49E9-4FCE-B23E-AC9CC0F8E3F1}">
      <dgm:prSet/>
      <dgm:spPr/>
      <dgm:t>
        <a:bodyPr/>
        <a:lstStyle/>
        <a:p>
          <a:r>
            <a:rPr lang="en-MY"/>
            <a:t>Visualizing missing data is crucial for understanding the structure and patterns of missingness in a dataset. It can help in determining the type of missingness (MCAR, MAR, MNAR) and guide the approach to handle it.</a:t>
          </a:r>
          <a:endParaRPr lang="en-US"/>
        </a:p>
      </dgm:t>
    </dgm:pt>
    <dgm:pt modelId="{FD3C5AF5-AF94-42BF-B7ED-0FCF74A84855}" type="parTrans" cxnId="{B0327604-B8B8-45E8-A0E5-E314D6D2F934}">
      <dgm:prSet/>
      <dgm:spPr/>
      <dgm:t>
        <a:bodyPr/>
        <a:lstStyle/>
        <a:p>
          <a:endParaRPr lang="en-US"/>
        </a:p>
      </dgm:t>
    </dgm:pt>
    <dgm:pt modelId="{AE57383F-1C29-44C1-8E12-370BDB7402EB}" type="sibTrans" cxnId="{B0327604-B8B8-45E8-A0E5-E314D6D2F934}">
      <dgm:prSet/>
      <dgm:spPr/>
      <dgm:t>
        <a:bodyPr/>
        <a:lstStyle/>
        <a:p>
          <a:endParaRPr lang="en-US"/>
        </a:p>
      </dgm:t>
    </dgm:pt>
    <dgm:pt modelId="{98CC2175-A01D-4194-8C51-E6A0AB15E357}">
      <dgm:prSet/>
      <dgm:spPr/>
      <dgm:t>
        <a:bodyPr/>
        <a:lstStyle/>
        <a:p>
          <a:r>
            <a:rPr lang="en-MY"/>
            <a:t>Missingness Matrix (Heatmap)</a:t>
          </a:r>
          <a:endParaRPr lang="en-US"/>
        </a:p>
      </dgm:t>
    </dgm:pt>
    <dgm:pt modelId="{6F949A8F-5A19-45F6-88AB-8102737A273C}" type="parTrans" cxnId="{9E9E2F60-03A1-468A-A83B-CE3C3C1A505D}">
      <dgm:prSet/>
      <dgm:spPr/>
      <dgm:t>
        <a:bodyPr/>
        <a:lstStyle/>
        <a:p>
          <a:endParaRPr lang="en-US"/>
        </a:p>
      </dgm:t>
    </dgm:pt>
    <dgm:pt modelId="{C0B873C9-8D02-460C-8184-58B06F4C0B23}" type="sibTrans" cxnId="{9E9E2F60-03A1-468A-A83B-CE3C3C1A505D}">
      <dgm:prSet/>
      <dgm:spPr/>
      <dgm:t>
        <a:bodyPr/>
        <a:lstStyle/>
        <a:p>
          <a:endParaRPr lang="en-US"/>
        </a:p>
      </dgm:t>
    </dgm:pt>
    <dgm:pt modelId="{03580AC8-CA18-44B1-BC0E-D477D2086F00}">
      <dgm:prSet/>
      <dgm:spPr/>
      <dgm:t>
        <a:bodyPr/>
        <a:lstStyle/>
        <a:p>
          <a:r>
            <a:rPr lang="en-MY"/>
            <a:t>This is a grid where each cell represents a data point.</a:t>
          </a:r>
          <a:endParaRPr lang="en-US"/>
        </a:p>
      </dgm:t>
    </dgm:pt>
    <dgm:pt modelId="{C707AFA9-43B6-4C64-A62A-DD5CB4774B0A}" type="parTrans" cxnId="{D4378087-B45A-4E6F-B2EC-07714257E167}">
      <dgm:prSet/>
      <dgm:spPr/>
      <dgm:t>
        <a:bodyPr/>
        <a:lstStyle/>
        <a:p>
          <a:endParaRPr lang="en-US"/>
        </a:p>
      </dgm:t>
    </dgm:pt>
    <dgm:pt modelId="{14BC51BD-BFB0-4632-BE5D-A1622970DA6F}" type="sibTrans" cxnId="{D4378087-B45A-4E6F-B2EC-07714257E167}">
      <dgm:prSet/>
      <dgm:spPr/>
      <dgm:t>
        <a:bodyPr/>
        <a:lstStyle/>
        <a:p>
          <a:endParaRPr lang="en-US"/>
        </a:p>
      </dgm:t>
    </dgm:pt>
    <dgm:pt modelId="{686A16A5-693F-4A33-B47A-6BD3FC363783}">
      <dgm:prSet/>
      <dgm:spPr/>
      <dgm:t>
        <a:bodyPr/>
        <a:lstStyle/>
        <a:p>
          <a:r>
            <a:rPr lang="en-MY"/>
            <a:t>Non-missing values are colored (often in gray) and missing values in a different color (like white or red).</a:t>
          </a:r>
          <a:endParaRPr lang="en-US"/>
        </a:p>
      </dgm:t>
    </dgm:pt>
    <dgm:pt modelId="{E1005A58-90E7-493C-85E7-3F9D02D01F18}" type="parTrans" cxnId="{3854F83C-3BC6-4339-B0DB-160693A47913}">
      <dgm:prSet/>
      <dgm:spPr/>
      <dgm:t>
        <a:bodyPr/>
        <a:lstStyle/>
        <a:p>
          <a:endParaRPr lang="en-US"/>
        </a:p>
      </dgm:t>
    </dgm:pt>
    <dgm:pt modelId="{A79F3BCD-D1F4-49E6-AD25-C59EEA50BFEC}" type="sibTrans" cxnId="{3854F83C-3BC6-4339-B0DB-160693A47913}">
      <dgm:prSet/>
      <dgm:spPr/>
      <dgm:t>
        <a:bodyPr/>
        <a:lstStyle/>
        <a:p>
          <a:endParaRPr lang="en-US"/>
        </a:p>
      </dgm:t>
    </dgm:pt>
    <dgm:pt modelId="{83B2731A-6525-4F69-A033-AB0CBA270755}">
      <dgm:prSet/>
      <dgm:spPr/>
      <dgm:t>
        <a:bodyPr/>
        <a:lstStyle/>
        <a:p>
          <a:r>
            <a:rPr lang="en-MY"/>
            <a:t>This visualization helps in identifying patterns or clusters of missing data across observations and variables.</a:t>
          </a:r>
          <a:endParaRPr lang="en-US"/>
        </a:p>
      </dgm:t>
    </dgm:pt>
    <dgm:pt modelId="{7F8975D9-A018-483E-9880-63D9D5B39570}" type="parTrans" cxnId="{25B98A53-900B-4342-AFF0-4D9C4546A9B8}">
      <dgm:prSet/>
      <dgm:spPr/>
      <dgm:t>
        <a:bodyPr/>
        <a:lstStyle/>
        <a:p>
          <a:endParaRPr lang="en-US"/>
        </a:p>
      </dgm:t>
    </dgm:pt>
    <dgm:pt modelId="{16AFEE3B-B029-4400-81C6-8450CD7348DB}" type="sibTrans" cxnId="{25B98A53-900B-4342-AFF0-4D9C4546A9B8}">
      <dgm:prSet/>
      <dgm:spPr/>
      <dgm:t>
        <a:bodyPr/>
        <a:lstStyle/>
        <a:p>
          <a:endParaRPr lang="en-US"/>
        </a:p>
      </dgm:t>
    </dgm:pt>
    <dgm:pt modelId="{670B5799-35B2-43AD-8065-F7BAA6D71F1F}">
      <dgm:prSet/>
      <dgm:spPr/>
      <dgm:t>
        <a:bodyPr/>
        <a:lstStyle/>
        <a:p>
          <a:r>
            <a:rPr lang="en-MY"/>
            <a:t>Bar Chart of Missing Values</a:t>
          </a:r>
          <a:endParaRPr lang="en-US"/>
        </a:p>
      </dgm:t>
    </dgm:pt>
    <dgm:pt modelId="{8673C968-516C-40B3-A9FE-B798DA82396F}" type="parTrans" cxnId="{156EC610-E101-43E8-9D35-1B5CF0A68C64}">
      <dgm:prSet/>
      <dgm:spPr/>
      <dgm:t>
        <a:bodyPr/>
        <a:lstStyle/>
        <a:p>
          <a:endParaRPr lang="en-US"/>
        </a:p>
      </dgm:t>
    </dgm:pt>
    <dgm:pt modelId="{43B95BF1-A65F-46C4-9CA1-5A85EDBD2A53}" type="sibTrans" cxnId="{156EC610-E101-43E8-9D35-1B5CF0A68C64}">
      <dgm:prSet/>
      <dgm:spPr/>
      <dgm:t>
        <a:bodyPr/>
        <a:lstStyle/>
        <a:p>
          <a:endParaRPr lang="en-US"/>
        </a:p>
      </dgm:t>
    </dgm:pt>
    <dgm:pt modelId="{763348A9-B5E5-42CB-82F0-4F44BA4FA368}">
      <dgm:prSet/>
      <dgm:spPr/>
      <dgm:t>
        <a:bodyPr/>
        <a:lstStyle/>
        <a:p>
          <a:r>
            <a:rPr lang="en-MY"/>
            <a:t>This is a simple bar chart representing the number or percentage of missing values in each variable.</a:t>
          </a:r>
          <a:endParaRPr lang="en-US"/>
        </a:p>
      </dgm:t>
    </dgm:pt>
    <dgm:pt modelId="{FEA801D7-2C72-4715-9B8A-FDF9C48CBA91}" type="parTrans" cxnId="{309BFB88-4587-4250-A320-A2F0D3FC4448}">
      <dgm:prSet/>
      <dgm:spPr/>
      <dgm:t>
        <a:bodyPr/>
        <a:lstStyle/>
        <a:p>
          <a:endParaRPr lang="en-US"/>
        </a:p>
      </dgm:t>
    </dgm:pt>
    <dgm:pt modelId="{22E7C172-B609-4126-BA39-2583CB5BCE23}" type="sibTrans" cxnId="{309BFB88-4587-4250-A320-A2F0D3FC4448}">
      <dgm:prSet/>
      <dgm:spPr/>
      <dgm:t>
        <a:bodyPr/>
        <a:lstStyle/>
        <a:p>
          <a:endParaRPr lang="en-US"/>
        </a:p>
      </dgm:t>
    </dgm:pt>
    <dgm:pt modelId="{F0D29D1C-455F-44C3-B8DD-161401B5B847}">
      <dgm:prSet/>
      <dgm:spPr/>
      <dgm:t>
        <a:bodyPr/>
        <a:lstStyle/>
        <a:p>
          <a:r>
            <a:rPr lang="en-MY" dirty="0"/>
            <a:t>It provides a quick overview of which variables have the most missing data.</a:t>
          </a:r>
          <a:endParaRPr lang="en-US" dirty="0"/>
        </a:p>
      </dgm:t>
    </dgm:pt>
    <dgm:pt modelId="{C19BFDC5-25DC-4C5A-AFA4-09FD11D5A7C0}" type="parTrans" cxnId="{996A44A8-29A6-4BD9-97A9-F1E1C50337C8}">
      <dgm:prSet/>
      <dgm:spPr/>
      <dgm:t>
        <a:bodyPr/>
        <a:lstStyle/>
        <a:p>
          <a:endParaRPr lang="en-US"/>
        </a:p>
      </dgm:t>
    </dgm:pt>
    <dgm:pt modelId="{CC6074E6-02D7-49F5-A990-42966C1E8CB4}" type="sibTrans" cxnId="{996A44A8-29A6-4BD9-97A9-F1E1C50337C8}">
      <dgm:prSet/>
      <dgm:spPr/>
      <dgm:t>
        <a:bodyPr/>
        <a:lstStyle/>
        <a:p>
          <a:endParaRPr lang="en-US"/>
        </a:p>
      </dgm:t>
    </dgm:pt>
    <dgm:pt modelId="{5A720771-063F-48BF-B44F-51DE97B608F0}">
      <dgm:prSet/>
      <dgm:spPr/>
      <dgm:t>
        <a:bodyPr/>
        <a:lstStyle/>
        <a:p>
          <a:r>
            <a:rPr lang="en-MY" dirty="0"/>
            <a:t>tools like Python </a:t>
          </a:r>
          <a:r>
            <a:rPr lang="en-MY" dirty="0" err="1"/>
            <a:t>missingno</a:t>
          </a:r>
          <a:r>
            <a:rPr lang="en-MY" dirty="0"/>
            <a:t> library, Tableau, and Power BI for more interactive visualizations.</a:t>
          </a:r>
          <a:endParaRPr lang="en-US" dirty="0"/>
        </a:p>
      </dgm:t>
    </dgm:pt>
    <dgm:pt modelId="{C79606AE-0607-4A81-9856-34F02088368F}" type="parTrans" cxnId="{470FD2DD-A4D1-46CB-A501-21546603D913}">
      <dgm:prSet/>
      <dgm:spPr/>
      <dgm:t>
        <a:bodyPr/>
        <a:lstStyle/>
        <a:p>
          <a:endParaRPr lang="en-MY"/>
        </a:p>
      </dgm:t>
    </dgm:pt>
    <dgm:pt modelId="{B355CEC2-3DE1-4D27-A6F4-0FEFE16FDB06}" type="sibTrans" cxnId="{470FD2DD-A4D1-46CB-A501-21546603D913}">
      <dgm:prSet/>
      <dgm:spPr/>
      <dgm:t>
        <a:bodyPr/>
        <a:lstStyle/>
        <a:p>
          <a:endParaRPr lang="en-MY"/>
        </a:p>
      </dgm:t>
    </dgm:pt>
    <dgm:pt modelId="{87E6043B-E712-4A33-AFF9-CF33BAE9916E}">
      <dgm:prSet/>
      <dgm:spPr/>
      <dgm:t>
        <a:bodyPr/>
        <a:lstStyle/>
        <a:p>
          <a:endParaRPr lang="en-US" dirty="0"/>
        </a:p>
      </dgm:t>
    </dgm:pt>
    <dgm:pt modelId="{9BC6B23B-4020-4E20-A5E1-D01165231773}" type="parTrans" cxnId="{5D73295E-A717-4A56-AFB6-CBE310777EE0}">
      <dgm:prSet/>
      <dgm:spPr/>
      <dgm:t>
        <a:bodyPr/>
        <a:lstStyle/>
        <a:p>
          <a:endParaRPr lang="en-MY"/>
        </a:p>
      </dgm:t>
    </dgm:pt>
    <dgm:pt modelId="{3B6B7C30-B91E-4B1E-9753-081E591142F2}" type="sibTrans" cxnId="{5D73295E-A717-4A56-AFB6-CBE310777EE0}">
      <dgm:prSet/>
      <dgm:spPr/>
      <dgm:t>
        <a:bodyPr/>
        <a:lstStyle/>
        <a:p>
          <a:endParaRPr lang="en-MY"/>
        </a:p>
      </dgm:t>
    </dgm:pt>
    <dgm:pt modelId="{9716D75B-963C-47AB-AA76-B5C399C82898}" type="pres">
      <dgm:prSet presAssocID="{60A85388-A0D9-4955-9A4B-68337B0E374A}" presName="linear" presStyleCnt="0">
        <dgm:presLayoutVars>
          <dgm:animLvl val="lvl"/>
          <dgm:resizeHandles val="exact"/>
        </dgm:presLayoutVars>
      </dgm:prSet>
      <dgm:spPr/>
    </dgm:pt>
    <dgm:pt modelId="{46551254-CBC7-42DC-B0F2-AE83FD006C33}" type="pres">
      <dgm:prSet presAssocID="{E2616BED-49E9-4FCE-B23E-AC9CC0F8E3F1}" presName="parentText" presStyleLbl="node1" presStyleIdx="0" presStyleCnt="3">
        <dgm:presLayoutVars>
          <dgm:chMax val="0"/>
          <dgm:bulletEnabled val="1"/>
        </dgm:presLayoutVars>
      </dgm:prSet>
      <dgm:spPr/>
    </dgm:pt>
    <dgm:pt modelId="{7A46611E-1724-4EA9-82EB-BAAF1A977314}" type="pres">
      <dgm:prSet presAssocID="{AE57383F-1C29-44C1-8E12-370BDB7402EB}" presName="spacer" presStyleCnt="0"/>
      <dgm:spPr/>
    </dgm:pt>
    <dgm:pt modelId="{F68E5716-81B6-4760-8527-D76F800E97CC}" type="pres">
      <dgm:prSet presAssocID="{98CC2175-A01D-4194-8C51-E6A0AB15E357}" presName="parentText" presStyleLbl="node1" presStyleIdx="1" presStyleCnt="3">
        <dgm:presLayoutVars>
          <dgm:chMax val="0"/>
          <dgm:bulletEnabled val="1"/>
        </dgm:presLayoutVars>
      </dgm:prSet>
      <dgm:spPr/>
    </dgm:pt>
    <dgm:pt modelId="{BC1F8151-EDCE-4583-82B5-DFDA070D0F7D}" type="pres">
      <dgm:prSet presAssocID="{98CC2175-A01D-4194-8C51-E6A0AB15E357}" presName="childText" presStyleLbl="revTx" presStyleIdx="0" presStyleCnt="2">
        <dgm:presLayoutVars>
          <dgm:bulletEnabled val="1"/>
        </dgm:presLayoutVars>
      </dgm:prSet>
      <dgm:spPr/>
    </dgm:pt>
    <dgm:pt modelId="{56575C27-C9E1-4909-8DBC-40972FA823E3}" type="pres">
      <dgm:prSet presAssocID="{670B5799-35B2-43AD-8065-F7BAA6D71F1F}" presName="parentText" presStyleLbl="node1" presStyleIdx="2" presStyleCnt="3">
        <dgm:presLayoutVars>
          <dgm:chMax val="0"/>
          <dgm:bulletEnabled val="1"/>
        </dgm:presLayoutVars>
      </dgm:prSet>
      <dgm:spPr/>
    </dgm:pt>
    <dgm:pt modelId="{6B477100-8A4F-49FF-8452-A6250B581F26}" type="pres">
      <dgm:prSet presAssocID="{670B5799-35B2-43AD-8065-F7BAA6D71F1F}" presName="childText" presStyleLbl="revTx" presStyleIdx="1" presStyleCnt="2">
        <dgm:presLayoutVars>
          <dgm:bulletEnabled val="1"/>
        </dgm:presLayoutVars>
      </dgm:prSet>
      <dgm:spPr/>
    </dgm:pt>
  </dgm:ptLst>
  <dgm:cxnLst>
    <dgm:cxn modelId="{C1BD2F04-75FE-49BD-807F-2F8B12F03AD6}" type="presOf" srcId="{763348A9-B5E5-42CB-82F0-4F44BA4FA368}" destId="{6B477100-8A4F-49FF-8452-A6250B581F26}" srcOrd="0" destOrd="0" presId="urn:microsoft.com/office/officeart/2005/8/layout/vList2"/>
    <dgm:cxn modelId="{B0327604-B8B8-45E8-A0E5-E314D6D2F934}" srcId="{60A85388-A0D9-4955-9A4B-68337B0E374A}" destId="{E2616BED-49E9-4FCE-B23E-AC9CC0F8E3F1}" srcOrd="0" destOrd="0" parTransId="{FD3C5AF5-AF94-42BF-B7ED-0FCF74A84855}" sibTransId="{AE57383F-1C29-44C1-8E12-370BDB7402EB}"/>
    <dgm:cxn modelId="{04CC770B-1FE7-428E-9ED4-A888C6D9A931}" type="presOf" srcId="{5A720771-063F-48BF-B44F-51DE97B608F0}" destId="{6B477100-8A4F-49FF-8452-A6250B581F26}" srcOrd="0" destOrd="3" presId="urn:microsoft.com/office/officeart/2005/8/layout/vList2"/>
    <dgm:cxn modelId="{156EC610-E101-43E8-9D35-1B5CF0A68C64}" srcId="{60A85388-A0D9-4955-9A4B-68337B0E374A}" destId="{670B5799-35B2-43AD-8065-F7BAA6D71F1F}" srcOrd="2" destOrd="0" parTransId="{8673C968-516C-40B3-A9FE-B798DA82396F}" sibTransId="{43B95BF1-A65F-46C4-9CA1-5A85EDBD2A53}"/>
    <dgm:cxn modelId="{CC9CF535-57D8-438F-8D71-7AC563455668}" type="presOf" srcId="{87E6043B-E712-4A33-AFF9-CF33BAE9916E}" destId="{6B477100-8A4F-49FF-8452-A6250B581F26}" srcOrd="0" destOrd="2" presId="urn:microsoft.com/office/officeart/2005/8/layout/vList2"/>
    <dgm:cxn modelId="{2E2ED63A-2C67-4A24-B5BE-EC0E8756B3BB}" type="presOf" srcId="{E2616BED-49E9-4FCE-B23E-AC9CC0F8E3F1}" destId="{46551254-CBC7-42DC-B0F2-AE83FD006C33}" srcOrd="0" destOrd="0" presId="urn:microsoft.com/office/officeart/2005/8/layout/vList2"/>
    <dgm:cxn modelId="{526D6E3B-DF17-4414-AB1E-9970DF1C04CD}" type="presOf" srcId="{03580AC8-CA18-44B1-BC0E-D477D2086F00}" destId="{BC1F8151-EDCE-4583-82B5-DFDA070D0F7D}" srcOrd="0" destOrd="0" presId="urn:microsoft.com/office/officeart/2005/8/layout/vList2"/>
    <dgm:cxn modelId="{3854F83C-3BC6-4339-B0DB-160693A47913}" srcId="{98CC2175-A01D-4194-8C51-E6A0AB15E357}" destId="{686A16A5-693F-4A33-B47A-6BD3FC363783}" srcOrd="1" destOrd="0" parTransId="{E1005A58-90E7-493C-85E7-3F9D02D01F18}" sibTransId="{A79F3BCD-D1F4-49E6-AD25-C59EEA50BFEC}"/>
    <dgm:cxn modelId="{5D73295E-A717-4A56-AFB6-CBE310777EE0}" srcId="{670B5799-35B2-43AD-8065-F7BAA6D71F1F}" destId="{87E6043B-E712-4A33-AFF9-CF33BAE9916E}" srcOrd="2" destOrd="0" parTransId="{9BC6B23B-4020-4E20-A5E1-D01165231773}" sibTransId="{3B6B7C30-B91E-4B1E-9753-081E591142F2}"/>
    <dgm:cxn modelId="{9E9E2F60-03A1-468A-A83B-CE3C3C1A505D}" srcId="{60A85388-A0D9-4955-9A4B-68337B0E374A}" destId="{98CC2175-A01D-4194-8C51-E6A0AB15E357}" srcOrd="1" destOrd="0" parTransId="{6F949A8F-5A19-45F6-88AB-8102737A273C}" sibTransId="{C0B873C9-8D02-460C-8184-58B06F4C0B23}"/>
    <dgm:cxn modelId="{25B98A53-900B-4342-AFF0-4D9C4546A9B8}" srcId="{98CC2175-A01D-4194-8C51-E6A0AB15E357}" destId="{83B2731A-6525-4F69-A033-AB0CBA270755}" srcOrd="2" destOrd="0" parTransId="{7F8975D9-A018-483E-9880-63D9D5B39570}" sibTransId="{16AFEE3B-B029-4400-81C6-8450CD7348DB}"/>
    <dgm:cxn modelId="{46ED5274-6CB2-4C70-AED5-66336E7F52A4}" type="presOf" srcId="{F0D29D1C-455F-44C3-B8DD-161401B5B847}" destId="{6B477100-8A4F-49FF-8452-A6250B581F26}" srcOrd="0" destOrd="1" presId="urn:microsoft.com/office/officeart/2005/8/layout/vList2"/>
    <dgm:cxn modelId="{1CAAB358-5E70-4DB9-AF2B-A65D07F27835}" type="presOf" srcId="{60A85388-A0D9-4955-9A4B-68337B0E374A}" destId="{9716D75B-963C-47AB-AA76-B5C399C82898}" srcOrd="0" destOrd="0" presId="urn:microsoft.com/office/officeart/2005/8/layout/vList2"/>
    <dgm:cxn modelId="{1AB2E384-629A-43D7-8E1C-525BDEC84E95}" type="presOf" srcId="{686A16A5-693F-4A33-B47A-6BD3FC363783}" destId="{BC1F8151-EDCE-4583-82B5-DFDA070D0F7D}" srcOrd="0" destOrd="1" presId="urn:microsoft.com/office/officeart/2005/8/layout/vList2"/>
    <dgm:cxn modelId="{D4378087-B45A-4E6F-B2EC-07714257E167}" srcId="{98CC2175-A01D-4194-8C51-E6A0AB15E357}" destId="{03580AC8-CA18-44B1-BC0E-D477D2086F00}" srcOrd="0" destOrd="0" parTransId="{C707AFA9-43B6-4C64-A62A-DD5CB4774B0A}" sibTransId="{14BC51BD-BFB0-4632-BE5D-A1622970DA6F}"/>
    <dgm:cxn modelId="{309BFB88-4587-4250-A320-A2F0D3FC4448}" srcId="{670B5799-35B2-43AD-8065-F7BAA6D71F1F}" destId="{763348A9-B5E5-42CB-82F0-4F44BA4FA368}" srcOrd="0" destOrd="0" parTransId="{FEA801D7-2C72-4715-9B8A-FDF9C48CBA91}" sibTransId="{22E7C172-B609-4126-BA39-2583CB5BCE23}"/>
    <dgm:cxn modelId="{0C1E2BA4-8239-4867-958C-A96DD94CF346}" type="presOf" srcId="{670B5799-35B2-43AD-8065-F7BAA6D71F1F}" destId="{56575C27-C9E1-4909-8DBC-40972FA823E3}" srcOrd="0" destOrd="0" presId="urn:microsoft.com/office/officeart/2005/8/layout/vList2"/>
    <dgm:cxn modelId="{996A44A8-29A6-4BD9-97A9-F1E1C50337C8}" srcId="{670B5799-35B2-43AD-8065-F7BAA6D71F1F}" destId="{F0D29D1C-455F-44C3-B8DD-161401B5B847}" srcOrd="1" destOrd="0" parTransId="{C19BFDC5-25DC-4C5A-AFA4-09FD11D5A7C0}" sibTransId="{CC6074E6-02D7-49F5-A990-42966C1E8CB4}"/>
    <dgm:cxn modelId="{868525BC-7350-4490-B231-B40476055DC2}" type="presOf" srcId="{83B2731A-6525-4F69-A033-AB0CBA270755}" destId="{BC1F8151-EDCE-4583-82B5-DFDA070D0F7D}" srcOrd="0" destOrd="2" presId="urn:microsoft.com/office/officeart/2005/8/layout/vList2"/>
    <dgm:cxn modelId="{470FD2DD-A4D1-46CB-A501-21546603D913}" srcId="{670B5799-35B2-43AD-8065-F7BAA6D71F1F}" destId="{5A720771-063F-48BF-B44F-51DE97B608F0}" srcOrd="3" destOrd="0" parTransId="{C79606AE-0607-4A81-9856-34F02088368F}" sibTransId="{B355CEC2-3DE1-4D27-A6F4-0FEFE16FDB06}"/>
    <dgm:cxn modelId="{15240EFE-DB15-46E7-9A25-F4D8AA6AA9E2}" type="presOf" srcId="{98CC2175-A01D-4194-8C51-E6A0AB15E357}" destId="{F68E5716-81B6-4760-8527-D76F800E97CC}" srcOrd="0" destOrd="0" presId="urn:microsoft.com/office/officeart/2005/8/layout/vList2"/>
    <dgm:cxn modelId="{404EC8D2-C83A-4A03-A9D4-CC6E1E92FD34}" type="presParOf" srcId="{9716D75B-963C-47AB-AA76-B5C399C82898}" destId="{46551254-CBC7-42DC-B0F2-AE83FD006C33}" srcOrd="0" destOrd="0" presId="urn:microsoft.com/office/officeart/2005/8/layout/vList2"/>
    <dgm:cxn modelId="{7D3518A6-072D-49ED-AAAE-7702294E85F8}" type="presParOf" srcId="{9716D75B-963C-47AB-AA76-B5C399C82898}" destId="{7A46611E-1724-4EA9-82EB-BAAF1A977314}" srcOrd="1" destOrd="0" presId="urn:microsoft.com/office/officeart/2005/8/layout/vList2"/>
    <dgm:cxn modelId="{415DFF1E-7BD4-4886-8318-00C53D6D3313}" type="presParOf" srcId="{9716D75B-963C-47AB-AA76-B5C399C82898}" destId="{F68E5716-81B6-4760-8527-D76F800E97CC}" srcOrd="2" destOrd="0" presId="urn:microsoft.com/office/officeart/2005/8/layout/vList2"/>
    <dgm:cxn modelId="{F48F18E6-847D-4D18-856E-27FD0D4463DA}" type="presParOf" srcId="{9716D75B-963C-47AB-AA76-B5C399C82898}" destId="{BC1F8151-EDCE-4583-82B5-DFDA070D0F7D}" srcOrd="3" destOrd="0" presId="urn:microsoft.com/office/officeart/2005/8/layout/vList2"/>
    <dgm:cxn modelId="{4E72DD94-3C52-4035-9C1E-68A013AB4505}" type="presParOf" srcId="{9716D75B-963C-47AB-AA76-B5C399C82898}" destId="{56575C27-C9E1-4909-8DBC-40972FA823E3}" srcOrd="4" destOrd="0" presId="urn:microsoft.com/office/officeart/2005/8/layout/vList2"/>
    <dgm:cxn modelId="{5A319D10-8B6F-45E1-A148-704BC3988C30}" type="presParOf" srcId="{9716D75B-963C-47AB-AA76-B5C399C82898}" destId="{6B477100-8A4F-49FF-8452-A6250B581F2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87646F-2DDF-4FD8-9C8F-5C1F19EC3659}"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US"/>
        </a:p>
      </dgm:t>
    </dgm:pt>
    <dgm:pt modelId="{50121373-2FB3-4AC2-8698-D894785A9FFB}">
      <dgm:prSet/>
      <dgm:spPr/>
      <dgm:t>
        <a:bodyPr/>
        <a:lstStyle/>
        <a:p>
          <a:r>
            <a:rPr lang="en-MY"/>
            <a:t>Matrix Plot</a:t>
          </a:r>
          <a:endParaRPr lang="en-US"/>
        </a:p>
      </dgm:t>
    </dgm:pt>
    <dgm:pt modelId="{1A250CD8-4483-4E57-97CE-99758945FB8D}" type="parTrans" cxnId="{D4BB99EE-5EA7-4526-A2AD-627185BCF786}">
      <dgm:prSet/>
      <dgm:spPr/>
      <dgm:t>
        <a:bodyPr/>
        <a:lstStyle/>
        <a:p>
          <a:endParaRPr lang="en-US"/>
        </a:p>
      </dgm:t>
    </dgm:pt>
    <dgm:pt modelId="{96675201-C64B-4F65-8A1F-BB2D8F3E989C}" type="sibTrans" cxnId="{D4BB99EE-5EA7-4526-A2AD-627185BCF786}">
      <dgm:prSet/>
      <dgm:spPr/>
      <dgm:t>
        <a:bodyPr/>
        <a:lstStyle/>
        <a:p>
          <a:endParaRPr lang="en-US"/>
        </a:p>
      </dgm:t>
    </dgm:pt>
    <dgm:pt modelId="{CE8C0FE8-4162-4E02-B489-F73343D7169C}">
      <dgm:prSet/>
      <dgm:spPr/>
      <dgm:t>
        <a:bodyPr/>
        <a:lstStyle/>
        <a:p>
          <a:r>
            <a:rPr lang="en-MY"/>
            <a:t>This plot visualizes the correlation structure of missingness between different variables.</a:t>
          </a:r>
          <a:endParaRPr lang="en-US"/>
        </a:p>
      </dgm:t>
    </dgm:pt>
    <dgm:pt modelId="{DF37DD40-547C-416A-BAE7-AF71D8082D64}" type="parTrans" cxnId="{F24D345A-2C3F-4192-A6A4-9FE9CE1D7583}">
      <dgm:prSet/>
      <dgm:spPr/>
      <dgm:t>
        <a:bodyPr/>
        <a:lstStyle/>
        <a:p>
          <a:endParaRPr lang="en-US"/>
        </a:p>
      </dgm:t>
    </dgm:pt>
    <dgm:pt modelId="{2ABE37B6-5E10-48EE-A4C0-5D207DD78441}" type="sibTrans" cxnId="{F24D345A-2C3F-4192-A6A4-9FE9CE1D7583}">
      <dgm:prSet/>
      <dgm:spPr/>
      <dgm:t>
        <a:bodyPr/>
        <a:lstStyle/>
        <a:p>
          <a:endParaRPr lang="en-US"/>
        </a:p>
      </dgm:t>
    </dgm:pt>
    <dgm:pt modelId="{2420F2CA-48FF-4EF6-BE79-CB37476816D1}">
      <dgm:prSet/>
      <dgm:spPr/>
      <dgm:t>
        <a:bodyPr/>
        <a:lstStyle/>
        <a:p>
          <a:r>
            <a:rPr lang="en-MY"/>
            <a:t>It can help identify if two variables tend to have missing values simultaneously.</a:t>
          </a:r>
          <a:endParaRPr lang="en-US"/>
        </a:p>
      </dgm:t>
    </dgm:pt>
    <dgm:pt modelId="{33C31FE0-824E-45AC-AF8B-16A1DC34B3FA}" type="parTrans" cxnId="{FBED3717-819A-4B7E-BBE0-14E374E5367E}">
      <dgm:prSet/>
      <dgm:spPr/>
      <dgm:t>
        <a:bodyPr/>
        <a:lstStyle/>
        <a:p>
          <a:endParaRPr lang="en-US"/>
        </a:p>
      </dgm:t>
    </dgm:pt>
    <dgm:pt modelId="{B22EECC5-2752-4FD1-84B4-6804A5030E48}" type="sibTrans" cxnId="{FBED3717-819A-4B7E-BBE0-14E374E5367E}">
      <dgm:prSet/>
      <dgm:spPr/>
      <dgm:t>
        <a:bodyPr/>
        <a:lstStyle/>
        <a:p>
          <a:endParaRPr lang="en-US"/>
        </a:p>
      </dgm:t>
    </dgm:pt>
    <dgm:pt modelId="{EDF42948-0F74-48F8-92AF-3C451CEC04AC}">
      <dgm:prSet/>
      <dgm:spPr/>
      <dgm:t>
        <a:bodyPr/>
        <a:lstStyle/>
        <a:p>
          <a:r>
            <a:rPr lang="en-MY"/>
            <a:t>Time Series Plot (for Time-Stamped Data)</a:t>
          </a:r>
          <a:endParaRPr lang="en-US"/>
        </a:p>
      </dgm:t>
    </dgm:pt>
    <dgm:pt modelId="{0607EA04-C833-48A6-9ED0-3BA382FAEE80}" type="parTrans" cxnId="{29B6775D-5D57-46C8-9FAF-7A776F043E3A}">
      <dgm:prSet/>
      <dgm:spPr/>
      <dgm:t>
        <a:bodyPr/>
        <a:lstStyle/>
        <a:p>
          <a:endParaRPr lang="en-US"/>
        </a:p>
      </dgm:t>
    </dgm:pt>
    <dgm:pt modelId="{82EB7AA0-D514-49D2-8E39-BAEE952EEF68}" type="sibTrans" cxnId="{29B6775D-5D57-46C8-9FAF-7A776F043E3A}">
      <dgm:prSet/>
      <dgm:spPr/>
      <dgm:t>
        <a:bodyPr/>
        <a:lstStyle/>
        <a:p>
          <a:endParaRPr lang="en-US"/>
        </a:p>
      </dgm:t>
    </dgm:pt>
    <dgm:pt modelId="{CA234D0C-BF44-4C2B-8DF6-797C49205EC7}">
      <dgm:prSet/>
      <dgm:spPr/>
      <dgm:t>
        <a:bodyPr/>
        <a:lstStyle/>
        <a:p>
          <a:r>
            <a:rPr lang="en-MY"/>
            <a:t>If the data has a time component, plotting missing values over time can reveal patterns of missingness related to specific time periods or events.</a:t>
          </a:r>
          <a:endParaRPr lang="en-US"/>
        </a:p>
      </dgm:t>
    </dgm:pt>
    <dgm:pt modelId="{7DBCE0BF-FBC9-49EA-9387-26B0109A484C}" type="parTrans" cxnId="{3AB10066-A546-4A2D-8E00-FEA82865B3CD}">
      <dgm:prSet/>
      <dgm:spPr/>
      <dgm:t>
        <a:bodyPr/>
        <a:lstStyle/>
        <a:p>
          <a:endParaRPr lang="en-US"/>
        </a:p>
      </dgm:t>
    </dgm:pt>
    <dgm:pt modelId="{086DA0A6-5F36-485F-AF05-F387D1183B55}" type="sibTrans" cxnId="{3AB10066-A546-4A2D-8E00-FEA82865B3CD}">
      <dgm:prSet/>
      <dgm:spPr/>
      <dgm:t>
        <a:bodyPr/>
        <a:lstStyle/>
        <a:p>
          <a:endParaRPr lang="en-US"/>
        </a:p>
      </dgm:t>
    </dgm:pt>
    <dgm:pt modelId="{6ED9C9AF-8648-48D0-8128-D962D9132896}">
      <dgm:prSet/>
      <dgm:spPr/>
      <dgm:t>
        <a:bodyPr/>
        <a:lstStyle/>
        <a:p>
          <a:r>
            <a:rPr lang="en-MY"/>
            <a:t>Dendrogram</a:t>
          </a:r>
          <a:endParaRPr lang="en-US"/>
        </a:p>
      </dgm:t>
    </dgm:pt>
    <dgm:pt modelId="{AAFAD8A2-C39E-4794-BA9E-71071E4E23D4}" type="parTrans" cxnId="{A8AFAD15-F4A8-498B-B1DE-C8F54D7DF1BA}">
      <dgm:prSet/>
      <dgm:spPr/>
      <dgm:t>
        <a:bodyPr/>
        <a:lstStyle/>
        <a:p>
          <a:endParaRPr lang="en-US"/>
        </a:p>
      </dgm:t>
    </dgm:pt>
    <dgm:pt modelId="{7EF16D8C-2F06-4C21-8CDA-2AA0EDF8B625}" type="sibTrans" cxnId="{A8AFAD15-F4A8-498B-B1DE-C8F54D7DF1BA}">
      <dgm:prSet/>
      <dgm:spPr/>
      <dgm:t>
        <a:bodyPr/>
        <a:lstStyle/>
        <a:p>
          <a:endParaRPr lang="en-US"/>
        </a:p>
      </dgm:t>
    </dgm:pt>
    <dgm:pt modelId="{29986378-BECB-487C-AEE7-52A14BEA05C7}">
      <dgm:prSet/>
      <dgm:spPr/>
      <dgm:t>
        <a:bodyPr/>
        <a:lstStyle/>
        <a:p>
          <a:r>
            <a:rPr lang="en-MY"/>
            <a:t>This hierarchical clustering method can help identify which variables have similar missingness patterns. It's especially useful for large datasets with many variables.</a:t>
          </a:r>
          <a:endParaRPr lang="en-US"/>
        </a:p>
      </dgm:t>
    </dgm:pt>
    <dgm:pt modelId="{1FAD8DB2-2070-45D9-AE85-35347197FA57}" type="parTrans" cxnId="{A20AAD05-2EF7-47B8-94E7-9DA6D25D46EF}">
      <dgm:prSet/>
      <dgm:spPr/>
      <dgm:t>
        <a:bodyPr/>
        <a:lstStyle/>
        <a:p>
          <a:endParaRPr lang="en-US"/>
        </a:p>
      </dgm:t>
    </dgm:pt>
    <dgm:pt modelId="{F71B9D61-7F89-47A6-B726-980ED9DCB4A1}" type="sibTrans" cxnId="{A20AAD05-2EF7-47B8-94E7-9DA6D25D46EF}">
      <dgm:prSet/>
      <dgm:spPr/>
      <dgm:t>
        <a:bodyPr/>
        <a:lstStyle/>
        <a:p>
          <a:endParaRPr lang="en-US"/>
        </a:p>
      </dgm:t>
    </dgm:pt>
    <dgm:pt modelId="{B4FAD689-749B-4B70-A06A-39773AA639F5}">
      <dgm:prSet/>
      <dgm:spPr/>
      <dgm:t>
        <a:bodyPr/>
        <a:lstStyle/>
        <a:p>
          <a:r>
            <a:rPr lang="en-MY"/>
            <a:t>Scatter Plots</a:t>
          </a:r>
          <a:endParaRPr lang="en-US"/>
        </a:p>
      </dgm:t>
    </dgm:pt>
    <dgm:pt modelId="{BBE04767-A451-4610-BFA1-BC86A970B686}" type="parTrans" cxnId="{4FFCD698-09B7-43F0-AFB1-034FD0CBD39A}">
      <dgm:prSet/>
      <dgm:spPr/>
      <dgm:t>
        <a:bodyPr/>
        <a:lstStyle/>
        <a:p>
          <a:endParaRPr lang="en-US"/>
        </a:p>
      </dgm:t>
    </dgm:pt>
    <dgm:pt modelId="{97200B8F-4883-4164-AD30-CC1E9B4AACC1}" type="sibTrans" cxnId="{4FFCD698-09B7-43F0-AFB1-034FD0CBD39A}">
      <dgm:prSet/>
      <dgm:spPr/>
      <dgm:t>
        <a:bodyPr/>
        <a:lstStyle/>
        <a:p>
          <a:endParaRPr lang="en-US"/>
        </a:p>
      </dgm:t>
    </dgm:pt>
    <dgm:pt modelId="{40FC46E6-B956-47DD-814D-AAD4AF8ACC6F}">
      <dgm:prSet/>
      <dgm:spPr/>
      <dgm:t>
        <a:bodyPr/>
        <a:lstStyle/>
        <a:p>
          <a:r>
            <a:rPr lang="en-MY"/>
            <a:t>For continuous data, scatter plots can be used to visualize the relationship between variables and the pattern of missingness.</a:t>
          </a:r>
          <a:endParaRPr lang="en-US"/>
        </a:p>
      </dgm:t>
    </dgm:pt>
    <dgm:pt modelId="{D6155CA3-CDA3-4A00-98C0-5E4B6B74ABF4}" type="parTrans" cxnId="{B5E83AEE-FF54-47C3-AC65-A1DBF2E2BF0A}">
      <dgm:prSet/>
      <dgm:spPr/>
      <dgm:t>
        <a:bodyPr/>
        <a:lstStyle/>
        <a:p>
          <a:endParaRPr lang="en-US"/>
        </a:p>
      </dgm:t>
    </dgm:pt>
    <dgm:pt modelId="{A4F817BF-00DC-4C08-8AB2-5C989EA81EB8}" type="sibTrans" cxnId="{B5E83AEE-FF54-47C3-AC65-A1DBF2E2BF0A}">
      <dgm:prSet/>
      <dgm:spPr/>
      <dgm:t>
        <a:bodyPr/>
        <a:lstStyle/>
        <a:p>
          <a:endParaRPr lang="en-US"/>
        </a:p>
      </dgm:t>
    </dgm:pt>
    <dgm:pt modelId="{84A70AC4-EAC3-4D3B-9293-AFA20659AE75}">
      <dgm:prSet/>
      <dgm:spPr/>
      <dgm:t>
        <a:bodyPr/>
        <a:lstStyle/>
        <a:p>
          <a:r>
            <a:rPr lang="en-MY"/>
            <a:t>Points can be colored based on whether a third variable is missing or not.</a:t>
          </a:r>
          <a:endParaRPr lang="en-US"/>
        </a:p>
      </dgm:t>
    </dgm:pt>
    <dgm:pt modelId="{C484BBC5-5DB4-40B2-9319-4950AC74204C}" type="parTrans" cxnId="{39BCA0E7-7811-4303-BF37-AF4F199D6BB4}">
      <dgm:prSet/>
      <dgm:spPr/>
      <dgm:t>
        <a:bodyPr/>
        <a:lstStyle/>
        <a:p>
          <a:endParaRPr lang="en-US"/>
        </a:p>
      </dgm:t>
    </dgm:pt>
    <dgm:pt modelId="{EE7A5D97-F020-4B01-AC73-931BCF8D830C}" type="sibTrans" cxnId="{39BCA0E7-7811-4303-BF37-AF4F199D6BB4}">
      <dgm:prSet/>
      <dgm:spPr/>
      <dgm:t>
        <a:bodyPr/>
        <a:lstStyle/>
        <a:p>
          <a:endParaRPr lang="en-US"/>
        </a:p>
      </dgm:t>
    </dgm:pt>
    <dgm:pt modelId="{3193A393-8F6D-4227-A53B-92C6F8B345DD}" type="pres">
      <dgm:prSet presAssocID="{F087646F-2DDF-4FD8-9C8F-5C1F19EC3659}" presName="linear" presStyleCnt="0">
        <dgm:presLayoutVars>
          <dgm:dir/>
          <dgm:animLvl val="lvl"/>
          <dgm:resizeHandles val="exact"/>
        </dgm:presLayoutVars>
      </dgm:prSet>
      <dgm:spPr/>
    </dgm:pt>
    <dgm:pt modelId="{214B874F-88CF-4E87-A020-4525B2465BE7}" type="pres">
      <dgm:prSet presAssocID="{50121373-2FB3-4AC2-8698-D894785A9FFB}" presName="parentLin" presStyleCnt="0"/>
      <dgm:spPr/>
    </dgm:pt>
    <dgm:pt modelId="{D0D6433C-D0F1-42E2-B65E-620052512216}" type="pres">
      <dgm:prSet presAssocID="{50121373-2FB3-4AC2-8698-D894785A9FFB}" presName="parentLeftMargin" presStyleLbl="node1" presStyleIdx="0" presStyleCnt="4"/>
      <dgm:spPr/>
    </dgm:pt>
    <dgm:pt modelId="{6EFD5F4B-C5EF-4C8D-B1CC-80D7CE127632}" type="pres">
      <dgm:prSet presAssocID="{50121373-2FB3-4AC2-8698-D894785A9FFB}" presName="parentText" presStyleLbl="node1" presStyleIdx="0" presStyleCnt="4">
        <dgm:presLayoutVars>
          <dgm:chMax val="0"/>
          <dgm:bulletEnabled val="1"/>
        </dgm:presLayoutVars>
      </dgm:prSet>
      <dgm:spPr/>
    </dgm:pt>
    <dgm:pt modelId="{2ECF32E7-E5F4-49E8-942D-DCB0482F9CA6}" type="pres">
      <dgm:prSet presAssocID="{50121373-2FB3-4AC2-8698-D894785A9FFB}" presName="negativeSpace" presStyleCnt="0"/>
      <dgm:spPr/>
    </dgm:pt>
    <dgm:pt modelId="{A679D1F1-AD10-4A8E-954C-CE4FBE68F5E7}" type="pres">
      <dgm:prSet presAssocID="{50121373-2FB3-4AC2-8698-D894785A9FFB}" presName="childText" presStyleLbl="conFgAcc1" presStyleIdx="0" presStyleCnt="4">
        <dgm:presLayoutVars>
          <dgm:bulletEnabled val="1"/>
        </dgm:presLayoutVars>
      </dgm:prSet>
      <dgm:spPr/>
    </dgm:pt>
    <dgm:pt modelId="{DBD211A3-9CA6-404A-85F2-E03D71B8DFF2}" type="pres">
      <dgm:prSet presAssocID="{96675201-C64B-4F65-8A1F-BB2D8F3E989C}" presName="spaceBetweenRectangles" presStyleCnt="0"/>
      <dgm:spPr/>
    </dgm:pt>
    <dgm:pt modelId="{589A4F08-48E9-49FF-8329-C12A624A6FAF}" type="pres">
      <dgm:prSet presAssocID="{EDF42948-0F74-48F8-92AF-3C451CEC04AC}" presName="parentLin" presStyleCnt="0"/>
      <dgm:spPr/>
    </dgm:pt>
    <dgm:pt modelId="{AB8BA7AA-E64F-48FF-9371-AAAD71284E8E}" type="pres">
      <dgm:prSet presAssocID="{EDF42948-0F74-48F8-92AF-3C451CEC04AC}" presName="parentLeftMargin" presStyleLbl="node1" presStyleIdx="0" presStyleCnt="4"/>
      <dgm:spPr/>
    </dgm:pt>
    <dgm:pt modelId="{7204A72F-E3EA-47CA-A6E8-42E0D4A0F1BA}" type="pres">
      <dgm:prSet presAssocID="{EDF42948-0F74-48F8-92AF-3C451CEC04AC}" presName="parentText" presStyleLbl="node1" presStyleIdx="1" presStyleCnt="4">
        <dgm:presLayoutVars>
          <dgm:chMax val="0"/>
          <dgm:bulletEnabled val="1"/>
        </dgm:presLayoutVars>
      </dgm:prSet>
      <dgm:spPr/>
    </dgm:pt>
    <dgm:pt modelId="{2E629836-EB59-419A-8E02-60C37F73014A}" type="pres">
      <dgm:prSet presAssocID="{EDF42948-0F74-48F8-92AF-3C451CEC04AC}" presName="negativeSpace" presStyleCnt="0"/>
      <dgm:spPr/>
    </dgm:pt>
    <dgm:pt modelId="{E836A258-D90E-420A-AF3D-225B391A7FF0}" type="pres">
      <dgm:prSet presAssocID="{EDF42948-0F74-48F8-92AF-3C451CEC04AC}" presName="childText" presStyleLbl="conFgAcc1" presStyleIdx="1" presStyleCnt="4">
        <dgm:presLayoutVars>
          <dgm:bulletEnabled val="1"/>
        </dgm:presLayoutVars>
      </dgm:prSet>
      <dgm:spPr/>
    </dgm:pt>
    <dgm:pt modelId="{D108803F-73EE-4EE2-AD2C-9ABBD958F01E}" type="pres">
      <dgm:prSet presAssocID="{82EB7AA0-D514-49D2-8E39-BAEE952EEF68}" presName="spaceBetweenRectangles" presStyleCnt="0"/>
      <dgm:spPr/>
    </dgm:pt>
    <dgm:pt modelId="{D53C415E-F166-4E4A-9560-23FE257E6B21}" type="pres">
      <dgm:prSet presAssocID="{6ED9C9AF-8648-48D0-8128-D962D9132896}" presName="parentLin" presStyleCnt="0"/>
      <dgm:spPr/>
    </dgm:pt>
    <dgm:pt modelId="{C3C8FFD2-BFFD-4E47-9C02-BADD1ACDA171}" type="pres">
      <dgm:prSet presAssocID="{6ED9C9AF-8648-48D0-8128-D962D9132896}" presName="parentLeftMargin" presStyleLbl="node1" presStyleIdx="1" presStyleCnt="4"/>
      <dgm:spPr/>
    </dgm:pt>
    <dgm:pt modelId="{16E77D9A-C65F-4BB7-B3D6-D01962EA8CE9}" type="pres">
      <dgm:prSet presAssocID="{6ED9C9AF-8648-48D0-8128-D962D9132896}" presName="parentText" presStyleLbl="node1" presStyleIdx="2" presStyleCnt="4">
        <dgm:presLayoutVars>
          <dgm:chMax val="0"/>
          <dgm:bulletEnabled val="1"/>
        </dgm:presLayoutVars>
      </dgm:prSet>
      <dgm:spPr/>
    </dgm:pt>
    <dgm:pt modelId="{A076C456-EE56-4FFE-AD16-EBBBD9FF9BC5}" type="pres">
      <dgm:prSet presAssocID="{6ED9C9AF-8648-48D0-8128-D962D9132896}" presName="negativeSpace" presStyleCnt="0"/>
      <dgm:spPr/>
    </dgm:pt>
    <dgm:pt modelId="{47452C2F-8066-4759-BE85-2651FF37E5F3}" type="pres">
      <dgm:prSet presAssocID="{6ED9C9AF-8648-48D0-8128-D962D9132896}" presName="childText" presStyleLbl="conFgAcc1" presStyleIdx="2" presStyleCnt="4">
        <dgm:presLayoutVars>
          <dgm:bulletEnabled val="1"/>
        </dgm:presLayoutVars>
      </dgm:prSet>
      <dgm:spPr/>
    </dgm:pt>
    <dgm:pt modelId="{BAF9C4C6-4E1A-4D99-98C9-395584985D4E}" type="pres">
      <dgm:prSet presAssocID="{7EF16D8C-2F06-4C21-8CDA-2AA0EDF8B625}" presName="spaceBetweenRectangles" presStyleCnt="0"/>
      <dgm:spPr/>
    </dgm:pt>
    <dgm:pt modelId="{B18A9DA2-6B10-4B46-9AA6-183428231F35}" type="pres">
      <dgm:prSet presAssocID="{B4FAD689-749B-4B70-A06A-39773AA639F5}" presName="parentLin" presStyleCnt="0"/>
      <dgm:spPr/>
    </dgm:pt>
    <dgm:pt modelId="{2C39B694-829D-4716-80B1-F7E43C289802}" type="pres">
      <dgm:prSet presAssocID="{B4FAD689-749B-4B70-A06A-39773AA639F5}" presName="parentLeftMargin" presStyleLbl="node1" presStyleIdx="2" presStyleCnt="4"/>
      <dgm:spPr/>
    </dgm:pt>
    <dgm:pt modelId="{B6785C83-8FAB-450F-8612-F93BD556549A}" type="pres">
      <dgm:prSet presAssocID="{B4FAD689-749B-4B70-A06A-39773AA639F5}" presName="parentText" presStyleLbl="node1" presStyleIdx="3" presStyleCnt="4">
        <dgm:presLayoutVars>
          <dgm:chMax val="0"/>
          <dgm:bulletEnabled val="1"/>
        </dgm:presLayoutVars>
      </dgm:prSet>
      <dgm:spPr/>
    </dgm:pt>
    <dgm:pt modelId="{7D97D7EF-E9A0-42BD-A85F-9054645FF1F5}" type="pres">
      <dgm:prSet presAssocID="{B4FAD689-749B-4B70-A06A-39773AA639F5}" presName="negativeSpace" presStyleCnt="0"/>
      <dgm:spPr/>
    </dgm:pt>
    <dgm:pt modelId="{39FAEE05-87F9-40C7-A8F4-C5A4FB8B3CCF}" type="pres">
      <dgm:prSet presAssocID="{B4FAD689-749B-4B70-A06A-39773AA639F5}" presName="childText" presStyleLbl="conFgAcc1" presStyleIdx="3" presStyleCnt="4">
        <dgm:presLayoutVars>
          <dgm:bulletEnabled val="1"/>
        </dgm:presLayoutVars>
      </dgm:prSet>
      <dgm:spPr/>
    </dgm:pt>
  </dgm:ptLst>
  <dgm:cxnLst>
    <dgm:cxn modelId="{A20AAD05-2EF7-47B8-94E7-9DA6D25D46EF}" srcId="{6ED9C9AF-8648-48D0-8128-D962D9132896}" destId="{29986378-BECB-487C-AEE7-52A14BEA05C7}" srcOrd="0" destOrd="0" parTransId="{1FAD8DB2-2070-45D9-AE85-35347197FA57}" sibTransId="{F71B9D61-7F89-47A6-B726-980ED9DCB4A1}"/>
    <dgm:cxn modelId="{A8AFAD15-F4A8-498B-B1DE-C8F54D7DF1BA}" srcId="{F087646F-2DDF-4FD8-9C8F-5C1F19EC3659}" destId="{6ED9C9AF-8648-48D0-8128-D962D9132896}" srcOrd="2" destOrd="0" parTransId="{AAFAD8A2-C39E-4794-BA9E-71071E4E23D4}" sibTransId="{7EF16D8C-2F06-4C21-8CDA-2AA0EDF8B625}"/>
    <dgm:cxn modelId="{FBED3717-819A-4B7E-BBE0-14E374E5367E}" srcId="{50121373-2FB3-4AC2-8698-D894785A9FFB}" destId="{2420F2CA-48FF-4EF6-BE79-CB37476816D1}" srcOrd="1" destOrd="0" parTransId="{33C31FE0-824E-45AC-AF8B-16A1DC34B3FA}" sibTransId="{B22EECC5-2752-4FD1-84B4-6804A5030E48}"/>
    <dgm:cxn modelId="{A9CF571D-FD81-4587-8678-8B667AB54EA3}" type="presOf" srcId="{6ED9C9AF-8648-48D0-8128-D962D9132896}" destId="{16E77D9A-C65F-4BB7-B3D6-D01962EA8CE9}" srcOrd="1" destOrd="0" presId="urn:microsoft.com/office/officeart/2005/8/layout/list1"/>
    <dgm:cxn modelId="{BD5DE621-CC08-4D61-920A-A535D047E22A}" type="presOf" srcId="{40FC46E6-B956-47DD-814D-AAD4AF8ACC6F}" destId="{39FAEE05-87F9-40C7-A8F4-C5A4FB8B3CCF}" srcOrd="0" destOrd="0" presId="urn:microsoft.com/office/officeart/2005/8/layout/list1"/>
    <dgm:cxn modelId="{29B6775D-5D57-46C8-9FAF-7A776F043E3A}" srcId="{F087646F-2DDF-4FD8-9C8F-5C1F19EC3659}" destId="{EDF42948-0F74-48F8-92AF-3C451CEC04AC}" srcOrd="1" destOrd="0" parTransId="{0607EA04-C833-48A6-9ED0-3BA382FAEE80}" sibTransId="{82EB7AA0-D514-49D2-8E39-BAEE952EEF68}"/>
    <dgm:cxn modelId="{3AB10066-A546-4A2D-8E00-FEA82865B3CD}" srcId="{EDF42948-0F74-48F8-92AF-3C451CEC04AC}" destId="{CA234D0C-BF44-4C2B-8DF6-797C49205EC7}" srcOrd="0" destOrd="0" parTransId="{7DBCE0BF-FBC9-49EA-9387-26B0109A484C}" sibTransId="{086DA0A6-5F36-485F-AF05-F387D1183B55}"/>
    <dgm:cxn modelId="{1DA4876B-29FC-478A-AFC7-54E463EB261E}" type="presOf" srcId="{6ED9C9AF-8648-48D0-8128-D962D9132896}" destId="{C3C8FFD2-BFFD-4E47-9C02-BADD1ACDA171}" srcOrd="0" destOrd="0" presId="urn:microsoft.com/office/officeart/2005/8/layout/list1"/>
    <dgm:cxn modelId="{2202DD6C-5965-4D95-BEB2-3CD8AAA18113}" type="presOf" srcId="{F087646F-2DDF-4FD8-9C8F-5C1F19EC3659}" destId="{3193A393-8F6D-4227-A53B-92C6F8B345DD}" srcOrd="0" destOrd="0" presId="urn:microsoft.com/office/officeart/2005/8/layout/list1"/>
    <dgm:cxn modelId="{547D884D-7266-43B1-91D9-33B8F49BCB49}" type="presOf" srcId="{B4FAD689-749B-4B70-A06A-39773AA639F5}" destId="{2C39B694-829D-4716-80B1-F7E43C289802}" srcOrd="0" destOrd="0" presId="urn:microsoft.com/office/officeart/2005/8/layout/list1"/>
    <dgm:cxn modelId="{F24D345A-2C3F-4192-A6A4-9FE9CE1D7583}" srcId="{50121373-2FB3-4AC2-8698-D894785A9FFB}" destId="{CE8C0FE8-4162-4E02-B489-F73343D7169C}" srcOrd="0" destOrd="0" parTransId="{DF37DD40-547C-416A-BAE7-AF71D8082D64}" sibTransId="{2ABE37B6-5E10-48EE-A4C0-5D207DD78441}"/>
    <dgm:cxn modelId="{7CE8E786-0122-4C3B-9482-ACDEA7D5133B}" type="presOf" srcId="{B4FAD689-749B-4B70-A06A-39773AA639F5}" destId="{B6785C83-8FAB-450F-8612-F93BD556549A}" srcOrd="1" destOrd="0" presId="urn:microsoft.com/office/officeart/2005/8/layout/list1"/>
    <dgm:cxn modelId="{4FFCD698-09B7-43F0-AFB1-034FD0CBD39A}" srcId="{F087646F-2DDF-4FD8-9C8F-5C1F19EC3659}" destId="{B4FAD689-749B-4B70-A06A-39773AA639F5}" srcOrd="3" destOrd="0" parTransId="{BBE04767-A451-4610-BFA1-BC86A970B686}" sibTransId="{97200B8F-4883-4164-AD30-CC1E9B4AACC1}"/>
    <dgm:cxn modelId="{9AA12D9A-9ADD-4BD7-802A-C3D3A7D53380}" type="presOf" srcId="{CA234D0C-BF44-4C2B-8DF6-797C49205EC7}" destId="{E836A258-D90E-420A-AF3D-225B391A7FF0}" srcOrd="0" destOrd="0" presId="urn:microsoft.com/office/officeart/2005/8/layout/list1"/>
    <dgm:cxn modelId="{C2E4D5A8-AF22-409C-8F4B-8E4A1C6577AA}" type="presOf" srcId="{CE8C0FE8-4162-4E02-B489-F73343D7169C}" destId="{A679D1F1-AD10-4A8E-954C-CE4FBE68F5E7}" srcOrd="0" destOrd="0" presId="urn:microsoft.com/office/officeart/2005/8/layout/list1"/>
    <dgm:cxn modelId="{E29555B5-170E-416A-9C54-0EC50B771352}" type="presOf" srcId="{EDF42948-0F74-48F8-92AF-3C451CEC04AC}" destId="{AB8BA7AA-E64F-48FF-9371-AAAD71284E8E}" srcOrd="0" destOrd="0" presId="urn:microsoft.com/office/officeart/2005/8/layout/list1"/>
    <dgm:cxn modelId="{F714A4CA-E756-41DB-A594-8ED5A8439A1F}" type="presOf" srcId="{EDF42948-0F74-48F8-92AF-3C451CEC04AC}" destId="{7204A72F-E3EA-47CA-A6E8-42E0D4A0F1BA}" srcOrd="1" destOrd="0" presId="urn:microsoft.com/office/officeart/2005/8/layout/list1"/>
    <dgm:cxn modelId="{985763CC-5327-4EB0-96E9-08CC43A4D5FF}" type="presOf" srcId="{84A70AC4-EAC3-4D3B-9293-AFA20659AE75}" destId="{39FAEE05-87F9-40C7-A8F4-C5A4FB8B3CCF}" srcOrd="0" destOrd="1" presId="urn:microsoft.com/office/officeart/2005/8/layout/list1"/>
    <dgm:cxn modelId="{A59B0AD1-D06E-440E-B007-B33B9B8D7BFA}" type="presOf" srcId="{29986378-BECB-487C-AEE7-52A14BEA05C7}" destId="{47452C2F-8066-4759-BE85-2651FF37E5F3}" srcOrd="0" destOrd="0" presId="urn:microsoft.com/office/officeart/2005/8/layout/list1"/>
    <dgm:cxn modelId="{5FE6F2DF-40CF-4227-954C-4E91872CA1D3}" type="presOf" srcId="{50121373-2FB3-4AC2-8698-D894785A9FFB}" destId="{D0D6433C-D0F1-42E2-B65E-620052512216}" srcOrd="0" destOrd="0" presId="urn:microsoft.com/office/officeart/2005/8/layout/list1"/>
    <dgm:cxn modelId="{39BCA0E7-7811-4303-BF37-AF4F199D6BB4}" srcId="{B4FAD689-749B-4B70-A06A-39773AA639F5}" destId="{84A70AC4-EAC3-4D3B-9293-AFA20659AE75}" srcOrd="1" destOrd="0" parTransId="{C484BBC5-5DB4-40B2-9319-4950AC74204C}" sibTransId="{EE7A5D97-F020-4B01-AC73-931BCF8D830C}"/>
    <dgm:cxn modelId="{B5E83AEE-FF54-47C3-AC65-A1DBF2E2BF0A}" srcId="{B4FAD689-749B-4B70-A06A-39773AA639F5}" destId="{40FC46E6-B956-47DD-814D-AAD4AF8ACC6F}" srcOrd="0" destOrd="0" parTransId="{D6155CA3-CDA3-4A00-98C0-5E4B6B74ABF4}" sibTransId="{A4F817BF-00DC-4C08-8AB2-5C989EA81EB8}"/>
    <dgm:cxn modelId="{D4BB99EE-5EA7-4526-A2AD-627185BCF786}" srcId="{F087646F-2DDF-4FD8-9C8F-5C1F19EC3659}" destId="{50121373-2FB3-4AC2-8698-D894785A9FFB}" srcOrd="0" destOrd="0" parTransId="{1A250CD8-4483-4E57-97CE-99758945FB8D}" sibTransId="{96675201-C64B-4F65-8A1F-BB2D8F3E989C}"/>
    <dgm:cxn modelId="{DBB941F3-F71C-4687-A8F7-EF39BE272CC4}" type="presOf" srcId="{2420F2CA-48FF-4EF6-BE79-CB37476816D1}" destId="{A679D1F1-AD10-4A8E-954C-CE4FBE68F5E7}" srcOrd="0" destOrd="1" presId="urn:microsoft.com/office/officeart/2005/8/layout/list1"/>
    <dgm:cxn modelId="{E3C05FFA-FB55-4E36-88C6-9254488A5648}" type="presOf" srcId="{50121373-2FB3-4AC2-8698-D894785A9FFB}" destId="{6EFD5F4B-C5EF-4C8D-B1CC-80D7CE127632}" srcOrd="1" destOrd="0" presId="urn:microsoft.com/office/officeart/2005/8/layout/list1"/>
    <dgm:cxn modelId="{9AD17BEF-0076-4907-8E87-9C9D8DD3A2E3}" type="presParOf" srcId="{3193A393-8F6D-4227-A53B-92C6F8B345DD}" destId="{214B874F-88CF-4E87-A020-4525B2465BE7}" srcOrd="0" destOrd="0" presId="urn:microsoft.com/office/officeart/2005/8/layout/list1"/>
    <dgm:cxn modelId="{E0D56945-0856-4E72-9795-98DE33D3F3B1}" type="presParOf" srcId="{214B874F-88CF-4E87-A020-4525B2465BE7}" destId="{D0D6433C-D0F1-42E2-B65E-620052512216}" srcOrd="0" destOrd="0" presId="urn:microsoft.com/office/officeart/2005/8/layout/list1"/>
    <dgm:cxn modelId="{FF10DD91-660E-4FE3-837F-C98632AEA38C}" type="presParOf" srcId="{214B874F-88CF-4E87-A020-4525B2465BE7}" destId="{6EFD5F4B-C5EF-4C8D-B1CC-80D7CE127632}" srcOrd="1" destOrd="0" presId="urn:microsoft.com/office/officeart/2005/8/layout/list1"/>
    <dgm:cxn modelId="{6E4EAF80-2C0B-4FD7-8D17-265BA2786397}" type="presParOf" srcId="{3193A393-8F6D-4227-A53B-92C6F8B345DD}" destId="{2ECF32E7-E5F4-49E8-942D-DCB0482F9CA6}" srcOrd="1" destOrd="0" presId="urn:microsoft.com/office/officeart/2005/8/layout/list1"/>
    <dgm:cxn modelId="{34FFFF31-8083-4B8E-8022-FFC9C8F357CB}" type="presParOf" srcId="{3193A393-8F6D-4227-A53B-92C6F8B345DD}" destId="{A679D1F1-AD10-4A8E-954C-CE4FBE68F5E7}" srcOrd="2" destOrd="0" presId="urn:microsoft.com/office/officeart/2005/8/layout/list1"/>
    <dgm:cxn modelId="{703C0DAF-87BB-4794-AC18-43E3B37157BF}" type="presParOf" srcId="{3193A393-8F6D-4227-A53B-92C6F8B345DD}" destId="{DBD211A3-9CA6-404A-85F2-E03D71B8DFF2}" srcOrd="3" destOrd="0" presId="urn:microsoft.com/office/officeart/2005/8/layout/list1"/>
    <dgm:cxn modelId="{BB670369-BC31-46AF-AA9F-1943AEEEDFC4}" type="presParOf" srcId="{3193A393-8F6D-4227-A53B-92C6F8B345DD}" destId="{589A4F08-48E9-49FF-8329-C12A624A6FAF}" srcOrd="4" destOrd="0" presId="urn:microsoft.com/office/officeart/2005/8/layout/list1"/>
    <dgm:cxn modelId="{1B13FB89-3BD4-49AD-ACCF-865E9205DBDE}" type="presParOf" srcId="{589A4F08-48E9-49FF-8329-C12A624A6FAF}" destId="{AB8BA7AA-E64F-48FF-9371-AAAD71284E8E}" srcOrd="0" destOrd="0" presId="urn:microsoft.com/office/officeart/2005/8/layout/list1"/>
    <dgm:cxn modelId="{3A6F95D3-ACBF-4B49-A2AC-C71B84D2E0C3}" type="presParOf" srcId="{589A4F08-48E9-49FF-8329-C12A624A6FAF}" destId="{7204A72F-E3EA-47CA-A6E8-42E0D4A0F1BA}" srcOrd="1" destOrd="0" presId="urn:microsoft.com/office/officeart/2005/8/layout/list1"/>
    <dgm:cxn modelId="{4A700C2C-9B04-4051-A3F5-DCD00E268DD6}" type="presParOf" srcId="{3193A393-8F6D-4227-A53B-92C6F8B345DD}" destId="{2E629836-EB59-419A-8E02-60C37F73014A}" srcOrd="5" destOrd="0" presId="urn:microsoft.com/office/officeart/2005/8/layout/list1"/>
    <dgm:cxn modelId="{F82B5E1F-5DA6-46D3-B2EE-7067CC6B031C}" type="presParOf" srcId="{3193A393-8F6D-4227-A53B-92C6F8B345DD}" destId="{E836A258-D90E-420A-AF3D-225B391A7FF0}" srcOrd="6" destOrd="0" presId="urn:microsoft.com/office/officeart/2005/8/layout/list1"/>
    <dgm:cxn modelId="{5CE543A3-2745-4B48-943C-2A7D7BD9F768}" type="presParOf" srcId="{3193A393-8F6D-4227-A53B-92C6F8B345DD}" destId="{D108803F-73EE-4EE2-AD2C-9ABBD958F01E}" srcOrd="7" destOrd="0" presId="urn:microsoft.com/office/officeart/2005/8/layout/list1"/>
    <dgm:cxn modelId="{CB73C96D-DE02-4178-98DE-0705D01569D0}" type="presParOf" srcId="{3193A393-8F6D-4227-A53B-92C6F8B345DD}" destId="{D53C415E-F166-4E4A-9560-23FE257E6B21}" srcOrd="8" destOrd="0" presId="urn:microsoft.com/office/officeart/2005/8/layout/list1"/>
    <dgm:cxn modelId="{B3621A42-ADBD-4961-B50C-1CBC5C4FD8D9}" type="presParOf" srcId="{D53C415E-F166-4E4A-9560-23FE257E6B21}" destId="{C3C8FFD2-BFFD-4E47-9C02-BADD1ACDA171}" srcOrd="0" destOrd="0" presId="urn:microsoft.com/office/officeart/2005/8/layout/list1"/>
    <dgm:cxn modelId="{EA7D8543-CD25-4082-BF7E-ECCB22A57120}" type="presParOf" srcId="{D53C415E-F166-4E4A-9560-23FE257E6B21}" destId="{16E77D9A-C65F-4BB7-B3D6-D01962EA8CE9}" srcOrd="1" destOrd="0" presId="urn:microsoft.com/office/officeart/2005/8/layout/list1"/>
    <dgm:cxn modelId="{C5DEECBE-AFA9-4120-9B6B-EA2E3F2650BC}" type="presParOf" srcId="{3193A393-8F6D-4227-A53B-92C6F8B345DD}" destId="{A076C456-EE56-4FFE-AD16-EBBBD9FF9BC5}" srcOrd="9" destOrd="0" presId="urn:microsoft.com/office/officeart/2005/8/layout/list1"/>
    <dgm:cxn modelId="{828074F9-419E-4C38-AA6A-C2DD6F3497C2}" type="presParOf" srcId="{3193A393-8F6D-4227-A53B-92C6F8B345DD}" destId="{47452C2F-8066-4759-BE85-2651FF37E5F3}" srcOrd="10" destOrd="0" presId="urn:microsoft.com/office/officeart/2005/8/layout/list1"/>
    <dgm:cxn modelId="{8ECDCDA7-2CA1-4775-9362-3AA03E9A7289}" type="presParOf" srcId="{3193A393-8F6D-4227-A53B-92C6F8B345DD}" destId="{BAF9C4C6-4E1A-4D99-98C9-395584985D4E}" srcOrd="11" destOrd="0" presId="urn:microsoft.com/office/officeart/2005/8/layout/list1"/>
    <dgm:cxn modelId="{96DB6A30-30FF-4132-975C-633894BA8D02}" type="presParOf" srcId="{3193A393-8F6D-4227-A53B-92C6F8B345DD}" destId="{B18A9DA2-6B10-4B46-9AA6-183428231F35}" srcOrd="12" destOrd="0" presId="urn:microsoft.com/office/officeart/2005/8/layout/list1"/>
    <dgm:cxn modelId="{8E0488DE-455D-4360-81E6-A1EE54A94988}" type="presParOf" srcId="{B18A9DA2-6B10-4B46-9AA6-183428231F35}" destId="{2C39B694-829D-4716-80B1-F7E43C289802}" srcOrd="0" destOrd="0" presId="urn:microsoft.com/office/officeart/2005/8/layout/list1"/>
    <dgm:cxn modelId="{6CE9DCB2-89BF-4225-BD3B-81C366A5BAC0}" type="presParOf" srcId="{B18A9DA2-6B10-4B46-9AA6-183428231F35}" destId="{B6785C83-8FAB-450F-8612-F93BD556549A}" srcOrd="1" destOrd="0" presId="urn:microsoft.com/office/officeart/2005/8/layout/list1"/>
    <dgm:cxn modelId="{92DD0335-9F9D-4C88-BAEF-A69365EEEBEC}" type="presParOf" srcId="{3193A393-8F6D-4227-A53B-92C6F8B345DD}" destId="{7D97D7EF-E9A0-42BD-A85F-9054645FF1F5}" srcOrd="13" destOrd="0" presId="urn:microsoft.com/office/officeart/2005/8/layout/list1"/>
    <dgm:cxn modelId="{67284523-E184-4DB2-A30C-749280FC4AA3}" type="presParOf" srcId="{3193A393-8F6D-4227-A53B-92C6F8B345DD}" destId="{39FAEE05-87F9-40C7-A8F4-C5A4FB8B3CC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63757F-87B9-494A-88F9-54596DF1B23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ECDB270-2202-4922-AFAD-31F4FBEA3AF8}">
      <dgm:prSet/>
      <dgm:spPr/>
      <dgm:t>
        <a:bodyPr/>
        <a:lstStyle/>
        <a:p>
          <a:r>
            <a:rPr lang="en-MY"/>
            <a:t>1. Simple Imputation Methods:</a:t>
          </a:r>
          <a:endParaRPr lang="en-US"/>
        </a:p>
      </dgm:t>
    </dgm:pt>
    <dgm:pt modelId="{7C3E8F69-FB18-4B03-866C-CDFF19CD9A51}" type="parTrans" cxnId="{816C72B0-5E0E-4D42-BF78-FDB982E751CC}">
      <dgm:prSet/>
      <dgm:spPr/>
      <dgm:t>
        <a:bodyPr/>
        <a:lstStyle/>
        <a:p>
          <a:endParaRPr lang="en-US"/>
        </a:p>
      </dgm:t>
    </dgm:pt>
    <dgm:pt modelId="{D2747556-04F8-4C5A-8EF9-4D5EE50E476E}" type="sibTrans" cxnId="{816C72B0-5E0E-4D42-BF78-FDB982E751CC}">
      <dgm:prSet/>
      <dgm:spPr/>
      <dgm:t>
        <a:bodyPr/>
        <a:lstStyle/>
        <a:p>
          <a:endParaRPr lang="en-US"/>
        </a:p>
      </dgm:t>
    </dgm:pt>
    <dgm:pt modelId="{345B2982-7A43-4F9D-AA80-B488485DFCDA}">
      <dgm:prSet/>
      <dgm:spPr/>
      <dgm:t>
        <a:bodyPr/>
        <a:lstStyle/>
        <a:p>
          <a:r>
            <a:rPr lang="en-MY"/>
            <a:t>Mean/Median/Mode Imputation:</a:t>
          </a:r>
          <a:endParaRPr lang="en-US"/>
        </a:p>
      </dgm:t>
    </dgm:pt>
    <dgm:pt modelId="{67CEC1F4-9964-43A1-8A3B-0EBBBD74C84D}" type="parTrans" cxnId="{743F0C89-113F-4B7E-8E9B-D340AD2AB966}">
      <dgm:prSet/>
      <dgm:spPr/>
      <dgm:t>
        <a:bodyPr/>
        <a:lstStyle/>
        <a:p>
          <a:endParaRPr lang="en-US"/>
        </a:p>
      </dgm:t>
    </dgm:pt>
    <dgm:pt modelId="{EB9F876A-B3E3-4AB4-AC69-557FD9BAA60F}" type="sibTrans" cxnId="{743F0C89-113F-4B7E-8E9B-D340AD2AB966}">
      <dgm:prSet/>
      <dgm:spPr/>
      <dgm:t>
        <a:bodyPr/>
        <a:lstStyle/>
        <a:p>
          <a:endParaRPr lang="en-US"/>
        </a:p>
      </dgm:t>
    </dgm:pt>
    <dgm:pt modelId="{991E3924-1842-4340-93F4-555ACD79CBDE}">
      <dgm:prSet/>
      <dgm:spPr/>
      <dgm:t>
        <a:bodyPr/>
        <a:lstStyle/>
        <a:p>
          <a:r>
            <a:rPr lang="en-MY"/>
            <a:t>Replace missing values with the mean (for continuous variables), median (for ordinal variables), or mode (for categorical variables).</a:t>
          </a:r>
          <a:endParaRPr lang="en-US"/>
        </a:p>
      </dgm:t>
    </dgm:pt>
    <dgm:pt modelId="{16397B0C-65B1-401B-8C06-1D0E0133E4FD}" type="parTrans" cxnId="{33977D61-B0BF-4A2A-8488-65AEF6957E42}">
      <dgm:prSet/>
      <dgm:spPr/>
      <dgm:t>
        <a:bodyPr/>
        <a:lstStyle/>
        <a:p>
          <a:endParaRPr lang="en-US"/>
        </a:p>
      </dgm:t>
    </dgm:pt>
    <dgm:pt modelId="{BFAF89E2-CF45-462E-8677-4F8840604015}" type="sibTrans" cxnId="{33977D61-B0BF-4A2A-8488-65AEF6957E42}">
      <dgm:prSet/>
      <dgm:spPr/>
      <dgm:t>
        <a:bodyPr/>
        <a:lstStyle/>
        <a:p>
          <a:endParaRPr lang="en-US"/>
        </a:p>
      </dgm:t>
    </dgm:pt>
    <dgm:pt modelId="{578DF853-A36C-4C35-B444-58590942531A}">
      <dgm:prSet/>
      <dgm:spPr/>
      <dgm:t>
        <a:bodyPr/>
        <a:lstStyle/>
        <a:p>
          <a:r>
            <a:rPr lang="en-MY"/>
            <a:t>Pros: Easy to implement.</a:t>
          </a:r>
          <a:endParaRPr lang="en-US"/>
        </a:p>
      </dgm:t>
    </dgm:pt>
    <dgm:pt modelId="{EB1CE868-CCAA-427F-BD2F-E51659CFE933}" type="parTrans" cxnId="{213BD31C-95EF-42E3-9C75-DD3213CD5A10}">
      <dgm:prSet/>
      <dgm:spPr/>
      <dgm:t>
        <a:bodyPr/>
        <a:lstStyle/>
        <a:p>
          <a:endParaRPr lang="en-US"/>
        </a:p>
      </dgm:t>
    </dgm:pt>
    <dgm:pt modelId="{358C0C8F-65A9-4E97-A9E1-A9237F195E73}" type="sibTrans" cxnId="{213BD31C-95EF-42E3-9C75-DD3213CD5A10}">
      <dgm:prSet/>
      <dgm:spPr/>
      <dgm:t>
        <a:bodyPr/>
        <a:lstStyle/>
        <a:p>
          <a:endParaRPr lang="en-US"/>
        </a:p>
      </dgm:t>
    </dgm:pt>
    <dgm:pt modelId="{B0C2618C-8D83-4C08-BCA8-E3E83E451209}">
      <dgm:prSet/>
      <dgm:spPr/>
      <dgm:t>
        <a:bodyPr/>
        <a:lstStyle/>
        <a:p>
          <a:r>
            <a:rPr lang="en-MY"/>
            <a:t>Cons: Can reduce variance and doesn't account for the uncertainty about the right imputation.</a:t>
          </a:r>
          <a:endParaRPr lang="en-US"/>
        </a:p>
      </dgm:t>
    </dgm:pt>
    <dgm:pt modelId="{87E7B699-076A-4009-B4A8-A3B8D20BF8FF}" type="parTrans" cxnId="{611FA25F-EB7B-4911-8390-F435E7D6BE5D}">
      <dgm:prSet/>
      <dgm:spPr/>
      <dgm:t>
        <a:bodyPr/>
        <a:lstStyle/>
        <a:p>
          <a:endParaRPr lang="en-US"/>
        </a:p>
      </dgm:t>
    </dgm:pt>
    <dgm:pt modelId="{24D09DFB-FB35-419D-8F25-4FAC2414CC38}" type="sibTrans" cxnId="{611FA25F-EB7B-4911-8390-F435E7D6BE5D}">
      <dgm:prSet/>
      <dgm:spPr/>
      <dgm:t>
        <a:bodyPr/>
        <a:lstStyle/>
        <a:p>
          <a:endParaRPr lang="en-US"/>
        </a:p>
      </dgm:t>
    </dgm:pt>
    <dgm:pt modelId="{3E5C9142-4F00-4231-819C-38F04F366D32}">
      <dgm:prSet/>
      <dgm:spPr/>
      <dgm:t>
        <a:bodyPr/>
        <a:lstStyle/>
        <a:p>
          <a:r>
            <a:rPr lang="en-MY"/>
            <a:t>Zero or Constant Imputation:</a:t>
          </a:r>
          <a:endParaRPr lang="en-US"/>
        </a:p>
      </dgm:t>
    </dgm:pt>
    <dgm:pt modelId="{F93BD740-CC6C-4CC3-93AC-0193F08461BB}" type="parTrans" cxnId="{B03CADF8-7685-4E4E-9BAD-DC8582E6A68D}">
      <dgm:prSet/>
      <dgm:spPr/>
      <dgm:t>
        <a:bodyPr/>
        <a:lstStyle/>
        <a:p>
          <a:endParaRPr lang="en-US"/>
        </a:p>
      </dgm:t>
    </dgm:pt>
    <dgm:pt modelId="{B4F65164-FEE8-4962-A720-196575CEE455}" type="sibTrans" cxnId="{B03CADF8-7685-4E4E-9BAD-DC8582E6A68D}">
      <dgm:prSet/>
      <dgm:spPr/>
      <dgm:t>
        <a:bodyPr/>
        <a:lstStyle/>
        <a:p>
          <a:endParaRPr lang="en-US"/>
        </a:p>
      </dgm:t>
    </dgm:pt>
    <dgm:pt modelId="{28232209-4FD8-4F86-ABE7-E9716A4D147F}">
      <dgm:prSet/>
      <dgm:spPr/>
      <dgm:t>
        <a:bodyPr/>
        <a:lstStyle/>
        <a:p>
          <a:r>
            <a:rPr lang="en-MY"/>
            <a:t>Replace missing values with a constant, like zero.</a:t>
          </a:r>
          <a:endParaRPr lang="en-US"/>
        </a:p>
      </dgm:t>
    </dgm:pt>
    <dgm:pt modelId="{8D101C28-9B07-47B9-A798-9D90A429596A}" type="parTrans" cxnId="{1E63DC9D-D91C-4462-BC9F-6F1F2D611AEA}">
      <dgm:prSet/>
      <dgm:spPr/>
      <dgm:t>
        <a:bodyPr/>
        <a:lstStyle/>
        <a:p>
          <a:endParaRPr lang="en-US"/>
        </a:p>
      </dgm:t>
    </dgm:pt>
    <dgm:pt modelId="{6A7E7668-FD74-4CAE-B948-1461E7C6E133}" type="sibTrans" cxnId="{1E63DC9D-D91C-4462-BC9F-6F1F2D611AEA}">
      <dgm:prSet/>
      <dgm:spPr/>
      <dgm:t>
        <a:bodyPr/>
        <a:lstStyle/>
        <a:p>
          <a:endParaRPr lang="en-US"/>
        </a:p>
      </dgm:t>
    </dgm:pt>
    <dgm:pt modelId="{0243843B-DE80-49F8-BFEB-328B02845A47}">
      <dgm:prSet/>
      <dgm:spPr/>
      <dgm:t>
        <a:bodyPr/>
        <a:lstStyle/>
        <a:p>
          <a:r>
            <a:rPr lang="en-MY"/>
            <a:t>Pros: Simple.</a:t>
          </a:r>
          <a:endParaRPr lang="en-US"/>
        </a:p>
      </dgm:t>
    </dgm:pt>
    <dgm:pt modelId="{369E3FE1-84D6-46CB-86BE-DE0ED7C44971}" type="parTrans" cxnId="{81DBC05A-79BA-462F-AA20-518ADEAC1ED5}">
      <dgm:prSet/>
      <dgm:spPr/>
      <dgm:t>
        <a:bodyPr/>
        <a:lstStyle/>
        <a:p>
          <a:endParaRPr lang="en-US"/>
        </a:p>
      </dgm:t>
    </dgm:pt>
    <dgm:pt modelId="{C4397D5F-09D6-470F-9E72-6A6B4E20BCF3}" type="sibTrans" cxnId="{81DBC05A-79BA-462F-AA20-518ADEAC1ED5}">
      <dgm:prSet/>
      <dgm:spPr/>
      <dgm:t>
        <a:bodyPr/>
        <a:lstStyle/>
        <a:p>
          <a:endParaRPr lang="en-US"/>
        </a:p>
      </dgm:t>
    </dgm:pt>
    <dgm:pt modelId="{AA1C8FD6-A811-4035-AFE8-D34624E4E9AE}">
      <dgm:prSet/>
      <dgm:spPr/>
      <dgm:t>
        <a:bodyPr/>
        <a:lstStyle/>
        <a:p>
          <a:r>
            <a:rPr lang="en-MY"/>
            <a:t>Cons: Can introduce bias if the constant is not a meaningful replacement.</a:t>
          </a:r>
          <a:endParaRPr lang="en-US"/>
        </a:p>
      </dgm:t>
    </dgm:pt>
    <dgm:pt modelId="{95F41553-6C1E-41AA-8061-6567FB355FE0}" type="parTrans" cxnId="{127D2BDE-DDE9-481F-81AB-11F91D0B38CF}">
      <dgm:prSet/>
      <dgm:spPr/>
      <dgm:t>
        <a:bodyPr/>
        <a:lstStyle/>
        <a:p>
          <a:endParaRPr lang="en-US"/>
        </a:p>
      </dgm:t>
    </dgm:pt>
    <dgm:pt modelId="{56724A57-A28C-4F82-AF75-0671EAE91085}" type="sibTrans" cxnId="{127D2BDE-DDE9-481F-81AB-11F91D0B38CF}">
      <dgm:prSet/>
      <dgm:spPr/>
      <dgm:t>
        <a:bodyPr/>
        <a:lstStyle/>
        <a:p>
          <a:endParaRPr lang="en-US"/>
        </a:p>
      </dgm:t>
    </dgm:pt>
    <dgm:pt modelId="{4F7E47C3-2454-4D34-843B-6A91CAAE704C}" type="pres">
      <dgm:prSet presAssocID="{E963757F-87B9-494A-88F9-54596DF1B231}" presName="linear" presStyleCnt="0">
        <dgm:presLayoutVars>
          <dgm:animLvl val="lvl"/>
          <dgm:resizeHandles val="exact"/>
        </dgm:presLayoutVars>
      </dgm:prSet>
      <dgm:spPr/>
    </dgm:pt>
    <dgm:pt modelId="{63F3773D-3E23-4A81-A411-114F57CAC17B}" type="pres">
      <dgm:prSet presAssocID="{6ECDB270-2202-4922-AFAD-31F4FBEA3AF8}" presName="parentText" presStyleLbl="node1" presStyleIdx="0" presStyleCnt="3">
        <dgm:presLayoutVars>
          <dgm:chMax val="0"/>
          <dgm:bulletEnabled val="1"/>
        </dgm:presLayoutVars>
      </dgm:prSet>
      <dgm:spPr/>
    </dgm:pt>
    <dgm:pt modelId="{031A5D81-7869-4A70-8523-FD76080B1D39}" type="pres">
      <dgm:prSet presAssocID="{D2747556-04F8-4C5A-8EF9-4D5EE50E476E}" presName="spacer" presStyleCnt="0"/>
      <dgm:spPr/>
    </dgm:pt>
    <dgm:pt modelId="{B4295981-03C3-4BFC-B285-D4A1C218D46B}" type="pres">
      <dgm:prSet presAssocID="{345B2982-7A43-4F9D-AA80-B488485DFCDA}" presName="parentText" presStyleLbl="node1" presStyleIdx="1" presStyleCnt="3">
        <dgm:presLayoutVars>
          <dgm:chMax val="0"/>
          <dgm:bulletEnabled val="1"/>
        </dgm:presLayoutVars>
      </dgm:prSet>
      <dgm:spPr/>
    </dgm:pt>
    <dgm:pt modelId="{9428F95A-91D1-41FF-974B-F788C064DC39}" type="pres">
      <dgm:prSet presAssocID="{345B2982-7A43-4F9D-AA80-B488485DFCDA}" presName="childText" presStyleLbl="revTx" presStyleIdx="0" presStyleCnt="2">
        <dgm:presLayoutVars>
          <dgm:bulletEnabled val="1"/>
        </dgm:presLayoutVars>
      </dgm:prSet>
      <dgm:spPr/>
    </dgm:pt>
    <dgm:pt modelId="{29B0F6ED-6E5C-4F18-87F3-1113B7FC356C}" type="pres">
      <dgm:prSet presAssocID="{3E5C9142-4F00-4231-819C-38F04F366D32}" presName="parentText" presStyleLbl="node1" presStyleIdx="2" presStyleCnt="3">
        <dgm:presLayoutVars>
          <dgm:chMax val="0"/>
          <dgm:bulletEnabled val="1"/>
        </dgm:presLayoutVars>
      </dgm:prSet>
      <dgm:spPr/>
    </dgm:pt>
    <dgm:pt modelId="{778B21A7-A1AA-4B32-807D-5C8FEC79948A}" type="pres">
      <dgm:prSet presAssocID="{3E5C9142-4F00-4231-819C-38F04F366D32}" presName="childText" presStyleLbl="revTx" presStyleIdx="1" presStyleCnt="2">
        <dgm:presLayoutVars>
          <dgm:bulletEnabled val="1"/>
        </dgm:presLayoutVars>
      </dgm:prSet>
      <dgm:spPr/>
    </dgm:pt>
  </dgm:ptLst>
  <dgm:cxnLst>
    <dgm:cxn modelId="{213BD31C-95EF-42E3-9C75-DD3213CD5A10}" srcId="{345B2982-7A43-4F9D-AA80-B488485DFCDA}" destId="{578DF853-A36C-4C35-B444-58590942531A}" srcOrd="1" destOrd="0" parTransId="{EB1CE868-CCAA-427F-BD2F-E51659CFE933}" sibTransId="{358C0C8F-65A9-4E97-A9E1-A9237F195E73}"/>
    <dgm:cxn modelId="{185E4428-6620-4732-B1BE-4F6092D65B8B}" type="presOf" srcId="{E963757F-87B9-494A-88F9-54596DF1B231}" destId="{4F7E47C3-2454-4D34-843B-6A91CAAE704C}" srcOrd="0" destOrd="0" presId="urn:microsoft.com/office/officeart/2005/8/layout/vList2"/>
    <dgm:cxn modelId="{611FA25F-EB7B-4911-8390-F435E7D6BE5D}" srcId="{345B2982-7A43-4F9D-AA80-B488485DFCDA}" destId="{B0C2618C-8D83-4C08-BCA8-E3E83E451209}" srcOrd="2" destOrd="0" parTransId="{87E7B699-076A-4009-B4A8-A3B8D20BF8FF}" sibTransId="{24D09DFB-FB35-419D-8F25-4FAC2414CC38}"/>
    <dgm:cxn modelId="{33977D61-B0BF-4A2A-8488-65AEF6957E42}" srcId="{345B2982-7A43-4F9D-AA80-B488485DFCDA}" destId="{991E3924-1842-4340-93F4-555ACD79CBDE}" srcOrd="0" destOrd="0" parTransId="{16397B0C-65B1-401B-8C06-1D0E0133E4FD}" sibTransId="{BFAF89E2-CF45-462E-8677-4F8840604015}"/>
    <dgm:cxn modelId="{46ECA761-702E-44EA-A312-9DCEA60DFDBD}" type="presOf" srcId="{6ECDB270-2202-4922-AFAD-31F4FBEA3AF8}" destId="{63F3773D-3E23-4A81-A411-114F57CAC17B}" srcOrd="0" destOrd="0" presId="urn:microsoft.com/office/officeart/2005/8/layout/vList2"/>
    <dgm:cxn modelId="{3D383452-A55B-4C01-BAD8-BCE35044B66E}" type="presOf" srcId="{578DF853-A36C-4C35-B444-58590942531A}" destId="{9428F95A-91D1-41FF-974B-F788C064DC39}" srcOrd="0" destOrd="1" presId="urn:microsoft.com/office/officeart/2005/8/layout/vList2"/>
    <dgm:cxn modelId="{642A0979-7773-4CBC-8936-C6BD565027C2}" type="presOf" srcId="{AA1C8FD6-A811-4035-AFE8-D34624E4E9AE}" destId="{778B21A7-A1AA-4B32-807D-5C8FEC79948A}" srcOrd="0" destOrd="2" presId="urn:microsoft.com/office/officeart/2005/8/layout/vList2"/>
    <dgm:cxn modelId="{AF923459-FFFF-4635-AA29-68AE0233267D}" type="presOf" srcId="{345B2982-7A43-4F9D-AA80-B488485DFCDA}" destId="{B4295981-03C3-4BFC-B285-D4A1C218D46B}" srcOrd="0" destOrd="0" presId="urn:microsoft.com/office/officeart/2005/8/layout/vList2"/>
    <dgm:cxn modelId="{81DBC05A-79BA-462F-AA20-518ADEAC1ED5}" srcId="{3E5C9142-4F00-4231-819C-38F04F366D32}" destId="{0243843B-DE80-49F8-BFEB-328B02845A47}" srcOrd="1" destOrd="0" parTransId="{369E3FE1-84D6-46CB-86BE-DE0ED7C44971}" sibTransId="{C4397D5F-09D6-470F-9E72-6A6B4E20BCF3}"/>
    <dgm:cxn modelId="{743F0C89-113F-4B7E-8E9B-D340AD2AB966}" srcId="{E963757F-87B9-494A-88F9-54596DF1B231}" destId="{345B2982-7A43-4F9D-AA80-B488485DFCDA}" srcOrd="1" destOrd="0" parTransId="{67CEC1F4-9964-43A1-8A3B-0EBBBD74C84D}" sibTransId="{EB9F876A-B3E3-4AB4-AC69-557FD9BAA60F}"/>
    <dgm:cxn modelId="{1E63DC9D-D91C-4462-BC9F-6F1F2D611AEA}" srcId="{3E5C9142-4F00-4231-819C-38F04F366D32}" destId="{28232209-4FD8-4F86-ABE7-E9716A4D147F}" srcOrd="0" destOrd="0" parTransId="{8D101C28-9B07-47B9-A798-9D90A429596A}" sibTransId="{6A7E7668-FD74-4CAE-B948-1461E7C6E133}"/>
    <dgm:cxn modelId="{816C72B0-5E0E-4D42-BF78-FDB982E751CC}" srcId="{E963757F-87B9-494A-88F9-54596DF1B231}" destId="{6ECDB270-2202-4922-AFAD-31F4FBEA3AF8}" srcOrd="0" destOrd="0" parTransId="{7C3E8F69-FB18-4B03-866C-CDFF19CD9A51}" sibTransId="{D2747556-04F8-4C5A-8EF9-4D5EE50E476E}"/>
    <dgm:cxn modelId="{D1844DBD-97FB-4D2B-8B25-3B52081A53B6}" type="presOf" srcId="{991E3924-1842-4340-93F4-555ACD79CBDE}" destId="{9428F95A-91D1-41FF-974B-F788C064DC39}" srcOrd="0" destOrd="0" presId="urn:microsoft.com/office/officeart/2005/8/layout/vList2"/>
    <dgm:cxn modelId="{49C504BE-0784-490D-B1D4-8840BE1ED47C}" type="presOf" srcId="{28232209-4FD8-4F86-ABE7-E9716A4D147F}" destId="{778B21A7-A1AA-4B32-807D-5C8FEC79948A}" srcOrd="0" destOrd="0" presId="urn:microsoft.com/office/officeart/2005/8/layout/vList2"/>
    <dgm:cxn modelId="{37793BD8-BA04-402A-8F5D-6B3F83DFFF4A}" type="presOf" srcId="{0243843B-DE80-49F8-BFEB-328B02845A47}" destId="{778B21A7-A1AA-4B32-807D-5C8FEC79948A}" srcOrd="0" destOrd="1" presId="urn:microsoft.com/office/officeart/2005/8/layout/vList2"/>
    <dgm:cxn modelId="{127D2BDE-DDE9-481F-81AB-11F91D0B38CF}" srcId="{3E5C9142-4F00-4231-819C-38F04F366D32}" destId="{AA1C8FD6-A811-4035-AFE8-D34624E4E9AE}" srcOrd="2" destOrd="0" parTransId="{95F41553-6C1E-41AA-8061-6567FB355FE0}" sibTransId="{56724A57-A28C-4F82-AF75-0671EAE91085}"/>
    <dgm:cxn modelId="{05F3BEDF-A3F7-44E7-8540-D747B82F9441}" type="presOf" srcId="{3E5C9142-4F00-4231-819C-38F04F366D32}" destId="{29B0F6ED-6E5C-4F18-87F3-1113B7FC356C}" srcOrd="0" destOrd="0" presId="urn:microsoft.com/office/officeart/2005/8/layout/vList2"/>
    <dgm:cxn modelId="{D7D36BF1-4F17-48EB-9DBE-C4B1742A1CD5}" type="presOf" srcId="{B0C2618C-8D83-4C08-BCA8-E3E83E451209}" destId="{9428F95A-91D1-41FF-974B-F788C064DC39}" srcOrd="0" destOrd="2" presId="urn:microsoft.com/office/officeart/2005/8/layout/vList2"/>
    <dgm:cxn modelId="{B03CADF8-7685-4E4E-9BAD-DC8582E6A68D}" srcId="{E963757F-87B9-494A-88F9-54596DF1B231}" destId="{3E5C9142-4F00-4231-819C-38F04F366D32}" srcOrd="2" destOrd="0" parTransId="{F93BD740-CC6C-4CC3-93AC-0193F08461BB}" sibTransId="{B4F65164-FEE8-4962-A720-196575CEE455}"/>
    <dgm:cxn modelId="{578B5226-1B17-4586-8608-23829948BDD7}" type="presParOf" srcId="{4F7E47C3-2454-4D34-843B-6A91CAAE704C}" destId="{63F3773D-3E23-4A81-A411-114F57CAC17B}" srcOrd="0" destOrd="0" presId="urn:microsoft.com/office/officeart/2005/8/layout/vList2"/>
    <dgm:cxn modelId="{D08FECBE-D40C-41B3-B526-FFF0598F48E7}" type="presParOf" srcId="{4F7E47C3-2454-4D34-843B-6A91CAAE704C}" destId="{031A5D81-7869-4A70-8523-FD76080B1D39}" srcOrd="1" destOrd="0" presId="urn:microsoft.com/office/officeart/2005/8/layout/vList2"/>
    <dgm:cxn modelId="{C9EC4B75-770D-49E6-9D33-B19446B4C66F}" type="presParOf" srcId="{4F7E47C3-2454-4D34-843B-6A91CAAE704C}" destId="{B4295981-03C3-4BFC-B285-D4A1C218D46B}" srcOrd="2" destOrd="0" presId="urn:microsoft.com/office/officeart/2005/8/layout/vList2"/>
    <dgm:cxn modelId="{4ADA4205-8BB9-4828-8D05-78AC3552EA48}" type="presParOf" srcId="{4F7E47C3-2454-4D34-843B-6A91CAAE704C}" destId="{9428F95A-91D1-41FF-974B-F788C064DC39}" srcOrd="3" destOrd="0" presId="urn:microsoft.com/office/officeart/2005/8/layout/vList2"/>
    <dgm:cxn modelId="{4F3A9786-1B9D-4974-8D60-089359689FFF}" type="presParOf" srcId="{4F7E47C3-2454-4D34-843B-6A91CAAE704C}" destId="{29B0F6ED-6E5C-4F18-87F3-1113B7FC356C}" srcOrd="4" destOrd="0" presId="urn:microsoft.com/office/officeart/2005/8/layout/vList2"/>
    <dgm:cxn modelId="{6F9660CA-2799-49CA-8360-0612EB2FC3BA}" type="presParOf" srcId="{4F7E47C3-2454-4D34-843B-6A91CAAE704C}" destId="{778B21A7-A1AA-4B32-807D-5C8FEC79948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77DE81-2F83-477C-9C69-2722DE82262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4BC5AD0-6404-4DD5-8CEB-EDFD69E47D09}">
      <dgm:prSet/>
      <dgm:spPr/>
      <dgm:t>
        <a:bodyPr/>
        <a:lstStyle/>
        <a:p>
          <a:r>
            <a:rPr lang="en-MY"/>
            <a:t>Last Observation Carried Forward (LOCF):</a:t>
          </a:r>
          <a:endParaRPr lang="en-US"/>
        </a:p>
      </dgm:t>
    </dgm:pt>
    <dgm:pt modelId="{A67C8231-4159-4E27-B948-0E60136CD218}" type="parTrans" cxnId="{F259CB22-1247-40A5-88B4-FB0371941644}">
      <dgm:prSet/>
      <dgm:spPr/>
      <dgm:t>
        <a:bodyPr/>
        <a:lstStyle/>
        <a:p>
          <a:endParaRPr lang="en-US"/>
        </a:p>
      </dgm:t>
    </dgm:pt>
    <dgm:pt modelId="{03E78E99-299B-4BA4-AA3E-0AA8AE10A7A2}" type="sibTrans" cxnId="{F259CB22-1247-40A5-88B4-FB0371941644}">
      <dgm:prSet/>
      <dgm:spPr/>
      <dgm:t>
        <a:bodyPr/>
        <a:lstStyle/>
        <a:p>
          <a:endParaRPr lang="en-US"/>
        </a:p>
      </dgm:t>
    </dgm:pt>
    <dgm:pt modelId="{D79B68A4-1520-40B4-8F57-3319CF66F015}">
      <dgm:prSet/>
      <dgm:spPr/>
      <dgm:t>
        <a:bodyPr/>
        <a:lstStyle/>
        <a:p>
          <a:r>
            <a:rPr lang="en-MY"/>
            <a:t>In time-series data, replace a missing value with the last observed value.</a:t>
          </a:r>
          <a:endParaRPr lang="en-US"/>
        </a:p>
      </dgm:t>
    </dgm:pt>
    <dgm:pt modelId="{A8D1CFEB-0A85-4C34-8424-5CB65C355AB8}" type="parTrans" cxnId="{3493315C-3AC8-4D19-9315-4782BB3F9B23}">
      <dgm:prSet/>
      <dgm:spPr/>
      <dgm:t>
        <a:bodyPr/>
        <a:lstStyle/>
        <a:p>
          <a:endParaRPr lang="en-US"/>
        </a:p>
      </dgm:t>
    </dgm:pt>
    <dgm:pt modelId="{44235F72-A2EB-41A5-BE70-F15660EC4EC5}" type="sibTrans" cxnId="{3493315C-3AC8-4D19-9315-4782BB3F9B23}">
      <dgm:prSet/>
      <dgm:spPr/>
      <dgm:t>
        <a:bodyPr/>
        <a:lstStyle/>
        <a:p>
          <a:endParaRPr lang="en-US"/>
        </a:p>
      </dgm:t>
    </dgm:pt>
    <dgm:pt modelId="{4DFB5CBF-E69A-4C52-BFDF-4F5A9A9E7097}">
      <dgm:prSet/>
      <dgm:spPr/>
      <dgm:t>
        <a:bodyPr/>
        <a:lstStyle/>
        <a:p>
          <a:r>
            <a:rPr lang="en-MY"/>
            <a:t>Pros: Takes advantage of time structure.</a:t>
          </a:r>
          <a:endParaRPr lang="en-US"/>
        </a:p>
      </dgm:t>
    </dgm:pt>
    <dgm:pt modelId="{87E2078B-E94F-4B3E-9B90-956FBFBFC6CB}" type="parTrans" cxnId="{1228D28D-26EA-4A69-8A7C-D16BECC2BB34}">
      <dgm:prSet/>
      <dgm:spPr/>
      <dgm:t>
        <a:bodyPr/>
        <a:lstStyle/>
        <a:p>
          <a:endParaRPr lang="en-US"/>
        </a:p>
      </dgm:t>
    </dgm:pt>
    <dgm:pt modelId="{352ED6ED-94D9-41CF-B0C7-43AD9F4B9C77}" type="sibTrans" cxnId="{1228D28D-26EA-4A69-8A7C-D16BECC2BB34}">
      <dgm:prSet/>
      <dgm:spPr/>
      <dgm:t>
        <a:bodyPr/>
        <a:lstStyle/>
        <a:p>
          <a:endParaRPr lang="en-US"/>
        </a:p>
      </dgm:t>
    </dgm:pt>
    <dgm:pt modelId="{58C1F3A2-7FB7-4D00-915F-B35C0DA54399}">
      <dgm:prSet/>
      <dgm:spPr/>
      <dgm:t>
        <a:bodyPr/>
        <a:lstStyle/>
        <a:p>
          <a:r>
            <a:rPr lang="en-MY"/>
            <a:t>Cons: Can introduce bias if data is not stationary.</a:t>
          </a:r>
          <a:endParaRPr lang="en-US"/>
        </a:p>
      </dgm:t>
    </dgm:pt>
    <dgm:pt modelId="{DAAEC3D1-4B67-453B-9658-E2D8EA7304F3}" type="parTrans" cxnId="{5EAADA41-E959-4DDE-A442-16D5C3EFEA9F}">
      <dgm:prSet/>
      <dgm:spPr/>
      <dgm:t>
        <a:bodyPr/>
        <a:lstStyle/>
        <a:p>
          <a:endParaRPr lang="en-US"/>
        </a:p>
      </dgm:t>
    </dgm:pt>
    <dgm:pt modelId="{0156CA41-0308-4373-9273-EC16E0778868}" type="sibTrans" cxnId="{5EAADA41-E959-4DDE-A442-16D5C3EFEA9F}">
      <dgm:prSet/>
      <dgm:spPr/>
      <dgm:t>
        <a:bodyPr/>
        <a:lstStyle/>
        <a:p>
          <a:endParaRPr lang="en-US"/>
        </a:p>
      </dgm:t>
    </dgm:pt>
    <dgm:pt modelId="{1B2E0877-5F3F-430F-B1AF-951DC0A408C3}">
      <dgm:prSet/>
      <dgm:spPr/>
      <dgm:t>
        <a:bodyPr/>
        <a:lstStyle/>
        <a:p>
          <a:r>
            <a:rPr lang="en-MY"/>
            <a:t>2. Model-based Imputation Methods:</a:t>
          </a:r>
          <a:endParaRPr lang="en-US"/>
        </a:p>
      </dgm:t>
    </dgm:pt>
    <dgm:pt modelId="{ACD3ED86-2336-4D87-9FDB-54FC0678F8AF}" type="parTrans" cxnId="{2CDB3D5F-270B-492C-BC2C-37918A1486AF}">
      <dgm:prSet/>
      <dgm:spPr/>
      <dgm:t>
        <a:bodyPr/>
        <a:lstStyle/>
        <a:p>
          <a:endParaRPr lang="en-US"/>
        </a:p>
      </dgm:t>
    </dgm:pt>
    <dgm:pt modelId="{69682A93-5ED7-46EA-A721-721CEEC0BFEF}" type="sibTrans" cxnId="{2CDB3D5F-270B-492C-BC2C-37918A1486AF}">
      <dgm:prSet/>
      <dgm:spPr/>
      <dgm:t>
        <a:bodyPr/>
        <a:lstStyle/>
        <a:p>
          <a:endParaRPr lang="en-US"/>
        </a:p>
      </dgm:t>
    </dgm:pt>
    <dgm:pt modelId="{3EC0BF70-370E-40C9-86F9-8FF6FB2B6FA6}">
      <dgm:prSet/>
      <dgm:spPr/>
      <dgm:t>
        <a:bodyPr/>
        <a:lstStyle/>
        <a:p>
          <a:r>
            <a:rPr lang="en-MY"/>
            <a:t>Linear Regression Imputation:</a:t>
          </a:r>
          <a:endParaRPr lang="en-US"/>
        </a:p>
      </dgm:t>
    </dgm:pt>
    <dgm:pt modelId="{D9E55825-B5A5-4F87-844A-C32FFC1A2051}" type="parTrans" cxnId="{3E3D47DC-0880-4462-B13D-AD362FAB48A7}">
      <dgm:prSet/>
      <dgm:spPr/>
      <dgm:t>
        <a:bodyPr/>
        <a:lstStyle/>
        <a:p>
          <a:endParaRPr lang="en-US"/>
        </a:p>
      </dgm:t>
    </dgm:pt>
    <dgm:pt modelId="{F69F1F40-CCD6-4683-A905-D567162023DF}" type="sibTrans" cxnId="{3E3D47DC-0880-4462-B13D-AD362FAB48A7}">
      <dgm:prSet/>
      <dgm:spPr/>
      <dgm:t>
        <a:bodyPr/>
        <a:lstStyle/>
        <a:p>
          <a:endParaRPr lang="en-US"/>
        </a:p>
      </dgm:t>
    </dgm:pt>
    <dgm:pt modelId="{FD882005-7B88-48A5-A2FB-A2B4FF33DDDE}">
      <dgm:prSet/>
      <dgm:spPr/>
      <dgm:t>
        <a:bodyPr/>
        <a:lstStyle/>
        <a:p>
          <a:r>
            <a:rPr lang="en-MY"/>
            <a:t>Use a variable with missing data as the dependent variable in a regression model, and use other variables to predict missing values.</a:t>
          </a:r>
          <a:endParaRPr lang="en-US"/>
        </a:p>
      </dgm:t>
    </dgm:pt>
    <dgm:pt modelId="{1E92DCAD-384E-4696-9E43-F54578C826AD}" type="parTrans" cxnId="{4BC97D61-A1BD-4565-9892-4049CBF3BD8F}">
      <dgm:prSet/>
      <dgm:spPr/>
      <dgm:t>
        <a:bodyPr/>
        <a:lstStyle/>
        <a:p>
          <a:endParaRPr lang="en-US"/>
        </a:p>
      </dgm:t>
    </dgm:pt>
    <dgm:pt modelId="{A00AD8C4-061F-4397-B721-558A35F87896}" type="sibTrans" cxnId="{4BC97D61-A1BD-4565-9892-4049CBF3BD8F}">
      <dgm:prSet/>
      <dgm:spPr/>
      <dgm:t>
        <a:bodyPr/>
        <a:lstStyle/>
        <a:p>
          <a:endParaRPr lang="en-US"/>
        </a:p>
      </dgm:t>
    </dgm:pt>
    <dgm:pt modelId="{73CD9513-C31B-4A1B-B210-92E78A4AB6AE}">
      <dgm:prSet/>
      <dgm:spPr/>
      <dgm:t>
        <a:bodyPr/>
        <a:lstStyle/>
        <a:p>
          <a:r>
            <a:rPr lang="en-MY"/>
            <a:t>Pros: Uses information from other variables.</a:t>
          </a:r>
          <a:endParaRPr lang="en-US"/>
        </a:p>
      </dgm:t>
    </dgm:pt>
    <dgm:pt modelId="{30DE2945-C50F-4E68-8479-768E73796665}" type="parTrans" cxnId="{93E63943-32C1-477C-8BDF-125955870BF7}">
      <dgm:prSet/>
      <dgm:spPr/>
      <dgm:t>
        <a:bodyPr/>
        <a:lstStyle/>
        <a:p>
          <a:endParaRPr lang="en-US"/>
        </a:p>
      </dgm:t>
    </dgm:pt>
    <dgm:pt modelId="{F7FE151C-8FE5-4F91-83DA-083776A045D9}" type="sibTrans" cxnId="{93E63943-32C1-477C-8BDF-125955870BF7}">
      <dgm:prSet/>
      <dgm:spPr/>
      <dgm:t>
        <a:bodyPr/>
        <a:lstStyle/>
        <a:p>
          <a:endParaRPr lang="en-US"/>
        </a:p>
      </dgm:t>
    </dgm:pt>
    <dgm:pt modelId="{BE2C9181-E570-40B5-A745-15D5EE62B313}">
      <dgm:prSet/>
      <dgm:spPr/>
      <dgm:t>
        <a:bodyPr/>
        <a:lstStyle/>
        <a:p>
          <a:r>
            <a:rPr lang="en-MY"/>
            <a:t>Cons: Assumes a specific model structure which may not always hold.</a:t>
          </a:r>
          <a:endParaRPr lang="en-US"/>
        </a:p>
      </dgm:t>
    </dgm:pt>
    <dgm:pt modelId="{B47AB710-8994-4F0B-9AE8-DD40DFE76375}" type="parTrans" cxnId="{D7706176-8982-4836-B27C-E7619700C8D0}">
      <dgm:prSet/>
      <dgm:spPr/>
      <dgm:t>
        <a:bodyPr/>
        <a:lstStyle/>
        <a:p>
          <a:endParaRPr lang="en-US"/>
        </a:p>
      </dgm:t>
    </dgm:pt>
    <dgm:pt modelId="{9C5C9FF9-7DB7-4FEA-A2BD-AB3342980EE5}" type="sibTrans" cxnId="{D7706176-8982-4836-B27C-E7619700C8D0}">
      <dgm:prSet/>
      <dgm:spPr/>
      <dgm:t>
        <a:bodyPr/>
        <a:lstStyle/>
        <a:p>
          <a:endParaRPr lang="en-US"/>
        </a:p>
      </dgm:t>
    </dgm:pt>
    <dgm:pt modelId="{297A32AC-128D-49DB-91EB-4748DE7DC445}">
      <dgm:prSet/>
      <dgm:spPr/>
      <dgm:t>
        <a:bodyPr/>
        <a:lstStyle/>
        <a:p>
          <a:r>
            <a:rPr lang="en-MY"/>
            <a:t>K-Nearest Neighbors (KNN) Imputation:</a:t>
          </a:r>
          <a:endParaRPr lang="en-US"/>
        </a:p>
      </dgm:t>
    </dgm:pt>
    <dgm:pt modelId="{446642AB-8DDF-4E30-9041-27D6C629E8CE}" type="parTrans" cxnId="{665E4470-C203-4155-8427-F218CB69F4DC}">
      <dgm:prSet/>
      <dgm:spPr/>
      <dgm:t>
        <a:bodyPr/>
        <a:lstStyle/>
        <a:p>
          <a:endParaRPr lang="en-US"/>
        </a:p>
      </dgm:t>
    </dgm:pt>
    <dgm:pt modelId="{FEC9FB2A-21EB-4668-AFA6-D67B028347E8}" type="sibTrans" cxnId="{665E4470-C203-4155-8427-F218CB69F4DC}">
      <dgm:prSet/>
      <dgm:spPr/>
      <dgm:t>
        <a:bodyPr/>
        <a:lstStyle/>
        <a:p>
          <a:endParaRPr lang="en-US"/>
        </a:p>
      </dgm:t>
    </dgm:pt>
    <dgm:pt modelId="{B8783AAB-2878-4333-ABDD-7676F09BB311}">
      <dgm:prSet/>
      <dgm:spPr/>
      <dgm:t>
        <a:bodyPr/>
        <a:lstStyle/>
        <a:p>
          <a:r>
            <a:rPr lang="en-MY"/>
            <a:t>Replace missing values based on the values of their K-nearest neighbors.</a:t>
          </a:r>
          <a:endParaRPr lang="en-US"/>
        </a:p>
      </dgm:t>
    </dgm:pt>
    <dgm:pt modelId="{6FFDD030-BED6-4A74-8764-31DCC1986808}" type="parTrans" cxnId="{E1B19594-644B-4A29-B94D-3A9DE4C6B7DA}">
      <dgm:prSet/>
      <dgm:spPr/>
      <dgm:t>
        <a:bodyPr/>
        <a:lstStyle/>
        <a:p>
          <a:endParaRPr lang="en-US"/>
        </a:p>
      </dgm:t>
    </dgm:pt>
    <dgm:pt modelId="{E04FFE36-6849-4087-BD17-4E829297285E}" type="sibTrans" cxnId="{E1B19594-644B-4A29-B94D-3A9DE4C6B7DA}">
      <dgm:prSet/>
      <dgm:spPr/>
      <dgm:t>
        <a:bodyPr/>
        <a:lstStyle/>
        <a:p>
          <a:endParaRPr lang="en-US"/>
        </a:p>
      </dgm:t>
    </dgm:pt>
    <dgm:pt modelId="{FB9F4A7D-7DAA-462B-A1F4-85DFABB996BE}">
      <dgm:prSet/>
      <dgm:spPr/>
      <dgm:t>
        <a:bodyPr/>
        <a:lstStyle/>
        <a:p>
          <a:r>
            <a:rPr lang="en-MY"/>
            <a:t>Pros: Non-parametric and can capture complex patterns.</a:t>
          </a:r>
          <a:endParaRPr lang="en-US"/>
        </a:p>
      </dgm:t>
    </dgm:pt>
    <dgm:pt modelId="{3E592A7D-F04A-4A32-8E41-BAA9508324AF}" type="parTrans" cxnId="{5930EB7C-D9A3-4FD2-B269-7E5CD069F748}">
      <dgm:prSet/>
      <dgm:spPr/>
      <dgm:t>
        <a:bodyPr/>
        <a:lstStyle/>
        <a:p>
          <a:endParaRPr lang="en-US"/>
        </a:p>
      </dgm:t>
    </dgm:pt>
    <dgm:pt modelId="{CBE62565-73C7-4DE9-8498-D49647B04DF0}" type="sibTrans" cxnId="{5930EB7C-D9A3-4FD2-B269-7E5CD069F748}">
      <dgm:prSet/>
      <dgm:spPr/>
      <dgm:t>
        <a:bodyPr/>
        <a:lstStyle/>
        <a:p>
          <a:endParaRPr lang="en-US"/>
        </a:p>
      </dgm:t>
    </dgm:pt>
    <dgm:pt modelId="{E0F4C0B7-7C29-404C-925E-73F4853EC5B3}">
      <dgm:prSet/>
      <dgm:spPr/>
      <dgm:t>
        <a:bodyPr/>
        <a:lstStyle/>
        <a:p>
          <a:r>
            <a:rPr lang="en-MY"/>
            <a:t>Cons: Computationally intensive and sensitive to the choice of </a:t>
          </a:r>
          <a:endParaRPr lang="en-US"/>
        </a:p>
      </dgm:t>
    </dgm:pt>
    <dgm:pt modelId="{56CE68EA-CDE5-4486-B9FE-AAD95E536B8B}" type="parTrans" cxnId="{1E3F91C8-A6B5-485B-BBAE-7E01DBED3279}">
      <dgm:prSet/>
      <dgm:spPr/>
      <dgm:t>
        <a:bodyPr/>
        <a:lstStyle/>
        <a:p>
          <a:endParaRPr lang="en-US"/>
        </a:p>
      </dgm:t>
    </dgm:pt>
    <dgm:pt modelId="{1B49EF83-D969-4953-B056-A336753DABBE}" type="sibTrans" cxnId="{1E3F91C8-A6B5-485B-BBAE-7E01DBED3279}">
      <dgm:prSet/>
      <dgm:spPr/>
      <dgm:t>
        <a:bodyPr/>
        <a:lstStyle/>
        <a:p>
          <a:endParaRPr lang="en-US"/>
        </a:p>
      </dgm:t>
    </dgm:pt>
    <dgm:pt modelId="{CD543CBF-99BB-467A-B00F-77A559E1917F}">
      <dgm:prSet/>
      <dgm:spPr/>
      <dgm:t>
        <a:bodyPr/>
        <a:lstStyle/>
        <a:p>
          <a:r>
            <a:rPr lang="en-MY"/>
            <a:t>K and distance metric.</a:t>
          </a:r>
          <a:endParaRPr lang="en-US"/>
        </a:p>
      </dgm:t>
    </dgm:pt>
    <dgm:pt modelId="{9E40A42A-4FFA-41EA-B255-D974F48873EF}" type="parTrans" cxnId="{074408C9-53D9-4577-939A-C1840B1B8A74}">
      <dgm:prSet/>
      <dgm:spPr/>
      <dgm:t>
        <a:bodyPr/>
        <a:lstStyle/>
        <a:p>
          <a:endParaRPr lang="en-US"/>
        </a:p>
      </dgm:t>
    </dgm:pt>
    <dgm:pt modelId="{55DC6AC9-A9FA-4A80-8E7D-A3BBE511B5B7}" type="sibTrans" cxnId="{074408C9-53D9-4577-939A-C1840B1B8A74}">
      <dgm:prSet/>
      <dgm:spPr/>
      <dgm:t>
        <a:bodyPr/>
        <a:lstStyle/>
        <a:p>
          <a:endParaRPr lang="en-US"/>
        </a:p>
      </dgm:t>
    </dgm:pt>
    <dgm:pt modelId="{E7262696-2D0D-43DF-8A98-358F476E5B8A}" type="pres">
      <dgm:prSet presAssocID="{4877DE81-2F83-477C-9C69-2722DE822629}" presName="linear" presStyleCnt="0">
        <dgm:presLayoutVars>
          <dgm:animLvl val="lvl"/>
          <dgm:resizeHandles val="exact"/>
        </dgm:presLayoutVars>
      </dgm:prSet>
      <dgm:spPr/>
    </dgm:pt>
    <dgm:pt modelId="{6FE79F26-6802-4526-8530-C714E2B1B82B}" type="pres">
      <dgm:prSet presAssocID="{74BC5AD0-6404-4DD5-8CEB-EDFD69E47D09}" presName="parentText" presStyleLbl="node1" presStyleIdx="0" presStyleCnt="4">
        <dgm:presLayoutVars>
          <dgm:chMax val="0"/>
          <dgm:bulletEnabled val="1"/>
        </dgm:presLayoutVars>
      </dgm:prSet>
      <dgm:spPr/>
    </dgm:pt>
    <dgm:pt modelId="{C27781E5-2C8D-4D90-844E-C9168B238A60}" type="pres">
      <dgm:prSet presAssocID="{74BC5AD0-6404-4DD5-8CEB-EDFD69E47D09}" presName="childText" presStyleLbl="revTx" presStyleIdx="0" presStyleCnt="3">
        <dgm:presLayoutVars>
          <dgm:bulletEnabled val="1"/>
        </dgm:presLayoutVars>
      </dgm:prSet>
      <dgm:spPr/>
    </dgm:pt>
    <dgm:pt modelId="{3DD90AC3-DAC4-4B64-B05E-2822BDE326E1}" type="pres">
      <dgm:prSet presAssocID="{1B2E0877-5F3F-430F-B1AF-951DC0A408C3}" presName="parentText" presStyleLbl="node1" presStyleIdx="1" presStyleCnt="4">
        <dgm:presLayoutVars>
          <dgm:chMax val="0"/>
          <dgm:bulletEnabled val="1"/>
        </dgm:presLayoutVars>
      </dgm:prSet>
      <dgm:spPr/>
    </dgm:pt>
    <dgm:pt modelId="{F9FE7B7D-353A-4428-8E97-75938563BD47}" type="pres">
      <dgm:prSet presAssocID="{69682A93-5ED7-46EA-A721-721CEEC0BFEF}" presName="spacer" presStyleCnt="0"/>
      <dgm:spPr/>
    </dgm:pt>
    <dgm:pt modelId="{4731EDA9-2C4A-4393-849D-3B864B988FEA}" type="pres">
      <dgm:prSet presAssocID="{3EC0BF70-370E-40C9-86F9-8FF6FB2B6FA6}" presName="parentText" presStyleLbl="node1" presStyleIdx="2" presStyleCnt="4">
        <dgm:presLayoutVars>
          <dgm:chMax val="0"/>
          <dgm:bulletEnabled val="1"/>
        </dgm:presLayoutVars>
      </dgm:prSet>
      <dgm:spPr/>
    </dgm:pt>
    <dgm:pt modelId="{4DAC655B-AEA4-46B4-82AA-36926D78C26E}" type="pres">
      <dgm:prSet presAssocID="{3EC0BF70-370E-40C9-86F9-8FF6FB2B6FA6}" presName="childText" presStyleLbl="revTx" presStyleIdx="1" presStyleCnt="3">
        <dgm:presLayoutVars>
          <dgm:bulletEnabled val="1"/>
        </dgm:presLayoutVars>
      </dgm:prSet>
      <dgm:spPr/>
    </dgm:pt>
    <dgm:pt modelId="{E962DBC7-61CB-4579-8D3C-0C0DE8062453}" type="pres">
      <dgm:prSet presAssocID="{297A32AC-128D-49DB-91EB-4748DE7DC445}" presName="parentText" presStyleLbl="node1" presStyleIdx="3" presStyleCnt="4">
        <dgm:presLayoutVars>
          <dgm:chMax val="0"/>
          <dgm:bulletEnabled val="1"/>
        </dgm:presLayoutVars>
      </dgm:prSet>
      <dgm:spPr/>
    </dgm:pt>
    <dgm:pt modelId="{6EFF913A-E3D8-4EFE-9DAE-B604EB6EF7DC}" type="pres">
      <dgm:prSet presAssocID="{297A32AC-128D-49DB-91EB-4748DE7DC445}" presName="childText" presStyleLbl="revTx" presStyleIdx="2" presStyleCnt="3">
        <dgm:presLayoutVars>
          <dgm:bulletEnabled val="1"/>
        </dgm:presLayoutVars>
      </dgm:prSet>
      <dgm:spPr/>
    </dgm:pt>
  </dgm:ptLst>
  <dgm:cxnLst>
    <dgm:cxn modelId="{96839609-8BA7-4E4A-99E2-DCBACF9F0D44}" type="presOf" srcId="{4877DE81-2F83-477C-9C69-2722DE822629}" destId="{E7262696-2D0D-43DF-8A98-358F476E5B8A}" srcOrd="0" destOrd="0" presId="urn:microsoft.com/office/officeart/2005/8/layout/vList2"/>
    <dgm:cxn modelId="{FA4DCC0C-3637-43DF-9306-42D6FE872B99}" type="presOf" srcId="{BE2C9181-E570-40B5-A745-15D5EE62B313}" destId="{4DAC655B-AEA4-46B4-82AA-36926D78C26E}" srcOrd="0" destOrd="2" presId="urn:microsoft.com/office/officeart/2005/8/layout/vList2"/>
    <dgm:cxn modelId="{F259CB22-1247-40A5-88B4-FB0371941644}" srcId="{4877DE81-2F83-477C-9C69-2722DE822629}" destId="{74BC5AD0-6404-4DD5-8CEB-EDFD69E47D09}" srcOrd="0" destOrd="0" parTransId="{A67C8231-4159-4E27-B948-0E60136CD218}" sibTransId="{03E78E99-299B-4BA4-AA3E-0AA8AE10A7A2}"/>
    <dgm:cxn modelId="{58AD1F26-10FA-4272-9F49-54795D9C2EF2}" type="presOf" srcId="{FD882005-7B88-48A5-A2FB-A2B4FF33DDDE}" destId="{4DAC655B-AEA4-46B4-82AA-36926D78C26E}" srcOrd="0" destOrd="0" presId="urn:microsoft.com/office/officeart/2005/8/layout/vList2"/>
    <dgm:cxn modelId="{3493315C-3AC8-4D19-9315-4782BB3F9B23}" srcId="{74BC5AD0-6404-4DD5-8CEB-EDFD69E47D09}" destId="{D79B68A4-1520-40B4-8F57-3319CF66F015}" srcOrd="0" destOrd="0" parTransId="{A8D1CFEB-0A85-4C34-8424-5CB65C355AB8}" sibTransId="{44235F72-A2EB-41A5-BE70-F15660EC4EC5}"/>
    <dgm:cxn modelId="{2CDB3D5F-270B-492C-BC2C-37918A1486AF}" srcId="{4877DE81-2F83-477C-9C69-2722DE822629}" destId="{1B2E0877-5F3F-430F-B1AF-951DC0A408C3}" srcOrd="1" destOrd="0" parTransId="{ACD3ED86-2336-4D87-9FDB-54FC0678F8AF}" sibTransId="{69682A93-5ED7-46EA-A721-721CEEC0BFEF}"/>
    <dgm:cxn modelId="{4BC97D61-A1BD-4565-9892-4049CBF3BD8F}" srcId="{3EC0BF70-370E-40C9-86F9-8FF6FB2B6FA6}" destId="{FD882005-7B88-48A5-A2FB-A2B4FF33DDDE}" srcOrd="0" destOrd="0" parTransId="{1E92DCAD-384E-4696-9E43-F54578C826AD}" sibTransId="{A00AD8C4-061F-4397-B721-558A35F87896}"/>
    <dgm:cxn modelId="{5EAADA41-E959-4DDE-A442-16D5C3EFEA9F}" srcId="{74BC5AD0-6404-4DD5-8CEB-EDFD69E47D09}" destId="{58C1F3A2-7FB7-4D00-915F-B35C0DA54399}" srcOrd="2" destOrd="0" parTransId="{DAAEC3D1-4B67-453B-9658-E2D8EA7304F3}" sibTransId="{0156CA41-0308-4373-9273-EC16E0778868}"/>
    <dgm:cxn modelId="{93E63943-32C1-477C-8BDF-125955870BF7}" srcId="{3EC0BF70-370E-40C9-86F9-8FF6FB2B6FA6}" destId="{73CD9513-C31B-4A1B-B210-92E78A4AB6AE}" srcOrd="1" destOrd="0" parTransId="{30DE2945-C50F-4E68-8479-768E73796665}" sibTransId="{F7FE151C-8FE5-4F91-83DA-083776A045D9}"/>
    <dgm:cxn modelId="{EB959268-DC97-42B4-8E47-FED2938E5594}" type="presOf" srcId="{297A32AC-128D-49DB-91EB-4748DE7DC445}" destId="{E962DBC7-61CB-4579-8D3C-0C0DE8062453}" srcOrd="0" destOrd="0" presId="urn:microsoft.com/office/officeart/2005/8/layout/vList2"/>
    <dgm:cxn modelId="{665E4470-C203-4155-8427-F218CB69F4DC}" srcId="{4877DE81-2F83-477C-9C69-2722DE822629}" destId="{297A32AC-128D-49DB-91EB-4748DE7DC445}" srcOrd="3" destOrd="0" parTransId="{446642AB-8DDF-4E30-9041-27D6C629E8CE}" sibTransId="{FEC9FB2A-21EB-4668-AFA6-D67B028347E8}"/>
    <dgm:cxn modelId="{89839650-2952-4284-8CAC-17E4AC95E0CE}" type="presOf" srcId="{74BC5AD0-6404-4DD5-8CEB-EDFD69E47D09}" destId="{6FE79F26-6802-4526-8530-C714E2B1B82B}" srcOrd="0" destOrd="0" presId="urn:microsoft.com/office/officeart/2005/8/layout/vList2"/>
    <dgm:cxn modelId="{D7706176-8982-4836-B27C-E7619700C8D0}" srcId="{3EC0BF70-370E-40C9-86F9-8FF6FB2B6FA6}" destId="{BE2C9181-E570-40B5-A745-15D5EE62B313}" srcOrd="2" destOrd="0" parTransId="{B47AB710-8994-4F0B-9AE8-DD40DFE76375}" sibTransId="{9C5C9FF9-7DB7-4FEA-A2BD-AB3342980EE5}"/>
    <dgm:cxn modelId="{5930EB7C-D9A3-4FD2-B269-7E5CD069F748}" srcId="{297A32AC-128D-49DB-91EB-4748DE7DC445}" destId="{FB9F4A7D-7DAA-462B-A1F4-85DFABB996BE}" srcOrd="1" destOrd="0" parTransId="{3E592A7D-F04A-4A32-8E41-BAA9508324AF}" sibTransId="{CBE62565-73C7-4DE9-8498-D49647B04DF0}"/>
    <dgm:cxn modelId="{9140D783-FB68-42A6-A191-43A14E94EA0C}" type="presOf" srcId="{3EC0BF70-370E-40C9-86F9-8FF6FB2B6FA6}" destId="{4731EDA9-2C4A-4393-849D-3B864B988FEA}" srcOrd="0" destOrd="0" presId="urn:microsoft.com/office/officeart/2005/8/layout/vList2"/>
    <dgm:cxn modelId="{D024E38B-D0D0-4CE8-9FAD-8AB75D66D3BE}" type="presOf" srcId="{FB9F4A7D-7DAA-462B-A1F4-85DFABB996BE}" destId="{6EFF913A-E3D8-4EFE-9DAE-B604EB6EF7DC}" srcOrd="0" destOrd="1" presId="urn:microsoft.com/office/officeart/2005/8/layout/vList2"/>
    <dgm:cxn modelId="{0D078C8D-4B88-458D-B877-5A722E84F6D4}" type="presOf" srcId="{E0F4C0B7-7C29-404C-925E-73F4853EC5B3}" destId="{6EFF913A-E3D8-4EFE-9DAE-B604EB6EF7DC}" srcOrd="0" destOrd="2" presId="urn:microsoft.com/office/officeart/2005/8/layout/vList2"/>
    <dgm:cxn modelId="{1228D28D-26EA-4A69-8A7C-D16BECC2BB34}" srcId="{74BC5AD0-6404-4DD5-8CEB-EDFD69E47D09}" destId="{4DFB5CBF-E69A-4C52-BFDF-4F5A9A9E7097}" srcOrd="1" destOrd="0" parTransId="{87E2078B-E94F-4B3E-9B90-956FBFBFC6CB}" sibTransId="{352ED6ED-94D9-41CF-B0C7-43AD9F4B9C77}"/>
    <dgm:cxn modelId="{E1B19594-644B-4A29-B94D-3A9DE4C6B7DA}" srcId="{297A32AC-128D-49DB-91EB-4748DE7DC445}" destId="{B8783AAB-2878-4333-ABDD-7676F09BB311}" srcOrd="0" destOrd="0" parTransId="{6FFDD030-BED6-4A74-8764-31DCC1986808}" sibTransId="{E04FFE36-6849-4087-BD17-4E829297285E}"/>
    <dgm:cxn modelId="{B71D68A2-2C00-49D1-8294-D5439074C83B}" type="presOf" srcId="{CD543CBF-99BB-467A-B00F-77A559E1917F}" destId="{6EFF913A-E3D8-4EFE-9DAE-B604EB6EF7DC}" srcOrd="0" destOrd="3" presId="urn:microsoft.com/office/officeart/2005/8/layout/vList2"/>
    <dgm:cxn modelId="{85F45EC5-DFF8-461D-9895-1959B764A049}" type="presOf" srcId="{4DFB5CBF-E69A-4C52-BFDF-4F5A9A9E7097}" destId="{C27781E5-2C8D-4D90-844E-C9168B238A60}" srcOrd="0" destOrd="1" presId="urn:microsoft.com/office/officeart/2005/8/layout/vList2"/>
    <dgm:cxn modelId="{1E3F91C8-A6B5-485B-BBAE-7E01DBED3279}" srcId="{297A32AC-128D-49DB-91EB-4748DE7DC445}" destId="{E0F4C0B7-7C29-404C-925E-73F4853EC5B3}" srcOrd="2" destOrd="0" parTransId="{56CE68EA-CDE5-4486-B9FE-AAD95E536B8B}" sibTransId="{1B49EF83-D969-4953-B056-A336753DABBE}"/>
    <dgm:cxn modelId="{074408C9-53D9-4577-939A-C1840B1B8A74}" srcId="{297A32AC-128D-49DB-91EB-4748DE7DC445}" destId="{CD543CBF-99BB-467A-B00F-77A559E1917F}" srcOrd="3" destOrd="0" parTransId="{9E40A42A-4FFA-41EA-B255-D974F48873EF}" sibTransId="{55DC6AC9-A9FA-4A80-8E7D-A3BBE511B5B7}"/>
    <dgm:cxn modelId="{BC62ACCA-0FF5-4069-9F28-FE1625314947}" type="presOf" srcId="{D79B68A4-1520-40B4-8F57-3319CF66F015}" destId="{C27781E5-2C8D-4D90-844E-C9168B238A60}" srcOrd="0" destOrd="0" presId="urn:microsoft.com/office/officeart/2005/8/layout/vList2"/>
    <dgm:cxn modelId="{2E027CD2-3A2A-413D-8276-C5208D9D68AA}" type="presOf" srcId="{58C1F3A2-7FB7-4D00-915F-B35C0DA54399}" destId="{C27781E5-2C8D-4D90-844E-C9168B238A60}" srcOrd="0" destOrd="2" presId="urn:microsoft.com/office/officeart/2005/8/layout/vList2"/>
    <dgm:cxn modelId="{3E3D47DC-0880-4462-B13D-AD362FAB48A7}" srcId="{4877DE81-2F83-477C-9C69-2722DE822629}" destId="{3EC0BF70-370E-40C9-86F9-8FF6FB2B6FA6}" srcOrd="2" destOrd="0" parTransId="{D9E55825-B5A5-4F87-844A-C32FFC1A2051}" sibTransId="{F69F1F40-CCD6-4683-A905-D567162023DF}"/>
    <dgm:cxn modelId="{B8397CE8-7AF4-4DF9-BB81-772D7371EB32}" type="presOf" srcId="{B8783AAB-2878-4333-ABDD-7676F09BB311}" destId="{6EFF913A-E3D8-4EFE-9DAE-B604EB6EF7DC}" srcOrd="0" destOrd="0" presId="urn:microsoft.com/office/officeart/2005/8/layout/vList2"/>
    <dgm:cxn modelId="{5EF0BFE8-9EA8-4111-81F2-0FEEA5BDAB5E}" type="presOf" srcId="{73CD9513-C31B-4A1B-B210-92E78A4AB6AE}" destId="{4DAC655B-AEA4-46B4-82AA-36926D78C26E}" srcOrd="0" destOrd="1" presId="urn:microsoft.com/office/officeart/2005/8/layout/vList2"/>
    <dgm:cxn modelId="{FDD241FC-4EB5-4FAC-BD6C-8A6CDBEDB8C1}" type="presOf" srcId="{1B2E0877-5F3F-430F-B1AF-951DC0A408C3}" destId="{3DD90AC3-DAC4-4B64-B05E-2822BDE326E1}" srcOrd="0" destOrd="0" presId="urn:microsoft.com/office/officeart/2005/8/layout/vList2"/>
    <dgm:cxn modelId="{A7C21D6A-4602-49BB-AE17-33DCF9468583}" type="presParOf" srcId="{E7262696-2D0D-43DF-8A98-358F476E5B8A}" destId="{6FE79F26-6802-4526-8530-C714E2B1B82B}" srcOrd="0" destOrd="0" presId="urn:microsoft.com/office/officeart/2005/8/layout/vList2"/>
    <dgm:cxn modelId="{0D3D007C-06BB-43F1-8B41-2F097C538FBF}" type="presParOf" srcId="{E7262696-2D0D-43DF-8A98-358F476E5B8A}" destId="{C27781E5-2C8D-4D90-844E-C9168B238A60}" srcOrd="1" destOrd="0" presId="urn:microsoft.com/office/officeart/2005/8/layout/vList2"/>
    <dgm:cxn modelId="{495FF933-1CF2-48C7-8EE3-B367C6963CE9}" type="presParOf" srcId="{E7262696-2D0D-43DF-8A98-358F476E5B8A}" destId="{3DD90AC3-DAC4-4B64-B05E-2822BDE326E1}" srcOrd="2" destOrd="0" presId="urn:microsoft.com/office/officeart/2005/8/layout/vList2"/>
    <dgm:cxn modelId="{8A4BE0AB-7463-4BE8-A71A-50DE05AAB68D}" type="presParOf" srcId="{E7262696-2D0D-43DF-8A98-358F476E5B8A}" destId="{F9FE7B7D-353A-4428-8E97-75938563BD47}" srcOrd="3" destOrd="0" presId="urn:microsoft.com/office/officeart/2005/8/layout/vList2"/>
    <dgm:cxn modelId="{0560F6A8-81F6-4EEB-B75C-468ABDC1DDFB}" type="presParOf" srcId="{E7262696-2D0D-43DF-8A98-358F476E5B8A}" destId="{4731EDA9-2C4A-4393-849D-3B864B988FEA}" srcOrd="4" destOrd="0" presId="urn:microsoft.com/office/officeart/2005/8/layout/vList2"/>
    <dgm:cxn modelId="{66E814EA-A1F9-448E-AA30-CB5B8E9E2389}" type="presParOf" srcId="{E7262696-2D0D-43DF-8A98-358F476E5B8A}" destId="{4DAC655B-AEA4-46B4-82AA-36926D78C26E}" srcOrd="5" destOrd="0" presId="urn:microsoft.com/office/officeart/2005/8/layout/vList2"/>
    <dgm:cxn modelId="{E9222085-85CE-4BAD-9AE6-F61ADF74900E}" type="presParOf" srcId="{E7262696-2D0D-43DF-8A98-358F476E5B8A}" destId="{E962DBC7-61CB-4579-8D3C-0C0DE8062453}" srcOrd="6" destOrd="0" presId="urn:microsoft.com/office/officeart/2005/8/layout/vList2"/>
    <dgm:cxn modelId="{379B9EAA-42FE-4B7A-88E2-E125CAEE3D73}" type="presParOf" srcId="{E7262696-2D0D-43DF-8A98-358F476E5B8A}" destId="{6EFF913A-E3D8-4EFE-9DAE-B604EB6EF7D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FB72F-67C4-4EA3-9E95-81BF0989258A}">
      <dsp:nvSpPr>
        <dsp:cNvPr id="0" name=""/>
        <dsp:cNvSpPr/>
      </dsp:nvSpPr>
      <dsp:spPr>
        <a:xfrm>
          <a:off x="0" y="79880"/>
          <a:ext cx="6666833" cy="128465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Reduced Statistical Power: When data points are missing, especially in large amounts, the effective sample size of the dataset gets reduced. This decreases the statistical power of tests, making it harder to detect real effects.</a:t>
          </a:r>
          <a:endParaRPr lang="en-US" sz="1800" kern="1200"/>
        </a:p>
      </dsp:txBody>
      <dsp:txXfrm>
        <a:off x="62712" y="142592"/>
        <a:ext cx="6541409" cy="1159235"/>
      </dsp:txXfrm>
    </dsp:sp>
    <dsp:sp modelId="{2A8DD740-1157-4581-91FB-620F1A968B52}">
      <dsp:nvSpPr>
        <dsp:cNvPr id="0" name=""/>
        <dsp:cNvSpPr/>
      </dsp:nvSpPr>
      <dsp:spPr>
        <a:xfrm>
          <a:off x="0" y="1416380"/>
          <a:ext cx="6666833" cy="1284659"/>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Bias: Missing data, especially if not Missing Completely At Random (MCAR), can introduce bias in the estimates. For instance, if certain groups (e.g., high-income individuals) are more likely to have missing data, analyses can be skewed.</a:t>
          </a:r>
          <a:endParaRPr lang="en-US" sz="1800" kern="1200"/>
        </a:p>
      </dsp:txBody>
      <dsp:txXfrm>
        <a:off x="62712" y="1479092"/>
        <a:ext cx="6541409" cy="1159235"/>
      </dsp:txXfrm>
    </dsp:sp>
    <dsp:sp modelId="{7BAC4B38-72CA-44BF-8A1F-F40C9191477D}">
      <dsp:nvSpPr>
        <dsp:cNvPr id="0" name=""/>
        <dsp:cNvSpPr/>
      </dsp:nvSpPr>
      <dsp:spPr>
        <a:xfrm>
          <a:off x="0" y="2752880"/>
          <a:ext cx="6666833" cy="1284659"/>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Compromised Generalizability: If missing data patterns are not random, the results might not be generalizable to the broader population.</a:t>
          </a:r>
          <a:endParaRPr lang="en-US" sz="1800" kern="1200"/>
        </a:p>
      </dsp:txBody>
      <dsp:txXfrm>
        <a:off x="62712" y="2815592"/>
        <a:ext cx="6541409" cy="1159235"/>
      </dsp:txXfrm>
    </dsp:sp>
    <dsp:sp modelId="{DAC4C569-0D8D-41C8-B5A2-27954F547244}">
      <dsp:nvSpPr>
        <dsp:cNvPr id="0" name=""/>
        <dsp:cNvSpPr/>
      </dsp:nvSpPr>
      <dsp:spPr>
        <a:xfrm>
          <a:off x="0" y="4089379"/>
          <a:ext cx="6666833" cy="128465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Inefficiency: Missing data can lead to inefficiencies in the analysis. For example, traditional techniques like listwise deletion (removing any row with a missing value) can result in significant data loss.</a:t>
          </a:r>
          <a:endParaRPr lang="en-US" sz="1800" kern="1200"/>
        </a:p>
      </dsp:txBody>
      <dsp:txXfrm>
        <a:off x="62712" y="4152091"/>
        <a:ext cx="6541409" cy="1159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0E6D3-E38A-43E6-80F7-64177F8522C2}">
      <dsp:nvSpPr>
        <dsp:cNvPr id="0" name=""/>
        <dsp:cNvSpPr/>
      </dsp:nvSpPr>
      <dsp:spPr>
        <a:xfrm>
          <a:off x="0" y="79880"/>
          <a:ext cx="6666833" cy="12846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Complex Modelling: Handling missing data often requires more complex statistical methods, such as multiple imputation or model-based approaches. This can increase the difficulty and time needed for analysis.</a:t>
          </a:r>
          <a:endParaRPr lang="en-US" sz="1800" kern="1200"/>
        </a:p>
      </dsp:txBody>
      <dsp:txXfrm>
        <a:off x="62712" y="142592"/>
        <a:ext cx="6541409" cy="1159235"/>
      </dsp:txXfrm>
    </dsp:sp>
    <dsp:sp modelId="{638DC06C-A137-4BD8-BF11-5F6D34816E59}">
      <dsp:nvSpPr>
        <dsp:cNvPr id="0" name=""/>
        <dsp:cNvSpPr/>
      </dsp:nvSpPr>
      <dsp:spPr>
        <a:xfrm>
          <a:off x="0" y="1416380"/>
          <a:ext cx="6666833" cy="1284659"/>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Misleading Results: Without proper handling, missing data can lead to incorrect conclusions. For example, if a particular group is underrepresented due to missing data, the analysis may not reflect the true population dynamics.</a:t>
          </a:r>
          <a:endParaRPr lang="en-US" sz="1800" kern="1200"/>
        </a:p>
      </dsp:txBody>
      <dsp:txXfrm>
        <a:off x="62712" y="1479092"/>
        <a:ext cx="6541409" cy="1159235"/>
      </dsp:txXfrm>
    </dsp:sp>
    <dsp:sp modelId="{E2B69E40-484B-409B-AE50-F61FEBC47161}">
      <dsp:nvSpPr>
        <dsp:cNvPr id="0" name=""/>
        <dsp:cNvSpPr/>
      </dsp:nvSpPr>
      <dsp:spPr>
        <a:xfrm>
          <a:off x="0" y="2752880"/>
          <a:ext cx="6666833" cy="1284659"/>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Increased Uncertainty: Imputation methods introduce uncertainty because they involve estimating missing values. Different imputation methods can yield different results, adding another layer of variability to the analysis.</a:t>
          </a:r>
          <a:endParaRPr lang="en-US" sz="1800" kern="1200"/>
        </a:p>
      </dsp:txBody>
      <dsp:txXfrm>
        <a:off x="62712" y="2815592"/>
        <a:ext cx="6541409" cy="1159235"/>
      </dsp:txXfrm>
    </dsp:sp>
    <dsp:sp modelId="{AE538E2E-3308-4A2D-A317-04C3BC793942}">
      <dsp:nvSpPr>
        <dsp:cNvPr id="0" name=""/>
        <dsp:cNvSpPr/>
      </dsp:nvSpPr>
      <dsp:spPr>
        <a:xfrm>
          <a:off x="0" y="4089379"/>
          <a:ext cx="6666833" cy="128465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MY" sz="1800" kern="1200"/>
            <a:t>Reduced Comparability: If different studies or datasets handle missing data differently, it becomes challenging to compare or combine their results directly.</a:t>
          </a:r>
          <a:endParaRPr lang="en-US" sz="1800" kern="1200"/>
        </a:p>
      </dsp:txBody>
      <dsp:txXfrm>
        <a:off x="62712" y="4152091"/>
        <a:ext cx="6541409" cy="1159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ACF82-8E45-4BFD-AEBB-BF3BD6D6794E}">
      <dsp:nvSpPr>
        <dsp:cNvPr id="0" name=""/>
        <dsp:cNvSpPr/>
      </dsp:nvSpPr>
      <dsp:spPr>
        <a:xfrm>
          <a:off x="0" y="84503"/>
          <a:ext cx="6666833" cy="12888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MY" sz="1500" kern="1200"/>
            <a:t>Increased Computational Burden: Some techniques to handle missing data, like multiple imputation, can be computationally intensive, especially with large datasets.</a:t>
          </a:r>
          <a:endParaRPr lang="en-US" sz="1500" kern="1200"/>
        </a:p>
      </dsp:txBody>
      <dsp:txXfrm>
        <a:off x="62915" y="147418"/>
        <a:ext cx="6541003" cy="1162998"/>
      </dsp:txXfrm>
    </dsp:sp>
    <dsp:sp modelId="{75B58AFB-F0E3-45E8-9751-2D037548DF60}">
      <dsp:nvSpPr>
        <dsp:cNvPr id="0" name=""/>
        <dsp:cNvSpPr/>
      </dsp:nvSpPr>
      <dsp:spPr>
        <a:xfrm>
          <a:off x="0" y="1416531"/>
          <a:ext cx="6666833" cy="1288828"/>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MY" sz="1500" kern="1200"/>
            <a:t>Difficulty in Model Validation: If a substantial amount of data has been imputed, it might be challenging to validate the performance of predictive models accurately. The model's performance might seem artificially high on the imputed data, especially if the imputation inadvertently incorporates information from the outcome variable.</a:t>
          </a:r>
          <a:endParaRPr lang="en-US" sz="1500" kern="1200"/>
        </a:p>
      </dsp:txBody>
      <dsp:txXfrm>
        <a:off x="62915" y="1479446"/>
        <a:ext cx="6541003" cy="1162998"/>
      </dsp:txXfrm>
    </dsp:sp>
    <dsp:sp modelId="{A93FA22F-7636-4032-B02F-F4E64B76F2B4}">
      <dsp:nvSpPr>
        <dsp:cNvPr id="0" name=""/>
        <dsp:cNvSpPr/>
      </dsp:nvSpPr>
      <dsp:spPr>
        <a:xfrm>
          <a:off x="0" y="2748559"/>
          <a:ext cx="6666833" cy="1288828"/>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MY" sz="1500" kern="1200"/>
            <a:t>Potential for Misinterpretation: Stakeholders, especially those without a deep understanding of data analysis, might misinterpret results if they're unaware of the extent and nature of missing data.</a:t>
          </a:r>
          <a:endParaRPr lang="en-US" sz="1500" kern="1200"/>
        </a:p>
      </dsp:txBody>
      <dsp:txXfrm>
        <a:off x="62915" y="2811474"/>
        <a:ext cx="6541003" cy="1162998"/>
      </dsp:txXfrm>
    </dsp:sp>
    <dsp:sp modelId="{A596413B-BE17-4E48-B6FB-2062A5E5AD13}">
      <dsp:nvSpPr>
        <dsp:cNvPr id="0" name=""/>
        <dsp:cNvSpPr/>
      </dsp:nvSpPr>
      <dsp:spPr>
        <a:xfrm>
          <a:off x="0" y="4080588"/>
          <a:ext cx="6666833" cy="1288828"/>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MY" sz="1500" kern="1200"/>
            <a:t>Complications in Data Visualization: Visualizing datasets with a lot of missing values can be challenging. Patterns can be obscured, or visualizations can be misleading if missing data isn't accounted for.</a:t>
          </a:r>
          <a:endParaRPr lang="en-US" sz="1500" kern="1200"/>
        </a:p>
      </dsp:txBody>
      <dsp:txXfrm>
        <a:off x="62915" y="4143503"/>
        <a:ext cx="6541003" cy="11629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51254-CBC7-42DC-B0F2-AE83FD006C33}">
      <dsp:nvSpPr>
        <dsp:cNvPr id="0" name=""/>
        <dsp:cNvSpPr/>
      </dsp:nvSpPr>
      <dsp:spPr>
        <a:xfrm>
          <a:off x="0" y="244534"/>
          <a:ext cx="6666833" cy="9348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MY" sz="1700" kern="1200"/>
            <a:t>Visualizing missing data is crucial for understanding the structure and patterns of missingness in a dataset. It can help in determining the type of missingness (MCAR, MAR, MNAR) and guide the approach to handle it.</a:t>
          </a:r>
          <a:endParaRPr lang="en-US" sz="1700" kern="1200"/>
        </a:p>
      </dsp:txBody>
      <dsp:txXfrm>
        <a:off x="45635" y="290169"/>
        <a:ext cx="6575563" cy="843560"/>
      </dsp:txXfrm>
    </dsp:sp>
    <dsp:sp modelId="{F68E5716-81B6-4760-8527-D76F800E97CC}">
      <dsp:nvSpPr>
        <dsp:cNvPr id="0" name=""/>
        <dsp:cNvSpPr/>
      </dsp:nvSpPr>
      <dsp:spPr>
        <a:xfrm>
          <a:off x="0" y="1228324"/>
          <a:ext cx="6666833" cy="93483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MY" sz="1700" kern="1200"/>
            <a:t>Missingness Matrix (Heatmap)</a:t>
          </a:r>
          <a:endParaRPr lang="en-US" sz="1700" kern="1200"/>
        </a:p>
      </dsp:txBody>
      <dsp:txXfrm>
        <a:off x="45635" y="1273959"/>
        <a:ext cx="6575563" cy="843560"/>
      </dsp:txXfrm>
    </dsp:sp>
    <dsp:sp modelId="{BC1F8151-EDCE-4583-82B5-DFDA070D0F7D}">
      <dsp:nvSpPr>
        <dsp:cNvPr id="0" name=""/>
        <dsp:cNvSpPr/>
      </dsp:nvSpPr>
      <dsp:spPr>
        <a:xfrm>
          <a:off x="0" y="2163154"/>
          <a:ext cx="6666833"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MY" sz="1300" kern="1200"/>
            <a:t>This is a grid where each cell represents a data point.</a:t>
          </a:r>
          <a:endParaRPr lang="en-US" sz="1300" kern="1200"/>
        </a:p>
        <a:p>
          <a:pPr marL="114300" lvl="1" indent="-114300" algn="l" defTabSz="577850">
            <a:lnSpc>
              <a:spcPct val="90000"/>
            </a:lnSpc>
            <a:spcBef>
              <a:spcPct val="0"/>
            </a:spcBef>
            <a:spcAft>
              <a:spcPct val="20000"/>
            </a:spcAft>
            <a:buChar char="•"/>
          </a:pPr>
          <a:r>
            <a:rPr lang="en-MY" sz="1300" kern="1200"/>
            <a:t>Non-missing values are colored (often in gray) and missing values in a different color (like white or red).</a:t>
          </a:r>
          <a:endParaRPr lang="en-US" sz="1300" kern="1200"/>
        </a:p>
        <a:p>
          <a:pPr marL="114300" lvl="1" indent="-114300" algn="l" defTabSz="577850">
            <a:lnSpc>
              <a:spcPct val="90000"/>
            </a:lnSpc>
            <a:spcBef>
              <a:spcPct val="0"/>
            </a:spcBef>
            <a:spcAft>
              <a:spcPct val="20000"/>
            </a:spcAft>
            <a:buChar char="•"/>
          </a:pPr>
          <a:r>
            <a:rPr lang="en-MY" sz="1300" kern="1200"/>
            <a:t>This visualization helps in identifying patterns or clusters of missing data across observations and variables.</a:t>
          </a:r>
          <a:endParaRPr lang="en-US" sz="1300" kern="1200"/>
        </a:p>
      </dsp:txBody>
      <dsp:txXfrm>
        <a:off x="0" y="2163154"/>
        <a:ext cx="6666833" cy="1038105"/>
      </dsp:txXfrm>
    </dsp:sp>
    <dsp:sp modelId="{56575C27-C9E1-4909-8DBC-40972FA823E3}">
      <dsp:nvSpPr>
        <dsp:cNvPr id="0" name=""/>
        <dsp:cNvSpPr/>
      </dsp:nvSpPr>
      <dsp:spPr>
        <a:xfrm>
          <a:off x="0" y="3201259"/>
          <a:ext cx="6666833" cy="93483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MY" sz="1700" kern="1200"/>
            <a:t>Bar Chart of Missing Values</a:t>
          </a:r>
          <a:endParaRPr lang="en-US" sz="1700" kern="1200"/>
        </a:p>
      </dsp:txBody>
      <dsp:txXfrm>
        <a:off x="45635" y="3246894"/>
        <a:ext cx="6575563" cy="843560"/>
      </dsp:txXfrm>
    </dsp:sp>
    <dsp:sp modelId="{6B477100-8A4F-49FF-8452-A6250B581F26}">
      <dsp:nvSpPr>
        <dsp:cNvPr id="0" name=""/>
        <dsp:cNvSpPr/>
      </dsp:nvSpPr>
      <dsp:spPr>
        <a:xfrm>
          <a:off x="0" y="4136090"/>
          <a:ext cx="6666833"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MY" sz="1300" kern="1200"/>
            <a:t>This is a simple bar chart representing the number or percentage of missing values in each variable.</a:t>
          </a:r>
          <a:endParaRPr lang="en-US" sz="1300" kern="1200"/>
        </a:p>
        <a:p>
          <a:pPr marL="114300" lvl="1" indent="-114300" algn="l" defTabSz="577850">
            <a:lnSpc>
              <a:spcPct val="90000"/>
            </a:lnSpc>
            <a:spcBef>
              <a:spcPct val="0"/>
            </a:spcBef>
            <a:spcAft>
              <a:spcPct val="20000"/>
            </a:spcAft>
            <a:buChar char="•"/>
          </a:pPr>
          <a:r>
            <a:rPr lang="en-MY" sz="1300" kern="1200" dirty="0"/>
            <a:t>It provides a quick overview of which variables have the most missing data.</a:t>
          </a:r>
          <a:endParaRPr lang="en-US" sz="1300" kern="1200" dirty="0"/>
        </a:p>
        <a:p>
          <a:pPr marL="114300" lvl="1" indent="-114300" algn="l" defTabSz="577850">
            <a:lnSpc>
              <a:spcPct val="90000"/>
            </a:lnSpc>
            <a:spcBef>
              <a:spcPct val="0"/>
            </a:spcBef>
            <a:spcAft>
              <a:spcPct val="20000"/>
            </a:spcAft>
            <a:buChar char="•"/>
          </a:pPr>
          <a:endParaRPr lang="en-US" sz="1300" kern="1200" dirty="0"/>
        </a:p>
        <a:p>
          <a:pPr marL="114300" lvl="1" indent="-114300" algn="l" defTabSz="577850">
            <a:lnSpc>
              <a:spcPct val="90000"/>
            </a:lnSpc>
            <a:spcBef>
              <a:spcPct val="0"/>
            </a:spcBef>
            <a:spcAft>
              <a:spcPct val="20000"/>
            </a:spcAft>
            <a:buChar char="•"/>
          </a:pPr>
          <a:r>
            <a:rPr lang="en-MY" sz="1300" kern="1200" dirty="0"/>
            <a:t>tools like Python </a:t>
          </a:r>
          <a:r>
            <a:rPr lang="en-MY" sz="1300" kern="1200" dirty="0" err="1"/>
            <a:t>missingno</a:t>
          </a:r>
          <a:r>
            <a:rPr lang="en-MY" sz="1300" kern="1200" dirty="0"/>
            <a:t> library, Tableau, and Power BI for more interactive visualizations.</a:t>
          </a:r>
          <a:endParaRPr lang="en-US" sz="1300" kern="1200" dirty="0"/>
        </a:p>
      </dsp:txBody>
      <dsp:txXfrm>
        <a:off x="0" y="4136090"/>
        <a:ext cx="6666833" cy="10732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9D1F1-AD10-4A8E-954C-CE4FBE68F5E7}">
      <dsp:nvSpPr>
        <dsp:cNvPr id="0" name=""/>
        <dsp:cNvSpPr/>
      </dsp:nvSpPr>
      <dsp:spPr>
        <a:xfrm>
          <a:off x="0" y="400369"/>
          <a:ext cx="6666833" cy="12127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MY" sz="1400" kern="1200"/>
            <a:t>This plot visualizes the correlation structure of missingness between different variables.</a:t>
          </a:r>
          <a:endParaRPr lang="en-US" sz="1400" kern="1200"/>
        </a:p>
        <a:p>
          <a:pPr marL="114300" lvl="1" indent="-114300" algn="l" defTabSz="622300">
            <a:lnSpc>
              <a:spcPct val="90000"/>
            </a:lnSpc>
            <a:spcBef>
              <a:spcPct val="0"/>
            </a:spcBef>
            <a:spcAft>
              <a:spcPct val="15000"/>
            </a:spcAft>
            <a:buChar char="•"/>
          </a:pPr>
          <a:r>
            <a:rPr lang="en-MY" sz="1400" kern="1200"/>
            <a:t>It can help identify if two variables tend to have missing values simultaneously.</a:t>
          </a:r>
          <a:endParaRPr lang="en-US" sz="1400" kern="1200"/>
        </a:p>
      </dsp:txBody>
      <dsp:txXfrm>
        <a:off x="0" y="400369"/>
        <a:ext cx="6666833" cy="1212750"/>
      </dsp:txXfrm>
    </dsp:sp>
    <dsp:sp modelId="{6EFD5F4B-C5EF-4C8D-B1CC-80D7CE127632}">
      <dsp:nvSpPr>
        <dsp:cNvPr id="0" name=""/>
        <dsp:cNvSpPr/>
      </dsp:nvSpPr>
      <dsp:spPr>
        <a:xfrm>
          <a:off x="333341" y="193729"/>
          <a:ext cx="4666783" cy="413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MY" sz="1400" kern="1200"/>
            <a:t>Matrix Plot</a:t>
          </a:r>
          <a:endParaRPr lang="en-US" sz="1400" kern="1200"/>
        </a:p>
      </dsp:txBody>
      <dsp:txXfrm>
        <a:off x="353516" y="213904"/>
        <a:ext cx="4626433" cy="372930"/>
      </dsp:txXfrm>
    </dsp:sp>
    <dsp:sp modelId="{E836A258-D90E-420A-AF3D-225B391A7FF0}">
      <dsp:nvSpPr>
        <dsp:cNvPr id="0" name=""/>
        <dsp:cNvSpPr/>
      </dsp:nvSpPr>
      <dsp:spPr>
        <a:xfrm>
          <a:off x="0" y="1895360"/>
          <a:ext cx="6666833" cy="793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MY" sz="1400" kern="1200"/>
            <a:t>If the data has a time component, plotting missing values over time can reveal patterns of missingness related to specific time periods or events.</a:t>
          </a:r>
          <a:endParaRPr lang="en-US" sz="1400" kern="1200"/>
        </a:p>
      </dsp:txBody>
      <dsp:txXfrm>
        <a:off x="0" y="1895360"/>
        <a:ext cx="6666833" cy="793800"/>
      </dsp:txXfrm>
    </dsp:sp>
    <dsp:sp modelId="{7204A72F-E3EA-47CA-A6E8-42E0D4A0F1BA}">
      <dsp:nvSpPr>
        <dsp:cNvPr id="0" name=""/>
        <dsp:cNvSpPr/>
      </dsp:nvSpPr>
      <dsp:spPr>
        <a:xfrm>
          <a:off x="333341" y="1688719"/>
          <a:ext cx="4666783" cy="413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MY" sz="1400" kern="1200"/>
            <a:t>Time Series Plot (for Time-Stamped Data)</a:t>
          </a:r>
          <a:endParaRPr lang="en-US" sz="1400" kern="1200"/>
        </a:p>
      </dsp:txBody>
      <dsp:txXfrm>
        <a:off x="353516" y="1708894"/>
        <a:ext cx="4626433" cy="372930"/>
      </dsp:txXfrm>
    </dsp:sp>
    <dsp:sp modelId="{47452C2F-8066-4759-BE85-2651FF37E5F3}">
      <dsp:nvSpPr>
        <dsp:cNvPr id="0" name=""/>
        <dsp:cNvSpPr/>
      </dsp:nvSpPr>
      <dsp:spPr>
        <a:xfrm>
          <a:off x="0" y="2971400"/>
          <a:ext cx="6666833" cy="9922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MY" sz="1400" kern="1200"/>
            <a:t>This hierarchical clustering method can help identify which variables have similar missingness patterns. It's especially useful for large datasets with many variables.</a:t>
          </a:r>
          <a:endParaRPr lang="en-US" sz="1400" kern="1200"/>
        </a:p>
      </dsp:txBody>
      <dsp:txXfrm>
        <a:off x="0" y="2971400"/>
        <a:ext cx="6666833" cy="992250"/>
      </dsp:txXfrm>
    </dsp:sp>
    <dsp:sp modelId="{16E77D9A-C65F-4BB7-B3D6-D01962EA8CE9}">
      <dsp:nvSpPr>
        <dsp:cNvPr id="0" name=""/>
        <dsp:cNvSpPr/>
      </dsp:nvSpPr>
      <dsp:spPr>
        <a:xfrm>
          <a:off x="333341" y="2764759"/>
          <a:ext cx="4666783" cy="413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MY" sz="1400" kern="1200"/>
            <a:t>Dendrogram</a:t>
          </a:r>
          <a:endParaRPr lang="en-US" sz="1400" kern="1200"/>
        </a:p>
      </dsp:txBody>
      <dsp:txXfrm>
        <a:off x="353516" y="2784934"/>
        <a:ext cx="4626433" cy="372930"/>
      </dsp:txXfrm>
    </dsp:sp>
    <dsp:sp modelId="{39FAEE05-87F9-40C7-A8F4-C5A4FB8B3CCF}">
      <dsp:nvSpPr>
        <dsp:cNvPr id="0" name=""/>
        <dsp:cNvSpPr/>
      </dsp:nvSpPr>
      <dsp:spPr>
        <a:xfrm>
          <a:off x="0" y="4245890"/>
          <a:ext cx="6666833" cy="10143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MY" sz="1400" kern="1200"/>
            <a:t>For continuous data, scatter plots can be used to visualize the relationship between variables and the pattern of missingness.</a:t>
          </a:r>
          <a:endParaRPr lang="en-US" sz="1400" kern="1200"/>
        </a:p>
        <a:p>
          <a:pPr marL="114300" lvl="1" indent="-114300" algn="l" defTabSz="622300">
            <a:lnSpc>
              <a:spcPct val="90000"/>
            </a:lnSpc>
            <a:spcBef>
              <a:spcPct val="0"/>
            </a:spcBef>
            <a:spcAft>
              <a:spcPct val="15000"/>
            </a:spcAft>
            <a:buChar char="•"/>
          </a:pPr>
          <a:r>
            <a:rPr lang="en-MY" sz="1400" kern="1200"/>
            <a:t>Points can be colored based on whether a third variable is missing or not.</a:t>
          </a:r>
          <a:endParaRPr lang="en-US" sz="1400" kern="1200"/>
        </a:p>
      </dsp:txBody>
      <dsp:txXfrm>
        <a:off x="0" y="4245890"/>
        <a:ext cx="6666833" cy="1014300"/>
      </dsp:txXfrm>
    </dsp:sp>
    <dsp:sp modelId="{B6785C83-8FAB-450F-8612-F93BD556549A}">
      <dsp:nvSpPr>
        <dsp:cNvPr id="0" name=""/>
        <dsp:cNvSpPr/>
      </dsp:nvSpPr>
      <dsp:spPr>
        <a:xfrm>
          <a:off x="333341" y="4039250"/>
          <a:ext cx="4666783" cy="413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MY" sz="1400" kern="1200"/>
            <a:t>Scatter Plots</a:t>
          </a:r>
          <a:endParaRPr lang="en-US" sz="1400" kern="1200"/>
        </a:p>
      </dsp:txBody>
      <dsp:txXfrm>
        <a:off x="353516" y="4059425"/>
        <a:ext cx="4626433"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3773D-3E23-4A81-A411-114F57CAC17B}">
      <dsp:nvSpPr>
        <dsp:cNvPr id="0" name=""/>
        <dsp:cNvSpPr/>
      </dsp:nvSpPr>
      <dsp:spPr>
        <a:xfrm>
          <a:off x="0" y="12042"/>
          <a:ext cx="6666833" cy="6475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1. Simple Imputation Methods:</a:t>
          </a:r>
          <a:endParaRPr lang="en-US" sz="2700" kern="1200"/>
        </a:p>
      </dsp:txBody>
      <dsp:txXfrm>
        <a:off x="31613" y="43655"/>
        <a:ext cx="6603607" cy="584369"/>
      </dsp:txXfrm>
    </dsp:sp>
    <dsp:sp modelId="{B4295981-03C3-4BFC-B285-D4A1C218D46B}">
      <dsp:nvSpPr>
        <dsp:cNvPr id="0" name=""/>
        <dsp:cNvSpPr/>
      </dsp:nvSpPr>
      <dsp:spPr>
        <a:xfrm>
          <a:off x="0" y="737397"/>
          <a:ext cx="6666833" cy="647595"/>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Mean/Median/Mode Imputation:</a:t>
          </a:r>
          <a:endParaRPr lang="en-US" sz="2700" kern="1200"/>
        </a:p>
      </dsp:txBody>
      <dsp:txXfrm>
        <a:off x="31613" y="769010"/>
        <a:ext cx="6603607" cy="584369"/>
      </dsp:txXfrm>
    </dsp:sp>
    <dsp:sp modelId="{9428F95A-91D1-41FF-974B-F788C064DC39}">
      <dsp:nvSpPr>
        <dsp:cNvPr id="0" name=""/>
        <dsp:cNvSpPr/>
      </dsp:nvSpPr>
      <dsp:spPr>
        <a:xfrm>
          <a:off x="0" y="1384992"/>
          <a:ext cx="6666833" cy="201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MY" sz="2100" kern="1200"/>
            <a:t>Replace missing values with the mean (for continuous variables), median (for ordinal variables), or mode (for categorical variables).</a:t>
          </a:r>
          <a:endParaRPr lang="en-US" sz="2100" kern="1200"/>
        </a:p>
        <a:p>
          <a:pPr marL="228600" lvl="1" indent="-228600" algn="l" defTabSz="933450">
            <a:lnSpc>
              <a:spcPct val="90000"/>
            </a:lnSpc>
            <a:spcBef>
              <a:spcPct val="0"/>
            </a:spcBef>
            <a:spcAft>
              <a:spcPct val="20000"/>
            </a:spcAft>
            <a:buChar char="•"/>
          </a:pPr>
          <a:r>
            <a:rPr lang="en-MY" sz="2100" kern="1200"/>
            <a:t>Pros: Easy to implement.</a:t>
          </a:r>
          <a:endParaRPr lang="en-US" sz="2100" kern="1200"/>
        </a:p>
        <a:p>
          <a:pPr marL="228600" lvl="1" indent="-228600" algn="l" defTabSz="933450">
            <a:lnSpc>
              <a:spcPct val="90000"/>
            </a:lnSpc>
            <a:spcBef>
              <a:spcPct val="0"/>
            </a:spcBef>
            <a:spcAft>
              <a:spcPct val="20000"/>
            </a:spcAft>
            <a:buChar char="•"/>
          </a:pPr>
          <a:r>
            <a:rPr lang="en-MY" sz="2100" kern="1200"/>
            <a:t>Cons: Can reduce variance and doesn't account for the uncertainty about the right imputation.</a:t>
          </a:r>
          <a:endParaRPr lang="en-US" sz="2100" kern="1200"/>
        </a:p>
      </dsp:txBody>
      <dsp:txXfrm>
        <a:off x="0" y="1384992"/>
        <a:ext cx="6666833" cy="2012039"/>
      </dsp:txXfrm>
    </dsp:sp>
    <dsp:sp modelId="{29B0F6ED-6E5C-4F18-87F3-1113B7FC356C}">
      <dsp:nvSpPr>
        <dsp:cNvPr id="0" name=""/>
        <dsp:cNvSpPr/>
      </dsp:nvSpPr>
      <dsp:spPr>
        <a:xfrm>
          <a:off x="0" y="3397032"/>
          <a:ext cx="6666833" cy="64759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Zero or Constant Imputation:</a:t>
          </a:r>
          <a:endParaRPr lang="en-US" sz="2700" kern="1200"/>
        </a:p>
      </dsp:txBody>
      <dsp:txXfrm>
        <a:off x="31613" y="3428645"/>
        <a:ext cx="6603607" cy="584369"/>
      </dsp:txXfrm>
    </dsp:sp>
    <dsp:sp modelId="{778B21A7-A1AA-4B32-807D-5C8FEC79948A}">
      <dsp:nvSpPr>
        <dsp:cNvPr id="0" name=""/>
        <dsp:cNvSpPr/>
      </dsp:nvSpPr>
      <dsp:spPr>
        <a:xfrm>
          <a:off x="0" y="4044627"/>
          <a:ext cx="6666833"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MY" sz="2100" kern="1200"/>
            <a:t>Replace missing values with a constant, like zero.</a:t>
          </a:r>
          <a:endParaRPr lang="en-US" sz="2100" kern="1200"/>
        </a:p>
        <a:p>
          <a:pPr marL="228600" lvl="1" indent="-228600" algn="l" defTabSz="933450">
            <a:lnSpc>
              <a:spcPct val="90000"/>
            </a:lnSpc>
            <a:spcBef>
              <a:spcPct val="0"/>
            </a:spcBef>
            <a:spcAft>
              <a:spcPct val="20000"/>
            </a:spcAft>
            <a:buChar char="•"/>
          </a:pPr>
          <a:r>
            <a:rPr lang="en-MY" sz="2100" kern="1200"/>
            <a:t>Pros: Simple.</a:t>
          </a:r>
          <a:endParaRPr lang="en-US" sz="2100" kern="1200"/>
        </a:p>
        <a:p>
          <a:pPr marL="228600" lvl="1" indent="-228600" algn="l" defTabSz="933450">
            <a:lnSpc>
              <a:spcPct val="90000"/>
            </a:lnSpc>
            <a:spcBef>
              <a:spcPct val="0"/>
            </a:spcBef>
            <a:spcAft>
              <a:spcPct val="20000"/>
            </a:spcAft>
            <a:buChar char="•"/>
          </a:pPr>
          <a:r>
            <a:rPr lang="en-MY" sz="2100" kern="1200"/>
            <a:t>Cons: Can introduce bias if the constant is not a meaningful replacement.</a:t>
          </a:r>
          <a:endParaRPr lang="en-US" sz="2100" kern="1200"/>
        </a:p>
      </dsp:txBody>
      <dsp:txXfrm>
        <a:off x="0" y="4044627"/>
        <a:ext cx="6666833" cy="1397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79F26-6802-4526-8530-C714E2B1B82B}">
      <dsp:nvSpPr>
        <dsp:cNvPr id="0" name=""/>
        <dsp:cNvSpPr/>
      </dsp:nvSpPr>
      <dsp:spPr>
        <a:xfrm>
          <a:off x="0" y="189634"/>
          <a:ext cx="6666833" cy="50368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Last Observation Carried Forward (LOCF):</a:t>
          </a:r>
          <a:endParaRPr lang="en-US" sz="2100" kern="1200"/>
        </a:p>
      </dsp:txBody>
      <dsp:txXfrm>
        <a:off x="24588" y="214222"/>
        <a:ext cx="6617657" cy="454509"/>
      </dsp:txXfrm>
    </dsp:sp>
    <dsp:sp modelId="{C27781E5-2C8D-4D90-844E-C9168B238A60}">
      <dsp:nvSpPr>
        <dsp:cNvPr id="0" name=""/>
        <dsp:cNvSpPr/>
      </dsp:nvSpPr>
      <dsp:spPr>
        <a:xfrm>
          <a:off x="0" y="693319"/>
          <a:ext cx="6666833"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MY" sz="1600" kern="1200"/>
            <a:t>In time-series data, replace a missing value with the last observed value.</a:t>
          </a:r>
          <a:endParaRPr lang="en-US" sz="1600" kern="1200"/>
        </a:p>
        <a:p>
          <a:pPr marL="171450" lvl="1" indent="-171450" algn="l" defTabSz="711200">
            <a:lnSpc>
              <a:spcPct val="90000"/>
            </a:lnSpc>
            <a:spcBef>
              <a:spcPct val="0"/>
            </a:spcBef>
            <a:spcAft>
              <a:spcPct val="20000"/>
            </a:spcAft>
            <a:buChar char="•"/>
          </a:pPr>
          <a:r>
            <a:rPr lang="en-MY" sz="1600" kern="1200"/>
            <a:t>Pros: Takes advantage of time structure.</a:t>
          </a:r>
          <a:endParaRPr lang="en-US" sz="1600" kern="1200"/>
        </a:p>
        <a:p>
          <a:pPr marL="171450" lvl="1" indent="-171450" algn="l" defTabSz="711200">
            <a:lnSpc>
              <a:spcPct val="90000"/>
            </a:lnSpc>
            <a:spcBef>
              <a:spcPct val="0"/>
            </a:spcBef>
            <a:spcAft>
              <a:spcPct val="20000"/>
            </a:spcAft>
            <a:buChar char="•"/>
          </a:pPr>
          <a:r>
            <a:rPr lang="en-MY" sz="1600" kern="1200"/>
            <a:t>Cons: Can introduce bias if data is not stationary.</a:t>
          </a:r>
          <a:endParaRPr lang="en-US" sz="1600" kern="1200"/>
        </a:p>
      </dsp:txBody>
      <dsp:txXfrm>
        <a:off x="0" y="693319"/>
        <a:ext cx="6666833" cy="825930"/>
      </dsp:txXfrm>
    </dsp:sp>
    <dsp:sp modelId="{3DD90AC3-DAC4-4B64-B05E-2822BDE326E1}">
      <dsp:nvSpPr>
        <dsp:cNvPr id="0" name=""/>
        <dsp:cNvSpPr/>
      </dsp:nvSpPr>
      <dsp:spPr>
        <a:xfrm>
          <a:off x="0" y="1519249"/>
          <a:ext cx="6666833" cy="503685"/>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2. Model-based Imputation Methods:</a:t>
          </a:r>
          <a:endParaRPr lang="en-US" sz="2100" kern="1200"/>
        </a:p>
      </dsp:txBody>
      <dsp:txXfrm>
        <a:off x="24588" y="1543837"/>
        <a:ext cx="6617657" cy="454509"/>
      </dsp:txXfrm>
    </dsp:sp>
    <dsp:sp modelId="{4731EDA9-2C4A-4393-849D-3B864B988FEA}">
      <dsp:nvSpPr>
        <dsp:cNvPr id="0" name=""/>
        <dsp:cNvSpPr/>
      </dsp:nvSpPr>
      <dsp:spPr>
        <a:xfrm>
          <a:off x="0" y="2083414"/>
          <a:ext cx="6666833" cy="503685"/>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Linear Regression Imputation:</a:t>
          </a:r>
          <a:endParaRPr lang="en-US" sz="2100" kern="1200"/>
        </a:p>
      </dsp:txBody>
      <dsp:txXfrm>
        <a:off x="24588" y="2108002"/>
        <a:ext cx="6617657" cy="454509"/>
      </dsp:txXfrm>
    </dsp:sp>
    <dsp:sp modelId="{4DAC655B-AEA4-46B4-82AA-36926D78C26E}">
      <dsp:nvSpPr>
        <dsp:cNvPr id="0" name=""/>
        <dsp:cNvSpPr/>
      </dsp:nvSpPr>
      <dsp:spPr>
        <a:xfrm>
          <a:off x="0" y="2587099"/>
          <a:ext cx="6666833"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MY" sz="1600" kern="1200"/>
            <a:t>Use a variable with missing data as the dependent variable in a regression model, and use other variables to predict missing values.</a:t>
          </a:r>
          <a:endParaRPr lang="en-US" sz="1600" kern="1200"/>
        </a:p>
        <a:p>
          <a:pPr marL="171450" lvl="1" indent="-171450" algn="l" defTabSz="711200">
            <a:lnSpc>
              <a:spcPct val="90000"/>
            </a:lnSpc>
            <a:spcBef>
              <a:spcPct val="0"/>
            </a:spcBef>
            <a:spcAft>
              <a:spcPct val="20000"/>
            </a:spcAft>
            <a:buChar char="•"/>
          </a:pPr>
          <a:r>
            <a:rPr lang="en-MY" sz="1600" kern="1200"/>
            <a:t>Pros: Uses information from other variables.</a:t>
          </a:r>
          <a:endParaRPr lang="en-US" sz="1600" kern="1200"/>
        </a:p>
        <a:p>
          <a:pPr marL="171450" lvl="1" indent="-171450" algn="l" defTabSz="711200">
            <a:lnSpc>
              <a:spcPct val="90000"/>
            </a:lnSpc>
            <a:spcBef>
              <a:spcPct val="0"/>
            </a:spcBef>
            <a:spcAft>
              <a:spcPct val="20000"/>
            </a:spcAft>
            <a:buChar char="•"/>
          </a:pPr>
          <a:r>
            <a:rPr lang="en-MY" sz="1600" kern="1200"/>
            <a:t>Cons: Assumes a specific model structure which may not always hold.</a:t>
          </a:r>
          <a:endParaRPr lang="en-US" sz="1600" kern="1200"/>
        </a:p>
      </dsp:txBody>
      <dsp:txXfrm>
        <a:off x="0" y="2587099"/>
        <a:ext cx="6666833" cy="1065015"/>
      </dsp:txXfrm>
    </dsp:sp>
    <dsp:sp modelId="{E962DBC7-61CB-4579-8D3C-0C0DE8062453}">
      <dsp:nvSpPr>
        <dsp:cNvPr id="0" name=""/>
        <dsp:cNvSpPr/>
      </dsp:nvSpPr>
      <dsp:spPr>
        <a:xfrm>
          <a:off x="0" y="3652115"/>
          <a:ext cx="6666833" cy="50368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K-Nearest Neighbors (KNN) Imputation:</a:t>
          </a:r>
          <a:endParaRPr lang="en-US" sz="2100" kern="1200"/>
        </a:p>
      </dsp:txBody>
      <dsp:txXfrm>
        <a:off x="24588" y="3676703"/>
        <a:ext cx="6617657" cy="454509"/>
      </dsp:txXfrm>
    </dsp:sp>
    <dsp:sp modelId="{6EFF913A-E3D8-4EFE-9DAE-B604EB6EF7DC}">
      <dsp:nvSpPr>
        <dsp:cNvPr id="0" name=""/>
        <dsp:cNvSpPr/>
      </dsp:nvSpPr>
      <dsp:spPr>
        <a:xfrm>
          <a:off x="0" y="4155800"/>
          <a:ext cx="6666833"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MY" sz="1600" kern="1200"/>
            <a:t>Replace missing values based on the values of their K-nearest neighbors.</a:t>
          </a:r>
          <a:endParaRPr lang="en-US" sz="1600" kern="1200"/>
        </a:p>
        <a:p>
          <a:pPr marL="171450" lvl="1" indent="-171450" algn="l" defTabSz="711200">
            <a:lnSpc>
              <a:spcPct val="90000"/>
            </a:lnSpc>
            <a:spcBef>
              <a:spcPct val="0"/>
            </a:spcBef>
            <a:spcAft>
              <a:spcPct val="20000"/>
            </a:spcAft>
            <a:buChar char="•"/>
          </a:pPr>
          <a:r>
            <a:rPr lang="en-MY" sz="1600" kern="1200"/>
            <a:t>Pros: Non-parametric and can capture complex patterns.</a:t>
          </a:r>
          <a:endParaRPr lang="en-US" sz="1600" kern="1200"/>
        </a:p>
        <a:p>
          <a:pPr marL="171450" lvl="1" indent="-171450" algn="l" defTabSz="711200">
            <a:lnSpc>
              <a:spcPct val="90000"/>
            </a:lnSpc>
            <a:spcBef>
              <a:spcPct val="0"/>
            </a:spcBef>
            <a:spcAft>
              <a:spcPct val="20000"/>
            </a:spcAft>
            <a:buChar char="•"/>
          </a:pPr>
          <a:r>
            <a:rPr lang="en-MY" sz="1600" kern="1200"/>
            <a:t>Cons: Computationally intensive and sensitive to the choice of </a:t>
          </a:r>
          <a:endParaRPr lang="en-US" sz="1600" kern="1200"/>
        </a:p>
        <a:p>
          <a:pPr marL="171450" lvl="1" indent="-171450" algn="l" defTabSz="711200">
            <a:lnSpc>
              <a:spcPct val="90000"/>
            </a:lnSpc>
            <a:spcBef>
              <a:spcPct val="0"/>
            </a:spcBef>
            <a:spcAft>
              <a:spcPct val="20000"/>
            </a:spcAft>
            <a:buChar char="•"/>
          </a:pPr>
          <a:r>
            <a:rPr lang="en-MY" sz="1600" kern="1200"/>
            <a:t>K and distance metric.</a:t>
          </a:r>
          <a:endParaRPr lang="en-US" sz="1600" kern="1200"/>
        </a:p>
      </dsp:txBody>
      <dsp:txXfrm>
        <a:off x="0" y="4155800"/>
        <a:ext cx="6666833" cy="1108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04F1-D5F6-4BCC-A262-072231317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47DEE1C-8410-2460-5229-EB978EA80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2D368A8-86EF-A886-2542-1420CB617138}"/>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DFF9FB38-EDFB-B9AF-E6AC-F1F69E3B7F0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A88B3A0-3B94-69D0-76B3-6DFAAD19DEDD}"/>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322447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3D31-B237-ED03-EE16-CCCF043B22C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8C727B3-B28A-EFB2-8BB7-6C095FF92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B37823-8FAA-4B49-A037-98E5C42851AA}"/>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66EF6BB5-ADD7-1C5D-DD9C-DE2DE422580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5FA7E20-3E8B-8B6D-1F6C-6FFAF2268566}"/>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73185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827AE-26F9-5905-CADB-EB6DC50B49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7F074E5-F43E-42BD-FE1C-CFF847F0A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654DD46-2819-6F0B-9B76-2BD923A90DA4}"/>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C7E0BFA8-4076-07F0-89C7-EB38770F68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9C08692-D3FA-92A4-831A-8E03B171FE37}"/>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22588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678C-FF88-AFC7-C36A-9C21BD6B96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D67502D-231D-FF36-BFA0-0CA566AF9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26B9922-BD75-3581-C053-AA917A84EAD6}"/>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9BA8C8AD-36B9-3EAE-8729-E185C3C835A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BA96542-79AA-ED1E-2B67-B60FFD21AB9D}"/>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130058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E410-4872-BB0F-CB79-192701516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158D70E-4923-6E66-BAD3-3F1C0B3E7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1E48D-CD06-8D8A-0D40-2C8109367DCE}"/>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AE3CFD21-A906-693F-D55B-0F7F79D8429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F97F5BA-7966-C916-BAAE-5EF744A0E436}"/>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111852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8AE8-CA10-3373-A201-73F2FFC237D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8D4B29B-10E0-90B9-D3EA-3D2E68A9C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572A2318-2C53-9F1F-59B0-F8FB0A111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AFF6067-7DFD-BE5D-4123-E2A543417FAE}"/>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6" name="Footer Placeholder 5">
            <a:extLst>
              <a:ext uri="{FF2B5EF4-FFF2-40B4-BE49-F238E27FC236}">
                <a16:creationId xmlns:a16="http://schemas.microsoft.com/office/drawing/2014/main" id="{F3519AEE-26D3-451F-7E15-F8494F509B9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8C48882-9195-D0F6-D163-75F529ED3C2B}"/>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323534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C20D-AF69-DE3E-48DD-6E1C8826B12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3FDD8BF-2DD3-2559-9C66-692194C61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D71FC-A88C-34C2-9022-641A000D1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B6B2694-3DE6-C875-4E1F-E47649D76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AD633-92AE-CE0E-291C-52CEC06096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554426A-EC68-69D6-8374-8C0D1F12D129}"/>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8" name="Footer Placeholder 7">
            <a:extLst>
              <a:ext uri="{FF2B5EF4-FFF2-40B4-BE49-F238E27FC236}">
                <a16:creationId xmlns:a16="http://schemas.microsoft.com/office/drawing/2014/main" id="{2B51E845-2B09-5588-51D6-16E8C150E95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D0A4A8D-9768-F1B8-EF46-6E4A83E429F5}"/>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22599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C26B-E3C0-FF8F-08E5-28E76FFF090E}"/>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5D9611C-5988-A6DD-7805-EF722D3306FD}"/>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4" name="Footer Placeholder 3">
            <a:extLst>
              <a:ext uri="{FF2B5EF4-FFF2-40B4-BE49-F238E27FC236}">
                <a16:creationId xmlns:a16="http://schemas.microsoft.com/office/drawing/2014/main" id="{0A75BF83-829D-7834-1859-13198A16AE8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9EA389D1-E27B-60F4-9BEC-7484AC39A00E}"/>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25183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23564-5366-3282-D304-D1302EBCC56B}"/>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3" name="Footer Placeholder 2">
            <a:extLst>
              <a:ext uri="{FF2B5EF4-FFF2-40B4-BE49-F238E27FC236}">
                <a16:creationId xmlns:a16="http://schemas.microsoft.com/office/drawing/2014/main" id="{042D014D-3D5E-28D7-1FDC-236B7B36D52D}"/>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FC9A202-F6AA-E7A6-C46F-C4530FB4AC9B}"/>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212591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FDA0-30C0-0B41-D58E-D96BEF199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899788E8-3A88-D5F6-41A8-D8416AB3C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5EC52CE-CCE2-BE9D-F6DD-5BD9E9B74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8278E-51D4-C33E-F67C-BE31FB6A4797}"/>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6" name="Footer Placeholder 5">
            <a:extLst>
              <a:ext uri="{FF2B5EF4-FFF2-40B4-BE49-F238E27FC236}">
                <a16:creationId xmlns:a16="http://schemas.microsoft.com/office/drawing/2014/main" id="{AAE5F2A2-77CE-F45A-B1BE-C7C9F280D76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6751C8C-E2F5-F0E9-B4DC-46442A40B517}"/>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413115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3761-68DA-E6FC-14D9-68CC74394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818629C9-E442-92C8-5828-F48D17C59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0494B44-744B-80F8-9190-F55189D2A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ACC15-3FDB-194F-B6EA-D5B94CB7F8D0}"/>
              </a:ext>
            </a:extLst>
          </p:cNvPr>
          <p:cNvSpPr>
            <a:spLocks noGrp="1"/>
          </p:cNvSpPr>
          <p:nvPr>
            <p:ph type="dt" sz="half" idx="10"/>
          </p:nvPr>
        </p:nvSpPr>
        <p:spPr/>
        <p:txBody>
          <a:bodyPr/>
          <a:lstStyle/>
          <a:p>
            <a:fld id="{35911AC4-C56F-4FDF-A84A-54BDEE8A683F}" type="datetimeFigureOut">
              <a:rPr lang="en-MY" smtClean="0"/>
              <a:t>28/9/2024</a:t>
            </a:fld>
            <a:endParaRPr lang="en-MY"/>
          </a:p>
        </p:txBody>
      </p:sp>
      <p:sp>
        <p:nvSpPr>
          <p:cNvPr id="6" name="Footer Placeholder 5">
            <a:extLst>
              <a:ext uri="{FF2B5EF4-FFF2-40B4-BE49-F238E27FC236}">
                <a16:creationId xmlns:a16="http://schemas.microsoft.com/office/drawing/2014/main" id="{826A16B2-A719-2980-4F22-3B7613C569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A776DF7-5B85-B374-80E9-186A5AD07CF0}"/>
              </a:ext>
            </a:extLst>
          </p:cNvPr>
          <p:cNvSpPr>
            <a:spLocks noGrp="1"/>
          </p:cNvSpPr>
          <p:nvPr>
            <p:ph type="sldNum" sz="quarter" idx="12"/>
          </p:nvPr>
        </p:nvSpPr>
        <p:spPr/>
        <p:txBody>
          <a:bodyPr/>
          <a:lstStyle/>
          <a:p>
            <a:fld id="{907126B7-70D0-40BB-A407-E20C3A42780E}" type="slidenum">
              <a:rPr lang="en-MY" smtClean="0"/>
              <a:t>‹#›</a:t>
            </a:fld>
            <a:endParaRPr lang="en-MY"/>
          </a:p>
        </p:txBody>
      </p:sp>
    </p:spTree>
    <p:extLst>
      <p:ext uri="{BB962C8B-B14F-4D97-AF65-F5344CB8AC3E}">
        <p14:creationId xmlns:p14="http://schemas.microsoft.com/office/powerpoint/2010/main" val="237576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B9449-94CB-F7D3-B8D0-57C65A52C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91E18FC-859F-1240-4B71-D2CFCB51D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2C9E4BE-0885-5913-C8ED-7C7919E40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11AC4-C56F-4FDF-A84A-54BDEE8A683F}" type="datetimeFigureOut">
              <a:rPr lang="en-MY" smtClean="0"/>
              <a:t>28/9/2024</a:t>
            </a:fld>
            <a:endParaRPr lang="en-MY"/>
          </a:p>
        </p:txBody>
      </p:sp>
      <p:sp>
        <p:nvSpPr>
          <p:cNvPr id="5" name="Footer Placeholder 4">
            <a:extLst>
              <a:ext uri="{FF2B5EF4-FFF2-40B4-BE49-F238E27FC236}">
                <a16:creationId xmlns:a16="http://schemas.microsoft.com/office/drawing/2014/main" id="{D3D24D57-E8E9-4791-847D-FCFE7851D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502BE1E5-6F21-AE42-088B-D2B338871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126B7-70D0-40BB-A407-E20C3A42780E}" type="slidenum">
              <a:rPr lang="en-MY" smtClean="0"/>
              <a:t>‹#›</a:t>
            </a:fld>
            <a:endParaRPr lang="en-MY"/>
          </a:p>
        </p:txBody>
      </p:sp>
    </p:spTree>
    <p:extLst>
      <p:ext uri="{BB962C8B-B14F-4D97-AF65-F5344CB8AC3E}">
        <p14:creationId xmlns:p14="http://schemas.microsoft.com/office/powerpoint/2010/main" val="185902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1304C-7A8C-B6D5-DF33-7DA81A7CC49E}"/>
              </a:ext>
            </a:extLst>
          </p:cNvPr>
          <p:cNvSpPr>
            <a:spLocks noGrp="1"/>
          </p:cNvSpPr>
          <p:nvPr>
            <p:ph type="ctrTitle"/>
          </p:nvPr>
        </p:nvSpPr>
        <p:spPr>
          <a:xfrm>
            <a:off x="5297762" y="640080"/>
            <a:ext cx="6251110" cy="3566160"/>
          </a:xfrm>
        </p:spPr>
        <p:txBody>
          <a:bodyPr anchor="b">
            <a:normAutofit/>
          </a:bodyPr>
          <a:lstStyle/>
          <a:p>
            <a:pPr algn="l"/>
            <a:r>
              <a:rPr lang="en-MY" sz="5400" dirty="0"/>
              <a:t>Chapter 7</a:t>
            </a:r>
          </a:p>
        </p:txBody>
      </p:sp>
      <p:sp>
        <p:nvSpPr>
          <p:cNvPr id="3" name="Subtitle 2">
            <a:extLst>
              <a:ext uri="{FF2B5EF4-FFF2-40B4-BE49-F238E27FC236}">
                <a16:creationId xmlns:a16="http://schemas.microsoft.com/office/drawing/2014/main" id="{8EFC5389-E3E3-3CAF-C850-B4AA99D2C7AD}"/>
              </a:ext>
            </a:extLst>
          </p:cNvPr>
          <p:cNvSpPr>
            <a:spLocks noGrp="1"/>
          </p:cNvSpPr>
          <p:nvPr>
            <p:ph type="subTitle" idx="1"/>
          </p:nvPr>
        </p:nvSpPr>
        <p:spPr>
          <a:xfrm>
            <a:off x="5297760" y="4636008"/>
            <a:ext cx="6251111" cy="1572768"/>
          </a:xfrm>
        </p:spPr>
        <p:txBody>
          <a:bodyPr>
            <a:normAutofit fontScale="92500" lnSpcReduction="20000"/>
          </a:bodyPr>
          <a:lstStyle/>
          <a:p>
            <a:pPr algn="l"/>
            <a:r>
              <a:rPr lang="en-MY" sz="2000" dirty="0"/>
              <a:t>Modern Techniques for Handling Missing Data: Imputation Methods Using SAS EM and Beyond</a:t>
            </a:r>
          </a:p>
          <a:p>
            <a:pPr algn="l"/>
            <a:r>
              <a:rPr lang="en-MY" sz="2000" dirty="0" err="1"/>
              <a:t>Teh</a:t>
            </a:r>
            <a:r>
              <a:rPr lang="en-MY" sz="2000" dirty="0"/>
              <a:t> Ying Wah</a:t>
            </a:r>
          </a:p>
          <a:p>
            <a:pPr algn="l"/>
            <a:r>
              <a:rPr lang="en-MY" sz="2000" dirty="0"/>
              <a:t>tehyw@um.edu.my</a:t>
            </a:r>
          </a:p>
          <a:p>
            <a:pPr algn="l"/>
            <a:r>
              <a:rPr lang="en-MY" sz="2000" dirty="0"/>
              <a:t>University of Malaya</a:t>
            </a:r>
          </a:p>
          <a:p>
            <a:pPr algn="l"/>
            <a:endParaRPr lang="en-MY" sz="2000" dirty="0"/>
          </a:p>
        </p:txBody>
      </p:sp>
      <p:pic>
        <p:nvPicPr>
          <p:cNvPr id="5" name="Picture 4">
            <a:extLst>
              <a:ext uri="{FF2B5EF4-FFF2-40B4-BE49-F238E27FC236}">
                <a16:creationId xmlns:a16="http://schemas.microsoft.com/office/drawing/2014/main" id="{1A3B7CCF-0326-6BE7-F984-B7F8512525C8}"/>
              </a:ext>
            </a:extLst>
          </p:cNvPr>
          <p:cNvPicPr>
            <a:picLocks noChangeAspect="1"/>
          </p:cNvPicPr>
          <p:nvPr/>
        </p:nvPicPr>
        <p:blipFill rotWithShape="1">
          <a:blip r:embed="rId2"/>
          <a:srcRect l="548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2ABB5396-FE79-8CA9-4F03-80482BCAD431}"/>
              </a:ext>
            </a:extLst>
          </p:cNvPr>
          <p:cNvPicPr>
            <a:picLocks noChangeAspect="1"/>
          </p:cNvPicPr>
          <p:nvPr/>
        </p:nvPicPr>
        <p:blipFill rotWithShape="1">
          <a:blip r:embed="rId2"/>
          <a:srcRect l="26875" r="13958"/>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E5743-4549-A64E-2B3B-91554A7E8251}"/>
              </a:ext>
            </a:extLst>
          </p:cNvPr>
          <p:cNvSpPr>
            <a:spLocks noGrp="1"/>
          </p:cNvSpPr>
          <p:nvPr>
            <p:ph type="title"/>
          </p:nvPr>
        </p:nvSpPr>
        <p:spPr>
          <a:xfrm>
            <a:off x="6115317" y="405685"/>
            <a:ext cx="5464968" cy="1559301"/>
          </a:xfrm>
        </p:spPr>
        <p:txBody>
          <a:bodyPr>
            <a:normAutofit/>
          </a:bodyPr>
          <a:lstStyle/>
          <a:p>
            <a:r>
              <a:rPr lang="en-MY" sz="3400"/>
              <a:t>history intertwined with the development of missing data</a:t>
            </a:r>
          </a:p>
        </p:txBody>
      </p:sp>
      <p:sp>
        <p:nvSpPr>
          <p:cNvPr id="3" name="Content Placeholder 2">
            <a:extLst>
              <a:ext uri="{FF2B5EF4-FFF2-40B4-BE49-F238E27FC236}">
                <a16:creationId xmlns:a16="http://schemas.microsoft.com/office/drawing/2014/main" id="{A284ACF6-7A10-A8A4-6F5F-60C46748C7F9}"/>
              </a:ext>
            </a:extLst>
          </p:cNvPr>
          <p:cNvSpPr>
            <a:spLocks noGrp="1"/>
          </p:cNvSpPr>
          <p:nvPr>
            <p:ph idx="1"/>
          </p:nvPr>
        </p:nvSpPr>
        <p:spPr>
          <a:xfrm>
            <a:off x="6115317" y="2743200"/>
            <a:ext cx="5247340" cy="3496878"/>
          </a:xfrm>
        </p:spPr>
        <p:txBody>
          <a:bodyPr anchor="ctr">
            <a:normAutofit/>
          </a:bodyPr>
          <a:lstStyle/>
          <a:p>
            <a:r>
              <a:rPr lang="en-MY" sz="1600"/>
              <a:t>Maximum Likelihood Methods (1990s-Present)</a:t>
            </a:r>
          </a:p>
          <a:p>
            <a:pPr lvl="1"/>
            <a:r>
              <a:rPr lang="en-MY" sz="1600"/>
              <a:t>Maximum likelihood methods gained popularity as they could be used to estimate model parameters directly without imputing the missing data.</a:t>
            </a:r>
          </a:p>
          <a:p>
            <a:pPr lvl="1"/>
            <a:r>
              <a:rPr lang="en-MY" sz="1600"/>
              <a:t>These methods were particularly useful for handling MAR data and became more accessible with the advancement of computational algorithms like the Expectation-Maximization (EM) algorithm.</a:t>
            </a:r>
          </a:p>
          <a:p>
            <a:pPr lvl="1"/>
            <a:r>
              <a:rPr lang="en-MY" sz="1600"/>
              <a:t>Tools/Programming: SAS EM, which continues to develop more advanced statistical procedures.</a:t>
            </a:r>
          </a:p>
          <a:p>
            <a:pPr lvl="1"/>
            <a:r>
              <a:rPr lang="en-MY" sz="1600"/>
              <a:t>Method: Direct estimation using maximum likelihood estimation techniques. SAS EM includes procedures that use these methods to handle missing data without imputing values.</a:t>
            </a:r>
          </a:p>
        </p:txBody>
      </p:sp>
    </p:spTree>
    <p:extLst>
      <p:ext uri="{BB962C8B-B14F-4D97-AF65-F5344CB8AC3E}">
        <p14:creationId xmlns:p14="http://schemas.microsoft.com/office/powerpoint/2010/main" val="408391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10C6A36-28D7-D42D-66F4-C50EA1D3C9C0}"/>
              </a:ext>
            </a:extLst>
          </p:cNvPr>
          <p:cNvPicPr>
            <a:picLocks noChangeAspect="1"/>
          </p:cNvPicPr>
          <p:nvPr/>
        </p:nvPicPr>
        <p:blipFill rotWithShape="1">
          <a:blip r:embed="rId2"/>
          <a:srcRect l="44827" r="569"/>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96AD1-155C-9D5B-6ED6-068E68959127}"/>
              </a:ext>
            </a:extLst>
          </p:cNvPr>
          <p:cNvSpPr>
            <a:spLocks noGrp="1"/>
          </p:cNvSpPr>
          <p:nvPr>
            <p:ph type="title"/>
          </p:nvPr>
        </p:nvSpPr>
        <p:spPr>
          <a:xfrm>
            <a:off x="761801" y="328512"/>
            <a:ext cx="4778387" cy="1628970"/>
          </a:xfrm>
        </p:spPr>
        <p:txBody>
          <a:bodyPr anchor="ctr">
            <a:normAutofit/>
          </a:bodyPr>
          <a:lstStyle/>
          <a:p>
            <a:r>
              <a:rPr lang="en-MY" sz="3700"/>
              <a:t>history intertwined with the development of missing data</a:t>
            </a:r>
          </a:p>
        </p:txBody>
      </p:sp>
      <p:sp>
        <p:nvSpPr>
          <p:cNvPr id="3" name="Content Placeholder 2">
            <a:extLst>
              <a:ext uri="{FF2B5EF4-FFF2-40B4-BE49-F238E27FC236}">
                <a16:creationId xmlns:a16="http://schemas.microsoft.com/office/drawing/2014/main" id="{404CD071-B391-8734-5A0B-43F82E277D90}"/>
              </a:ext>
            </a:extLst>
          </p:cNvPr>
          <p:cNvSpPr>
            <a:spLocks noGrp="1"/>
          </p:cNvSpPr>
          <p:nvPr>
            <p:ph idx="1"/>
          </p:nvPr>
        </p:nvSpPr>
        <p:spPr>
          <a:xfrm>
            <a:off x="761801" y="2884929"/>
            <a:ext cx="4659756" cy="3374137"/>
          </a:xfrm>
        </p:spPr>
        <p:txBody>
          <a:bodyPr anchor="ctr">
            <a:normAutofit/>
          </a:bodyPr>
          <a:lstStyle/>
          <a:p>
            <a:r>
              <a:rPr lang="en-MY" sz="1400"/>
              <a:t>Big Data Era (2010s-Present)</a:t>
            </a:r>
          </a:p>
          <a:p>
            <a:r>
              <a:rPr lang="en-MY" sz="1400"/>
              <a:t>Bayesian methods for handling missing data, which had been theoretically established earlier, became practical with modern computational techniques like Markov Chain Monte Carlo (MCMC).</a:t>
            </a:r>
          </a:p>
          <a:p>
            <a:r>
              <a:rPr lang="en-MY" sz="1400"/>
              <a:t>The focus shifted from simply dealing with missing data to understanding the mechanisms behind it and using that knowledge to inform the treatment method.</a:t>
            </a:r>
          </a:p>
          <a:p>
            <a:r>
              <a:rPr lang="en-MY" sz="1400"/>
              <a:t>Tools/Programming: Enhanced versions of SAS EM with big data capabilities.</a:t>
            </a:r>
          </a:p>
          <a:p>
            <a:r>
              <a:rPr lang="en-MY" sz="1400"/>
              <a:t>Method: Handling missing data in large datasets, including the use of SAS EM's high-performance procedures which are designed to work efficiently with big data technologies.</a:t>
            </a:r>
          </a:p>
        </p:txBody>
      </p:sp>
    </p:spTree>
    <p:extLst>
      <p:ext uri="{BB962C8B-B14F-4D97-AF65-F5344CB8AC3E}">
        <p14:creationId xmlns:p14="http://schemas.microsoft.com/office/powerpoint/2010/main" val="115403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C41C8-06F4-E534-C04C-4CDA2EEE0ADA}"/>
              </a:ext>
            </a:extLst>
          </p:cNvPr>
          <p:cNvSpPr>
            <a:spLocks noGrp="1"/>
          </p:cNvSpPr>
          <p:nvPr>
            <p:ph type="title"/>
          </p:nvPr>
        </p:nvSpPr>
        <p:spPr>
          <a:xfrm>
            <a:off x="6803409" y="762001"/>
            <a:ext cx="4156512" cy="1708244"/>
          </a:xfrm>
        </p:spPr>
        <p:txBody>
          <a:bodyPr anchor="ctr">
            <a:normAutofit/>
          </a:bodyPr>
          <a:lstStyle/>
          <a:p>
            <a:r>
              <a:rPr lang="en-MY" sz="3400"/>
              <a:t>history intertwined with the development of missing data</a:t>
            </a:r>
          </a:p>
        </p:txBody>
      </p:sp>
      <p:pic>
        <p:nvPicPr>
          <p:cNvPr id="5" name="Picture 4" descr="Graph on document with pen">
            <a:extLst>
              <a:ext uri="{FF2B5EF4-FFF2-40B4-BE49-F238E27FC236}">
                <a16:creationId xmlns:a16="http://schemas.microsoft.com/office/drawing/2014/main" id="{C30CD06A-20FE-AE14-1432-289C308F5AAB}"/>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235EA565-5DFD-F14A-D4F9-AA806B672BFB}"/>
              </a:ext>
            </a:extLst>
          </p:cNvPr>
          <p:cNvSpPr>
            <a:spLocks noGrp="1"/>
          </p:cNvSpPr>
          <p:nvPr>
            <p:ph idx="1"/>
          </p:nvPr>
        </p:nvSpPr>
        <p:spPr>
          <a:xfrm>
            <a:off x="6803409" y="2470245"/>
            <a:ext cx="4156512" cy="3769835"/>
          </a:xfrm>
        </p:spPr>
        <p:txBody>
          <a:bodyPr anchor="ctr">
            <a:normAutofit/>
          </a:bodyPr>
          <a:lstStyle/>
          <a:p>
            <a:r>
              <a:rPr lang="en-MY" sz="1400"/>
              <a:t>Recent Developments (2010s-Present):</a:t>
            </a:r>
          </a:p>
          <a:p>
            <a:r>
              <a:rPr lang="en-MY" sz="1400"/>
              <a:t>Machine learning methods, including decision trees and neural networks, have been used to predict missing values.</a:t>
            </a:r>
          </a:p>
          <a:p>
            <a:r>
              <a:rPr lang="en-MY" sz="1400"/>
              <a:t>There is a growing emphasis on the importance of data quality, missing data mechanisms, and the impact of missing data in big data analytics.</a:t>
            </a:r>
          </a:p>
          <a:p>
            <a:r>
              <a:rPr lang="en-MY" sz="1400"/>
              <a:t>Tools/Programming: The latest iterations of SAS EM with integrated machine learning and advanced analytics capabilities.</a:t>
            </a:r>
          </a:p>
          <a:p>
            <a:r>
              <a:rPr lang="en-MY" sz="1400"/>
              <a:t>Method: SAS EM now also supports advanced imputation methods, including predictive modeling and machine learning algorithms to impute missing values, making it competitive in the modern landscape of data analysis tools.</a:t>
            </a:r>
          </a:p>
        </p:txBody>
      </p:sp>
    </p:spTree>
    <p:extLst>
      <p:ext uri="{BB962C8B-B14F-4D97-AF65-F5344CB8AC3E}">
        <p14:creationId xmlns:p14="http://schemas.microsoft.com/office/powerpoint/2010/main" val="67958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31993-1183-FBF6-6F00-7CA083964034}"/>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Problems caused by missing data in analytics</a:t>
            </a:r>
          </a:p>
        </p:txBody>
      </p:sp>
      <p:graphicFrame>
        <p:nvGraphicFramePr>
          <p:cNvPr id="5" name="Content Placeholder 2">
            <a:extLst>
              <a:ext uri="{FF2B5EF4-FFF2-40B4-BE49-F238E27FC236}">
                <a16:creationId xmlns:a16="http://schemas.microsoft.com/office/drawing/2014/main" id="{97C6E29B-6245-4F50-6F61-7D6995B0FF92}"/>
              </a:ext>
            </a:extLst>
          </p:cNvPr>
          <p:cNvGraphicFramePr>
            <a:graphicFrameLocks noGrp="1"/>
          </p:cNvGraphicFramePr>
          <p:nvPr>
            <p:ph idx="1"/>
            <p:extLst>
              <p:ext uri="{D42A27DB-BD31-4B8C-83A1-F6EECF244321}">
                <p14:modId xmlns:p14="http://schemas.microsoft.com/office/powerpoint/2010/main" val="274354359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97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F3BCD-9B9E-610A-E82E-F2CCBCFC4BE2}"/>
              </a:ext>
            </a:extLst>
          </p:cNvPr>
          <p:cNvSpPr>
            <a:spLocks noGrp="1"/>
          </p:cNvSpPr>
          <p:nvPr>
            <p:ph type="title"/>
          </p:nvPr>
        </p:nvSpPr>
        <p:spPr>
          <a:xfrm>
            <a:off x="586478" y="1683756"/>
            <a:ext cx="3115265" cy="2396359"/>
          </a:xfrm>
        </p:spPr>
        <p:txBody>
          <a:bodyPr anchor="b">
            <a:normAutofit/>
          </a:bodyPr>
          <a:lstStyle/>
          <a:p>
            <a:pPr algn="r"/>
            <a:r>
              <a:rPr kumimoji="0" lang="en-MY" sz="4000" b="0" i="0" u="none" strike="noStrike" kern="1200" cap="none" spc="0" normalizeH="0" baseline="0" noProof="0">
                <a:ln>
                  <a:noFill/>
                </a:ln>
                <a:solidFill>
                  <a:srgbClr val="FFFFFF"/>
                </a:solidFill>
                <a:effectLst/>
                <a:uLnTx/>
                <a:uFillTx/>
                <a:latin typeface="Calibri Light" panose="020F0302020204030204"/>
                <a:ea typeface="+mj-ea"/>
                <a:cs typeface="+mj-cs"/>
              </a:rPr>
              <a:t>Problems caused by missing data in analytics</a:t>
            </a:r>
            <a:endParaRPr lang="en-MY" sz="4000">
              <a:solidFill>
                <a:srgbClr val="FFFFFF"/>
              </a:solidFill>
            </a:endParaRPr>
          </a:p>
        </p:txBody>
      </p:sp>
      <p:graphicFrame>
        <p:nvGraphicFramePr>
          <p:cNvPr id="5" name="Content Placeholder 2">
            <a:extLst>
              <a:ext uri="{FF2B5EF4-FFF2-40B4-BE49-F238E27FC236}">
                <a16:creationId xmlns:a16="http://schemas.microsoft.com/office/drawing/2014/main" id="{CB026439-ED8E-5645-F461-9855C10D78A9}"/>
              </a:ext>
            </a:extLst>
          </p:cNvPr>
          <p:cNvGraphicFramePr>
            <a:graphicFrameLocks noGrp="1"/>
          </p:cNvGraphicFramePr>
          <p:nvPr>
            <p:ph idx="1"/>
            <p:extLst>
              <p:ext uri="{D42A27DB-BD31-4B8C-83A1-F6EECF244321}">
                <p14:modId xmlns:p14="http://schemas.microsoft.com/office/powerpoint/2010/main" val="165101098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61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34177-489E-04FC-4D22-AFEDD4E07599}"/>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Problems caused by missing data in analytics</a:t>
            </a:r>
          </a:p>
        </p:txBody>
      </p:sp>
      <p:graphicFrame>
        <p:nvGraphicFramePr>
          <p:cNvPr id="5" name="Content Placeholder 2">
            <a:extLst>
              <a:ext uri="{FF2B5EF4-FFF2-40B4-BE49-F238E27FC236}">
                <a16:creationId xmlns:a16="http://schemas.microsoft.com/office/drawing/2014/main" id="{DF123B14-E154-7077-3687-23E395A8A849}"/>
              </a:ext>
            </a:extLst>
          </p:cNvPr>
          <p:cNvGraphicFramePr>
            <a:graphicFrameLocks noGrp="1"/>
          </p:cNvGraphicFramePr>
          <p:nvPr>
            <p:ph idx="1"/>
            <p:extLst>
              <p:ext uri="{D42A27DB-BD31-4B8C-83A1-F6EECF244321}">
                <p14:modId xmlns:p14="http://schemas.microsoft.com/office/powerpoint/2010/main" val="42922209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86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CBCF1-0540-5812-5B9F-131813710A96}"/>
              </a:ext>
            </a:extLst>
          </p:cNvPr>
          <p:cNvSpPr>
            <a:spLocks noGrp="1"/>
          </p:cNvSpPr>
          <p:nvPr>
            <p:ph type="title"/>
          </p:nvPr>
        </p:nvSpPr>
        <p:spPr>
          <a:xfrm>
            <a:off x="838200" y="365125"/>
            <a:ext cx="10515600" cy="1325563"/>
          </a:xfrm>
        </p:spPr>
        <p:txBody>
          <a:bodyPr>
            <a:normAutofit/>
          </a:bodyPr>
          <a:lstStyle/>
          <a:p>
            <a:r>
              <a:rPr lang="en-MY" sz="4200" dirty="0"/>
              <a:t>how missing data affects modern machine learning models</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E6FFAD-858E-27AC-131E-2D977437DF9C}"/>
              </a:ext>
            </a:extLst>
          </p:cNvPr>
          <p:cNvSpPr>
            <a:spLocks noGrp="1"/>
          </p:cNvSpPr>
          <p:nvPr>
            <p:ph idx="1"/>
          </p:nvPr>
        </p:nvSpPr>
        <p:spPr>
          <a:xfrm>
            <a:off x="838200" y="1929384"/>
            <a:ext cx="10515600" cy="4251960"/>
          </a:xfrm>
        </p:spPr>
        <p:txBody>
          <a:bodyPr>
            <a:normAutofit/>
          </a:bodyPr>
          <a:lstStyle/>
          <a:p>
            <a:r>
              <a:rPr lang="en-MY" dirty="0"/>
              <a:t>Summary of Impact</a:t>
            </a:r>
          </a:p>
          <a:p>
            <a:pPr lvl="1"/>
            <a:r>
              <a:rPr lang="en-MY" sz="2800" dirty="0"/>
              <a:t>Instability: Missing data makes models more prone to instability during training.</a:t>
            </a:r>
          </a:p>
          <a:p>
            <a:pPr lvl="1"/>
            <a:r>
              <a:rPr lang="en-MY" sz="2800" dirty="0"/>
              <a:t>Bias: Poor handling of missing values can introduce biases that skew predictions.</a:t>
            </a:r>
          </a:p>
          <a:p>
            <a:pPr lvl="1"/>
            <a:r>
              <a:rPr lang="en-MY" sz="2800" dirty="0"/>
              <a:t>Reduced Accuracy: Missing data diminishes the model’s capacity to learn patterns fully, affecting accuracy.</a:t>
            </a:r>
          </a:p>
          <a:p>
            <a:pPr lvl="1"/>
            <a:r>
              <a:rPr lang="en-MY" sz="2800" dirty="0"/>
              <a:t>Computational Complexity: Effective imputation methods often add computational overhead, making model training and deployment more resource-intensive.</a:t>
            </a:r>
          </a:p>
        </p:txBody>
      </p:sp>
    </p:spTree>
    <p:extLst>
      <p:ext uri="{BB962C8B-B14F-4D97-AF65-F5344CB8AC3E}">
        <p14:creationId xmlns:p14="http://schemas.microsoft.com/office/powerpoint/2010/main" val="355795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645F948-A817-5EBF-C482-E61871F199DF}"/>
              </a:ext>
            </a:extLst>
          </p:cNvPr>
          <p:cNvSpPr>
            <a:spLocks noGrp="1"/>
          </p:cNvSpPr>
          <p:nvPr>
            <p:ph type="title"/>
          </p:nvPr>
        </p:nvSpPr>
        <p:spPr>
          <a:xfrm>
            <a:off x="838200" y="401221"/>
            <a:ext cx="10515600" cy="1348065"/>
          </a:xfrm>
        </p:spPr>
        <p:txBody>
          <a:bodyPr>
            <a:normAutofit/>
          </a:bodyPr>
          <a:lstStyle/>
          <a:p>
            <a:r>
              <a:rPr lang="en-MY" sz="4200">
                <a:solidFill>
                  <a:srgbClr val="FFFFFF"/>
                </a:solidFill>
              </a:rPr>
              <a:t>how missing data affects modern machine learning models</a:t>
            </a:r>
          </a:p>
        </p:txBody>
      </p:sp>
      <p:sp>
        <p:nvSpPr>
          <p:cNvPr id="3" name="Content Placeholder 2">
            <a:extLst>
              <a:ext uri="{FF2B5EF4-FFF2-40B4-BE49-F238E27FC236}">
                <a16:creationId xmlns:a16="http://schemas.microsoft.com/office/drawing/2014/main" id="{9FE65200-4A4D-90CD-26B1-9F9A1AEDAF6B}"/>
              </a:ext>
            </a:extLst>
          </p:cNvPr>
          <p:cNvSpPr>
            <a:spLocks noGrp="1"/>
          </p:cNvSpPr>
          <p:nvPr>
            <p:ph idx="1"/>
          </p:nvPr>
        </p:nvSpPr>
        <p:spPr>
          <a:xfrm>
            <a:off x="838200" y="2586789"/>
            <a:ext cx="10515600" cy="3590174"/>
          </a:xfrm>
        </p:spPr>
        <p:txBody>
          <a:bodyPr>
            <a:normAutofit/>
          </a:bodyPr>
          <a:lstStyle/>
          <a:p>
            <a:r>
              <a:rPr lang="en-MY" sz="2200" dirty="0"/>
              <a:t>Mitigation Strategies</a:t>
            </a:r>
          </a:p>
          <a:p>
            <a:pPr lvl="1"/>
            <a:r>
              <a:rPr lang="en-MY" sz="2200" dirty="0"/>
              <a:t>Advanced Imputation Techniques: Utilize methods like multiple imputation, predictive mean matching, or deep learning-based imputation (e.g., GANs or autoencoders) to better estimate missing values.</a:t>
            </a:r>
          </a:p>
          <a:p>
            <a:pPr lvl="1"/>
            <a:r>
              <a:rPr lang="en-MY" sz="2200" dirty="0"/>
              <a:t>Data Augmentation: Augment the data to improve the model's robustness to missing values. Data augmentation is a powerful tool that can help deal with missing data by simulating additional, diverse examples or imputing missing values in a way that introduces more variability and robustness into training. This approach is particularly beneficial for modern machine learning models that are highly sensitive to data quality and completeness, like deep learning architectures, which require large, high-quality datasets for optimal performance.</a:t>
            </a:r>
          </a:p>
        </p:txBody>
      </p:sp>
    </p:spTree>
    <p:extLst>
      <p:ext uri="{BB962C8B-B14F-4D97-AF65-F5344CB8AC3E}">
        <p14:creationId xmlns:p14="http://schemas.microsoft.com/office/powerpoint/2010/main" val="1310129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AEF49-D084-C34A-A534-57B27D4A8305}"/>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Visualizing missing data</a:t>
            </a:r>
          </a:p>
        </p:txBody>
      </p:sp>
      <p:graphicFrame>
        <p:nvGraphicFramePr>
          <p:cNvPr id="5" name="Content Placeholder 2">
            <a:extLst>
              <a:ext uri="{FF2B5EF4-FFF2-40B4-BE49-F238E27FC236}">
                <a16:creationId xmlns:a16="http://schemas.microsoft.com/office/drawing/2014/main" id="{76321C4F-866A-BB13-715B-EB3E7E527869}"/>
              </a:ext>
            </a:extLst>
          </p:cNvPr>
          <p:cNvGraphicFramePr>
            <a:graphicFrameLocks noGrp="1"/>
          </p:cNvGraphicFramePr>
          <p:nvPr>
            <p:ph idx="1"/>
            <p:extLst>
              <p:ext uri="{D42A27DB-BD31-4B8C-83A1-F6EECF244321}">
                <p14:modId xmlns:p14="http://schemas.microsoft.com/office/powerpoint/2010/main" val="189571183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35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1D27D-8278-029B-11FA-05A4CB714B07}"/>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Visualizing missing data</a:t>
            </a:r>
          </a:p>
        </p:txBody>
      </p:sp>
      <p:graphicFrame>
        <p:nvGraphicFramePr>
          <p:cNvPr id="5" name="Content Placeholder 2">
            <a:extLst>
              <a:ext uri="{FF2B5EF4-FFF2-40B4-BE49-F238E27FC236}">
                <a16:creationId xmlns:a16="http://schemas.microsoft.com/office/drawing/2014/main" id="{307982B5-764F-100B-31B4-4E89A260A1A0}"/>
              </a:ext>
            </a:extLst>
          </p:cNvPr>
          <p:cNvGraphicFramePr>
            <a:graphicFrameLocks noGrp="1"/>
          </p:cNvGraphicFramePr>
          <p:nvPr>
            <p:ph idx="1"/>
            <p:extLst>
              <p:ext uri="{D42A27DB-BD31-4B8C-83A1-F6EECF244321}">
                <p14:modId xmlns:p14="http://schemas.microsoft.com/office/powerpoint/2010/main" val="349012238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76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5BD18-10B9-AE25-537F-30F0C00C4A72}"/>
              </a:ext>
            </a:extLst>
          </p:cNvPr>
          <p:cNvSpPr>
            <a:spLocks noGrp="1"/>
          </p:cNvSpPr>
          <p:nvPr>
            <p:ph type="title"/>
          </p:nvPr>
        </p:nvSpPr>
        <p:spPr>
          <a:xfrm>
            <a:off x="5297762" y="329184"/>
            <a:ext cx="6251110" cy="1783080"/>
          </a:xfrm>
        </p:spPr>
        <p:txBody>
          <a:bodyPr anchor="b">
            <a:normAutofit/>
          </a:bodyPr>
          <a:lstStyle/>
          <a:p>
            <a:r>
              <a:rPr lang="en-MY" sz="5400" dirty="0"/>
              <a:t>Course outline</a:t>
            </a:r>
          </a:p>
        </p:txBody>
      </p:sp>
      <p:pic>
        <p:nvPicPr>
          <p:cNvPr id="5" name="Picture 4" descr="Graph on document with pen">
            <a:extLst>
              <a:ext uri="{FF2B5EF4-FFF2-40B4-BE49-F238E27FC236}">
                <a16:creationId xmlns:a16="http://schemas.microsoft.com/office/drawing/2014/main" id="{85FF577C-8BD2-FB5F-400C-893F0A99130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CC196-1414-88C9-6B12-CBDBB433CB6F}"/>
              </a:ext>
            </a:extLst>
          </p:cNvPr>
          <p:cNvSpPr>
            <a:spLocks noGrp="1"/>
          </p:cNvSpPr>
          <p:nvPr>
            <p:ph idx="1"/>
          </p:nvPr>
        </p:nvSpPr>
        <p:spPr>
          <a:xfrm>
            <a:off x="5297762" y="2706624"/>
            <a:ext cx="6251110" cy="3483864"/>
          </a:xfrm>
        </p:spPr>
        <p:txBody>
          <a:bodyPr>
            <a:normAutofit fontScale="92500" lnSpcReduction="10000"/>
          </a:bodyPr>
          <a:lstStyle/>
          <a:p>
            <a:r>
              <a:rPr lang="en-MY" sz="2200" dirty="0"/>
              <a:t>Introduction</a:t>
            </a:r>
          </a:p>
          <a:p>
            <a:r>
              <a:rPr lang="en-MY" sz="2200" dirty="0"/>
              <a:t>Understanding Missing Data</a:t>
            </a:r>
          </a:p>
          <a:p>
            <a:r>
              <a:rPr lang="en-MY" sz="2200" dirty="0"/>
              <a:t>Problems caused by missing data in analytics</a:t>
            </a:r>
          </a:p>
          <a:p>
            <a:r>
              <a:rPr lang="en-MY" sz="2200" dirty="0"/>
              <a:t>Visualizing missing data</a:t>
            </a:r>
          </a:p>
          <a:p>
            <a:r>
              <a:rPr lang="en-MY" sz="2200" dirty="0"/>
              <a:t>Imputation Techniques Overview</a:t>
            </a:r>
          </a:p>
          <a:p>
            <a:r>
              <a:rPr lang="en-MY" sz="2200" dirty="0"/>
              <a:t>Modern Problems and Considerations</a:t>
            </a:r>
          </a:p>
          <a:p>
            <a:r>
              <a:rPr lang="en-MY" sz="2200" dirty="0"/>
              <a:t>Modern Visualization Techniques</a:t>
            </a:r>
          </a:p>
          <a:p>
            <a:r>
              <a:rPr lang="en-MY" sz="2200" dirty="0"/>
              <a:t>Advanced Imputation Techniques Overview</a:t>
            </a:r>
          </a:p>
          <a:p>
            <a:r>
              <a:rPr lang="en-MY" sz="2200" dirty="0"/>
              <a:t>Hands-On: Simple Imputation Techniques in SAS EM</a:t>
            </a:r>
          </a:p>
          <a:p>
            <a:endParaRPr lang="en-MY" sz="2200" dirty="0"/>
          </a:p>
        </p:txBody>
      </p:sp>
    </p:spTree>
    <p:extLst>
      <p:ext uri="{BB962C8B-B14F-4D97-AF65-F5344CB8AC3E}">
        <p14:creationId xmlns:p14="http://schemas.microsoft.com/office/powerpoint/2010/main" val="274413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1BB1B-D351-94A2-7039-225DDFCA7BCB}"/>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Imputation Techniques Overview</a:t>
            </a:r>
          </a:p>
        </p:txBody>
      </p:sp>
      <p:graphicFrame>
        <p:nvGraphicFramePr>
          <p:cNvPr id="5" name="Content Placeholder 2">
            <a:extLst>
              <a:ext uri="{FF2B5EF4-FFF2-40B4-BE49-F238E27FC236}">
                <a16:creationId xmlns:a16="http://schemas.microsoft.com/office/drawing/2014/main" id="{ECD60429-8B31-4385-67CB-A3E594A993B2}"/>
              </a:ext>
            </a:extLst>
          </p:cNvPr>
          <p:cNvGraphicFramePr>
            <a:graphicFrameLocks noGrp="1"/>
          </p:cNvGraphicFramePr>
          <p:nvPr>
            <p:ph idx="1"/>
            <p:extLst>
              <p:ext uri="{D42A27DB-BD31-4B8C-83A1-F6EECF244321}">
                <p14:modId xmlns:p14="http://schemas.microsoft.com/office/powerpoint/2010/main" val="373643814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27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85612-C89B-CD11-7D78-0B4C5C62576F}"/>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Imputation Techniques Overview</a:t>
            </a:r>
          </a:p>
        </p:txBody>
      </p:sp>
      <p:graphicFrame>
        <p:nvGraphicFramePr>
          <p:cNvPr id="5" name="Content Placeholder 2">
            <a:extLst>
              <a:ext uri="{FF2B5EF4-FFF2-40B4-BE49-F238E27FC236}">
                <a16:creationId xmlns:a16="http://schemas.microsoft.com/office/drawing/2014/main" id="{EB9629E5-0C05-6BE8-0D44-50996BDD308E}"/>
              </a:ext>
            </a:extLst>
          </p:cNvPr>
          <p:cNvGraphicFramePr>
            <a:graphicFrameLocks noGrp="1"/>
          </p:cNvGraphicFramePr>
          <p:nvPr>
            <p:ph idx="1"/>
            <p:extLst>
              <p:ext uri="{D42A27DB-BD31-4B8C-83A1-F6EECF244321}">
                <p14:modId xmlns:p14="http://schemas.microsoft.com/office/powerpoint/2010/main" val="26691379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74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B7E0A-8EDF-0973-3D33-2B0B7BC28483}"/>
              </a:ext>
            </a:extLst>
          </p:cNvPr>
          <p:cNvSpPr>
            <a:spLocks noGrp="1"/>
          </p:cNvSpPr>
          <p:nvPr>
            <p:ph type="title"/>
          </p:nvPr>
        </p:nvSpPr>
        <p:spPr>
          <a:xfrm>
            <a:off x="686834" y="1153572"/>
            <a:ext cx="3200400" cy="4461163"/>
          </a:xfrm>
        </p:spPr>
        <p:txBody>
          <a:bodyPr>
            <a:normAutofit/>
          </a:bodyPr>
          <a:lstStyle/>
          <a:p>
            <a:r>
              <a:rPr lang="en-MY">
                <a:solidFill>
                  <a:srgbClr val="FFFFFF"/>
                </a:solidFill>
              </a:rPr>
              <a:t>Imputation Techniques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1518D0-FFDE-EE43-0A46-89FDED6EE851}"/>
              </a:ext>
            </a:extLst>
          </p:cNvPr>
          <p:cNvSpPr>
            <a:spLocks noGrp="1"/>
          </p:cNvSpPr>
          <p:nvPr>
            <p:ph idx="1"/>
          </p:nvPr>
        </p:nvSpPr>
        <p:spPr>
          <a:xfrm>
            <a:off x="4447308" y="591344"/>
            <a:ext cx="6906491" cy="5585619"/>
          </a:xfrm>
        </p:spPr>
        <p:txBody>
          <a:bodyPr anchor="ctr">
            <a:normAutofit/>
          </a:bodyPr>
          <a:lstStyle/>
          <a:p>
            <a:r>
              <a:rPr lang="en-MY" dirty="0"/>
              <a:t>Decision Trees and Random Forests:</a:t>
            </a:r>
          </a:p>
          <a:p>
            <a:pPr lvl="1"/>
            <a:r>
              <a:rPr lang="en-MY" dirty="0"/>
              <a:t>Use decision trees or random forests to predict missing values based on other variables.</a:t>
            </a:r>
          </a:p>
          <a:p>
            <a:pPr lvl="1"/>
            <a:r>
              <a:rPr lang="en-MY" dirty="0"/>
              <a:t>Pros: Can handle non-linearities and interactions.</a:t>
            </a:r>
          </a:p>
          <a:p>
            <a:pPr lvl="1"/>
            <a:r>
              <a:rPr lang="en-MY" dirty="0"/>
              <a:t>Cons: More complex and can overfit if not careful.</a:t>
            </a:r>
          </a:p>
          <a:p>
            <a:pPr lvl="1"/>
            <a:endParaRPr lang="en-MY" dirty="0"/>
          </a:p>
          <a:p>
            <a:r>
              <a:rPr lang="en-MY" dirty="0"/>
              <a:t>Modern ML Imputation Techniques like KNN, Random Forests, GANs (Generative Adversarial Networks), and Transformer-based approaches.</a:t>
            </a:r>
          </a:p>
        </p:txBody>
      </p:sp>
    </p:spTree>
    <p:extLst>
      <p:ext uri="{BB962C8B-B14F-4D97-AF65-F5344CB8AC3E}">
        <p14:creationId xmlns:p14="http://schemas.microsoft.com/office/powerpoint/2010/main" val="34893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A08C90A-AEF6-50CB-FDA1-33CE586AACA0}"/>
              </a:ext>
            </a:extLst>
          </p:cNvPr>
          <p:cNvSpPr>
            <a:spLocks noGrp="1"/>
          </p:cNvSpPr>
          <p:nvPr>
            <p:ph type="title"/>
          </p:nvPr>
        </p:nvSpPr>
        <p:spPr>
          <a:xfrm>
            <a:off x="838200" y="401221"/>
            <a:ext cx="10515600" cy="1348065"/>
          </a:xfrm>
        </p:spPr>
        <p:txBody>
          <a:bodyPr>
            <a:normAutofit/>
          </a:bodyPr>
          <a:lstStyle/>
          <a:p>
            <a:r>
              <a:rPr lang="en-MY" sz="4600">
                <a:solidFill>
                  <a:srgbClr val="FFFFFF"/>
                </a:solidFill>
              </a:rPr>
              <a:t>Traditional Methods  vs Modern Methods </a:t>
            </a:r>
          </a:p>
        </p:txBody>
      </p:sp>
      <p:sp>
        <p:nvSpPr>
          <p:cNvPr id="3" name="Content Placeholder 2">
            <a:extLst>
              <a:ext uri="{FF2B5EF4-FFF2-40B4-BE49-F238E27FC236}">
                <a16:creationId xmlns:a16="http://schemas.microsoft.com/office/drawing/2014/main" id="{35E6C8D8-20FF-9611-A1B1-773A11E0E980}"/>
              </a:ext>
            </a:extLst>
          </p:cNvPr>
          <p:cNvSpPr>
            <a:spLocks noGrp="1"/>
          </p:cNvSpPr>
          <p:nvPr>
            <p:ph idx="1"/>
          </p:nvPr>
        </p:nvSpPr>
        <p:spPr>
          <a:xfrm>
            <a:off x="838200" y="2586789"/>
            <a:ext cx="10515600" cy="3590174"/>
          </a:xfrm>
        </p:spPr>
        <p:txBody>
          <a:bodyPr>
            <a:normAutofit/>
          </a:bodyPr>
          <a:lstStyle/>
          <a:p>
            <a:r>
              <a:rPr lang="en-MY" dirty="0"/>
              <a:t>Traditional Methods are best suited for simple datasets with few missing values, where assumptions such as MCAR hold true, and when computational resources are limited.</a:t>
            </a:r>
          </a:p>
          <a:p>
            <a:r>
              <a:rPr lang="en-MY" dirty="0"/>
              <a:t>Modern Methods are more appropriate for complex, large-scale datasets that require the ability to learn from intricate relationships and non-linear patterns, which are increasingly common in applications like machine learning and AI.</a:t>
            </a:r>
          </a:p>
        </p:txBody>
      </p:sp>
    </p:spTree>
    <p:extLst>
      <p:ext uri="{BB962C8B-B14F-4D97-AF65-F5344CB8AC3E}">
        <p14:creationId xmlns:p14="http://schemas.microsoft.com/office/powerpoint/2010/main" val="283987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662BAC2-1FF2-D741-7F08-2B76D5F1A052}"/>
              </a:ext>
            </a:extLst>
          </p:cNvPr>
          <p:cNvSpPr>
            <a:spLocks noGrp="1"/>
          </p:cNvSpPr>
          <p:nvPr>
            <p:ph type="title"/>
          </p:nvPr>
        </p:nvSpPr>
        <p:spPr>
          <a:xfrm>
            <a:off x="838200" y="401221"/>
            <a:ext cx="10515600" cy="1348065"/>
          </a:xfrm>
        </p:spPr>
        <p:txBody>
          <a:bodyPr>
            <a:normAutofit/>
          </a:bodyPr>
          <a:lstStyle/>
          <a:p>
            <a:r>
              <a:rPr lang="en-MY" sz="5400">
                <a:solidFill>
                  <a:srgbClr val="FFFFFF"/>
                </a:solidFill>
              </a:rPr>
              <a:t>Advanced Imputation Techniques</a:t>
            </a:r>
          </a:p>
        </p:txBody>
      </p:sp>
      <p:sp>
        <p:nvSpPr>
          <p:cNvPr id="3" name="Content Placeholder 2">
            <a:extLst>
              <a:ext uri="{FF2B5EF4-FFF2-40B4-BE49-F238E27FC236}">
                <a16:creationId xmlns:a16="http://schemas.microsoft.com/office/drawing/2014/main" id="{2669C463-4F58-AEDF-612A-05FBFE6C89B2}"/>
              </a:ext>
            </a:extLst>
          </p:cNvPr>
          <p:cNvSpPr>
            <a:spLocks noGrp="1"/>
          </p:cNvSpPr>
          <p:nvPr>
            <p:ph idx="1"/>
          </p:nvPr>
        </p:nvSpPr>
        <p:spPr>
          <a:xfrm>
            <a:off x="838200" y="2586789"/>
            <a:ext cx="10515600" cy="3590174"/>
          </a:xfrm>
        </p:spPr>
        <p:txBody>
          <a:bodyPr>
            <a:normAutofit/>
          </a:bodyPr>
          <a:lstStyle/>
          <a:p>
            <a:r>
              <a:rPr lang="en-MY" sz="2000" dirty="0"/>
              <a:t>Advanced Techniques for handling missing data, focusing on methods such as Multiple Imputation, Expectation-Maximization (EM), Generative Adversarial Networks (GANs), and Bayesian Approaches.</a:t>
            </a:r>
          </a:p>
          <a:p>
            <a:r>
              <a:rPr lang="en-MY" sz="2000" dirty="0"/>
              <a:t>When to Use Each Method:</a:t>
            </a:r>
          </a:p>
          <a:p>
            <a:pPr lvl="1"/>
            <a:r>
              <a:rPr lang="en-MY" sz="2000" dirty="0"/>
              <a:t>Multiple Imputation: Suitable for datasets with moderate missingness, where uncertainty needs to be accounted for.</a:t>
            </a:r>
          </a:p>
          <a:p>
            <a:pPr lvl="1"/>
            <a:r>
              <a:rPr lang="en-MY" sz="2000" dirty="0"/>
              <a:t>EM Algorithm: Effective for statistical models with missing data that fits within a well-understood probabilistic framework.</a:t>
            </a:r>
          </a:p>
          <a:p>
            <a:pPr lvl="1"/>
            <a:r>
              <a:rPr lang="en-MY" sz="2000" dirty="0"/>
              <a:t>GANs: Powerful for complex, high-dimensional data (e.g., images, financial time-series).</a:t>
            </a:r>
          </a:p>
          <a:p>
            <a:pPr lvl="1"/>
            <a:r>
              <a:rPr lang="en-MY" sz="2000" dirty="0"/>
              <a:t>Bayesian Approaches: Best for domain-specific data with strong prior knowledge and when </a:t>
            </a:r>
            <a:r>
              <a:rPr lang="en-MY" sz="2000" dirty="0" err="1"/>
              <a:t>modeling</a:t>
            </a:r>
            <a:r>
              <a:rPr lang="en-MY" sz="2000" dirty="0"/>
              <a:t> uncertainty is essential.</a:t>
            </a:r>
          </a:p>
        </p:txBody>
      </p:sp>
    </p:spTree>
    <p:extLst>
      <p:ext uri="{BB962C8B-B14F-4D97-AF65-F5344CB8AC3E}">
        <p14:creationId xmlns:p14="http://schemas.microsoft.com/office/powerpoint/2010/main" val="11049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60D52-A788-DC0D-6FC0-7072BF371D51}"/>
              </a:ext>
            </a:extLst>
          </p:cNvPr>
          <p:cNvSpPr>
            <a:spLocks noGrp="1"/>
          </p:cNvSpPr>
          <p:nvPr>
            <p:ph type="title"/>
          </p:nvPr>
        </p:nvSpPr>
        <p:spPr>
          <a:xfrm>
            <a:off x="838200" y="365125"/>
            <a:ext cx="10515600" cy="1325563"/>
          </a:xfrm>
        </p:spPr>
        <p:txBody>
          <a:bodyPr>
            <a:normAutofit/>
          </a:bodyPr>
          <a:lstStyle/>
          <a:p>
            <a:r>
              <a:rPr lang="en-MY" sz="5400"/>
              <a:t> Imputation Using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2BC392-CC96-5A61-2F1B-A7EBDC3A9286}"/>
              </a:ext>
            </a:extLst>
          </p:cNvPr>
          <p:cNvSpPr>
            <a:spLocks noGrp="1"/>
          </p:cNvSpPr>
          <p:nvPr>
            <p:ph idx="1"/>
          </p:nvPr>
        </p:nvSpPr>
        <p:spPr>
          <a:xfrm>
            <a:off x="838200" y="1929384"/>
            <a:ext cx="10515600" cy="4251960"/>
          </a:xfrm>
        </p:spPr>
        <p:txBody>
          <a:bodyPr>
            <a:normAutofit/>
          </a:bodyPr>
          <a:lstStyle/>
          <a:p>
            <a:r>
              <a:rPr lang="en-MY" sz="2000" dirty="0"/>
              <a:t>Machine learning methods like Random Forest, </a:t>
            </a:r>
            <a:r>
              <a:rPr lang="en-MY" sz="2000" dirty="0" err="1"/>
              <a:t>XGBoost</a:t>
            </a:r>
            <a:r>
              <a:rPr lang="en-MY" sz="2000" dirty="0"/>
              <a:t>, and </a:t>
            </a:r>
            <a:r>
              <a:rPr lang="en-MY" sz="2000" dirty="0" err="1"/>
              <a:t>LightGBM</a:t>
            </a:r>
            <a:r>
              <a:rPr lang="en-MY" sz="2000" dirty="0"/>
              <a:t> are widely used for imputing missing values because they can effectively learn complex relationships between variables, manage non-linear dependencies, and provide a flexible approach to handling missing data.</a:t>
            </a:r>
          </a:p>
          <a:p>
            <a:r>
              <a:rPr lang="en-MY" sz="2000" dirty="0"/>
              <a:t>Advantages of Using Machine Learning Models for Missing Value Imputation:</a:t>
            </a:r>
          </a:p>
          <a:p>
            <a:pPr lvl="1"/>
            <a:r>
              <a:rPr lang="en-MY" sz="2000" dirty="0"/>
              <a:t>Non-Parametric and Flexible: Unlike traditional methods, machine learning models do not make assumptions about the distribution of data, which means they can better handle various types of data (e.g., categorical, continuous).</a:t>
            </a:r>
          </a:p>
          <a:p>
            <a:pPr lvl="1"/>
            <a:r>
              <a:rPr lang="en-MY" sz="2000" dirty="0"/>
              <a:t>Handles Complex Relationships: Machine learning models can capture non-linear and intricate relationships between features, leading to more accurate imputations.</a:t>
            </a:r>
          </a:p>
          <a:p>
            <a:pPr lvl="1"/>
            <a:r>
              <a:rPr lang="en-MY" sz="2000" dirty="0"/>
              <a:t>Scalable: Methods like </a:t>
            </a:r>
            <a:r>
              <a:rPr lang="en-MY" sz="2000" dirty="0" err="1"/>
              <a:t>XGBoost</a:t>
            </a:r>
            <a:r>
              <a:rPr lang="en-MY" sz="2000" dirty="0"/>
              <a:t> and </a:t>
            </a:r>
            <a:r>
              <a:rPr lang="en-MY" sz="2000" dirty="0" err="1"/>
              <a:t>LightGBM</a:t>
            </a:r>
            <a:r>
              <a:rPr lang="en-MY" sz="2000" dirty="0"/>
              <a:t> are highly scalable, making them suitable for both small and large datasets, which is crucial in modern machine learning environments.</a:t>
            </a:r>
          </a:p>
        </p:txBody>
      </p:sp>
    </p:spTree>
    <p:extLst>
      <p:ext uri="{BB962C8B-B14F-4D97-AF65-F5344CB8AC3E}">
        <p14:creationId xmlns:p14="http://schemas.microsoft.com/office/powerpoint/2010/main" val="1442416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692AA-147F-0B78-F7D4-FC39CAA9D321}"/>
              </a:ext>
            </a:extLst>
          </p:cNvPr>
          <p:cNvSpPr>
            <a:spLocks noGrp="1"/>
          </p:cNvSpPr>
          <p:nvPr>
            <p:ph type="title"/>
          </p:nvPr>
        </p:nvSpPr>
        <p:spPr>
          <a:xfrm>
            <a:off x="838200" y="365125"/>
            <a:ext cx="10515600" cy="1325563"/>
          </a:xfrm>
        </p:spPr>
        <p:txBody>
          <a:bodyPr>
            <a:normAutofit/>
          </a:bodyPr>
          <a:lstStyle/>
          <a:p>
            <a:r>
              <a:rPr lang="en-MY" sz="5000"/>
              <a:t>Recent Developments and Big Data Era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12A9B-4C64-FDD2-348D-640F08386CC3}"/>
              </a:ext>
            </a:extLst>
          </p:cNvPr>
          <p:cNvSpPr>
            <a:spLocks noGrp="1"/>
          </p:cNvSpPr>
          <p:nvPr>
            <p:ph idx="1"/>
          </p:nvPr>
        </p:nvSpPr>
        <p:spPr>
          <a:xfrm>
            <a:off x="838200" y="1929384"/>
            <a:ext cx="10515600" cy="4251960"/>
          </a:xfrm>
        </p:spPr>
        <p:txBody>
          <a:bodyPr>
            <a:normAutofit/>
          </a:bodyPr>
          <a:lstStyle/>
          <a:p>
            <a:r>
              <a:rPr lang="en-MY" sz="1700"/>
              <a:t>Modern machine learning processes often involve handling large and complex datasets, which frequently have missing values. Addressing missing data is crucial for building effective models, and tools like AutoML (Automated Machine Learning) frameworks and cloud-based technologies play a significant role in simplifying and streamlining the process.</a:t>
            </a:r>
          </a:p>
          <a:p>
            <a:r>
              <a:rPr lang="en-MY" sz="1700"/>
              <a:t>Key Benefits of Using AutoML and Cloud Technologies for Imputation</a:t>
            </a:r>
          </a:p>
          <a:p>
            <a:pPr lvl="1"/>
            <a:r>
              <a:rPr lang="en-MY" sz="1700"/>
              <a:t>Automation and Optimization:AutoML tools like H2O.ai and DataRobot automatically test multiple imputation methods and choose the best, ensuring optimal model accuracy and reducing manual tuning.</a:t>
            </a:r>
          </a:p>
          <a:p>
            <a:pPr lvl="1"/>
            <a:r>
              <a:rPr lang="en-MY" sz="1700"/>
              <a:t>Scalability and Efficiency:AWS Sagemaker and Azure ML leverage cloud resources for scalable imputation, allowing sophisticated methods like model-based imputation or even GANs for large datasets.</a:t>
            </a:r>
          </a:p>
          <a:p>
            <a:pPr lvl="1"/>
            <a:r>
              <a:rPr lang="en-MY" sz="1700"/>
              <a:t>Comprehensive Integration:Both AutoML and cloud platforms integrate missing data imputation as a part of the complete machine learning workflow, reducing friction in the development process and improving overall efficiency.</a:t>
            </a:r>
          </a:p>
          <a:p>
            <a:pPr lvl="1"/>
            <a:r>
              <a:rPr lang="en-MY" sz="1700"/>
              <a:t>Advanced Techniques at Scale:Tools like Sagemaker and Azure ML allow users to perform advanced imputation methods—like Random Forests, Bayesian approaches, or even deep learning—at a scale that traditional local environments cannot handle, making them ideal for large enterprise data solutions.</a:t>
            </a:r>
          </a:p>
        </p:txBody>
      </p:sp>
    </p:spTree>
    <p:extLst>
      <p:ext uri="{BB962C8B-B14F-4D97-AF65-F5344CB8AC3E}">
        <p14:creationId xmlns:p14="http://schemas.microsoft.com/office/powerpoint/2010/main" val="1539964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A9F0F-FBBB-9F62-8AED-3487DC90D2D8}"/>
              </a:ext>
            </a:extLst>
          </p:cNvPr>
          <p:cNvSpPr>
            <a:spLocks noGrp="1"/>
          </p:cNvSpPr>
          <p:nvPr>
            <p:ph type="title"/>
          </p:nvPr>
        </p:nvSpPr>
        <p:spPr>
          <a:xfrm>
            <a:off x="838200" y="365125"/>
            <a:ext cx="10515600" cy="1325563"/>
          </a:xfrm>
        </p:spPr>
        <p:txBody>
          <a:bodyPr>
            <a:normAutofit/>
          </a:bodyPr>
          <a:lstStyle/>
          <a:p>
            <a:r>
              <a:rPr lang="en-MY" sz="4200"/>
              <a:t>Evaluating the Effectiveness of Imputation Methods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5EBAC-647A-CE52-0494-FE18B74EA64A}"/>
              </a:ext>
            </a:extLst>
          </p:cNvPr>
          <p:cNvSpPr>
            <a:spLocks noGrp="1"/>
          </p:cNvSpPr>
          <p:nvPr>
            <p:ph idx="1"/>
          </p:nvPr>
        </p:nvSpPr>
        <p:spPr>
          <a:xfrm>
            <a:off x="838200" y="1929384"/>
            <a:ext cx="10515600" cy="4251960"/>
          </a:xfrm>
        </p:spPr>
        <p:txBody>
          <a:bodyPr>
            <a:normAutofit/>
          </a:bodyPr>
          <a:lstStyle/>
          <a:p>
            <a:r>
              <a:rPr lang="en-MY" sz="2200" dirty="0"/>
              <a:t>The evaluation of imputation can be done through multiple techniques, including cross-validation, error metrics, and real-world validation. Each of these methods helps to measure how well the imputed values represent the missing data and how they affect the performance of the model built on the complete dataset.</a:t>
            </a:r>
          </a:p>
          <a:p>
            <a:r>
              <a:rPr lang="en-MY" sz="2200" dirty="0"/>
              <a:t>Evaluation Techniques:</a:t>
            </a:r>
          </a:p>
          <a:p>
            <a:pPr lvl="1"/>
            <a:r>
              <a:rPr lang="en-MY" sz="2200" dirty="0"/>
              <a:t>Cross-Validation: Helps to determine whether the imputed dataset contributes to consistent model performance across different folds, indicating a reliable method.</a:t>
            </a:r>
          </a:p>
          <a:p>
            <a:pPr lvl="1"/>
            <a:r>
              <a:rPr lang="en-MY" sz="2200" dirty="0"/>
              <a:t>Error Metrics (MSE, MAE, RMSE): Quantify how accurately the imputation reflects the true values. Lower error values imply a better imputation approach.</a:t>
            </a:r>
          </a:p>
          <a:p>
            <a:pPr lvl="1"/>
            <a:r>
              <a:rPr lang="en-MY" sz="2200" dirty="0"/>
              <a:t>Real-World Validation: Evaluate the impact of imputation on model performance in actual applications. Effective imputation should improve model accuracy and stability in practical use cases.</a:t>
            </a:r>
          </a:p>
        </p:txBody>
      </p:sp>
    </p:spTree>
    <p:extLst>
      <p:ext uri="{BB962C8B-B14F-4D97-AF65-F5344CB8AC3E}">
        <p14:creationId xmlns:p14="http://schemas.microsoft.com/office/powerpoint/2010/main" val="2181272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CA6CF-BBCB-E415-8838-CDDE118765C1}"/>
              </a:ext>
            </a:extLst>
          </p:cNvPr>
          <p:cNvSpPr>
            <a:spLocks noGrp="1"/>
          </p:cNvSpPr>
          <p:nvPr>
            <p:ph type="title"/>
          </p:nvPr>
        </p:nvSpPr>
        <p:spPr>
          <a:xfrm>
            <a:off x="838200" y="365125"/>
            <a:ext cx="10515600" cy="1325563"/>
          </a:xfrm>
        </p:spPr>
        <p:txBody>
          <a:bodyPr>
            <a:normAutofit/>
          </a:bodyPr>
          <a:lstStyle/>
          <a:p>
            <a:r>
              <a:rPr lang="en-MY" sz="5400"/>
              <a:t>Ethics and Bias Considerations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6E24EE-7B34-693B-5EC4-01F184470F4A}"/>
              </a:ext>
            </a:extLst>
          </p:cNvPr>
          <p:cNvSpPr>
            <a:spLocks noGrp="1"/>
          </p:cNvSpPr>
          <p:nvPr>
            <p:ph idx="1"/>
          </p:nvPr>
        </p:nvSpPr>
        <p:spPr>
          <a:xfrm>
            <a:off x="838200" y="1929384"/>
            <a:ext cx="10515600" cy="4251960"/>
          </a:xfrm>
        </p:spPr>
        <p:txBody>
          <a:bodyPr>
            <a:normAutofit/>
          </a:bodyPr>
          <a:lstStyle/>
          <a:p>
            <a:r>
              <a:rPr lang="en-MY" sz="2200"/>
              <a:t>Imputation of missing data is a crucial part of the data preparation process, especially in machine learning and analytics. However, there are important ethical implications associated with the imputation process, particularly in terms of the biases it can introduce. Bias in imputation can skew results, potentially leading to unfair, inaccurate, or even harmful outcomes when models are used in real-world applications, such as healthcare, finance, or criminal justice.</a:t>
            </a:r>
          </a:p>
          <a:p>
            <a:r>
              <a:rPr lang="en-MY" sz="2200"/>
              <a:t>imputation is a powerful tool for dealing with missing data, but its use comes with significant ethical considerations. Bias introduction is one of the most critical risks, and careful attention must be paid to the methods chosen, their transparency, and their impact on model outcomes. By incorporating fairness checks, leveraging sensitivity analysis, involving domain experts, and using multiple imputations where appropriate, data scientists can mitigate the negative ethical implications of biased imputation and contribute to more fair and accurate predictive models.</a:t>
            </a:r>
          </a:p>
          <a:p>
            <a:endParaRPr lang="en-MY" sz="2200"/>
          </a:p>
        </p:txBody>
      </p:sp>
    </p:spTree>
    <p:extLst>
      <p:ext uri="{BB962C8B-B14F-4D97-AF65-F5344CB8AC3E}">
        <p14:creationId xmlns:p14="http://schemas.microsoft.com/office/powerpoint/2010/main" val="1256342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4C7FF-DBAE-AFAE-3061-78CF0B90CB10}"/>
              </a:ext>
            </a:extLst>
          </p:cNvPr>
          <p:cNvSpPr>
            <a:spLocks noGrp="1"/>
          </p:cNvSpPr>
          <p:nvPr>
            <p:ph type="title"/>
          </p:nvPr>
        </p:nvSpPr>
        <p:spPr>
          <a:xfrm>
            <a:off x="841248" y="548640"/>
            <a:ext cx="3600860" cy="5431536"/>
          </a:xfrm>
        </p:spPr>
        <p:txBody>
          <a:bodyPr>
            <a:normAutofit/>
          </a:bodyPr>
          <a:lstStyle/>
          <a:p>
            <a:r>
              <a:rPr lang="en-MY" sz="5400"/>
              <a:t>Future Outlook: Emerging Trends in Handling Missing Data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3889BE-A7F6-4F66-A578-41A5989D5561}"/>
              </a:ext>
            </a:extLst>
          </p:cNvPr>
          <p:cNvSpPr>
            <a:spLocks noGrp="1"/>
          </p:cNvSpPr>
          <p:nvPr>
            <p:ph idx="1"/>
          </p:nvPr>
        </p:nvSpPr>
        <p:spPr>
          <a:xfrm>
            <a:off x="5126418" y="552091"/>
            <a:ext cx="6224335" cy="5431536"/>
          </a:xfrm>
        </p:spPr>
        <p:txBody>
          <a:bodyPr anchor="ctr">
            <a:normAutofit/>
          </a:bodyPr>
          <a:lstStyle/>
          <a:p>
            <a:r>
              <a:rPr lang="en-MY" sz="2000"/>
              <a:t>In the world of machine learning and data analytics, addressing missing data is an evolving challenge that requires increasingly sophisticated solutions, especially as data grows in scale, complexity, and sensitivity. One promising area of advancement in handling missing data is the adoption of Federated Learning (FL) and other distributed approaches, which provide innovative ways to deal with missing values without compromising data privacy and efficiency.</a:t>
            </a:r>
          </a:p>
          <a:p>
            <a:r>
              <a:rPr lang="en-MY" sz="2000"/>
              <a:t>The future of handling missing data lies in leveraging advanced techniques that ensure privacy, scalability, and real-time capability. Federated Learning stands out as a promising trend, especially for distributed environments where data privacy is paramount. As machine learning and AI continue to evolve, these new approaches will help mitigate the challenges posed by missing data, ensuring more robust, unbiased, and effective models for a wide variety of real-world applications.</a:t>
            </a:r>
          </a:p>
        </p:txBody>
      </p:sp>
    </p:spTree>
    <p:extLst>
      <p:ext uri="{BB962C8B-B14F-4D97-AF65-F5344CB8AC3E}">
        <p14:creationId xmlns:p14="http://schemas.microsoft.com/office/powerpoint/2010/main" val="6850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C09B4-9FD9-B15C-E9EE-C43BAE398638}"/>
              </a:ext>
            </a:extLst>
          </p:cNvPr>
          <p:cNvSpPr>
            <a:spLocks noGrp="1"/>
          </p:cNvSpPr>
          <p:nvPr>
            <p:ph type="title"/>
          </p:nvPr>
        </p:nvSpPr>
        <p:spPr>
          <a:xfrm>
            <a:off x="761800" y="762001"/>
            <a:ext cx="5334197" cy="1708242"/>
          </a:xfrm>
        </p:spPr>
        <p:txBody>
          <a:bodyPr anchor="ctr">
            <a:normAutofit/>
          </a:bodyPr>
          <a:lstStyle/>
          <a:p>
            <a:r>
              <a:rPr lang="en-MY" sz="4000"/>
              <a:t>Learning Outcomes</a:t>
            </a:r>
          </a:p>
        </p:txBody>
      </p:sp>
      <p:sp>
        <p:nvSpPr>
          <p:cNvPr id="3" name="Content Placeholder 2">
            <a:extLst>
              <a:ext uri="{FF2B5EF4-FFF2-40B4-BE49-F238E27FC236}">
                <a16:creationId xmlns:a16="http://schemas.microsoft.com/office/drawing/2014/main" id="{CA158C10-7F52-A3E7-0FA9-BC671F476955}"/>
              </a:ext>
            </a:extLst>
          </p:cNvPr>
          <p:cNvSpPr>
            <a:spLocks noGrp="1"/>
          </p:cNvSpPr>
          <p:nvPr>
            <p:ph idx="1"/>
          </p:nvPr>
        </p:nvSpPr>
        <p:spPr>
          <a:xfrm>
            <a:off x="761800" y="2470244"/>
            <a:ext cx="5334197" cy="3769835"/>
          </a:xfrm>
        </p:spPr>
        <p:txBody>
          <a:bodyPr anchor="ctr">
            <a:normAutofit/>
          </a:bodyPr>
          <a:lstStyle/>
          <a:p>
            <a:r>
              <a:rPr lang="en-MY" sz="2000"/>
              <a:t>Understand the Nature and Impact of Missing Data</a:t>
            </a:r>
          </a:p>
          <a:p>
            <a:r>
              <a:rPr lang="en-MY" sz="2000"/>
              <a:t>Identify and Visualize Missing Data Patterns</a:t>
            </a:r>
          </a:p>
          <a:p>
            <a:r>
              <a:rPr lang="en-MY" sz="2000"/>
              <a:t>Grasp the Fundamentals of Imputation Techniques</a:t>
            </a:r>
          </a:p>
          <a:p>
            <a:r>
              <a:rPr lang="en-MY" sz="2000"/>
              <a:t>Apply Simple Imputation Techniques in SAS EM</a:t>
            </a:r>
          </a:p>
          <a:p>
            <a:r>
              <a:rPr lang="en-MY" sz="2000"/>
              <a:t>Evaluate the Effectiveness of Imputation Methods</a:t>
            </a:r>
          </a:p>
          <a:p>
            <a:r>
              <a:rPr lang="en-MY" sz="2000"/>
              <a:t>Hands-On Experience with Real-World Data</a:t>
            </a:r>
          </a:p>
          <a:p>
            <a:endParaRPr lang="en-MY" sz="2000"/>
          </a:p>
        </p:txBody>
      </p:sp>
      <p:pic>
        <p:nvPicPr>
          <p:cNvPr id="5" name="Picture 4" descr="hand holding ball">
            <a:extLst>
              <a:ext uri="{FF2B5EF4-FFF2-40B4-BE49-F238E27FC236}">
                <a16:creationId xmlns:a16="http://schemas.microsoft.com/office/drawing/2014/main" id="{57947482-C8F4-907D-570E-B7EC46C0D643}"/>
              </a:ext>
            </a:extLst>
          </p:cNvPr>
          <p:cNvPicPr>
            <a:picLocks noChangeAspect="1"/>
          </p:cNvPicPr>
          <p:nvPr/>
        </p:nvPicPr>
        <p:blipFill rotWithShape="1">
          <a:blip r:embed="rId2"/>
          <a:srcRect l="26055" r="2230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36853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6522B-FCCD-677D-CE8E-7CD8846898C7}"/>
              </a:ext>
            </a:extLst>
          </p:cNvPr>
          <p:cNvSpPr>
            <a:spLocks noGrp="1"/>
          </p:cNvSpPr>
          <p:nvPr>
            <p:ph type="title"/>
          </p:nvPr>
        </p:nvSpPr>
        <p:spPr>
          <a:xfrm>
            <a:off x="686834" y="1153572"/>
            <a:ext cx="3200400" cy="4461163"/>
          </a:xfrm>
        </p:spPr>
        <p:txBody>
          <a:bodyPr>
            <a:normAutofit/>
          </a:bodyPr>
          <a:lstStyle/>
          <a:p>
            <a:r>
              <a:rPr lang="en-MY">
                <a:solidFill>
                  <a:srgbClr val="FFFFFF"/>
                </a:solidFill>
              </a:rPr>
              <a:t>Hands-On: Simple Imputation Techniques in SAS 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F5CACF-F05A-5AB3-78A0-D292BB50197A}"/>
              </a:ext>
            </a:extLst>
          </p:cNvPr>
          <p:cNvSpPr>
            <a:spLocks noGrp="1"/>
          </p:cNvSpPr>
          <p:nvPr>
            <p:ph idx="1"/>
          </p:nvPr>
        </p:nvSpPr>
        <p:spPr>
          <a:xfrm>
            <a:off x="4447308" y="591344"/>
            <a:ext cx="6906491" cy="5585619"/>
          </a:xfrm>
        </p:spPr>
        <p:txBody>
          <a:bodyPr anchor="ctr">
            <a:normAutofit/>
          </a:bodyPr>
          <a:lstStyle/>
          <a:p>
            <a:r>
              <a:rPr lang="en-MY" sz="1400"/>
              <a:t>Begin with a fresh diagram</a:t>
            </a:r>
          </a:p>
          <a:p>
            <a:r>
              <a:rPr lang="en-MY" sz="1400"/>
              <a:t>Data Source Node</a:t>
            </a:r>
          </a:p>
          <a:p>
            <a:pPr lvl="1"/>
            <a:r>
              <a:rPr lang="en-MY" sz="1400"/>
              <a:t>Review the "Interval Inputs" and "Nominal Inputs" tabs to observe variables and the percentage of missing values</a:t>
            </a:r>
          </a:p>
          <a:p>
            <a:r>
              <a:rPr lang="en-MY" sz="1400"/>
              <a:t>Explore Node:</a:t>
            </a:r>
          </a:p>
          <a:p>
            <a:pPr lvl="1"/>
            <a:r>
              <a:rPr lang="en-MY" sz="1400"/>
              <a:t>Attach an 'Explore' node to the 'Data Source' node.</a:t>
            </a:r>
          </a:p>
          <a:p>
            <a:pPr lvl="1"/>
            <a:r>
              <a:rPr lang="en-MY" sz="1400"/>
              <a:t>Run the node and review the output to visualize the distribution of data and identify where the missing data is.</a:t>
            </a:r>
          </a:p>
          <a:p>
            <a:r>
              <a:rPr lang="en-MY" sz="1400"/>
              <a:t>Applying Mean Imputation</a:t>
            </a:r>
          </a:p>
          <a:p>
            <a:r>
              <a:rPr lang="en-MY" sz="1400"/>
              <a:t>Imputation Node:</a:t>
            </a:r>
          </a:p>
          <a:p>
            <a:pPr lvl="1"/>
            <a:r>
              <a:rPr lang="en-MY" sz="1400"/>
              <a:t>Attach the 'Impute' node to the 'Explore' node.</a:t>
            </a:r>
          </a:p>
          <a:p>
            <a:pPr lvl="1"/>
            <a:r>
              <a:rPr lang="en-MY" sz="1400"/>
              <a:t>Double-click the 'Impute' node to configure it.</a:t>
            </a:r>
          </a:p>
          <a:p>
            <a:pPr lvl="1"/>
            <a:r>
              <a:rPr lang="en-MY" sz="1400"/>
              <a:t>For continuous variables, select 'Mean' under the "Method" column.</a:t>
            </a:r>
          </a:p>
          <a:p>
            <a:pPr lvl="1"/>
            <a:r>
              <a:rPr lang="en-MY" sz="1400"/>
              <a:t>Run the node. The missing values for continuous variables will be replaced by the mean of the non-missing values.</a:t>
            </a:r>
          </a:p>
        </p:txBody>
      </p:sp>
    </p:spTree>
    <p:extLst>
      <p:ext uri="{BB962C8B-B14F-4D97-AF65-F5344CB8AC3E}">
        <p14:creationId xmlns:p14="http://schemas.microsoft.com/office/powerpoint/2010/main" val="201282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44691-AD5C-6C84-072C-BEE681865E16}"/>
              </a:ext>
            </a:extLst>
          </p:cNvPr>
          <p:cNvSpPr>
            <a:spLocks noGrp="1"/>
          </p:cNvSpPr>
          <p:nvPr>
            <p:ph type="title"/>
          </p:nvPr>
        </p:nvSpPr>
        <p:spPr>
          <a:xfrm>
            <a:off x="686834" y="1153572"/>
            <a:ext cx="3200400" cy="4461163"/>
          </a:xfrm>
        </p:spPr>
        <p:txBody>
          <a:bodyPr>
            <a:normAutofit/>
          </a:bodyPr>
          <a:lstStyle/>
          <a:p>
            <a:r>
              <a:rPr lang="en-MY">
                <a:solidFill>
                  <a:srgbClr val="FFFFFF"/>
                </a:solidFill>
              </a:rPr>
              <a:t>Hands-On: Simple Imputation Techniques in SAS 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480F4C6-2FB0-F7E3-2F2F-3233C4CE56CC}"/>
              </a:ext>
            </a:extLst>
          </p:cNvPr>
          <p:cNvSpPr>
            <a:spLocks noGrp="1"/>
          </p:cNvSpPr>
          <p:nvPr>
            <p:ph idx="1"/>
          </p:nvPr>
        </p:nvSpPr>
        <p:spPr>
          <a:xfrm>
            <a:off x="4447308" y="591344"/>
            <a:ext cx="6906491" cy="5585619"/>
          </a:xfrm>
        </p:spPr>
        <p:txBody>
          <a:bodyPr anchor="ctr">
            <a:normAutofit/>
          </a:bodyPr>
          <a:lstStyle/>
          <a:p>
            <a:r>
              <a:rPr lang="en-MY" sz="1500"/>
              <a:t>Applying Mode Imputation</a:t>
            </a:r>
          </a:p>
          <a:p>
            <a:r>
              <a:rPr lang="en-MY" sz="1500"/>
              <a:t>Imputation Node (again):</a:t>
            </a:r>
          </a:p>
          <a:p>
            <a:pPr lvl="1"/>
            <a:r>
              <a:rPr lang="en-MY" sz="1500"/>
              <a:t>If you have categorical variables with missing values:</a:t>
            </a:r>
          </a:p>
          <a:p>
            <a:pPr lvl="1"/>
            <a:r>
              <a:rPr lang="en-MY" sz="1500"/>
              <a:t>In the same 'Impute' node, for nominal variables, select 'Mode' under the "Method" column.</a:t>
            </a:r>
          </a:p>
          <a:p>
            <a:pPr lvl="1"/>
            <a:r>
              <a:rPr lang="en-MY" sz="1500"/>
              <a:t>Run the node. The missing values for categorical variables will be replaced by the mode of the non-missing values.</a:t>
            </a:r>
          </a:p>
          <a:p>
            <a:r>
              <a:rPr lang="en-MY" sz="1500"/>
              <a:t>Evaluating the Impacts of Imputation</a:t>
            </a:r>
          </a:p>
          <a:p>
            <a:r>
              <a:rPr lang="en-MY" sz="1500"/>
              <a:t>Explore Node (Post-Imputation):</a:t>
            </a:r>
          </a:p>
          <a:p>
            <a:pPr lvl="1"/>
            <a:r>
              <a:rPr lang="en-MY" sz="1500"/>
              <a:t>Attach another 'Explore' node to the 'Impute' node.</a:t>
            </a:r>
          </a:p>
          <a:p>
            <a:pPr lvl="1"/>
            <a:r>
              <a:rPr lang="en-MY" sz="1500"/>
              <a:t>Run the node and review the output.</a:t>
            </a:r>
          </a:p>
          <a:p>
            <a:pPr lvl="1"/>
            <a:r>
              <a:rPr lang="en-MY" sz="1500"/>
              <a:t>Compare the distributions of variables before and after imputation. Ensure that the imputed data hasn't dramatically changed the overall distribution or introduced any biases.</a:t>
            </a:r>
          </a:p>
        </p:txBody>
      </p:sp>
    </p:spTree>
    <p:extLst>
      <p:ext uri="{BB962C8B-B14F-4D97-AF65-F5344CB8AC3E}">
        <p14:creationId xmlns:p14="http://schemas.microsoft.com/office/powerpoint/2010/main" val="394233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551A7-52E6-9F9B-0135-A59EE7409071}"/>
              </a:ext>
            </a:extLst>
          </p:cNvPr>
          <p:cNvSpPr>
            <a:spLocks noGrp="1"/>
          </p:cNvSpPr>
          <p:nvPr>
            <p:ph type="title"/>
          </p:nvPr>
        </p:nvSpPr>
        <p:spPr>
          <a:xfrm>
            <a:off x="4979754" y="435173"/>
            <a:ext cx="7209198" cy="1783080"/>
          </a:xfrm>
        </p:spPr>
        <p:txBody>
          <a:bodyPr anchor="b">
            <a:normAutofit/>
          </a:bodyPr>
          <a:lstStyle/>
          <a:p>
            <a:r>
              <a:rPr lang="en-MY" sz="5400" dirty="0"/>
              <a:t>Understanding Missing Data</a:t>
            </a:r>
          </a:p>
        </p:txBody>
      </p:sp>
      <p:pic>
        <p:nvPicPr>
          <p:cNvPr id="13" name="Picture 12" descr="Question mark on green pastel background">
            <a:extLst>
              <a:ext uri="{FF2B5EF4-FFF2-40B4-BE49-F238E27FC236}">
                <a16:creationId xmlns:a16="http://schemas.microsoft.com/office/drawing/2014/main" id="{5CB1DC37-AAFB-A8C5-6BE0-FCDF93117D5E}"/>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C09345-7B6A-4426-684C-E64E7DEE682B}"/>
              </a:ext>
            </a:extLst>
          </p:cNvPr>
          <p:cNvSpPr>
            <a:spLocks noGrp="1"/>
          </p:cNvSpPr>
          <p:nvPr>
            <p:ph idx="1"/>
          </p:nvPr>
        </p:nvSpPr>
        <p:spPr>
          <a:xfrm>
            <a:off x="5297762" y="2706624"/>
            <a:ext cx="6891190" cy="3483864"/>
          </a:xfrm>
        </p:spPr>
        <p:txBody>
          <a:bodyPr>
            <a:noAutofit/>
          </a:bodyPr>
          <a:lstStyle/>
          <a:p>
            <a:r>
              <a:rPr lang="en-MY" sz="1600" dirty="0"/>
              <a:t>Missing Completely At Random (MCAR):</a:t>
            </a:r>
          </a:p>
          <a:p>
            <a:pPr lvl="1"/>
            <a:r>
              <a:rPr lang="en-MY" sz="1600" dirty="0"/>
              <a:t>The missingness of a data point is completely unrelated to any observed or unobserved variable.</a:t>
            </a:r>
          </a:p>
          <a:p>
            <a:pPr lvl="1"/>
            <a:r>
              <a:rPr lang="en-MY" sz="1600" dirty="0"/>
              <a:t>Essentially, the reason for the missing value is purely random.</a:t>
            </a:r>
          </a:p>
          <a:p>
            <a:pPr lvl="1"/>
            <a:r>
              <a:rPr lang="en-MY" sz="1600" dirty="0"/>
              <a:t>Example: A survey respondent forgets to answer a question purely by accident.</a:t>
            </a:r>
          </a:p>
          <a:p>
            <a:r>
              <a:rPr lang="en-MY" sz="1600" dirty="0"/>
              <a:t>Missing At Random (MAR):</a:t>
            </a:r>
          </a:p>
          <a:p>
            <a:pPr lvl="1"/>
            <a:r>
              <a:rPr lang="en-MY" sz="1600" dirty="0"/>
              <a:t>The missingness of a data point is related to some observed variables but not the missing value itself.</a:t>
            </a:r>
          </a:p>
          <a:p>
            <a:pPr lvl="1"/>
            <a:r>
              <a:rPr lang="en-MY" sz="1600" dirty="0"/>
              <a:t>In other words, within a subgroup defined by the observed data, the missingness is random.</a:t>
            </a:r>
          </a:p>
          <a:p>
            <a:pPr lvl="1"/>
            <a:r>
              <a:rPr lang="en-MY" sz="1600" dirty="0"/>
              <a:t>Example: In a health survey, younger people might be more likely to skip a question about chronic diseases. In this case, the propensity of missingness is related to age (an observed variable) but not directly to the health status (the missing value itself).</a:t>
            </a:r>
          </a:p>
        </p:txBody>
      </p:sp>
    </p:spTree>
    <p:extLst>
      <p:ext uri="{BB962C8B-B14F-4D97-AF65-F5344CB8AC3E}">
        <p14:creationId xmlns:p14="http://schemas.microsoft.com/office/powerpoint/2010/main" val="65986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92BE6-CE0A-CE47-482C-6120815C8256}"/>
              </a:ext>
            </a:extLst>
          </p:cNvPr>
          <p:cNvSpPr>
            <a:spLocks noGrp="1"/>
          </p:cNvSpPr>
          <p:nvPr>
            <p:ph type="title"/>
          </p:nvPr>
        </p:nvSpPr>
        <p:spPr>
          <a:xfrm>
            <a:off x="5297762" y="329184"/>
            <a:ext cx="6251110" cy="1783080"/>
          </a:xfrm>
        </p:spPr>
        <p:txBody>
          <a:bodyPr anchor="b">
            <a:normAutofit/>
          </a:bodyPr>
          <a:lstStyle/>
          <a:p>
            <a:r>
              <a:rPr lang="en-MY" sz="5400"/>
              <a:t>Understanding Missing Data</a:t>
            </a:r>
          </a:p>
        </p:txBody>
      </p:sp>
      <p:pic>
        <p:nvPicPr>
          <p:cNvPr id="5" name="Picture 4" descr="Graph on document with pen">
            <a:extLst>
              <a:ext uri="{FF2B5EF4-FFF2-40B4-BE49-F238E27FC236}">
                <a16:creationId xmlns:a16="http://schemas.microsoft.com/office/drawing/2014/main" id="{74A5C15C-DB25-61F0-8299-0C73361AD818}"/>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68E47F-BBAF-DFF9-132F-2BD5074E3128}"/>
              </a:ext>
            </a:extLst>
          </p:cNvPr>
          <p:cNvSpPr>
            <a:spLocks noGrp="1"/>
          </p:cNvSpPr>
          <p:nvPr>
            <p:ph idx="1"/>
          </p:nvPr>
        </p:nvSpPr>
        <p:spPr>
          <a:xfrm>
            <a:off x="5297762" y="2706624"/>
            <a:ext cx="6891190" cy="3483864"/>
          </a:xfrm>
        </p:spPr>
        <p:txBody>
          <a:bodyPr>
            <a:noAutofit/>
          </a:bodyPr>
          <a:lstStyle/>
          <a:p>
            <a:r>
              <a:rPr lang="en-MY" sz="2400" dirty="0"/>
              <a:t>Missing Not At Random (MNAR):</a:t>
            </a:r>
          </a:p>
          <a:p>
            <a:pPr lvl="1"/>
            <a:r>
              <a:rPr lang="en-MY" dirty="0"/>
              <a:t>The missingness of a data point is related to the value that's missing itself, possibly in combination with other observed variables.</a:t>
            </a:r>
          </a:p>
          <a:p>
            <a:pPr lvl="1"/>
            <a:r>
              <a:rPr lang="en-MY" dirty="0"/>
              <a:t>This type of missingness is problematic because it introduces a systematic bias in the data.</a:t>
            </a:r>
          </a:p>
          <a:p>
            <a:pPr lvl="1"/>
            <a:r>
              <a:rPr lang="en-MY" dirty="0"/>
              <a:t>Example: In a survey about income, those with very high or very low incomes might be less likely to disclose their earnings. The missingness is directly related to the value that's missing.</a:t>
            </a:r>
          </a:p>
        </p:txBody>
      </p:sp>
    </p:spTree>
    <p:extLst>
      <p:ext uri="{BB962C8B-B14F-4D97-AF65-F5344CB8AC3E}">
        <p14:creationId xmlns:p14="http://schemas.microsoft.com/office/powerpoint/2010/main" val="340859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503EA-95F9-C1A5-3493-9C0BE8C04A5B}"/>
              </a:ext>
            </a:extLst>
          </p:cNvPr>
          <p:cNvSpPr>
            <a:spLocks noGrp="1"/>
          </p:cNvSpPr>
          <p:nvPr>
            <p:ph type="title"/>
          </p:nvPr>
        </p:nvSpPr>
        <p:spPr>
          <a:xfrm>
            <a:off x="686834" y="1153572"/>
            <a:ext cx="3200400" cy="4461163"/>
          </a:xfrm>
        </p:spPr>
        <p:txBody>
          <a:bodyPr>
            <a:normAutofit/>
          </a:bodyPr>
          <a:lstStyle/>
          <a:p>
            <a:r>
              <a:rPr lang="en-MY">
                <a:solidFill>
                  <a:srgbClr val="FFFFFF"/>
                </a:solidFill>
              </a:rPr>
              <a:t>Implications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E545DC-B28B-BE84-8E04-E1CE557B8B06}"/>
              </a:ext>
            </a:extLst>
          </p:cNvPr>
          <p:cNvSpPr>
            <a:spLocks noGrp="1"/>
          </p:cNvSpPr>
          <p:nvPr>
            <p:ph idx="1"/>
          </p:nvPr>
        </p:nvSpPr>
        <p:spPr>
          <a:xfrm>
            <a:off x="4447308" y="591344"/>
            <a:ext cx="6906491" cy="5585619"/>
          </a:xfrm>
        </p:spPr>
        <p:txBody>
          <a:bodyPr anchor="ctr">
            <a:normAutofit/>
          </a:bodyPr>
          <a:lstStyle/>
          <a:p>
            <a:r>
              <a:rPr lang="en-MY" sz="2200"/>
              <a:t>MCAR: If data is MCAR, then the analysis performed on the incomplete data can still provide unbiased results, although with reduced statistical power due to fewer data points.</a:t>
            </a:r>
          </a:p>
          <a:p>
            <a:endParaRPr lang="en-MY" sz="2200"/>
          </a:p>
          <a:p>
            <a:r>
              <a:rPr lang="en-MY" sz="2200"/>
              <a:t>MAR: This type of missing data can often be handled with advanced imputation techniques that take into account the relationships between variables. Examples include multiple imputation and model-based imputation.</a:t>
            </a:r>
          </a:p>
          <a:p>
            <a:endParaRPr lang="en-MY" sz="2200"/>
          </a:p>
          <a:p>
            <a:r>
              <a:rPr lang="en-MY" sz="2200"/>
              <a:t>MNAR: This is the most challenging type of missingness to address. Any imputation or analysis technique might introduce bias, as the missingness is related to the unobserved value itself. Domain expertise and sensitivity analyses are often required to address MNAR data.</a:t>
            </a:r>
          </a:p>
        </p:txBody>
      </p:sp>
    </p:spTree>
    <p:extLst>
      <p:ext uri="{BB962C8B-B14F-4D97-AF65-F5344CB8AC3E}">
        <p14:creationId xmlns:p14="http://schemas.microsoft.com/office/powerpoint/2010/main" val="393774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C599A-0F6E-7988-06F0-FDB6B0590689}"/>
              </a:ext>
            </a:extLst>
          </p:cNvPr>
          <p:cNvSpPr>
            <a:spLocks noGrp="1"/>
          </p:cNvSpPr>
          <p:nvPr>
            <p:ph type="title"/>
          </p:nvPr>
        </p:nvSpPr>
        <p:spPr>
          <a:xfrm>
            <a:off x="838200" y="365125"/>
            <a:ext cx="10515600" cy="1325563"/>
          </a:xfrm>
        </p:spPr>
        <p:txBody>
          <a:bodyPr>
            <a:normAutofit/>
          </a:bodyPr>
          <a:lstStyle/>
          <a:p>
            <a:r>
              <a:rPr lang="en-MY" sz="5400" dirty="0"/>
              <a:t>A Modern Example of Missing Data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1359B9-49D0-7E2C-E20A-5A1B3097D972}"/>
              </a:ext>
            </a:extLst>
          </p:cNvPr>
          <p:cNvSpPr>
            <a:spLocks noGrp="1"/>
          </p:cNvSpPr>
          <p:nvPr>
            <p:ph idx="1"/>
          </p:nvPr>
        </p:nvSpPr>
        <p:spPr>
          <a:xfrm>
            <a:off x="838200" y="1929384"/>
            <a:ext cx="10515600" cy="4251960"/>
          </a:xfrm>
        </p:spPr>
        <p:txBody>
          <a:bodyPr>
            <a:normAutofit/>
          </a:bodyPr>
          <a:lstStyle/>
          <a:p>
            <a:r>
              <a:rPr lang="en-MY" sz="1900"/>
              <a:t>Missing Data in IoT </a:t>
            </a:r>
          </a:p>
          <a:p>
            <a:r>
              <a:rPr lang="en-MY" sz="1900"/>
              <a:t>Devices Sensor Failure or Network Issues: In IoT (Internet of Things) applications, such as smart homes or industrial monitoring systems, data can go missing due to sensor malfunctions or connectivity issues. For example, a temperature sensor might stop sending readings due to a low battery or a temporary loss of Wi-Fi connectivity, resulting in missing data points for that time period.</a:t>
            </a:r>
          </a:p>
          <a:p>
            <a:r>
              <a:rPr lang="en-MY" sz="1900"/>
              <a:t>Data Aggregation Issues: IoT systems often send data to central servers at regular intervals. If there is packet loss during transmission, entire segments of data might be missing. This can affect applications such as environmental monitoring, where continuity of data is critical to detecting anomalies.</a:t>
            </a:r>
          </a:p>
          <a:p>
            <a:r>
              <a:rPr lang="en-MY" sz="1900"/>
              <a:t>Edge Device Limitations: Edge devices sometimes only store data temporarily, and if they fail to send it due to limited memory or processing capacity, data may be permanently lost, especially if no backup mechanism exists.</a:t>
            </a:r>
          </a:p>
          <a:p>
            <a:r>
              <a:rPr lang="en-MY" sz="1900"/>
              <a:t>This example highlighta how missing data can occur in various real-world modern applications, underscoring the need for effective imputation strategies tailored to the type and source of missingness.</a:t>
            </a:r>
          </a:p>
        </p:txBody>
      </p:sp>
    </p:spTree>
    <p:extLst>
      <p:ext uri="{BB962C8B-B14F-4D97-AF65-F5344CB8AC3E}">
        <p14:creationId xmlns:p14="http://schemas.microsoft.com/office/powerpoint/2010/main" val="410245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67BB3-3B4E-E9BE-1C69-9B904CBC7970}"/>
              </a:ext>
            </a:extLst>
          </p:cNvPr>
          <p:cNvSpPr>
            <a:spLocks noGrp="1"/>
          </p:cNvSpPr>
          <p:nvPr>
            <p:ph type="title"/>
          </p:nvPr>
        </p:nvSpPr>
        <p:spPr>
          <a:xfrm>
            <a:off x="761800" y="762001"/>
            <a:ext cx="5334197" cy="1708242"/>
          </a:xfrm>
        </p:spPr>
        <p:txBody>
          <a:bodyPr anchor="ctr">
            <a:normAutofit/>
          </a:bodyPr>
          <a:lstStyle/>
          <a:p>
            <a:r>
              <a:rPr lang="en-MY" sz="3700"/>
              <a:t>history intertwined with the development of missing data</a:t>
            </a:r>
          </a:p>
        </p:txBody>
      </p:sp>
      <p:sp>
        <p:nvSpPr>
          <p:cNvPr id="3" name="Content Placeholder 2">
            <a:extLst>
              <a:ext uri="{FF2B5EF4-FFF2-40B4-BE49-F238E27FC236}">
                <a16:creationId xmlns:a16="http://schemas.microsoft.com/office/drawing/2014/main" id="{CDCE01BB-3925-032B-940E-1D1CBB1965C5}"/>
              </a:ext>
            </a:extLst>
          </p:cNvPr>
          <p:cNvSpPr>
            <a:spLocks noGrp="1"/>
          </p:cNvSpPr>
          <p:nvPr>
            <p:ph idx="1"/>
          </p:nvPr>
        </p:nvSpPr>
        <p:spPr>
          <a:xfrm>
            <a:off x="761800" y="2470244"/>
            <a:ext cx="5334197" cy="3769835"/>
          </a:xfrm>
        </p:spPr>
        <p:txBody>
          <a:bodyPr anchor="ctr">
            <a:normAutofit/>
          </a:bodyPr>
          <a:lstStyle/>
          <a:p>
            <a:r>
              <a:rPr lang="en-MY" sz="1400"/>
              <a:t>Early Statistical Analysis (Pre-1970s):</a:t>
            </a:r>
          </a:p>
          <a:p>
            <a:pPr lvl="1"/>
            <a:r>
              <a:rPr lang="en-MY" sz="1400"/>
              <a:t>In the early days, missing data were often simply ignored or handled in a very ad-hoc manner, which could lead to biased results.</a:t>
            </a:r>
          </a:p>
          <a:p>
            <a:pPr lvl="1"/>
            <a:r>
              <a:rPr lang="en-MY" sz="1400"/>
              <a:t>Complete-case analysis (discarding any case with any missing values) was a common practice, although it often led to a significant reduction in sample size and potential bias in the results.</a:t>
            </a:r>
          </a:p>
          <a:p>
            <a:r>
              <a:rPr lang="en-MY" sz="1400"/>
              <a:t>Rubin's Work and the Advent of Modern Techniques (1970s):</a:t>
            </a:r>
          </a:p>
          <a:p>
            <a:pPr lvl="1"/>
            <a:r>
              <a:rPr lang="en-MY" sz="1400"/>
              <a:t>In 1976, Donald Rubin introduced the formal framework for dealing with missing data, including the classification into Missing Completely at Random (MCAR), Missing at Random (MAR), and Not Missing at Random (NMAR).</a:t>
            </a:r>
          </a:p>
          <a:p>
            <a:pPr lvl="1"/>
            <a:r>
              <a:rPr lang="en-MY" sz="1400"/>
              <a:t>Rubin, along with other statisticians like Roderick Little, developed multiple imputation, a revolutionary approach that involved creating several complete datasets by imputing missing values and combining the results from each.</a:t>
            </a:r>
          </a:p>
        </p:txBody>
      </p:sp>
      <p:pic>
        <p:nvPicPr>
          <p:cNvPr id="5" name="Picture 4" descr="Financial graphs on a dark display">
            <a:extLst>
              <a:ext uri="{FF2B5EF4-FFF2-40B4-BE49-F238E27FC236}">
                <a16:creationId xmlns:a16="http://schemas.microsoft.com/office/drawing/2014/main" id="{6ECDDCEF-DDCB-A1C4-3C51-A4F9A5C868CC}"/>
              </a:ext>
            </a:extLst>
          </p:cNvPr>
          <p:cNvPicPr>
            <a:picLocks noChangeAspect="1"/>
          </p:cNvPicPr>
          <p:nvPr/>
        </p:nvPicPr>
        <p:blipFill rotWithShape="1">
          <a:blip r:embed="rId2"/>
          <a:srcRect l="22827" r="28637"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6525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44D3327-F3CE-3A38-C165-A9CC015DC4BE}"/>
              </a:ext>
            </a:extLst>
          </p:cNvPr>
          <p:cNvPicPr>
            <a:picLocks noChangeAspect="1"/>
          </p:cNvPicPr>
          <p:nvPr/>
        </p:nvPicPr>
        <p:blipFill rotWithShape="1">
          <a:blip r:embed="rId2"/>
          <a:srcRect l="17604" r="3886"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2701D-8C48-8437-28F8-5D4AE0471485}"/>
              </a:ext>
            </a:extLst>
          </p:cNvPr>
          <p:cNvSpPr>
            <a:spLocks noGrp="1"/>
          </p:cNvSpPr>
          <p:nvPr>
            <p:ph type="title"/>
          </p:nvPr>
        </p:nvSpPr>
        <p:spPr>
          <a:xfrm>
            <a:off x="761801" y="352766"/>
            <a:ext cx="10591999" cy="1023584"/>
          </a:xfrm>
        </p:spPr>
        <p:txBody>
          <a:bodyPr>
            <a:normAutofit/>
          </a:bodyPr>
          <a:lstStyle/>
          <a:p>
            <a:r>
              <a:rPr lang="en-MY" sz="3400"/>
              <a:t>history intertwined with the development of missing data</a:t>
            </a:r>
          </a:p>
        </p:txBody>
      </p:sp>
      <p:sp>
        <p:nvSpPr>
          <p:cNvPr id="3" name="Content Placeholder 2">
            <a:extLst>
              <a:ext uri="{FF2B5EF4-FFF2-40B4-BE49-F238E27FC236}">
                <a16:creationId xmlns:a16="http://schemas.microsoft.com/office/drawing/2014/main" id="{AD19869C-CBD0-2046-A5D7-A8E0CC9D2E35}"/>
              </a:ext>
            </a:extLst>
          </p:cNvPr>
          <p:cNvSpPr>
            <a:spLocks noGrp="1"/>
          </p:cNvSpPr>
          <p:nvPr>
            <p:ph idx="1"/>
          </p:nvPr>
        </p:nvSpPr>
        <p:spPr>
          <a:xfrm>
            <a:off x="6803408" y="2249766"/>
            <a:ext cx="4550391" cy="4070303"/>
          </a:xfrm>
        </p:spPr>
        <p:txBody>
          <a:bodyPr anchor="ctr">
            <a:normAutofit/>
          </a:bodyPr>
          <a:lstStyle/>
          <a:p>
            <a:r>
              <a:rPr lang="en-MY" sz="1600"/>
              <a:t>Computational Advances and Multiple Imputation (1980s-1990s):</a:t>
            </a:r>
          </a:p>
          <a:p>
            <a:pPr lvl="1"/>
            <a:r>
              <a:rPr lang="en-MY" sz="1600"/>
              <a:t>The increase in computational power in the 1980s and 1990s allowed for more complex methods, like multiple imputation, to be used in practice.</a:t>
            </a:r>
          </a:p>
          <a:p>
            <a:pPr lvl="1"/>
            <a:r>
              <a:rPr lang="en-MY" sz="1600"/>
              <a:t>Software packages began incorporating sophisticated routines for handling missing data, making advanced techniques more accessible to researchers.</a:t>
            </a:r>
          </a:p>
          <a:p>
            <a:pPr lvl="1"/>
            <a:r>
              <a:rPr lang="en-MY" sz="1600"/>
              <a:t>Tools/Programming: Advanced statistical software, including early versions of SAS.</a:t>
            </a:r>
          </a:p>
          <a:p>
            <a:pPr lvl="1"/>
            <a:r>
              <a:rPr lang="en-MY" sz="1600"/>
              <a:t>Method: More sophisticated imputation methods become feasible, including regression imputation. SAS EM starts to include tools for such analyses.</a:t>
            </a:r>
          </a:p>
        </p:txBody>
      </p:sp>
    </p:spTree>
    <p:extLst>
      <p:ext uri="{BB962C8B-B14F-4D97-AF65-F5344CB8AC3E}">
        <p14:creationId xmlns:p14="http://schemas.microsoft.com/office/powerpoint/2010/main" val="389979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3724</Words>
  <Application>Microsoft Office PowerPoint</Application>
  <PresentationFormat>Widescreen</PresentationFormat>
  <Paragraphs>216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Chapter 7</vt:lpstr>
      <vt:lpstr>Course outline</vt:lpstr>
      <vt:lpstr>Learning Outcomes</vt:lpstr>
      <vt:lpstr>Understanding Missing Data</vt:lpstr>
      <vt:lpstr>Understanding Missing Data</vt:lpstr>
      <vt:lpstr>Implications</vt:lpstr>
      <vt:lpstr>A Modern Example of Missing Data</vt:lpstr>
      <vt:lpstr>history intertwined with the development of missing data</vt:lpstr>
      <vt:lpstr>history intertwined with the development of missing data</vt:lpstr>
      <vt:lpstr>history intertwined with the development of missing data</vt:lpstr>
      <vt:lpstr>history intertwined with the development of missing data</vt:lpstr>
      <vt:lpstr>history intertwined with the development of missing data</vt:lpstr>
      <vt:lpstr>Problems caused by missing data in analytics</vt:lpstr>
      <vt:lpstr>Problems caused by missing data in analytics</vt:lpstr>
      <vt:lpstr>Problems caused by missing data in analytics</vt:lpstr>
      <vt:lpstr>how missing data affects modern machine learning models</vt:lpstr>
      <vt:lpstr>how missing data affects modern machine learning models</vt:lpstr>
      <vt:lpstr>Visualizing missing data</vt:lpstr>
      <vt:lpstr>Visualizing missing data</vt:lpstr>
      <vt:lpstr>Imputation Techniques Overview</vt:lpstr>
      <vt:lpstr>Imputation Techniques Overview</vt:lpstr>
      <vt:lpstr>Imputation Techniques Overview</vt:lpstr>
      <vt:lpstr>Traditional Methods  vs Modern Methods </vt:lpstr>
      <vt:lpstr>Advanced Imputation Techniques</vt:lpstr>
      <vt:lpstr> Imputation Using Machine Learning</vt:lpstr>
      <vt:lpstr>Recent Developments and Big Data Era</vt:lpstr>
      <vt:lpstr>Evaluating the Effectiveness of Imputation Methods</vt:lpstr>
      <vt:lpstr>Ethics and Bias Considerations</vt:lpstr>
      <vt:lpstr>Future Outlook: Emerging Trends in Handling Missing Data</vt:lpstr>
      <vt:lpstr>Hands-On: Simple Imputation Techniques in SAS EM</vt:lpstr>
      <vt:lpstr>Hands-On: Simple Imputation Techniques in SAS 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TEH YING WAH</dc:creator>
  <cp:lastModifiedBy>TEH YING WAH</cp:lastModifiedBy>
  <cp:revision>41</cp:revision>
  <dcterms:created xsi:type="dcterms:W3CDTF">2023-10-05T14:10:20Z</dcterms:created>
  <dcterms:modified xsi:type="dcterms:W3CDTF">2024-09-28T06:10:34Z</dcterms:modified>
</cp:coreProperties>
</file>