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77" r:id="rId8"/>
    <p:sldId id="278" r:id="rId9"/>
    <p:sldId id="281" r:id="rId10"/>
    <p:sldId id="282" r:id="rId11"/>
    <p:sldId id="283" r:id="rId12"/>
    <p:sldId id="274" r:id="rId13"/>
    <p:sldId id="275" r:id="rId14"/>
    <p:sldId id="276" r:id="rId15"/>
    <p:sldId id="269" r:id="rId16"/>
    <p:sldId id="279" r:id="rId17"/>
    <p:sldId id="280" r:id="rId18"/>
    <p:sldId id="284" r:id="rId19"/>
    <p:sldId id="270" r:id="rId20"/>
    <p:sldId id="271" r:id="rId21"/>
    <p:sldId id="272" r:id="rId22"/>
    <p:sldId id="273" r:id="rId23"/>
    <p:sldId id="263" r:id="rId24"/>
    <p:sldId id="264" r:id="rId25"/>
    <p:sldId id="265" r:id="rId26"/>
    <p:sldId id="285" r:id="rId27"/>
    <p:sldId id="286" r:id="rId28"/>
    <p:sldId id="26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D64F58-59D7-417E-9DF1-55F250B07BAF}"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36FF9BF1-2E62-409F-A862-7D3736A44B5C}">
      <dgm:prSet/>
      <dgm:spPr/>
      <dgm:t>
        <a:bodyPr/>
        <a:lstStyle/>
        <a:p>
          <a:pPr>
            <a:defRPr b="1"/>
          </a:pPr>
          <a:r>
            <a:rPr lang="en-MY"/>
            <a:t>3. Boosting:</a:t>
          </a:r>
          <a:endParaRPr lang="en-US"/>
        </a:p>
      </dgm:t>
    </dgm:pt>
    <dgm:pt modelId="{F61BE6C5-243D-4256-8478-5BA926C30EB4}" type="parTrans" cxnId="{10B2ECE8-CA02-42FA-AF75-92DC776DA972}">
      <dgm:prSet/>
      <dgm:spPr/>
      <dgm:t>
        <a:bodyPr/>
        <a:lstStyle/>
        <a:p>
          <a:endParaRPr lang="en-US"/>
        </a:p>
      </dgm:t>
    </dgm:pt>
    <dgm:pt modelId="{685B5EAE-2DAB-46F9-995A-36C9541306FA}" type="sibTrans" cxnId="{10B2ECE8-CA02-42FA-AF75-92DC776DA972}">
      <dgm:prSet/>
      <dgm:spPr/>
      <dgm:t>
        <a:bodyPr/>
        <a:lstStyle/>
        <a:p>
          <a:endParaRPr lang="en-US"/>
        </a:p>
      </dgm:t>
    </dgm:pt>
    <dgm:pt modelId="{030983EF-4456-4913-850F-5230E67D117A}">
      <dgm:prSet/>
      <dgm:spPr/>
      <dgm:t>
        <a:bodyPr/>
        <a:lstStyle/>
        <a:p>
          <a:pPr>
            <a:defRPr b="1"/>
          </a:pPr>
          <a:r>
            <a:rPr lang="en-MY"/>
            <a:t>3.1. What is Boosting?</a:t>
          </a:r>
          <a:endParaRPr lang="en-US"/>
        </a:p>
      </dgm:t>
    </dgm:pt>
    <dgm:pt modelId="{B257015B-09C0-40BA-A071-2DDB8BE4FDCD}" type="parTrans" cxnId="{2224375B-DF97-4AC0-8232-47F96423E358}">
      <dgm:prSet/>
      <dgm:spPr/>
      <dgm:t>
        <a:bodyPr/>
        <a:lstStyle/>
        <a:p>
          <a:endParaRPr lang="en-US"/>
        </a:p>
      </dgm:t>
    </dgm:pt>
    <dgm:pt modelId="{FA588FD8-72E3-4763-A364-52D254439EDB}" type="sibTrans" cxnId="{2224375B-DF97-4AC0-8232-47F96423E358}">
      <dgm:prSet/>
      <dgm:spPr/>
      <dgm:t>
        <a:bodyPr/>
        <a:lstStyle/>
        <a:p>
          <a:endParaRPr lang="en-US"/>
        </a:p>
      </dgm:t>
    </dgm:pt>
    <dgm:pt modelId="{4CFE35F8-0F93-42C3-82EC-D45BA75E9C62}">
      <dgm:prSet/>
      <dgm:spPr/>
      <dgm:t>
        <a:bodyPr/>
        <a:lstStyle/>
        <a:p>
          <a:r>
            <a:rPr lang="en-MY"/>
            <a:t>Boosting involves training models sequentially.</a:t>
          </a:r>
          <a:endParaRPr lang="en-US"/>
        </a:p>
      </dgm:t>
    </dgm:pt>
    <dgm:pt modelId="{0EB82C87-723A-4AE1-8629-27FC3AAE327E}" type="parTrans" cxnId="{6F7A1A55-74E1-45D7-83BC-4BDFA36EED0E}">
      <dgm:prSet/>
      <dgm:spPr/>
      <dgm:t>
        <a:bodyPr/>
        <a:lstStyle/>
        <a:p>
          <a:endParaRPr lang="en-US"/>
        </a:p>
      </dgm:t>
    </dgm:pt>
    <dgm:pt modelId="{1C23AE2E-249A-45E7-953B-002BF681AF3E}" type="sibTrans" cxnId="{6F7A1A55-74E1-45D7-83BC-4BDFA36EED0E}">
      <dgm:prSet/>
      <dgm:spPr/>
      <dgm:t>
        <a:bodyPr/>
        <a:lstStyle/>
        <a:p>
          <a:endParaRPr lang="en-US"/>
        </a:p>
      </dgm:t>
    </dgm:pt>
    <dgm:pt modelId="{364FAA4C-16C2-4AD3-AA7D-E073623234F2}">
      <dgm:prSet/>
      <dgm:spPr/>
      <dgm:t>
        <a:bodyPr/>
        <a:lstStyle/>
        <a:p>
          <a:r>
            <a:rPr lang="en-MY"/>
            <a:t>Each subsequent model tries to correct the errors of its predecessor.</a:t>
          </a:r>
          <a:endParaRPr lang="en-US"/>
        </a:p>
      </dgm:t>
    </dgm:pt>
    <dgm:pt modelId="{E6033EE7-0E72-48F3-97F3-B72552C3B062}" type="parTrans" cxnId="{30E29184-7879-47D5-8DFF-CEE20F66EA48}">
      <dgm:prSet/>
      <dgm:spPr/>
      <dgm:t>
        <a:bodyPr/>
        <a:lstStyle/>
        <a:p>
          <a:endParaRPr lang="en-US"/>
        </a:p>
      </dgm:t>
    </dgm:pt>
    <dgm:pt modelId="{00B56DB8-A0D1-421F-BAB0-2F93AD3E173A}" type="sibTrans" cxnId="{30E29184-7879-47D5-8DFF-CEE20F66EA48}">
      <dgm:prSet/>
      <dgm:spPr/>
      <dgm:t>
        <a:bodyPr/>
        <a:lstStyle/>
        <a:p>
          <a:endParaRPr lang="en-US"/>
        </a:p>
      </dgm:t>
    </dgm:pt>
    <dgm:pt modelId="{1F98B069-A4ED-46A8-8475-760D1A1C0FAA}">
      <dgm:prSet/>
      <dgm:spPr/>
      <dgm:t>
        <a:bodyPr/>
        <a:lstStyle/>
        <a:p>
          <a:r>
            <a:rPr lang="en-MY"/>
            <a:t>The models, when combined, give a weighted sum (or vote) based on their accuracy.</a:t>
          </a:r>
          <a:endParaRPr lang="en-US"/>
        </a:p>
      </dgm:t>
    </dgm:pt>
    <dgm:pt modelId="{1E842124-10AD-46CF-89EC-2F9E5E7A22C7}" type="parTrans" cxnId="{5FDBD306-A7D2-4E4F-A118-DE089FCE5CC6}">
      <dgm:prSet/>
      <dgm:spPr/>
      <dgm:t>
        <a:bodyPr/>
        <a:lstStyle/>
        <a:p>
          <a:endParaRPr lang="en-US"/>
        </a:p>
      </dgm:t>
    </dgm:pt>
    <dgm:pt modelId="{60D5B917-F842-4214-9066-523367C18FF1}" type="sibTrans" cxnId="{5FDBD306-A7D2-4E4F-A118-DE089FCE5CC6}">
      <dgm:prSet/>
      <dgm:spPr/>
      <dgm:t>
        <a:bodyPr/>
        <a:lstStyle/>
        <a:p>
          <a:endParaRPr lang="en-US"/>
        </a:p>
      </dgm:t>
    </dgm:pt>
    <dgm:pt modelId="{A9D15AFD-31A2-4414-8C2E-310E64CA1087}">
      <dgm:prSet/>
      <dgm:spPr/>
      <dgm:t>
        <a:bodyPr/>
        <a:lstStyle/>
        <a:p>
          <a:pPr>
            <a:defRPr b="1"/>
          </a:pPr>
          <a:r>
            <a:rPr lang="en-MY"/>
            <a:t>3.2. Benefits:</a:t>
          </a:r>
          <a:endParaRPr lang="en-US"/>
        </a:p>
      </dgm:t>
    </dgm:pt>
    <dgm:pt modelId="{03CA7C2F-9346-4199-A81B-8573B9BD0C65}" type="parTrans" cxnId="{592F3256-8396-45A1-9FB7-FC693E54975E}">
      <dgm:prSet/>
      <dgm:spPr/>
      <dgm:t>
        <a:bodyPr/>
        <a:lstStyle/>
        <a:p>
          <a:endParaRPr lang="en-US"/>
        </a:p>
      </dgm:t>
    </dgm:pt>
    <dgm:pt modelId="{3AD1F2A7-5E96-4901-B4B9-D64B9489EBE1}" type="sibTrans" cxnId="{592F3256-8396-45A1-9FB7-FC693E54975E}">
      <dgm:prSet/>
      <dgm:spPr/>
      <dgm:t>
        <a:bodyPr/>
        <a:lstStyle/>
        <a:p>
          <a:endParaRPr lang="en-US"/>
        </a:p>
      </dgm:t>
    </dgm:pt>
    <dgm:pt modelId="{EBB8765D-EAD9-4B7A-A1FD-ED3ECAF10D0B}">
      <dgm:prSet/>
      <dgm:spPr/>
      <dgm:t>
        <a:bodyPr/>
        <a:lstStyle/>
        <a:p>
          <a:r>
            <a:rPr lang="en-MY"/>
            <a:t>Boosting can convert weak learners to strong learners by focusing on instances that are hard to predict.</a:t>
          </a:r>
          <a:endParaRPr lang="en-US"/>
        </a:p>
      </dgm:t>
    </dgm:pt>
    <dgm:pt modelId="{17CB99EE-F371-4545-B093-A951DADACDD5}" type="parTrans" cxnId="{0711EB36-8008-4E7B-B92F-7A90AF2E2662}">
      <dgm:prSet/>
      <dgm:spPr/>
      <dgm:t>
        <a:bodyPr/>
        <a:lstStyle/>
        <a:p>
          <a:endParaRPr lang="en-US"/>
        </a:p>
      </dgm:t>
    </dgm:pt>
    <dgm:pt modelId="{F26AF416-69D7-490F-A91C-566F6D165891}" type="sibTrans" cxnId="{0711EB36-8008-4E7B-B92F-7A90AF2E2662}">
      <dgm:prSet/>
      <dgm:spPr/>
      <dgm:t>
        <a:bodyPr/>
        <a:lstStyle/>
        <a:p>
          <a:endParaRPr lang="en-US"/>
        </a:p>
      </dgm:t>
    </dgm:pt>
    <dgm:pt modelId="{D0267C42-A15E-4A4C-A440-E8BD977D2B03}">
      <dgm:prSet/>
      <dgm:spPr/>
      <dgm:t>
        <a:bodyPr/>
        <a:lstStyle/>
        <a:p>
          <a:r>
            <a:rPr lang="en-MY"/>
            <a:t>Often results in higher accuracy compared to bagging, especially if the models are underfitting.</a:t>
          </a:r>
          <a:endParaRPr lang="en-US"/>
        </a:p>
      </dgm:t>
    </dgm:pt>
    <dgm:pt modelId="{592646ED-CD2A-4361-9547-F4E9ACCBA5FC}" type="parTrans" cxnId="{B35D45B2-4A9E-4613-A7B1-A95F0ADB7E6E}">
      <dgm:prSet/>
      <dgm:spPr/>
      <dgm:t>
        <a:bodyPr/>
        <a:lstStyle/>
        <a:p>
          <a:endParaRPr lang="en-US"/>
        </a:p>
      </dgm:t>
    </dgm:pt>
    <dgm:pt modelId="{3A5484E2-CAEE-466F-89EF-4254F3D02643}" type="sibTrans" cxnId="{B35D45B2-4A9E-4613-A7B1-A95F0ADB7E6E}">
      <dgm:prSet/>
      <dgm:spPr/>
      <dgm:t>
        <a:bodyPr/>
        <a:lstStyle/>
        <a:p>
          <a:endParaRPr lang="en-US"/>
        </a:p>
      </dgm:t>
    </dgm:pt>
    <dgm:pt modelId="{C27B9C99-3595-4715-B07A-B804C14F1C37}">
      <dgm:prSet/>
      <dgm:spPr/>
      <dgm:t>
        <a:bodyPr/>
        <a:lstStyle/>
        <a:p>
          <a:pPr>
            <a:defRPr b="1"/>
          </a:pPr>
          <a:r>
            <a:rPr lang="en-MY"/>
            <a:t>3.3. Popular Algorithms:</a:t>
          </a:r>
          <a:endParaRPr lang="en-US"/>
        </a:p>
      </dgm:t>
    </dgm:pt>
    <dgm:pt modelId="{BA6830AA-9F8F-4272-B499-76548434426B}" type="parTrans" cxnId="{BDD8F20D-8939-498E-9610-6FFBAD18EAAD}">
      <dgm:prSet/>
      <dgm:spPr/>
      <dgm:t>
        <a:bodyPr/>
        <a:lstStyle/>
        <a:p>
          <a:endParaRPr lang="en-US"/>
        </a:p>
      </dgm:t>
    </dgm:pt>
    <dgm:pt modelId="{7E5BEF0E-706E-4719-B12C-53649397D513}" type="sibTrans" cxnId="{BDD8F20D-8939-498E-9610-6FFBAD18EAAD}">
      <dgm:prSet/>
      <dgm:spPr/>
      <dgm:t>
        <a:bodyPr/>
        <a:lstStyle/>
        <a:p>
          <a:endParaRPr lang="en-US"/>
        </a:p>
      </dgm:t>
    </dgm:pt>
    <dgm:pt modelId="{B684B7D0-D2DB-4821-B2EF-CB7BE65D7EE7}">
      <dgm:prSet/>
      <dgm:spPr/>
      <dgm:t>
        <a:bodyPr/>
        <a:lstStyle/>
        <a:p>
          <a:r>
            <a:rPr lang="en-MY"/>
            <a:t>AdaBoost (Adaptive Boosting): The first practical boosting algorithm. It adjusts the weights of misclassified instances at each iteration.</a:t>
          </a:r>
          <a:endParaRPr lang="en-US"/>
        </a:p>
      </dgm:t>
    </dgm:pt>
    <dgm:pt modelId="{15A81C8A-CB98-410F-B820-78205E225BB1}" type="parTrans" cxnId="{309135E1-085D-45A2-BFF7-F494254E98E0}">
      <dgm:prSet/>
      <dgm:spPr/>
      <dgm:t>
        <a:bodyPr/>
        <a:lstStyle/>
        <a:p>
          <a:endParaRPr lang="en-US"/>
        </a:p>
      </dgm:t>
    </dgm:pt>
    <dgm:pt modelId="{A6408942-2A6E-4231-8893-C5464A541DB4}" type="sibTrans" cxnId="{309135E1-085D-45A2-BFF7-F494254E98E0}">
      <dgm:prSet/>
      <dgm:spPr/>
      <dgm:t>
        <a:bodyPr/>
        <a:lstStyle/>
        <a:p>
          <a:endParaRPr lang="en-US"/>
        </a:p>
      </dgm:t>
    </dgm:pt>
    <dgm:pt modelId="{6092A1D2-B764-4648-B2BF-6F732C4F1894}">
      <dgm:prSet/>
      <dgm:spPr/>
      <dgm:t>
        <a:bodyPr/>
        <a:lstStyle/>
        <a:p>
          <a:r>
            <a:rPr lang="en-MY"/>
            <a:t>Gradient Boosting: Builds trees one at a time, where each new tree helps to correct errors made by previously trained trees. It uses gradient descent to minimize the loss.</a:t>
          </a:r>
          <a:endParaRPr lang="en-US"/>
        </a:p>
      </dgm:t>
    </dgm:pt>
    <dgm:pt modelId="{1913B179-4032-4DB9-8F73-BCC4A25E5423}" type="parTrans" cxnId="{B895E629-9E2D-4A3B-8D9E-E0D9D27AE770}">
      <dgm:prSet/>
      <dgm:spPr/>
      <dgm:t>
        <a:bodyPr/>
        <a:lstStyle/>
        <a:p>
          <a:endParaRPr lang="en-US"/>
        </a:p>
      </dgm:t>
    </dgm:pt>
    <dgm:pt modelId="{9F2639DB-0609-4C54-B99C-6B42813DBD2C}" type="sibTrans" cxnId="{B895E629-9E2D-4A3B-8D9E-E0D9D27AE770}">
      <dgm:prSet/>
      <dgm:spPr/>
      <dgm:t>
        <a:bodyPr/>
        <a:lstStyle/>
        <a:p>
          <a:endParaRPr lang="en-US"/>
        </a:p>
      </dgm:t>
    </dgm:pt>
    <dgm:pt modelId="{D72EEA1B-C725-4484-BEBE-B09A4F0BBE21}">
      <dgm:prSet/>
      <dgm:spPr/>
      <dgm:t>
        <a:bodyPr/>
        <a:lstStyle/>
        <a:p>
          <a:r>
            <a:rPr lang="en-MY"/>
            <a:t>XGBoost: An optimized and regularized version of Gradient Boosting.</a:t>
          </a:r>
          <a:endParaRPr lang="en-US"/>
        </a:p>
      </dgm:t>
    </dgm:pt>
    <dgm:pt modelId="{BB7A1D83-8DAB-4FBF-8617-83AC311E9556}" type="parTrans" cxnId="{B9757268-A682-47CF-B74E-021613A07B3B}">
      <dgm:prSet/>
      <dgm:spPr/>
      <dgm:t>
        <a:bodyPr/>
        <a:lstStyle/>
        <a:p>
          <a:endParaRPr lang="en-US"/>
        </a:p>
      </dgm:t>
    </dgm:pt>
    <dgm:pt modelId="{10DA2260-27CA-48F4-A2F2-546FDA8FB57D}" type="sibTrans" cxnId="{B9757268-A682-47CF-B74E-021613A07B3B}">
      <dgm:prSet/>
      <dgm:spPr/>
      <dgm:t>
        <a:bodyPr/>
        <a:lstStyle/>
        <a:p>
          <a:endParaRPr lang="en-US"/>
        </a:p>
      </dgm:t>
    </dgm:pt>
    <dgm:pt modelId="{9CE4B86C-6FC1-4E9E-8F45-4F168F261A82}" type="pres">
      <dgm:prSet presAssocID="{B4D64F58-59D7-417E-9DF1-55F250B07BAF}" presName="root" presStyleCnt="0">
        <dgm:presLayoutVars>
          <dgm:dir/>
          <dgm:resizeHandles val="exact"/>
        </dgm:presLayoutVars>
      </dgm:prSet>
      <dgm:spPr/>
    </dgm:pt>
    <dgm:pt modelId="{248AA03D-11A4-43BC-B6FB-6FF89AA2E99C}" type="pres">
      <dgm:prSet presAssocID="{36FF9BF1-2E62-409F-A862-7D3736A44B5C}" presName="compNode" presStyleCnt="0"/>
      <dgm:spPr/>
    </dgm:pt>
    <dgm:pt modelId="{EC71F5C5-841D-4EA6-B62E-41BF2E7B9367}" type="pres">
      <dgm:prSet presAssocID="{36FF9BF1-2E62-409F-A862-7D3736A44B5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ignal"/>
        </a:ext>
      </dgm:extLst>
    </dgm:pt>
    <dgm:pt modelId="{ACF69C96-001A-4C96-8EEC-C4D27EBB336F}" type="pres">
      <dgm:prSet presAssocID="{36FF9BF1-2E62-409F-A862-7D3736A44B5C}" presName="iconSpace" presStyleCnt="0"/>
      <dgm:spPr/>
    </dgm:pt>
    <dgm:pt modelId="{B09593B5-08EB-4B1D-88AB-5B9A7591375A}" type="pres">
      <dgm:prSet presAssocID="{36FF9BF1-2E62-409F-A862-7D3736A44B5C}" presName="parTx" presStyleLbl="revTx" presStyleIdx="0" presStyleCnt="8">
        <dgm:presLayoutVars>
          <dgm:chMax val="0"/>
          <dgm:chPref val="0"/>
        </dgm:presLayoutVars>
      </dgm:prSet>
      <dgm:spPr/>
    </dgm:pt>
    <dgm:pt modelId="{FEC7E9F3-361F-4BCE-A3E5-9393C6B7AA09}" type="pres">
      <dgm:prSet presAssocID="{36FF9BF1-2E62-409F-A862-7D3736A44B5C}" presName="txSpace" presStyleCnt="0"/>
      <dgm:spPr/>
    </dgm:pt>
    <dgm:pt modelId="{ECC7062F-E97D-4CD2-A85F-A23F22565525}" type="pres">
      <dgm:prSet presAssocID="{36FF9BF1-2E62-409F-A862-7D3736A44B5C}" presName="desTx" presStyleLbl="revTx" presStyleIdx="1" presStyleCnt="8">
        <dgm:presLayoutVars/>
      </dgm:prSet>
      <dgm:spPr/>
    </dgm:pt>
    <dgm:pt modelId="{9D6534EA-0659-4D0A-AF7E-00E6EE7AD151}" type="pres">
      <dgm:prSet presAssocID="{685B5EAE-2DAB-46F9-995A-36C9541306FA}" presName="sibTrans" presStyleCnt="0"/>
      <dgm:spPr/>
    </dgm:pt>
    <dgm:pt modelId="{12BC0590-ADFB-4E0D-A45A-FB715E2473E9}" type="pres">
      <dgm:prSet presAssocID="{030983EF-4456-4913-850F-5230E67D117A}" presName="compNode" presStyleCnt="0"/>
      <dgm:spPr/>
    </dgm:pt>
    <dgm:pt modelId="{4C1136CD-DA53-4B8A-B64B-607580E8E1F7}" type="pres">
      <dgm:prSet presAssocID="{030983EF-4456-4913-850F-5230E67D117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orkflow"/>
        </a:ext>
      </dgm:extLst>
    </dgm:pt>
    <dgm:pt modelId="{4302EC03-6DDF-496A-9642-9AD81F9956D1}" type="pres">
      <dgm:prSet presAssocID="{030983EF-4456-4913-850F-5230E67D117A}" presName="iconSpace" presStyleCnt="0"/>
      <dgm:spPr/>
    </dgm:pt>
    <dgm:pt modelId="{F9AF32E8-B79E-4E28-9A87-8F42C2B51702}" type="pres">
      <dgm:prSet presAssocID="{030983EF-4456-4913-850F-5230E67D117A}" presName="parTx" presStyleLbl="revTx" presStyleIdx="2" presStyleCnt="8">
        <dgm:presLayoutVars>
          <dgm:chMax val="0"/>
          <dgm:chPref val="0"/>
        </dgm:presLayoutVars>
      </dgm:prSet>
      <dgm:spPr/>
    </dgm:pt>
    <dgm:pt modelId="{5F0B1A96-B0DE-4FCB-9011-0809D6475039}" type="pres">
      <dgm:prSet presAssocID="{030983EF-4456-4913-850F-5230E67D117A}" presName="txSpace" presStyleCnt="0"/>
      <dgm:spPr/>
    </dgm:pt>
    <dgm:pt modelId="{8DA66ACF-943D-42CD-B80D-B7AD48D6F7CB}" type="pres">
      <dgm:prSet presAssocID="{030983EF-4456-4913-850F-5230E67D117A}" presName="desTx" presStyleLbl="revTx" presStyleIdx="3" presStyleCnt="8">
        <dgm:presLayoutVars/>
      </dgm:prSet>
      <dgm:spPr/>
    </dgm:pt>
    <dgm:pt modelId="{7AC7E13C-C6B1-460F-A25E-98777D017996}" type="pres">
      <dgm:prSet presAssocID="{FA588FD8-72E3-4763-A364-52D254439EDB}" presName="sibTrans" presStyleCnt="0"/>
      <dgm:spPr/>
    </dgm:pt>
    <dgm:pt modelId="{F687DEBF-84C3-48CA-BAF6-601804B75730}" type="pres">
      <dgm:prSet presAssocID="{A9D15AFD-31A2-4414-8C2E-310E64CA1087}" presName="compNode" presStyleCnt="0"/>
      <dgm:spPr/>
    </dgm:pt>
    <dgm:pt modelId="{23947C5F-1A70-4D72-AD22-01F591C4D3EA}" type="pres">
      <dgm:prSet presAssocID="{A9D15AFD-31A2-4414-8C2E-310E64CA108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702F670C-6F4C-4BE2-BCF7-0B1AF5486B1F}" type="pres">
      <dgm:prSet presAssocID="{A9D15AFD-31A2-4414-8C2E-310E64CA1087}" presName="iconSpace" presStyleCnt="0"/>
      <dgm:spPr/>
    </dgm:pt>
    <dgm:pt modelId="{7BC1A490-38B6-4474-9A39-725FEDA810CD}" type="pres">
      <dgm:prSet presAssocID="{A9D15AFD-31A2-4414-8C2E-310E64CA1087}" presName="parTx" presStyleLbl="revTx" presStyleIdx="4" presStyleCnt="8">
        <dgm:presLayoutVars>
          <dgm:chMax val="0"/>
          <dgm:chPref val="0"/>
        </dgm:presLayoutVars>
      </dgm:prSet>
      <dgm:spPr/>
    </dgm:pt>
    <dgm:pt modelId="{91FADB94-BBB6-42F9-BD00-D1101081E44A}" type="pres">
      <dgm:prSet presAssocID="{A9D15AFD-31A2-4414-8C2E-310E64CA1087}" presName="txSpace" presStyleCnt="0"/>
      <dgm:spPr/>
    </dgm:pt>
    <dgm:pt modelId="{90052A66-D24E-4687-852C-087AF955C86B}" type="pres">
      <dgm:prSet presAssocID="{A9D15AFD-31A2-4414-8C2E-310E64CA1087}" presName="desTx" presStyleLbl="revTx" presStyleIdx="5" presStyleCnt="8">
        <dgm:presLayoutVars/>
      </dgm:prSet>
      <dgm:spPr/>
    </dgm:pt>
    <dgm:pt modelId="{8F9F028E-49DF-429E-BCAD-B44E703AB3CF}" type="pres">
      <dgm:prSet presAssocID="{3AD1F2A7-5E96-4901-B4B9-D64B9489EBE1}" presName="sibTrans" presStyleCnt="0"/>
      <dgm:spPr/>
    </dgm:pt>
    <dgm:pt modelId="{50071084-E22B-448B-95DE-A63790D8BFF4}" type="pres">
      <dgm:prSet presAssocID="{C27B9C99-3595-4715-B07A-B804C14F1C37}" presName="compNode" presStyleCnt="0"/>
      <dgm:spPr/>
    </dgm:pt>
    <dgm:pt modelId="{7ED43179-0CD9-4B80-B3F1-788E429C5E17}" type="pres">
      <dgm:prSet presAssocID="{C27B9C99-3595-4715-B07A-B804C14F1C3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grammer"/>
        </a:ext>
      </dgm:extLst>
    </dgm:pt>
    <dgm:pt modelId="{006C0771-A01F-4951-A528-3990A20876BC}" type="pres">
      <dgm:prSet presAssocID="{C27B9C99-3595-4715-B07A-B804C14F1C37}" presName="iconSpace" presStyleCnt="0"/>
      <dgm:spPr/>
    </dgm:pt>
    <dgm:pt modelId="{0F667CD7-D6F5-432F-A374-577AFC1D1DC8}" type="pres">
      <dgm:prSet presAssocID="{C27B9C99-3595-4715-B07A-B804C14F1C37}" presName="parTx" presStyleLbl="revTx" presStyleIdx="6" presStyleCnt="8">
        <dgm:presLayoutVars>
          <dgm:chMax val="0"/>
          <dgm:chPref val="0"/>
        </dgm:presLayoutVars>
      </dgm:prSet>
      <dgm:spPr/>
    </dgm:pt>
    <dgm:pt modelId="{6914FA3F-C0C4-4663-B680-D2C0924FFF80}" type="pres">
      <dgm:prSet presAssocID="{C27B9C99-3595-4715-B07A-B804C14F1C37}" presName="txSpace" presStyleCnt="0"/>
      <dgm:spPr/>
    </dgm:pt>
    <dgm:pt modelId="{0FC9E722-1461-49BF-A995-F0BD674CB4EB}" type="pres">
      <dgm:prSet presAssocID="{C27B9C99-3595-4715-B07A-B804C14F1C37}" presName="desTx" presStyleLbl="revTx" presStyleIdx="7" presStyleCnt="8">
        <dgm:presLayoutVars/>
      </dgm:prSet>
      <dgm:spPr/>
    </dgm:pt>
  </dgm:ptLst>
  <dgm:cxnLst>
    <dgm:cxn modelId="{5FDBD306-A7D2-4E4F-A118-DE089FCE5CC6}" srcId="{030983EF-4456-4913-850F-5230E67D117A}" destId="{1F98B069-A4ED-46A8-8475-760D1A1C0FAA}" srcOrd="2" destOrd="0" parTransId="{1E842124-10AD-46CF-89EC-2F9E5E7A22C7}" sibTransId="{60D5B917-F842-4214-9066-523367C18FF1}"/>
    <dgm:cxn modelId="{BDD8F20D-8939-498E-9610-6FFBAD18EAAD}" srcId="{B4D64F58-59D7-417E-9DF1-55F250B07BAF}" destId="{C27B9C99-3595-4715-B07A-B804C14F1C37}" srcOrd="3" destOrd="0" parTransId="{BA6830AA-9F8F-4272-B499-76548434426B}" sibTransId="{7E5BEF0E-706E-4719-B12C-53649397D513}"/>
    <dgm:cxn modelId="{B895E629-9E2D-4A3B-8D9E-E0D9D27AE770}" srcId="{C27B9C99-3595-4715-B07A-B804C14F1C37}" destId="{6092A1D2-B764-4648-B2BF-6F732C4F1894}" srcOrd="1" destOrd="0" parTransId="{1913B179-4032-4DB9-8F73-BCC4A25E5423}" sibTransId="{9F2639DB-0609-4C54-B99C-6B42813DBD2C}"/>
    <dgm:cxn modelId="{20EFA936-61D8-4730-9E3C-B9A1A2CE5A61}" type="presOf" srcId="{B4D64F58-59D7-417E-9DF1-55F250B07BAF}" destId="{9CE4B86C-6FC1-4E9E-8F45-4F168F261A82}" srcOrd="0" destOrd="0" presId="urn:microsoft.com/office/officeart/2018/5/layout/CenteredIconLabelDescriptionList"/>
    <dgm:cxn modelId="{0711EB36-8008-4E7B-B92F-7A90AF2E2662}" srcId="{A9D15AFD-31A2-4414-8C2E-310E64CA1087}" destId="{EBB8765D-EAD9-4B7A-A1FD-ED3ECAF10D0B}" srcOrd="0" destOrd="0" parTransId="{17CB99EE-F371-4545-B093-A951DADACDD5}" sibTransId="{F26AF416-69D7-490F-A91C-566F6D165891}"/>
    <dgm:cxn modelId="{3A8FDA37-C0FE-4132-A212-9393ACA068DD}" type="presOf" srcId="{A9D15AFD-31A2-4414-8C2E-310E64CA1087}" destId="{7BC1A490-38B6-4474-9A39-725FEDA810CD}" srcOrd="0" destOrd="0" presId="urn:microsoft.com/office/officeart/2018/5/layout/CenteredIconLabelDescriptionList"/>
    <dgm:cxn modelId="{2224375B-DF97-4AC0-8232-47F96423E358}" srcId="{B4D64F58-59D7-417E-9DF1-55F250B07BAF}" destId="{030983EF-4456-4913-850F-5230E67D117A}" srcOrd="1" destOrd="0" parTransId="{B257015B-09C0-40BA-A071-2DDB8BE4FDCD}" sibTransId="{FA588FD8-72E3-4763-A364-52D254439EDB}"/>
    <dgm:cxn modelId="{57BA5745-BEE7-4C1E-8C97-1FB9FDC349FE}" type="presOf" srcId="{030983EF-4456-4913-850F-5230E67D117A}" destId="{F9AF32E8-B79E-4E28-9A87-8F42C2B51702}" srcOrd="0" destOrd="0" presId="urn:microsoft.com/office/officeart/2018/5/layout/CenteredIconLabelDescriptionList"/>
    <dgm:cxn modelId="{B9757268-A682-47CF-B74E-021613A07B3B}" srcId="{C27B9C99-3595-4715-B07A-B804C14F1C37}" destId="{D72EEA1B-C725-4484-BEBE-B09A4F0BBE21}" srcOrd="2" destOrd="0" parTransId="{BB7A1D83-8DAB-4FBF-8617-83AC311E9556}" sibTransId="{10DA2260-27CA-48F4-A2F2-546FDA8FB57D}"/>
    <dgm:cxn modelId="{6F7A1A55-74E1-45D7-83BC-4BDFA36EED0E}" srcId="{030983EF-4456-4913-850F-5230E67D117A}" destId="{4CFE35F8-0F93-42C3-82EC-D45BA75E9C62}" srcOrd="0" destOrd="0" parTransId="{0EB82C87-723A-4AE1-8629-27FC3AAE327E}" sibTransId="{1C23AE2E-249A-45E7-953B-002BF681AF3E}"/>
    <dgm:cxn modelId="{592F3256-8396-45A1-9FB7-FC693E54975E}" srcId="{B4D64F58-59D7-417E-9DF1-55F250B07BAF}" destId="{A9D15AFD-31A2-4414-8C2E-310E64CA1087}" srcOrd="2" destOrd="0" parTransId="{03CA7C2F-9346-4199-A81B-8573B9BD0C65}" sibTransId="{3AD1F2A7-5E96-4901-B4B9-D64B9489EBE1}"/>
    <dgm:cxn modelId="{7F3BF283-A772-4AA6-B038-3A4B1ABAF705}" type="presOf" srcId="{364FAA4C-16C2-4AD3-AA7D-E073623234F2}" destId="{8DA66ACF-943D-42CD-B80D-B7AD48D6F7CB}" srcOrd="0" destOrd="1" presId="urn:microsoft.com/office/officeart/2018/5/layout/CenteredIconLabelDescriptionList"/>
    <dgm:cxn modelId="{30E29184-7879-47D5-8DFF-CEE20F66EA48}" srcId="{030983EF-4456-4913-850F-5230E67D117A}" destId="{364FAA4C-16C2-4AD3-AA7D-E073623234F2}" srcOrd="1" destOrd="0" parTransId="{E6033EE7-0E72-48F3-97F3-B72552C3B062}" sibTransId="{00B56DB8-A0D1-421F-BAB0-2F93AD3E173A}"/>
    <dgm:cxn modelId="{21C94896-A935-44EC-9AF5-1079377B755C}" type="presOf" srcId="{EBB8765D-EAD9-4B7A-A1FD-ED3ECAF10D0B}" destId="{90052A66-D24E-4687-852C-087AF955C86B}" srcOrd="0" destOrd="0" presId="urn:microsoft.com/office/officeart/2018/5/layout/CenteredIconLabelDescriptionList"/>
    <dgm:cxn modelId="{6851D496-82C1-4754-AA71-1AEC95843D78}" type="presOf" srcId="{D72EEA1B-C725-4484-BEBE-B09A4F0BBE21}" destId="{0FC9E722-1461-49BF-A995-F0BD674CB4EB}" srcOrd="0" destOrd="2" presId="urn:microsoft.com/office/officeart/2018/5/layout/CenteredIconLabelDescriptionList"/>
    <dgm:cxn modelId="{B35D45B2-4A9E-4613-A7B1-A95F0ADB7E6E}" srcId="{A9D15AFD-31A2-4414-8C2E-310E64CA1087}" destId="{D0267C42-A15E-4A4C-A440-E8BD977D2B03}" srcOrd="1" destOrd="0" parTransId="{592646ED-CD2A-4361-9547-F4E9ACCBA5FC}" sibTransId="{3A5484E2-CAEE-466F-89EF-4254F3D02643}"/>
    <dgm:cxn modelId="{9AA60DB4-E590-4536-9287-959C0A69F6AA}" type="presOf" srcId="{D0267C42-A15E-4A4C-A440-E8BD977D2B03}" destId="{90052A66-D24E-4687-852C-087AF955C86B}" srcOrd="0" destOrd="1" presId="urn:microsoft.com/office/officeart/2018/5/layout/CenteredIconLabelDescriptionList"/>
    <dgm:cxn modelId="{C6BE2EBD-E47E-470B-9C89-760315E043D4}" type="presOf" srcId="{B684B7D0-D2DB-4821-B2EF-CB7BE65D7EE7}" destId="{0FC9E722-1461-49BF-A995-F0BD674CB4EB}" srcOrd="0" destOrd="0" presId="urn:microsoft.com/office/officeart/2018/5/layout/CenteredIconLabelDescriptionList"/>
    <dgm:cxn modelId="{B29114C7-63B4-47FC-891B-53251075820D}" type="presOf" srcId="{36FF9BF1-2E62-409F-A862-7D3736A44B5C}" destId="{B09593B5-08EB-4B1D-88AB-5B9A7591375A}" srcOrd="0" destOrd="0" presId="urn:microsoft.com/office/officeart/2018/5/layout/CenteredIconLabelDescriptionList"/>
    <dgm:cxn modelId="{15DAE1C7-038E-4C2E-9EB8-46895B819366}" type="presOf" srcId="{1F98B069-A4ED-46A8-8475-760D1A1C0FAA}" destId="{8DA66ACF-943D-42CD-B80D-B7AD48D6F7CB}" srcOrd="0" destOrd="2" presId="urn:microsoft.com/office/officeart/2018/5/layout/CenteredIconLabelDescriptionList"/>
    <dgm:cxn modelId="{FDD146DA-DFCB-43EF-828E-5A90BA2180B3}" type="presOf" srcId="{6092A1D2-B764-4648-B2BF-6F732C4F1894}" destId="{0FC9E722-1461-49BF-A995-F0BD674CB4EB}" srcOrd="0" destOrd="1" presId="urn:microsoft.com/office/officeart/2018/5/layout/CenteredIconLabelDescriptionList"/>
    <dgm:cxn modelId="{309135E1-085D-45A2-BFF7-F494254E98E0}" srcId="{C27B9C99-3595-4715-B07A-B804C14F1C37}" destId="{B684B7D0-D2DB-4821-B2EF-CB7BE65D7EE7}" srcOrd="0" destOrd="0" parTransId="{15A81C8A-CB98-410F-B820-78205E225BB1}" sibTransId="{A6408942-2A6E-4231-8893-C5464A541DB4}"/>
    <dgm:cxn modelId="{88501BE5-96C1-4937-ADD0-4F1A014430E9}" type="presOf" srcId="{4CFE35F8-0F93-42C3-82EC-D45BA75E9C62}" destId="{8DA66ACF-943D-42CD-B80D-B7AD48D6F7CB}" srcOrd="0" destOrd="0" presId="urn:microsoft.com/office/officeart/2018/5/layout/CenteredIconLabelDescriptionList"/>
    <dgm:cxn modelId="{10B2ECE8-CA02-42FA-AF75-92DC776DA972}" srcId="{B4D64F58-59D7-417E-9DF1-55F250B07BAF}" destId="{36FF9BF1-2E62-409F-A862-7D3736A44B5C}" srcOrd="0" destOrd="0" parTransId="{F61BE6C5-243D-4256-8478-5BA926C30EB4}" sibTransId="{685B5EAE-2DAB-46F9-995A-36C9541306FA}"/>
    <dgm:cxn modelId="{130E24F1-E2E2-433F-9BD2-A844E18F4A73}" type="presOf" srcId="{C27B9C99-3595-4715-B07A-B804C14F1C37}" destId="{0F667CD7-D6F5-432F-A374-577AFC1D1DC8}" srcOrd="0" destOrd="0" presId="urn:microsoft.com/office/officeart/2018/5/layout/CenteredIconLabelDescriptionList"/>
    <dgm:cxn modelId="{63A8A2CB-195A-4439-B713-9AE17821BC12}" type="presParOf" srcId="{9CE4B86C-6FC1-4E9E-8F45-4F168F261A82}" destId="{248AA03D-11A4-43BC-B6FB-6FF89AA2E99C}" srcOrd="0" destOrd="0" presId="urn:microsoft.com/office/officeart/2018/5/layout/CenteredIconLabelDescriptionList"/>
    <dgm:cxn modelId="{D012F5C0-90AC-4860-96BC-9CBB907F334C}" type="presParOf" srcId="{248AA03D-11A4-43BC-B6FB-6FF89AA2E99C}" destId="{EC71F5C5-841D-4EA6-B62E-41BF2E7B9367}" srcOrd="0" destOrd="0" presId="urn:microsoft.com/office/officeart/2018/5/layout/CenteredIconLabelDescriptionList"/>
    <dgm:cxn modelId="{4CC0A52D-3B8F-49FB-B5B1-B709461F17C6}" type="presParOf" srcId="{248AA03D-11A4-43BC-B6FB-6FF89AA2E99C}" destId="{ACF69C96-001A-4C96-8EEC-C4D27EBB336F}" srcOrd="1" destOrd="0" presId="urn:microsoft.com/office/officeart/2018/5/layout/CenteredIconLabelDescriptionList"/>
    <dgm:cxn modelId="{F776B712-D7C1-4931-8378-17EA05378DAE}" type="presParOf" srcId="{248AA03D-11A4-43BC-B6FB-6FF89AA2E99C}" destId="{B09593B5-08EB-4B1D-88AB-5B9A7591375A}" srcOrd="2" destOrd="0" presId="urn:microsoft.com/office/officeart/2018/5/layout/CenteredIconLabelDescriptionList"/>
    <dgm:cxn modelId="{269C9970-A66B-4BD0-8FB2-C472B8A154D4}" type="presParOf" srcId="{248AA03D-11A4-43BC-B6FB-6FF89AA2E99C}" destId="{FEC7E9F3-361F-4BCE-A3E5-9393C6B7AA09}" srcOrd="3" destOrd="0" presId="urn:microsoft.com/office/officeart/2018/5/layout/CenteredIconLabelDescriptionList"/>
    <dgm:cxn modelId="{35285308-EB8D-4C9C-808A-DBA80ECE3BD0}" type="presParOf" srcId="{248AA03D-11A4-43BC-B6FB-6FF89AA2E99C}" destId="{ECC7062F-E97D-4CD2-A85F-A23F22565525}" srcOrd="4" destOrd="0" presId="urn:microsoft.com/office/officeart/2018/5/layout/CenteredIconLabelDescriptionList"/>
    <dgm:cxn modelId="{D9C1C415-CA9D-4627-A9E1-2279717EA531}" type="presParOf" srcId="{9CE4B86C-6FC1-4E9E-8F45-4F168F261A82}" destId="{9D6534EA-0659-4D0A-AF7E-00E6EE7AD151}" srcOrd="1" destOrd="0" presId="urn:microsoft.com/office/officeart/2018/5/layout/CenteredIconLabelDescriptionList"/>
    <dgm:cxn modelId="{2066A1C1-9F96-4658-ADAD-BAC626ACD46A}" type="presParOf" srcId="{9CE4B86C-6FC1-4E9E-8F45-4F168F261A82}" destId="{12BC0590-ADFB-4E0D-A45A-FB715E2473E9}" srcOrd="2" destOrd="0" presId="urn:microsoft.com/office/officeart/2018/5/layout/CenteredIconLabelDescriptionList"/>
    <dgm:cxn modelId="{D79D24B2-BEA0-4BC9-B135-FB496FD2322B}" type="presParOf" srcId="{12BC0590-ADFB-4E0D-A45A-FB715E2473E9}" destId="{4C1136CD-DA53-4B8A-B64B-607580E8E1F7}" srcOrd="0" destOrd="0" presId="urn:microsoft.com/office/officeart/2018/5/layout/CenteredIconLabelDescriptionList"/>
    <dgm:cxn modelId="{F3E8037B-ED61-4501-B0E0-413E6C44A657}" type="presParOf" srcId="{12BC0590-ADFB-4E0D-A45A-FB715E2473E9}" destId="{4302EC03-6DDF-496A-9642-9AD81F9956D1}" srcOrd="1" destOrd="0" presId="urn:microsoft.com/office/officeart/2018/5/layout/CenteredIconLabelDescriptionList"/>
    <dgm:cxn modelId="{9FB09811-2EAE-4588-A6D8-3592E2DA8BDA}" type="presParOf" srcId="{12BC0590-ADFB-4E0D-A45A-FB715E2473E9}" destId="{F9AF32E8-B79E-4E28-9A87-8F42C2B51702}" srcOrd="2" destOrd="0" presId="urn:microsoft.com/office/officeart/2018/5/layout/CenteredIconLabelDescriptionList"/>
    <dgm:cxn modelId="{81E2076F-5589-4D19-B0D1-280D38494CAC}" type="presParOf" srcId="{12BC0590-ADFB-4E0D-A45A-FB715E2473E9}" destId="{5F0B1A96-B0DE-4FCB-9011-0809D6475039}" srcOrd="3" destOrd="0" presId="urn:microsoft.com/office/officeart/2018/5/layout/CenteredIconLabelDescriptionList"/>
    <dgm:cxn modelId="{2206D1E3-0BC9-485D-AA1B-C85D4B8CB1B1}" type="presParOf" srcId="{12BC0590-ADFB-4E0D-A45A-FB715E2473E9}" destId="{8DA66ACF-943D-42CD-B80D-B7AD48D6F7CB}" srcOrd="4" destOrd="0" presId="urn:microsoft.com/office/officeart/2018/5/layout/CenteredIconLabelDescriptionList"/>
    <dgm:cxn modelId="{61F388CC-FDF9-4178-B1D6-C07424131397}" type="presParOf" srcId="{9CE4B86C-6FC1-4E9E-8F45-4F168F261A82}" destId="{7AC7E13C-C6B1-460F-A25E-98777D017996}" srcOrd="3" destOrd="0" presId="urn:microsoft.com/office/officeart/2018/5/layout/CenteredIconLabelDescriptionList"/>
    <dgm:cxn modelId="{4A183BA0-C610-46A4-AC4E-BBF44DA413D5}" type="presParOf" srcId="{9CE4B86C-6FC1-4E9E-8F45-4F168F261A82}" destId="{F687DEBF-84C3-48CA-BAF6-601804B75730}" srcOrd="4" destOrd="0" presId="urn:microsoft.com/office/officeart/2018/5/layout/CenteredIconLabelDescriptionList"/>
    <dgm:cxn modelId="{C8B74DC9-FCCD-4CAB-BA0D-40645AE13264}" type="presParOf" srcId="{F687DEBF-84C3-48CA-BAF6-601804B75730}" destId="{23947C5F-1A70-4D72-AD22-01F591C4D3EA}" srcOrd="0" destOrd="0" presId="urn:microsoft.com/office/officeart/2018/5/layout/CenteredIconLabelDescriptionList"/>
    <dgm:cxn modelId="{3FFD599F-DEA1-4D5A-9A65-3E13B9553B79}" type="presParOf" srcId="{F687DEBF-84C3-48CA-BAF6-601804B75730}" destId="{702F670C-6F4C-4BE2-BCF7-0B1AF5486B1F}" srcOrd="1" destOrd="0" presId="urn:microsoft.com/office/officeart/2018/5/layout/CenteredIconLabelDescriptionList"/>
    <dgm:cxn modelId="{2E3E6373-D48B-4E4F-A249-9BF49426AE99}" type="presParOf" srcId="{F687DEBF-84C3-48CA-BAF6-601804B75730}" destId="{7BC1A490-38B6-4474-9A39-725FEDA810CD}" srcOrd="2" destOrd="0" presId="urn:microsoft.com/office/officeart/2018/5/layout/CenteredIconLabelDescriptionList"/>
    <dgm:cxn modelId="{9D18EFD0-6D33-4803-B195-015820DF31D9}" type="presParOf" srcId="{F687DEBF-84C3-48CA-BAF6-601804B75730}" destId="{91FADB94-BBB6-42F9-BD00-D1101081E44A}" srcOrd="3" destOrd="0" presId="urn:microsoft.com/office/officeart/2018/5/layout/CenteredIconLabelDescriptionList"/>
    <dgm:cxn modelId="{34DD5AFB-C926-4666-8116-ABE31AB42D06}" type="presParOf" srcId="{F687DEBF-84C3-48CA-BAF6-601804B75730}" destId="{90052A66-D24E-4687-852C-087AF955C86B}" srcOrd="4" destOrd="0" presId="urn:microsoft.com/office/officeart/2018/5/layout/CenteredIconLabelDescriptionList"/>
    <dgm:cxn modelId="{52CB6F9E-350D-4F43-B2AA-B8A6BF85E3E6}" type="presParOf" srcId="{9CE4B86C-6FC1-4E9E-8F45-4F168F261A82}" destId="{8F9F028E-49DF-429E-BCAD-B44E703AB3CF}" srcOrd="5" destOrd="0" presId="urn:microsoft.com/office/officeart/2018/5/layout/CenteredIconLabelDescriptionList"/>
    <dgm:cxn modelId="{0B884068-B261-4B06-B440-7DD1B318321D}" type="presParOf" srcId="{9CE4B86C-6FC1-4E9E-8F45-4F168F261A82}" destId="{50071084-E22B-448B-95DE-A63790D8BFF4}" srcOrd="6" destOrd="0" presId="urn:microsoft.com/office/officeart/2018/5/layout/CenteredIconLabelDescriptionList"/>
    <dgm:cxn modelId="{4AEDEBFD-DCD4-4A6A-83AD-CCDC963CAF03}" type="presParOf" srcId="{50071084-E22B-448B-95DE-A63790D8BFF4}" destId="{7ED43179-0CD9-4B80-B3F1-788E429C5E17}" srcOrd="0" destOrd="0" presId="urn:microsoft.com/office/officeart/2018/5/layout/CenteredIconLabelDescriptionList"/>
    <dgm:cxn modelId="{1FCC6B4D-661F-47F4-97CB-DAFBD2B0A2B2}" type="presParOf" srcId="{50071084-E22B-448B-95DE-A63790D8BFF4}" destId="{006C0771-A01F-4951-A528-3990A20876BC}" srcOrd="1" destOrd="0" presId="urn:microsoft.com/office/officeart/2018/5/layout/CenteredIconLabelDescriptionList"/>
    <dgm:cxn modelId="{A44737BB-BD0C-40F4-984A-79E56AD17C1D}" type="presParOf" srcId="{50071084-E22B-448B-95DE-A63790D8BFF4}" destId="{0F667CD7-D6F5-432F-A374-577AFC1D1DC8}" srcOrd="2" destOrd="0" presId="urn:microsoft.com/office/officeart/2018/5/layout/CenteredIconLabelDescriptionList"/>
    <dgm:cxn modelId="{133CF704-29E3-48FE-A2FF-7B3B3158DDA8}" type="presParOf" srcId="{50071084-E22B-448B-95DE-A63790D8BFF4}" destId="{6914FA3F-C0C4-4663-B680-D2C0924FFF80}" srcOrd="3" destOrd="0" presId="urn:microsoft.com/office/officeart/2018/5/layout/CenteredIconLabelDescriptionList"/>
    <dgm:cxn modelId="{E8C05F90-5223-4586-971F-5CACEDD268BF}" type="presParOf" srcId="{50071084-E22B-448B-95DE-A63790D8BFF4}" destId="{0FC9E722-1461-49BF-A995-F0BD674CB4EB}"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48AD85-11A1-4352-B3F9-79B61576920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B551CC8-28A3-4A7B-85E0-5162150E0CC4}">
      <dgm:prSet/>
      <dgm:spPr/>
      <dgm:t>
        <a:bodyPr/>
        <a:lstStyle/>
        <a:p>
          <a:r>
            <a:rPr lang="en-MY"/>
            <a:t>5. When to use which method?</a:t>
          </a:r>
          <a:endParaRPr lang="en-US"/>
        </a:p>
      </dgm:t>
    </dgm:pt>
    <dgm:pt modelId="{E2CC727C-D8AD-4CCB-A804-066993CD8D0F}" type="parTrans" cxnId="{CD51576B-D1BA-4421-B5B7-E43C4E6C4D68}">
      <dgm:prSet/>
      <dgm:spPr/>
      <dgm:t>
        <a:bodyPr/>
        <a:lstStyle/>
        <a:p>
          <a:endParaRPr lang="en-US"/>
        </a:p>
      </dgm:t>
    </dgm:pt>
    <dgm:pt modelId="{BC8FD062-C8B6-4CA6-B359-56D9E913BC1D}" type="sibTrans" cxnId="{CD51576B-D1BA-4421-B5B7-E43C4E6C4D68}">
      <dgm:prSet/>
      <dgm:spPr/>
      <dgm:t>
        <a:bodyPr/>
        <a:lstStyle/>
        <a:p>
          <a:endParaRPr lang="en-US"/>
        </a:p>
      </dgm:t>
    </dgm:pt>
    <dgm:pt modelId="{51EC560E-6839-4F1E-8F0D-DF0E36589B29}">
      <dgm:prSet/>
      <dgm:spPr/>
      <dgm:t>
        <a:bodyPr/>
        <a:lstStyle/>
        <a:p>
          <a:r>
            <a:rPr lang="en-MY"/>
            <a:t>Bagging:</a:t>
          </a:r>
          <a:endParaRPr lang="en-US"/>
        </a:p>
      </dgm:t>
    </dgm:pt>
    <dgm:pt modelId="{384DC618-D3F3-48CE-A042-00ECE66F7448}" type="parTrans" cxnId="{E1052E80-7961-41DE-90CB-DE8CA17F85A4}">
      <dgm:prSet/>
      <dgm:spPr/>
      <dgm:t>
        <a:bodyPr/>
        <a:lstStyle/>
        <a:p>
          <a:endParaRPr lang="en-US"/>
        </a:p>
      </dgm:t>
    </dgm:pt>
    <dgm:pt modelId="{75D0B0ED-8535-4E56-9CE2-6E47AF50B346}" type="sibTrans" cxnId="{E1052E80-7961-41DE-90CB-DE8CA17F85A4}">
      <dgm:prSet/>
      <dgm:spPr/>
      <dgm:t>
        <a:bodyPr/>
        <a:lstStyle/>
        <a:p>
          <a:endParaRPr lang="en-US"/>
        </a:p>
      </dgm:t>
    </dgm:pt>
    <dgm:pt modelId="{6EAC6AB3-D1E2-4A62-878D-2F81589F655A}">
      <dgm:prSet/>
      <dgm:spPr/>
      <dgm:t>
        <a:bodyPr/>
        <a:lstStyle/>
        <a:p>
          <a:r>
            <a:rPr lang="en-MY"/>
            <a:t>When the model has high variance (e.g., a deep decision tree).</a:t>
          </a:r>
          <a:endParaRPr lang="en-US"/>
        </a:p>
      </dgm:t>
    </dgm:pt>
    <dgm:pt modelId="{F4D3105F-A85A-4280-BA2A-AC4157041CDA}" type="parTrans" cxnId="{66D10B04-78EA-4E5F-B463-29AAA5DE5B9B}">
      <dgm:prSet/>
      <dgm:spPr/>
      <dgm:t>
        <a:bodyPr/>
        <a:lstStyle/>
        <a:p>
          <a:endParaRPr lang="en-US"/>
        </a:p>
      </dgm:t>
    </dgm:pt>
    <dgm:pt modelId="{0AA93E9B-E679-4695-AF62-C025C75E14B6}" type="sibTrans" cxnId="{66D10B04-78EA-4E5F-B463-29AAA5DE5B9B}">
      <dgm:prSet/>
      <dgm:spPr/>
      <dgm:t>
        <a:bodyPr/>
        <a:lstStyle/>
        <a:p>
          <a:endParaRPr lang="en-US"/>
        </a:p>
      </dgm:t>
    </dgm:pt>
    <dgm:pt modelId="{97A197EB-0198-4CB6-A6D0-DBD3AB4442D1}">
      <dgm:prSet/>
      <dgm:spPr/>
      <dgm:t>
        <a:bodyPr/>
        <a:lstStyle/>
        <a:p>
          <a:r>
            <a:rPr lang="en-MY"/>
            <a:t>When the dataset is large enough to ensure diverse subsets.</a:t>
          </a:r>
          <a:endParaRPr lang="en-US"/>
        </a:p>
      </dgm:t>
    </dgm:pt>
    <dgm:pt modelId="{6000E77A-15DB-4D83-BEDF-E75F47DCAD72}" type="parTrans" cxnId="{96B91BD6-15CA-427E-AB58-EBC981614B81}">
      <dgm:prSet/>
      <dgm:spPr/>
      <dgm:t>
        <a:bodyPr/>
        <a:lstStyle/>
        <a:p>
          <a:endParaRPr lang="en-US"/>
        </a:p>
      </dgm:t>
    </dgm:pt>
    <dgm:pt modelId="{434FA926-E576-4762-BE3B-9507A1AEBD2D}" type="sibTrans" cxnId="{96B91BD6-15CA-427E-AB58-EBC981614B81}">
      <dgm:prSet/>
      <dgm:spPr/>
      <dgm:t>
        <a:bodyPr/>
        <a:lstStyle/>
        <a:p>
          <a:endParaRPr lang="en-US"/>
        </a:p>
      </dgm:t>
    </dgm:pt>
    <dgm:pt modelId="{172ECC03-220F-421B-96C1-C095D6D6EF10}">
      <dgm:prSet/>
      <dgm:spPr/>
      <dgm:t>
        <a:bodyPr/>
        <a:lstStyle/>
        <a:p>
          <a:r>
            <a:rPr lang="en-MY"/>
            <a:t>Boosting:</a:t>
          </a:r>
          <a:endParaRPr lang="en-US"/>
        </a:p>
      </dgm:t>
    </dgm:pt>
    <dgm:pt modelId="{6E76AE82-E5C4-4823-8854-788867E3AAA7}" type="parTrans" cxnId="{3068F34E-9D3A-4A40-9962-A4598556E65F}">
      <dgm:prSet/>
      <dgm:spPr/>
      <dgm:t>
        <a:bodyPr/>
        <a:lstStyle/>
        <a:p>
          <a:endParaRPr lang="en-US"/>
        </a:p>
      </dgm:t>
    </dgm:pt>
    <dgm:pt modelId="{C916CA37-23FB-4E9A-9441-4BD18E4032ED}" type="sibTrans" cxnId="{3068F34E-9D3A-4A40-9962-A4598556E65F}">
      <dgm:prSet/>
      <dgm:spPr/>
      <dgm:t>
        <a:bodyPr/>
        <a:lstStyle/>
        <a:p>
          <a:endParaRPr lang="en-US"/>
        </a:p>
      </dgm:t>
    </dgm:pt>
    <dgm:pt modelId="{796B294B-4A42-4CEC-8557-83A00B27E74B}">
      <dgm:prSet/>
      <dgm:spPr/>
      <dgm:t>
        <a:bodyPr/>
        <a:lstStyle/>
        <a:p>
          <a:r>
            <a:rPr lang="en-MY"/>
            <a:t>When the model has high bias (e.g., a shallow decision tree).</a:t>
          </a:r>
          <a:endParaRPr lang="en-US"/>
        </a:p>
      </dgm:t>
    </dgm:pt>
    <dgm:pt modelId="{B0278862-B72B-4410-80C2-D25AC2C1D7B4}" type="parTrans" cxnId="{997A48E5-E19E-4012-9E24-2448B6C39E00}">
      <dgm:prSet/>
      <dgm:spPr/>
      <dgm:t>
        <a:bodyPr/>
        <a:lstStyle/>
        <a:p>
          <a:endParaRPr lang="en-US"/>
        </a:p>
      </dgm:t>
    </dgm:pt>
    <dgm:pt modelId="{243ACE58-7070-4802-8124-D723F81EF53B}" type="sibTrans" cxnId="{997A48E5-E19E-4012-9E24-2448B6C39E00}">
      <dgm:prSet/>
      <dgm:spPr/>
      <dgm:t>
        <a:bodyPr/>
        <a:lstStyle/>
        <a:p>
          <a:endParaRPr lang="en-US"/>
        </a:p>
      </dgm:t>
    </dgm:pt>
    <dgm:pt modelId="{12E97FCF-D619-4BCF-AE1E-E451DF81565A}">
      <dgm:prSet/>
      <dgm:spPr/>
      <dgm:t>
        <a:bodyPr/>
        <a:lstStyle/>
        <a:p>
          <a:r>
            <a:rPr lang="en-MY"/>
            <a:t>When you require higher predictive accuracy and are okay with slightly increased complexity.</a:t>
          </a:r>
          <a:endParaRPr lang="en-US"/>
        </a:p>
      </dgm:t>
    </dgm:pt>
    <dgm:pt modelId="{D809E032-EB38-47DD-A4BD-56F548C5BE48}" type="parTrans" cxnId="{30FCE50F-A061-42DE-8C84-380E711F088D}">
      <dgm:prSet/>
      <dgm:spPr/>
      <dgm:t>
        <a:bodyPr/>
        <a:lstStyle/>
        <a:p>
          <a:endParaRPr lang="en-US"/>
        </a:p>
      </dgm:t>
    </dgm:pt>
    <dgm:pt modelId="{6E96BAA0-7660-415E-9257-285E6BCBCBBB}" type="sibTrans" cxnId="{30FCE50F-A061-42DE-8C84-380E711F088D}">
      <dgm:prSet/>
      <dgm:spPr/>
      <dgm:t>
        <a:bodyPr/>
        <a:lstStyle/>
        <a:p>
          <a:endParaRPr lang="en-US"/>
        </a:p>
      </dgm:t>
    </dgm:pt>
    <dgm:pt modelId="{52E129BE-BE93-4C0B-9947-7BF728596493}">
      <dgm:prSet/>
      <dgm:spPr/>
      <dgm:t>
        <a:bodyPr/>
        <a:lstStyle/>
        <a:p>
          <a:r>
            <a:rPr lang="en-MY"/>
            <a:t>Both Bagging and Boosting offer ways to improve the performance of single predictive modelling techniques. However, they come with their own sets of advantages and considerations, and the choice between them often depends on the specific problem and dataset at hand.</a:t>
          </a:r>
          <a:endParaRPr lang="en-US"/>
        </a:p>
      </dgm:t>
    </dgm:pt>
    <dgm:pt modelId="{2D91C048-CEEB-44D0-9689-5F2C892206A1}" type="parTrans" cxnId="{EF38A2A3-62BA-4F47-BC63-FC7D1E11998A}">
      <dgm:prSet/>
      <dgm:spPr/>
      <dgm:t>
        <a:bodyPr/>
        <a:lstStyle/>
        <a:p>
          <a:endParaRPr lang="en-US"/>
        </a:p>
      </dgm:t>
    </dgm:pt>
    <dgm:pt modelId="{F06BB146-688E-47B2-8BF5-7A9A07F3A9C7}" type="sibTrans" cxnId="{EF38A2A3-62BA-4F47-BC63-FC7D1E11998A}">
      <dgm:prSet/>
      <dgm:spPr/>
      <dgm:t>
        <a:bodyPr/>
        <a:lstStyle/>
        <a:p>
          <a:endParaRPr lang="en-US"/>
        </a:p>
      </dgm:t>
    </dgm:pt>
    <dgm:pt modelId="{8C7A8551-A9EB-4BAE-98CF-5E60EBAA6B99}" type="pres">
      <dgm:prSet presAssocID="{8F48AD85-11A1-4352-B3F9-79B615769207}" presName="linear" presStyleCnt="0">
        <dgm:presLayoutVars>
          <dgm:animLvl val="lvl"/>
          <dgm:resizeHandles val="exact"/>
        </dgm:presLayoutVars>
      </dgm:prSet>
      <dgm:spPr/>
    </dgm:pt>
    <dgm:pt modelId="{CA18CAF4-23FC-4B89-9DAC-DD2BB66BA3BE}" type="pres">
      <dgm:prSet presAssocID="{DB551CC8-28A3-4A7B-85E0-5162150E0CC4}" presName="parentText" presStyleLbl="node1" presStyleIdx="0" presStyleCnt="2">
        <dgm:presLayoutVars>
          <dgm:chMax val="0"/>
          <dgm:bulletEnabled val="1"/>
        </dgm:presLayoutVars>
      </dgm:prSet>
      <dgm:spPr/>
    </dgm:pt>
    <dgm:pt modelId="{29329D4F-D766-4CCD-99BD-223C47B0D19D}" type="pres">
      <dgm:prSet presAssocID="{DB551CC8-28A3-4A7B-85E0-5162150E0CC4}" presName="childText" presStyleLbl="revTx" presStyleIdx="0" presStyleCnt="1">
        <dgm:presLayoutVars>
          <dgm:bulletEnabled val="1"/>
        </dgm:presLayoutVars>
      </dgm:prSet>
      <dgm:spPr/>
    </dgm:pt>
    <dgm:pt modelId="{8B8BBD62-4074-4E8D-9095-E5B83B447780}" type="pres">
      <dgm:prSet presAssocID="{52E129BE-BE93-4C0B-9947-7BF728596493}" presName="parentText" presStyleLbl="node1" presStyleIdx="1" presStyleCnt="2">
        <dgm:presLayoutVars>
          <dgm:chMax val="0"/>
          <dgm:bulletEnabled val="1"/>
        </dgm:presLayoutVars>
      </dgm:prSet>
      <dgm:spPr/>
    </dgm:pt>
  </dgm:ptLst>
  <dgm:cxnLst>
    <dgm:cxn modelId="{66D10B04-78EA-4E5F-B463-29AAA5DE5B9B}" srcId="{DB551CC8-28A3-4A7B-85E0-5162150E0CC4}" destId="{6EAC6AB3-D1E2-4A62-878D-2F81589F655A}" srcOrd="1" destOrd="0" parTransId="{F4D3105F-A85A-4280-BA2A-AC4157041CDA}" sibTransId="{0AA93E9B-E679-4695-AF62-C025C75E14B6}"/>
    <dgm:cxn modelId="{30FCE50F-A061-42DE-8C84-380E711F088D}" srcId="{DB551CC8-28A3-4A7B-85E0-5162150E0CC4}" destId="{12E97FCF-D619-4BCF-AE1E-E451DF81565A}" srcOrd="5" destOrd="0" parTransId="{D809E032-EB38-47DD-A4BD-56F548C5BE48}" sibTransId="{6E96BAA0-7660-415E-9257-285E6BCBCBBB}"/>
    <dgm:cxn modelId="{E0D0961D-1C67-4EE7-960E-8F494A7B5F69}" type="presOf" srcId="{8F48AD85-11A1-4352-B3F9-79B615769207}" destId="{8C7A8551-A9EB-4BAE-98CF-5E60EBAA6B99}" srcOrd="0" destOrd="0" presId="urn:microsoft.com/office/officeart/2005/8/layout/vList2"/>
    <dgm:cxn modelId="{CD51576B-D1BA-4421-B5B7-E43C4E6C4D68}" srcId="{8F48AD85-11A1-4352-B3F9-79B615769207}" destId="{DB551CC8-28A3-4A7B-85E0-5162150E0CC4}" srcOrd="0" destOrd="0" parTransId="{E2CC727C-D8AD-4CCB-A804-066993CD8D0F}" sibTransId="{BC8FD062-C8B6-4CA6-B359-56D9E913BC1D}"/>
    <dgm:cxn modelId="{3068F34E-9D3A-4A40-9962-A4598556E65F}" srcId="{DB551CC8-28A3-4A7B-85E0-5162150E0CC4}" destId="{172ECC03-220F-421B-96C1-C095D6D6EF10}" srcOrd="3" destOrd="0" parTransId="{6E76AE82-E5C4-4823-8854-788867E3AAA7}" sibTransId="{C916CA37-23FB-4E9A-9441-4BD18E4032ED}"/>
    <dgm:cxn modelId="{867F3D55-EADB-4776-BF56-6ACED52E8159}" type="presOf" srcId="{6EAC6AB3-D1E2-4A62-878D-2F81589F655A}" destId="{29329D4F-D766-4CCD-99BD-223C47B0D19D}" srcOrd="0" destOrd="1" presId="urn:microsoft.com/office/officeart/2005/8/layout/vList2"/>
    <dgm:cxn modelId="{FDC7FB76-FFD6-4224-BF01-3819C770BC75}" type="presOf" srcId="{796B294B-4A42-4CEC-8557-83A00B27E74B}" destId="{29329D4F-D766-4CCD-99BD-223C47B0D19D}" srcOrd="0" destOrd="4" presId="urn:microsoft.com/office/officeart/2005/8/layout/vList2"/>
    <dgm:cxn modelId="{E1052E80-7961-41DE-90CB-DE8CA17F85A4}" srcId="{DB551CC8-28A3-4A7B-85E0-5162150E0CC4}" destId="{51EC560E-6839-4F1E-8F0D-DF0E36589B29}" srcOrd="0" destOrd="0" parTransId="{384DC618-D3F3-48CE-A042-00ECE66F7448}" sibTransId="{75D0B0ED-8535-4E56-9CE2-6E47AF50B346}"/>
    <dgm:cxn modelId="{E32C9687-803E-42A1-B0C7-F3D0A88BD981}" type="presOf" srcId="{51EC560E-6839-4F1E-8F0D-DF0E36589B29}" destId="{29329D4F-D766-4CCD-99BD-223C47B0D19D}" srcOrd="0" destOrd="0" presId="urn:microsoft.com/office/officeart/2005/8/layout/vList2"/>
    <dgm:cxn modelId="{5D46FD8F-E617-4D5B-BCF5-80C9AC47203F}" type="presOf" srcId="{12E97FCF-D619-4BCF-AE1E-E451DF81565A}" destId="{29329D4F-D766-4CCD-99BD-223C47B0D19D}" srcOrd="0" destOrd="5" presId="urn:microsoft.com/office/officeart/2005/8/layout/vList2"/>
    <dgm:cxn modelId="{7B74539B-BFAB-46DD-9CAA-7C29D4E4A891}" type="presOf" srcId="{172ECC03-220F-421B-96C1-C095D6D6EF10}" destId="{29329D4F-D766-4CCD-99BD-223C47B0D19D}" srcOrd="0" destOrd="3" presId="urn:microsoft.com/office/officeart/2005/8/layout/vList2"/>
    <dgm:cxn modelId="{B6E6939E-4C56-444C-92FE-7F8DA83AF0B9}" type="presOf" srcId="{97A197EB-0198-4CB6-A6D0-DBD3AB4442D1}" destId="{29329D4F-D766-4CCD-99BD-223C47B0D19D}" srcOrd="0" destOrd="2" presId="urn:microsoft.com/office/officeart/2005/8/layout/vList2"/>
    <dgm:cxn modelId="{EF38A2A3-62BA-4F47-BC63-FC7D1E11998A}" srcId="{8F48AD85-11A1-4352-B3F9-79B615769207}" destId="{52E129BE-BE93-4C0B-9947-7BF728596493}" srcOrd="1" destOrd="0" parTransId="{2D91C048-CEEB-44D0-9689-5F2C892206A1}" sibTransId="{F06BB146-688E-47B2-8BF5-7A9A07F3A9C7}"/>
    <dgm:cxn modelId="{98AA7CAE-B162-4111-AB98-D9137A57CEF7}" type="presOf" srcId="{DB551CC8-28A3-4A7B-85E0-5162150E0CC4}" destId="{CA18CAF4-23FC-4B89-9DAC-DD2BB66BA3BE}" srcOrd="0" destOrd="0" presId="urn:microsoft.com/office/officeart/2005/8/layout/vList2"/>
    <dgm:cxn modelId="{3940A0B7-951F-4367-BC3F-CF9E1B117B30}" type="presOf" srcId="{52E129BE-BE93-4C0B-9947-7BF728596493}" destId="{8B8BBD62-4074-4E8D-9095-E5B83B447780}" srcOrd="0" destOrd="0" presId="urn:microsoft.com/office/officeart/2005/8/layout/vList2"/>
    <dgm:cxn modelId="{96B91BD6-15CA-427E-AB58-EBC981614B81}" srcId="{DB551CC8-28A3-4A7B-85E0-5162150E0CC4}" destId="{97A197EB-0198-4CB6-A6D0-DBD3AB4442D1}" srcOrd="2" destOrd="0" parTransId="{6000E77A-15DB-4D83-BEDF-E75F47DCAD72}" sibTransId="{434FA926-E576-4762-BE3B-9507A1AEBD2D}"/>
    <dgm:cxn modelId="{997A48E5-E19E-4012-9E24-2448B6C39E00}" srcId="{DB551CC8-28A3-4A7B-85E0-5162150E0CC4}" destId="{796B294B-4A42-4CEC-8557-83A00B27E74B}" srcOrd="4" destOrd="0" parTransId="{B0278862-B72B-4410-80C2-D25AC2C1D7B4}" sibTransId="{243ACE58-7070-4802-8124-D723F81EF53B}"/>
    <dgm:cxn modelId="{CD3DF704-48C1-49D8-B283-C5A61009EBD8}" type="presParOf" srcId="{8C7A8551-A9EB-4BAE-98CF-5E60EBAA6B99}" destId="{CA18CAF4-23FC-4B89-9DAC-DD2BB66BA3BE}" srcOrd="0" destOrd="0" presId="urn:microsoft.com/office/officeart/2005/8/layout/vList2"/>
    <dgm:cxn modelId="{CE1FF33D-F73F-4667-B3F8-2FE70FABA627}" type="presParOf" srcId="{8C7A8551-A9EB-4BAE-98CF-5E60EBAA6B99}" destId="{29329D4F-D766-4CCD-99BD-223C47B0D19D}" srcOrd="1" destOrd="0" presId="urn:microsoft.com/office/officeart/2005/8/layout/vList2"/>
    <dgm:cxn modelId="{A69BEB91-EE2F-4F7D-9580-E11B352E9D72}" type="presParOf" srcId="{8C7A8551-A9EB-4BAE-98CF-5E60EBAA6B99}" destId="{8B8BBD62-4074-4E8D-9095-E5B83B447780}"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21ED9D-7317-47B0-9AB5-71E00D206935}"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C7ED7559-0159-4B8B-9D10-FB93F643150D}">
      <dgm:prSet/>
      <dgm:spPr/>
      <dgm:t>
        <a:bodyPr/>
        <a:lstStyle/>
        <a:p>
          <a:r>
            <a:rPr lang="en-MY"/>
            <a:t>1. Creating a New Project:</a:t>
          </a:r>
          <a:endParaRPr lang="en-US"/>
        </a:p>
      </dgm:t>
    </dgm:pt>
    <dgm:pt modelId="{C84843E7-CBC8-4E89-BECE-4A1659DB5CC0}" type="parTrans" cxnId="{CB071ACB-A604-465B-9D4A-A3C4BB81CD3F}">
      <dgm:prSet/>
      <dgm:spPr/>
      <dgm:t>
        <a:bodyPr/>
        <a:lstStyle/>
        <a:p>
          <a:endParaRPr lang="en-US"/>
        </a:p>
      </dgm:t>
    </dgm:pt>
    <dgm:pt modelId="{800AEE17-2F25-405A-9C1D-7C72CDDD2740}" type="sibTrans" cxnId="{CB071ACB-A604-465B-9D4A-A3C4BB81CD3F}">
      <dgm:prSet/>
      <dgm:spPr/>
      <dgm:t>
        <a:bodyPr/>
        <a:lstStyle/>
        <a:p>
          <a:endParaRPr lang="en-US"/>
        </a:p>
      </dgm:t>
    </dgm:pt>
    <dgm:pt modelId="{2DEA19E2-84CE-49CC-9587-82672C3E9510}">
      <dgm:prSet/>
      <dgm:spPr/>
      <dgm:t>
        <a:bodyPr/>
        <a:lstStyle/>
        <a:p>
          <a:r>
            <a:rPr lang="en-MY"/>
            <a:t>Go to File -&gt; New -&gt; Project.</a:t>
          </a:r>
          <a:endParaRPr lang="en-US"/>
        </a:p>
      </dgm:t>
    </dgm:pt>
    <dgm:pt modelId="{37C09D09-1898-48A2-BD86-D58FDDDCD1E5}" type="parTrans" cxnId="{849ED7D0-A48C-4AD9-B0C6-928219C9DF83}">
      <dgm:prSet/>
      <dgm:spPr/>
      <dgm:t>
        <a:bodyPr/>
        <a:lstStyle/>
        <a:p>
          <a:endParaRPr lang="en-US"/>
        </a:p>
      </dgm:t>
    </dgm:pt>
    <dgm:pt modelId="{25909971-561C-4E06-8A22-60C41BBA0876}" type="sibTrans" cxnId="{849ED7D0-A48C-4AD9-B0C6-928219C9DF83}">
      <dgm:prSet/>
      <dgm:spPr/>
      <dgm:t>
        <a:bodyPr/>
        <a:lstStyle/>
        <a:p>
          <a:endParaRPr lang="en-US"/>
        </a:p>
      </dgm:t>
    </dgm:pt>
    <dgm:pt modelId="{D0C6DD87-E9AC-4CA8-95F5-49469CC5073D}">
      <dgm:prSet/>
      <dgm:spPr/>
      <dgm:t>
        <a:bodyPr/>
        <a:lstStyle/>
        <a:p>
          <a:r>
            <a:rPr lang="en-MY"/>
            <a:t>Provide a name for your project and select a location to save it.</a:t>
          </a:r>
          <a:endParaRPr lang="en-US"/>
        </a:p>
      </dgm:t>
    </dgm:pt>
    <dgm:pt modelId="{FA150A88-4EA4-4DF6-AC5F-5BF50951A387}" type="parTrans" cxnId="{4E6459A3-94B4-4036-916A-4A6BCC2BB42C}">
      <dgm:prSet/>
      <dgm:spPr/>
      <dgm:t>
        <a:bodyPr/>
        <a:lstStyle/>
        <a:p>
          <a:endParaRPr lang="en-US"/>
        </a:p>
      </dgm:t>
    </dgm:pt>
    <dgm:pt modelId="{A0ADBCD2-4275-4168-822B-3D76F2700EF0}" type="sibTrans" cxnId="{4E6459A3-94B4-4036-916A-4A6BCC2BB42C}">
      <dgm:prSet/>
      <dgm:spPr/>
      <dgm:t>
        <a:bodyPr/>
        <a:lstStyle/>
        <a:p>
          <a:endParaRPr lang="en-US"/>
        </a:p>
      </dgm:t>
    </dgm:pt>
    <dgm:pt modelId="{1C7D1D9E-A803-4B90-9A0C-C814B0132D93}">
      <dgm:prSet/>
      <dgm:spPr/>
      <dgm:t>
        <a:bodyPr/>
        <a:lstStyle/>
        <a:p>
          <a:r>
            <a:rPr lang="en-MY"/>
            <a:t>Set up the data source. SAS Enterprise Miner integrates with various data sources, including databases, flat files, and SAS datasets.</a:t>
          </a:r>
          <a:endParaRPr lang="en-US"/>
        </a:p>
      </dgm:t>
    </dgm:pt>
    <dgm:pt modelId="{2CAB2420-8A19-405F-B035-FABECBDA5C51}" type="parTrans" cxnId="{B6B5C824-E5F7-4B97-BE92-DCA31B13A5F3}">
      <dgm:prSet/>
      <dgm:spPr/>
      <dgm:t>
        <a:bodyPr/>
        <a:lstStyle/>
        <a:p>
          <a:endParaRPr lang="en-US"/>
        </a:p>
      </dgm:t>
    </dgm:pt>
    <dgm:pt modelId="{7FCA1E1A-75DD-4DFB-AC42-E2CCCF29FB3B}" type="sibTrans" cxnId="{B6B5C824-E5F7-4B97-BE92-DCA31B13A5F3}">
      <dgm:prSet/>
      <dgm:spPr/>
      <dgm:t>
        <a:bodyPr/>
        <a:lstStyle/>
        <a:p>
          <a:endParaRPr lang="en-US"/>
        </a:p>
      </dgm:t>
    </dgm:pt>
    <dgm:pt modelId="{95D1E559-6C00-4CF4-8046-0C9F8F7CD9FB}">
      <dgm:prSet/>
      <dgm:spPr/>
      <dgm:t>
        <a:bodyPr/>
        <a:lstStyle/>
        <a:p>
          <a:r>
            <a:rPr lang="en-MY"/>
            <a:t>2. The Data Source Wizard:</a:t>
          </a:r>
          <a:endParaRPr lang="en-US"/>
        </a:p>
      </dgm:t>
    </dgm:pt>
    <dgm:pt modelId="{2E806667-0762-43B1-833A-2072383F07EA}" type="parTrans" cxnId="{9982A5E3-1816-4109-9127-879AD259D7C5}">
      <dgm:prSet/>
      <dgm:spPr/>
      <dgm:t>
        <a:bodyPr/>
        <a:lstStyle/>
        <a:p>
          <a:endParaRPr lang="en-US"/>
        </a:p>
      </dgm:t>
    </dgm:pt>
    <dgm:pt modelId="{36BEC59A-86DA-4263-AE82-9A1FD8E2E6F0}" type="sibTrans" cxnId="{9982A5E3-1816-4109-9127-879AD259D7C5}">
      <dgm:prSet/>
      <dgm:spPr/>
      <dgm:t>
        <a:bodyPr/>
        <a:lstStyle/>
        <a:p>
          <a:endParaRPr lang="en-US"/>
        </a:p>
      </dgm:t>
    </dgm:pt>
    <dgm:pt modelId="{D225D51D-E42E-4C45-950E-92B0EBD74CD6}">
      <dgm:prSet/>
      <dgm:spPr/>
      <dgm:t>
        <a:bodyPr/>
        <a:lstStyle/>
        <a:p>
          <a:r>
            <a:rPr lang="en-MY"/>
            <a:t>Use the wizard to connect to your data source.</a:t>
          </a:r>
          <a:endParaRPr lang="en-US"/>
        </a:p>
      </dgm:t>
    </dgm:pt>
    <dgm:pt modelId="{C9DD325D-FDC2-4258-A25F-DFA05A4D9F46}" type="parTrans" cxnId="{D43F83AB-1A8B-417A-8C8E-CA3830F1649F}">
      <dgm:prSet/>
      <dgm:spPr/>
      <dgm:t>
        <a:bodyPr/>
        <a:lstStyle/>
        <a:p>
          <a:endParaRPr lang="en-US"/>
        </a:p>
      </dgm:t>
    </dgm:pt>
    <dgm:pt modelId="{A5F1B418-8033-42B1-9361-799176C6D075}" type="sibTrans" cxnId="{D43F83AB-1A8B-417A-8C8E-CA3830F1649F}">
      <dgm:prSet/>
      <dgm:spPr/>
      <dgm:t>
        <a:bodyPr/>
        <a:lstStyle/>
        <a:p>
          <a:endParaRPr lang="en-US"/>
        </a:p>
      </dgm:t>
    </dgm:pt>
    <dgm:pt modelId="{AF98F63E-3397-4905-B02F-AF777A4B4895}">
      <dgm:prSet/>
      <dgm:spPr/>
      <dgm:t>
        <a:bodyPr/>
        <a:lstStyle/>
        <a:p>
          <a:r>
            <a:rPr lang="en-MY"/>
            <a:t>Specify the type of data (interval, nominal, ordinal) for each variable.</a:t>
          </a:r>
          <a:endParaRPr lang="en-US"/>
        </a:p>
      </dgm:t>
    </dgm:pt>
    <dgm:pt modelId="{71FDD070-6302-4BF1-B881-E356913DC429}" type="parTrans" cxnId="{7F3B125D-8042-445F-9C84-284772E74FCB}">
      <dgm:prSet/>
      <dgm:spPr/>
      <dgm:t>
        <a:bodyPr/>
        <a:lstStyle/>
        <a:p>
          <a:endParaRPr lang="en-US"/>
        </a:p>
      </dgm:t>
    </dgm:pt>
    <dgm:pt modelId="{32CA3EA4-BBEE-4A3A-B6A6-8520E2F78D2D}" type="sibTrans" cxnId="{7F3B125D-8042-445F-9C84-284772E74FCB}">
      <dgm:prSet/>
      <dgm:spPr/>
      <dgm:t>
        <a:bodyPr/>
        <a:lstStyle/>
        <a:p>
          <a:endParaRPr lang="en-US"/>
        </a:p>
      </dgm:t>
    </dgm:pt>
    <dgm:pt modelId="{E850834E-ADE5-41E2-AE1B-E4288BEB5CBA}">
      <dgm:prSet/>
      <dgm:spPr/>
      <dgm:t>
        <a:bodyPr/>
        <a:lstStyle/>
        <a:p>
          <a:r>
            <a:rPr lang="en-MY"/>
            <a:t>Identify the target variable, if any (for supervised learning tasks).</a:t>
          </a:r>
          <a:endParaRPr lang="en-US"/>
        </a:p>
      </dgm:t>
    </dgm:pt>
    <dgm:pt modelId="{640F5B5F-8034-43B2-AF8A-1012732053EF}" type="parTrans" cxnId="{920DB64B-BE5C-4E36-8A64-A711F4EE78E2}">
      <dgm:prSet/>
      <dgm:spPr/>
      <dgm:t>
        <a:bodyPr/>
        <a:lstStyle/>
        <a:p>
          <a:endParaRPr lang="en-US"/>
        </a:p>
      </dgm:t>
    </dgm:pt>
    <dgm:pt modelId="{29C96461-9632-4CB1-B878-3388965E1E6B}" type="sibTrans" cxnId="{920DB64B-BE5C-4E36-8A64-A711F4EE78E2}">
      <dgm:prSet/>
      <dgm:spPr/>
      <dgm:t>
        <a:bodyPr/>
        <a:lstStyle/>
        <a:p>
          <a:endParaRPr lang="en-US"/>
        </a:p>
      </dgm:t>
    </dgm:pt>
    <dgm:pt modelId="{5594C74B-88B6-450F-B4EF-4B29B55F0017}">
      <dgm:prSet/>
      <dgm:spPr/>
      <dgm:t>
        <a:bodyPr/>
        <a:lstStyle/>
        <a:p>
          <a:r>
            <a:rPr lang="en-MY"/>
            <a:t>3. Exploring Data:</a:t>
          </a:r>
          <a:endParaRPr lang="en-US"/>
        </a:p>
      </dgm:t>
    </dgm:pt>
    <dgm:pt modelId="{8B768798-4A01-47D5-BB4D-7697E99614E4}" type="parTrans" cxnId="{DE119C3C-16D0-486D-9690-7D4D0A04D0F3}">
      <dgm:prSet/>
      <dgm:spPr/>
      <dgm:t>
        <a:bodyPr/>
        <a:lstStyle/>
        <a:p>
          <a:endParaRPr lang="en-US"/>
        </a:p>
      </dgm:t>
    </dgm:pt>
    <dgm:pt modelId="{5F1273FB-54C5-45B6-B839-3402D9833473}" type="sibTrans" cxnId="{DE119C3C-16D0-486D-9690-7D4D0A04D0F3}">
      <dgm:prSet/>
      <dgm:spPr/>
      <dgm:t>
        <a:bodyPr/>
        <a:lstStyle/>
        <a:p>
          <a:endParaRPr lang="en-US"/>
        </a:p>
      </dgm:t>
    </dgm:pt>
    <dgm:pt modelId="{73F5C9DA-9482-428E-BF9E-2A512B918A23}">
      <dgm:prSet/>
      <dgm:spPr/>
      <dgm:t>
        <a:bodyPr/>
        <a:lstStyle/>
        <a:p>
          <a:r>
            <a:rPr lang="en-MY"/>
            <a:t>Once the data is loaded, use the various visualization and statistics tools available in Enterprise Miner to understand and explore your dataset.</a:t>
          </a:r>
          <a:endParaRPr lang="en-US"/>
        </a:p>
      </dgm:t>
    </dgm:pt>
    <dgm:pt modelId="{8FE3D4AF-7028-4BA6-A72B-216F8DB3AD79}" type="parTrans" cxnId="{5A8888B9-FBAF-46EC-9204-5CA48D5D52CB}">
      <dgm:prSet/>
      <dgm:spPr/>
      <dgm:t>
        <a:bodyPr/>
        <a:lstStyle/>
        <a:p>
          <a:endParaRPr lang="en-US"/>
        </a:p>
      </dgm:t>
    </dgm:pt>
    <dgm:pt modelId="{FFCFD96F-896F-4D41-BEA5-2B44C80CD42D}" type="sibTrans" cxnId="{5A8888B9-FBAF-46EC-9204-5CA48D5D52CB}">
      <dgm:prSet/>
      <dgm:spPr/>
      <dgm:t>
        <a:bodyPr/>
        <a:lstStyle/>
        <a:p>
          <a:endParaRPr lang="en-US"/>
        </a:p>
      </dgm:t>
    </dgm:pt>
    <dgm:pt modelId="{528FE932-5D41-455E-955F-4D7F905BFA08}">
      <dgm:prSet/>
      <dgm:spPr/>
      <dgm:t>
        <a:bodyPr/>
        <a:lstStyle/>
        <a:p>
          <a:r>
            <a:rPr lang="en-MY"/>
            <a:t>This step is crucial for understanding the quality and characteristics of your data.</a:t>
          </a:r>
          <a:endParaRPr lang="en-US"/>
        </a:p>
      </dgm:t>
    </dgm:pt>
    <dgm:pt modelId="{69DF3AC7-414B-412B-BD11-02B544981016}" type="parTrans" cxnId="{158ECB9A-F13D-4664-A4AF-AC5AAB75ADD6}">
      <dgm:prSet/>
      <dgm:spPr/>
      <dgm:t>
        <a:bodyPr/>
        <a:lstStyle/>
        <a:p>
          <a:endParaRPr lang="en-US"/>
        </a:p>
      </dgm:t>
    </dgm:pt>
    <dgm:pt modelId="{10CB7E8A-1159-47C8-B23A-851A82FBA327}" type="sibTrans" cxnId="{158ECB9A-F13D-4664-A4AF-AC5AAB75ADD6}">
      <dgm:prSet/>
      <dgm:spPr/>
      <dgm:t>
        <a:bodyPr/>
        <a:lstStyle/>
        <a:p>
          <a:endParaRPr lang="en-US"/>
        </a:p>
      </dgm:t>
    </dgm:pt>
    <dgm:pt modelId="{C48FFAE6-ABDD-4BE4-88F6-516CFFAD09EA}" type="pres">
      <dgm:prSet presAssocID="{E321ED9D-7317-47B0-9AB5-71E00D206935}" presName="Name0" presStyleCnt="0">
        <dgm:presLayoutVars>
          <dgm:dir/>
          <dgm:animLvl val="lvl"/>
          <dgm:resizeHandles val="exact"/>
        </dgm:presLayoutVars>
      </dgm:prSet>
      <dgm:spPr/>
    </dgm:pt>
    <dgm:pt modelId="{2C9DB76D-90E7-41A6-9F0D-3752CE31A64E}" type="pres">
      <dgm:prSet presAssocID="{C7ED7559-0159-4B8B-9D10-FB93F643150D}" presName="composite" presStyleCnt="0"/>
      <dgm:spPr/>
    </dgm:pt>
    <dgm:pt modelId="{124C8B05-C262-4EC4-9880-3EF7594A67CA}" type="pres">
      <dgm:prSet presAssocID="{C7ED7559-0159-4B8B-9D10-FB93F643150D}" presName="parTx" presStyleLbl="alignNode1" presStyleIdx="0" presStyleCnt="3">
        <dgm:presLayoutVars>
          <dgm:chMax val="0"/>
          <dgm:chPref val="0"/>
          <dgm:bulletEnabled val="1"/>
        </dgm:presLayoutVars>
      </dgm:prSet>
      <dgm:spPr/>
    </dgm:pt>
    <dgm:pt modelId="{C1E26C4A-BA1E-4CD7-B047-7DD1AD17D1D3}" type="pres">
      <dgm:prSet presAssocID="{C7ED7559-0159-4B8B-9D10-FB93F643150D}" presName="desTx" presStyleLbl="alignAccFollowNode1" presStyleIdx="0" presStyleCnt="3">
        <dgm:presLayoutVars>
          <dgm:bulletEnabled val="1"/>
        </dgm:presLayoutVars>
      </dgm:prSet>
      <dgm:spPr/>
    </dgm:pt>
    <dgm:pt modelId="{0AD67B0B-C9A7-4D11-93E4-EFC1323EC7FE}" type="pres">
      <dgm:prSet presAssocID="{800AEE17-2F25-405A-9C1D-7C72CDDD2740}" presName="space" presStyleCnt="0"/>
      <dgm:spPr/>
    </dgm:pt>
    <dgm:pt modelId="{DA8F684F-B935-46DD-8AB6-1A45E21877CD}" type="pres">
      <dgm:prSet presAssocID="{95D1E559-6C00-4CF4-8046-0C9F8F7CD9FB}" presName="composite" presStyleCnt="0"/>
      <dgm:spPr/>
    </dgm:pt>
    <dgm:pt modelId="{67070B3B-9F61-4ECD-A6DC-99CEF4EDF7BF}" type="pres">
      <dgm:prSet presAssocID="{95D1E559-6C00-4CF4-8046-0C9F8F7CD9FB}" presName="parTx" presStyleLbl="alignNode1" presStyleIdx="1" presStyleCnt="3">
        <dgm:presLayoutVars>
          <dgm:chMax val="0"/>
          <dgm:chPref val="0"/>
          <dgm:bulletEnabled val="1"/>
        </dgm:presLayoutVars>
      </dgm:prSet>
      <dgm:spPr/>
    </dgm:pt>
    <dgm:pt modelId="{4208421C-0567-48FD-99CD-6CB086302313}" type="pres">
      <dgm:prSet presAssocID="{95D1E559-6C00-4CF4-8046-0C9F8F7CD9FB}" presName="desTx" presStyleLbl="alignAccFollowNode1" presStyleIdx="1" presStyleCnt="3">
        <dgm:presLayoutVars>
          <dgm:bulletEnabled val="1"/>
        </dgm:presLayoutVars>
      </dgm:prSet>
      <dgm:spPr/>
    </dgm:pt>
    <dgm:pt modelId="{57FA328B-7D4C-422C-B0FF-13FE7E5B89E2}" type="pres">
      <dgm:prSet presAssocID="{36BEC59A-86DA-4263-AE82-9A1FD8E2E6F0}" presName="space" presStyleCnt="0"/>
      <dgm:spPr/>
    </dgm:pt>
    <dgm:pt modelId="{E7E71672-A4A3-4B3F-815C-12B4C646305B}" type="pres">
      <dgm:prSet presAssocID="{5594C74B-88B6-450F-B4EF-4B29B55F0017}" presName="composite" presStyleCnt="0"/>
      <dgm:spPr/>
    </dgm:pt>
    <dgm:pt modelId="{7601F472-F2E9-404F-9F00-3BEC827B9B48}" type="pres">
      <dgm:prSet presAssocID="{5594C74B-88B6-450F-B4EF-4B29B55F0017}" presName="parTx" presStyleLbl="alignNode1" presStyleIdx="2" presStyleCnt="3">
        <dgm:presLayoutVars>
          <dgm:chMax val="0"/>
          <dgm:chPref val="0"/>
          <dgm:bulletEnabled val="1"/>
        </dgm:presLayoutVars>
      </dgm:prSet>
      <dgm:spPr/>
    </dgm:pt>
    <dgm:pt modelId="{929369F7-BACE-45E6-AB03-4E5D9832DD50}" type="pres">
      <dgm:prSet presAssocID="{5594C74B-88B6-450F-B4EF-4B29B55F0017}" presName="desTx" presStyleLbl="alignAccFollowNode1" presStyleIdx="2" presStyleCnt="3">
        <dgm:presLayoutVars>
          <dgm:bulletEnabled val="1"/>
        </dgm:presLayoutVars>
      </dgm:prSet>
      <dgm:spPr/>
    </dgm:pt>
  </dgm:ptLst>
  <dgm:cxnLst>
    <dgm:cxn modelId="{85349205-8638-4585-B722-27BEB875D40B}" type="presOf" srcId="{528FE932-5D41-455E-955F-4D7F905BFA08}" destId="{929369F7-BACE-45E6-AB03-4E5D9832DD50}" srcOrd="0" destOrd="1" presId="urn:microsoft.com/office/officeart/2005/8/layout/hList1"/>
    <dgm:cxn modelId="{B6B5C824-E5F7-4B97-BE92-DCA31B13A5F3}" srcId="{C7ED7559-0159-4B8B-9D10-FB93F643150D}" destId="{1C7D1D9E-A803-4B90-9A0C-C814B0132D93}" srcOrd="2" destOrd="0" parTransId="{2CAB2420-8A19-405F-B035-FABECBDA5C51}" sibTransId="{7FCA1E1A-75DD-4DFB-AC42-E2CCCF29FB3B}"/>
    <dgm:cxn modelId="{19755E39-708A-4C2B-B770-07AEBC62942C}" type="presOf" srcId="{73F5C9DA-9482-428E-BF9E-2A512B918A23}" destId="{929369F7-BACE-45E6-AB03-4E5D9832DD50}" srcOrd="0" destOrd="0" presId="urn:microsoft.com/office/officeart/2005/8/layout/hList1"/>
    <dgm:cxn modelId="{DE119C3C-16D0-486D-9690-7D4D0A04D0F3}" srcId="{E321ED9D-7317-47B0-9AB5-71E00D206935}" destId="{5594C74B-88B6-450F-B4EF-4B29B55F0017}" srcOrd="2" destOrd="0" parTransId="{8B768798-4A01-47D5-BB4D-7697E99614E4}" sibTransId="{5F1273FB-54C5-45B6-B839-3402D9833473}"/>
    <dgm:cxn modelId="{7F3B125D-8042-445F-9C84-284772E74FCB}" srcId="{95D1E559-6C00-4CF4-8046-0C9F8F7CD9FB}" destId="{AF98F63E-3397-4905-B02F-AF777A4B4895}" srcOrd="1" destOrd="0" parTransId="{71FDD070-6302-4BF1-B881-E356913DC429}" sibTransId="{32CA3EA4-BBEE-4A3A-B6A6-8520E2F78D2D}"/>
    <dgm:cxn modelId="{920DB64B-BE5C-4E36-8A64-A711F4EE78E2}" srcId="{95D1E559-6C00-4CF4-8046-0C9F8F7CD9FB}" destId="{E850834E-ADE5-41E2-AE1B-E4288BEB5CBA}" srcOrd="2" destOrd="0" parTransId="{640F5B5F-8034-43B2-AF8A-1012732053EF}" sibTransId="{29C96461-9632-4CB1-B878-3388965E1E6B}"/>
    <dgm:cxn modelId="{F75C4278-AF42-4B31-BF02-83C91EFE8744}" type="presOf" srcId="{D0C6DD87-E9AC-4CA8-95F5-49469CC5073D}" destId="{C1E26C4A-BA1E-4CD7-B047-7DD1AD17D1D3}" srcOrd="0" destOrd="1" presId="urn:microsoft.com/office/officeart/2005/8/layout/hList1"/>
    <dgm:cxn modelId="{CC78C978-594B-4896-AE54-DE8FD5A8B9E7}" type="presOf" srcId="{C7ED7559-0159-4B8B-9D10-FB93F643150D}" destId="{124C8B05-C262-4EC4-9880-3EF7594A67CA}" srcOrd="0" destOrd="0" presId="urn:microsoft.com/office/officeart/2005/8/layout/hList1"/>
    <dgm:cxn modelId="{C2EC4059-C4A5-407F-B568-3560849FEBEF}" type="presOf" srcId="{2DEA19E2-84CE-49CC-9587-82672C3E9510}" destId="{C1E26C4A-BA1E-4CD7-B047-7DD1AD17D1D3}" srcOrd="0" destOrd="0" presId="urn:microsoft.com/office/officeart/2005/8/layout/hList1"/>
    <dgm:cxn modelId="{2F309D7D-BCEA-4CB3-8D32-FC171422E5E1}" type="presOf" srcId="{95D1E559-6C00-4CF4-8046-0C9F8F7CD9FB}" destId="{67070B3B-9F61-4ECD-A6DC-99CEF4EDF7BF}" srcOrd="0" destOrd="0" presId="urn:microsoft.com/office/officeart/2005/8/layout/hList1"/>
    <dgm:cxn modelId="{7CE64A80-BD98-4957-94CB-1A7FD8B3C5C4}" type="presOf" srcId="{5594C74B-88B6-450F-B4EF-4B29B55F0017}" destId="{7601F472-F2E9-404F-9F00-3BEC827B9B48}" srcOrd="0" destOrd="0" presId="urn:microsoft.com/office/officeart/2005/8/layout/hList1"/>
    <dgm:cxn modelId="{EC447E90-A204-4490-B49D-8901BB1D52B1}" type="presOf" srcId="{D225D51D-E42E-4C45-950E-92B0EBD74CD6}" destId="{4208421C-0567-48FD-99CD-6CB086302313}" srcOrd="0" destOrd="0" presId="urn:microsoft.com/office/officeart/2005/8/layout/hList1"/>
    <dgm:cxn modelId="{17300699-1F64-4D18-B204-A0F7C95D22C9}" type="presOf" srcId="{E321ED9D-7317-47B0-9AB5-71E00D206935}" destId="{C48FFAE6-ABDD-4BE4-88F6-516CFFAD09EA}" srcOrd="0" destOrd="0" presId="urn:microsoft.com/office/officeart/2005/8/layout/hList1"/>
    <dgm:cxn modelId="{158ECB9A-F13D-4664-A4AF-AC5AAB75ADD6}" srcId="{5594C74B-88B6-450F-B4EF-4B29B55F0017}" destId="{528FE932-5D41-455E-955F-4D7F905BFA08}" srcOrd="1" destOrd="0" parTransId="{69DF3AC7-414B-412B-BD11-02B544981016}" sibTransId="{10CB7E8A-1159-47C8-B23A-851A82FBA327}"/>
    <dgm:cxn modelId="{4E6459A3-94B4-4036-916A-4A6BCC2BB42C}" srcId="{C7ED7559-0159-4B8B-9D10-FB93F643150D}" destId="{D0C6DD87-E9AC-4CA8-95F5-49469CC5073D}" srcOrd="1" destOrd="0" parTransId="{FA150A88-4EA4-4DF6-AC5F-5BF50951A387}" sibTransId="{A0ADBCD2-4275-4168-822B-3D76F2700EF0}"/>
    <dgm:cxn modelId="{0386B7A3-964A-4274-90CF-A3ACCB31739C}" type="presOf" srcId="{1C7D1D9E-A803-4B90-9A0C-C814B0132D93}" destId="{C1E26C4A-BA1E-4CD7-B047-7DD1AD17D1D3}" srcOrd="0" destOrd="2" presId="urn:microsoft.com/office/officeart/2005/8/layout/hList1"/>
    <dgm:cxn modelId="{D43F83AB-1A8B-417A-8C8E-CA3830F1649F}" srcId="{95D1E559-6C00-4CF4-8046-0C9F8F7CD9FB}" destId="{D225D51D-E42E-4C45-950E-92B0EBD74CD6}" srcOrd="0" destOrd="0" parTransId="{C9DD325D-FDC2-4258-A25F-DFA05A4D9F46}" sibTransId="{A5F1B418-8033-42B1-9361-799176C6D075}"/>
    <dgm:cxn modelId="{FB2783AC-5378-4561-B6B3-6B267809EF38}" type="presOf" srcId="{AF98F63E-3397-4905-B02F-AF777A4B4895}" destId="{4208421C-0567-48FD-99CD-6CB086302313}" srcOrd="0" destOrd="1" presId="urn:microsoft.com/office/officeart/2005/8/layout/hList1"/>
    <dgm:cxn modelId="{5A8888B9-FBAF-46EC-9204-5CA48D5D52CB}" srcId="{5594C74B-88B6-450F-B4EF-4B29B55F0017}" destId="{73F5C9DA-9482-428E-BF9E-2A512B918A23}" srcOrd="0" destOrd="0" parTransId="{8FE3D4AF-7028-4BA6-A72B-216F8DB3AD79}" sibTransId="{FFCFD96F-896F-4D41-BEA5-2B44C80CD42D}"/>
    <dgm:cxn modelId="{C5B728BC-1803-439A-9B3A-BF548CE441E8}" type="presOf" srcId="{E850834E-ADE5-41E2-AE1B-E4288BEB5CBA}" destId="{4208421C-0567-48FD-99CD-6CB086302313}" srcOrd="0" destOrd="2" presId="urn:microsoft.com/office/officeart/2005/8/layout/hList1"/>
    <dgm:cxn modelId="{CB071ACB-A604-465B-9D4A-A3C4BB81CD3F}" srcId="{E321ED9D-7317-47B0-9AB5-71E00D206935}" destId="{C7ED7559-0159-4B8B-9D10-FB93F643150D}" srcOrd="0" destOrd="0" parTransId="{C84843E7-CBC8-4E89-BECE-4A1659DB5CC0}" sibTransId="{800AEE17-2F25-405A-9C1D-7C72CDDD2740}"/>
    <dgm:cxn modelId="{849ED7D0-A48C-4AD9-B0C6-928219C9DF83}" srcId="{C7ED7559-0159-4B8B-9D10-FB93F643150D}" destId="{2DEA19E2-84CE-49CC-9587-82672C3E9510}" srcOrd="0" destOrd="0" parTransId="{37C09D09-1898-48A2-BD86-D58FDDDCD1E5}" sibTransId="{25909971-561C-4E06-8A22-60C41BBA0876}"/>
    <dgm:cxn modelId="{9982A5E3-1816-4109-9127-879AD259D7C5}" srcId="{E321ED9D-7317-47B0-9AB5-71E00D206935}" destId="{95D1E559-6C00-4CF4-8046-0C9F8F7CD9FB}" srcOrd="1" destOrd="0" parTransId="{2E806667-0762-43B1-833A-2072383F07EA}" sibTransId="{36BEC59A-86DA-4263-AE82-9A1FD8E2E6F0}"/>
    <dgm:cxn modelId="{5538A1BD-2158-4F17-855E-25262221DB84}" type="presParOf" srcId="{C48FFAE6-ABDD-4BE4-88F6-516CFFAD09EA}" destId="{2C9DB76D-90E7-41A6-9F0D-3752CE31A64E}" srcOrd="0" destOrd="0" presId="urn:microsoft.com/office/officeart/2005/8/layout/hList1"/>
    <dgm:cxn modelId="{9F0C14AC-E560-4C22-95BA-F5C6D447FC14}" type="presParOf" srcId="{2C9DB76D-90E7-41A6-9F0D-3752CE31A64E}" destId="{124C8B05-C262-4EC4-9880-3EF7594A67CA}" srcOrd="0" destOrd="0" presId="urn:microsoft.com/office/officeart/2005/8/layout/hList1"/>
    <dgm:cxn modelId="{599F4744-CC1A-4C71-BA6D-0E9FE5A30C97}" type="presParOf" srcId="{2C9DB76D-90E7-41A6-9F0D-3752CE31A64E}" destId="{C1E26C4A-BA1E-4CD7-B047-7DD1AD17D1D3}" srcOrd="1" destOrd="0" presId="urn:microsoft.com/office/officeart/2005/8/layout/hList1"/>
    <dgm:cxn modelId="{B20C9B6F-61DC-4813-A608-7EA7C6458482}" type="presParOf" srcId="{C48FFAE6-ABDD-4BE4-88F6-516CFFAD09EA}" destId="{0AD67B0B-C9A7-4D11-93E4-EFC1323EC7FE}" srcOrd="1" destOrd="0" presId="urn:microsoft.com/office/officeart/2005/8/layout/hList1"/>
    <dgm:cxn modelId="{DCD06F97-39D0-4EC5-95EE-A6264164EAD3}" type="presParOf" srcId="{C48FFAE6-ABDD-4BE4-88F6-516CFFAD09EA}" destId="{DA8F684F-B935-46DD-8AB6-1A45E21877CD}" srcOrd="2" destOrd="0" presId="urn:microsoft.com/office/officeart/2005/8/layout/hList1"/>
    <dgm:cxn modelId="{29877DBA-A6F6-412D-AD3E-B7CBC8654DE3}" type="presParOf" srcId="{DA8F684F-B935-46DD-8AB6-1A45E21877CD}" destId="{67070B3B-9F61-4ECD-A6DC-99CEF4EDF7BF}" srcOrd="0" destOrd="0" presId="urn:microsoft.com/office/officeart/2005/8/layout/hList1"/>
    <dgm:cxn modelId="{40BB7952-B3DC-4025-BF03-44E1A3CD2924}" type="presParOf" srcId="{DA8F684F-B935-46DD-8AB6-1A45E21877CD}" destId="{4208421C-0567-48FD-99CD-6CB086302313}" srcOrd="1" destOrd="0" presId="urn:microsoft.com/office/officeart/2005/8/layout/hList1"/>
    <dgm:cxn modelId="{D6EE77AB-A0C4-463C-B470-DD5226AEE4ED}" type="presParOf" srcId="{C48FFAE6-ABDD-4BE4-88F6-516CFFAD09EA}" destId="{57FA328B-7D4C-422C-B0FF-13FE7E5B89E2}" srcOrd="3" destOrd="0" presId="urn:microsoft.com/office/officeart/2005/8/layout/hList1"/>
    <dgm:cxn modelId="{BFC4C29A-E503-4BFF-B8FE-76770B4B05DE}" type="presParOf" srcId="{C48FFAE6-ABDD-4BE4-88F6-516CFFAD09EA}" destId="{E7E71672-A4A3-4B3F-815C-12B4C646305B}" srcOrd="4" destOrd="0" presId="urn:microsoft.com/office/officeart/2005/8/layout/hList1"/>
    <dgm:cxn modelId="{E91320F7-FCCB-4161-B3CB-E4A5DA68E553}" type="presParOf" srcId="{E7E71672-A4A3-4B3F-815C-12B4C646305B}" destId="{7601F472-F2E9-404F-9F00-3BEC827B9B48}" srcOrd="0" destOrd="0" presId="urn:microsoft.com/office/officeart/2005/8/layout/hList1"/>
    <dgm:cxn modelId="{394EA070-BC77-4124-BA22-77A3967A98DF}" type="presParOf" srcId="{E7E71672-A4A3-4B3F-815C-12B4C646305B}" destId="{929369F7-BACE-45E6-AB03-4E5D9832DD5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E78886E-0E28-4113-A692-002AC3416297}"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02AAE55-D6C1-4F0B-BA72-60DDB6F35CA8}">
      <dgm:prSet/>
      <dgm:spPr/>
      <dgm:t>
        <a:bodyPr/>
        <a:lstStyle/>
        <a:p>
          <a:pPr>
            <a:defRPr b="1"/>
          </a:pPr>
          <a:r>
            <a:rPr lang="en-MY"/>
            <a:t>4. The Diagram Workspace:</a:t>
          </a:r>
          <a:endParaRPr lang="en-US"/>
        </a:p>
      </dgm:t>
    </dgm:pt>
    <dgm:pt modelId="{97E160EC-0A82-4F53-8F8F-51448097D1FC}" type="parTrans" cxnId="{874A4034-AFA9-40EE-AAFF-AB7BD7580DF8}">
      <dgm:prSet/>
      <dgm:spPr/>
      <dgm:t>
        <a:bodyPr/>
        <a:lstStyle/>
        <a:p>
          <a:endParaRPr lang="en-US"/>
        </a:p>
      </dgm:t>
    </dgm:pt>
    <dgm:pt modelId="{303768DD-3690-458F-8B5B-1787CCDF51A0}" type="sibTrans" cxnId="{874A4034-AFA9-40EE-AAFF-AB7BD7580DF8}">
      <dgm:prSet/>
      <dgm:spPr/>
      <dgm:t>
        <a:bodyPr/>
        <a:lstStyle/>
        <a:p>
          <a:endParaRPr lang="en-US"/>
        </a:p>
      </dgm:t>
    </dgm:pt>
    <dgm:pt modelId="{A209D2B3-84F9-4864-A7CA-F783EA8BBE91}">
      <dgm:prSet/>
      <dgm:spPr/>
      <dgm:t>
        <a:bodyPr/>
        <a:lstStyle/>
        <a:p>
          <a:r>
            <a:rPr lang="en-MY"/>
            <a:t>This is where you'll "draw" your data mining or predictive modeling process.</a:t>
          </a:r>
          <a:endParaRPr lang="en-US"/>
        </a:p>
      </dgm:t>
    </dgm:pt>
    <dgm:pt modelId="{26F667B2-8CCA-47B7-94DB-558BB14CAA09}" type="parTrans" cxnId="{C5AC85A1-BFC8-429E-9575-931FE3043BDE}">
      <dgm:prSet/>
      <dgm:spPr/>
      <dgm:t>
        <a:bodyPr/>
        <a:lstStyle/>
        <a:p>
          <a:endParaRPr lang="en-US"/>
        </a:p>
      </dgm:t>
    </dgm:pt>
    <dgm:pt modelId="{7AB9F0D6-6701-4FB0-842B-3B39BA0881F7}" type="sibTrans" cxnId="{C5AC85A1-BFC8-429E-9575-931FE3043BDE}">
      <dgm:prSet/>
      <dgm:spPr/>
      <dgm:t>
        <a:bodyPr/>
        <a:lstStyle/>
        <a:p>
          <a:endParaRPr lang="en-US"/>
        </a:p>
      </dgm:t>
    </dgm:pt>
    <dgm:pt modelId="{BE92CC01-474B-4441-B425-F8920C08AA80}">
      <dgm:prSet/>
      <dgm:spPr/>
      <dgm:t>
        <a:bodyPr/>
        <a:lstStyle/>
        <a:p>
          <a:r>
            <a:rPr lang="en-MY"/>
            <a:t>You can drag and drop various nodes (like data processing, algorithms, model evaluation) onto the workspace and connect them to design your workflow.</a:t>
          </a:r>
          <a:endParaRPr lang="en-US"/>
        </a:p>
      </dgm:t>
    </dgm:pt>
    <dgm:pt modelId="{FCB3973C-7050-41C2-8AD1-7F4041005F67}" type="parTrans" cxnId="{B2A4D857-5284-41B2-AB37-1EA51BFBE584}">
      <dgm:prSet/>
      <dgm:spPr/>
      <dgm:t>
        <a:bodyPr/>
        <a:lstStyle/>
        <a:p>
          <a:endParaRPr lang="en-US"/>
        </a:p>
      </dgm:t>
    </dgm:pt>
    <dgm:pt modelId="{5D0CD3FB-A3F1-4D9C-81C6-B0AE3889723E}" type="sibTrans" cxnId="{B2A4D857-5284-41B2-AB37-1EA51BFBE584}">
      <dgm:prSet/>
      <dgm:spPr/>
      <dgm:t>
        <a:bodyPr/>
        <a:lstStyle/>
        <a:p>
          <a:endParaRPr lang="en-US"/>
        </a:p>
      </dgm:t>
    </dgm:pt>
    <dgm:pt modelId="{E8D208A6-CB01-4897-BE82-E4A3141B3403}">
      <dgm:prSet/>
      <dgm:spPr/>
      <dgm:t>
        <a:bodyPr/>
        <a:lstStyle/>
        <a:p>
          <a:pPr>
            <a:defRPr b="1"/>
          </a:pPr>
          <a:r>
            <a:rPr lang="en-MY"/>
            <a:t>5. Building a Simple Model:</a:t>
          </a:r>
          <a:endParaRPr lang="en-US"/>
        </a:p>
      </dgm:t>
    </dgm:pt>
    <dgm:pt modelId="{B14EE589-B260-4589-90BC-D09C86D1D7E1}" type="parTrans" cxnId="{307F5C03-6241-47D9-807B-1989269AA15A}">
      <dgm:prSet/>
      <dgm:spPr/>
      <dgm:t>
        <a:bodyPr/>
        <a:lstStyle/>
        <a:p>
          <a:endParaRPr lang="en-US"/>
        </a:p>
      </dgm:t>
    </dgm:pt>
    <dgm:pt modelId="{995B16EB-467C-4A8B-8D26-09ACA223AF2B}" type="sibTrans" cxnId="{307F5C03-6241-47D9-807B-1989269AA15A}">
      <dgm:prSet/>
      <dgm:spPr/>
      <dgm:t>
        <a:bodyPr/>
        <a:lstStyle/>
        <a:p>
          <a:endParaRPr lang="en-US"/>
        </a:p>
      </dgm:t>
    </dgm:pt>
    <dgm:pt modelId="{9FC742DD-4602-4037-88DA-B222C6027E1E}">
      <dgm:prSet/>
      <dgm:spPr/>
      <dgm:t>
        <a:bodyPr/>
        <a:lstStyle/>
        <a:p>
          <a:r>
            <a:rPr lang="en-MY"/>
            <a:t>Drag a data source node onto the diagram workspace.</a:t>
          </a:r>
          <a:endParaRPr lang="en-US"/>
        </a:p>
      </dgm:t>
    </dgm:pt>
    <dgm:pt modelId="{751A5FEA-1015-4584-9F27-E66DB97F1C6F}" type="parTrans" cxnId="{EC3BF40E-0AFC-4A68-95CB-8B8D1F48913A}">
      <dgm:prSet/>
      <dgm:spPr/>
      <dgm:t>
        <a:bodyPr/>
        <a:lstStyle/>
        <a:p>
          <a:endParaRPr lang="en-US"/>
        </a:p>
      </dgm:t>
    </dgm:pt>
    <dgm:pt modelId="{4A222941-2D00-4CA0-B11E-4EC1C76B69A1}" type="sibTrans" cxnId="{EC3BF40E-0AFC-4A68-95CB-8B8D1F48913A}">
      <dgm:prSet/>
      <dgm:spPr/>
      <dgm:t>
        <a:bodyPr/>
        <a:lstStyle/>
        <a:p>
          <a:endParaRPr lang="en-US"/>
        </a:p>
      </dgm:t>
    </dgm:pt>
    <dgm:pt modelId="{B057BCDF-D3D1-4C60-BDC2-A056767B6E53}">
      <dgm:prSet/>
      <dgm:spPr/>
      <dgm:t>
        <a:bodyPr/>
        <a:lstStyle/>
        <a:p>
          <a:r>
            <a:rPr lang="en-MY"/>
            <a:t>Add a modelling node, like Decision Tree or Regression, and connect it to your data source node.</a:t>
          </a:r>
          <a:endParaRPr lang="en-US"/>
        </a:p>
      </dgm:t>
    </dgm:pt>
    <dgm:pt modelId="{BD9716F6-9B61-4783-826B-D348C72A5752}" type="parTrans" cxnId="{67B7AEE4-51D8-4E1A-B2C8-3062872BCFE0}">
      <dgm:prSet/>
      <dgm:spPr/>
      <dgm:t>
        <a:bodyPr/>
        <a:lstStyle/>
        <a:p>
          <a:endParaRPr lang="en-US"/>
        </a:p>
      </dgm:t>
    </dgm:pt>
    <dgm:pt modelId="{744EFC12-78DE-413B-AF40-4E9C7D7AA7EB}" type="sibTrans" cxnId="{67B7AEE4-51D8-4E1A-B2C8-3062872BCFE0}">
      <dgm:prSet/>
      <dgm:spPr/>
      <dgm:t>
        <a:bodyPr/>
        <a:lstStyle/>
        <a:p>
          <a:endParaRPr lang="en-US"/>
        </a:p>
      </dgm:t>
    </dgm:pt>
    <dgm:pt modelId="{7FDA0EB5-EA3E-4DE4-952A-D3C7AA904783}">
      <dgm:prSet/>
      <dgm:spPr/>
      <dgm:t>
        <a:bodyPr/>
        <a:lstStyle/>
        <a:p>
          <a:r>
            <a:rPr lang="en-MY"/>
            <a:t>Configure the settings of the modelling node as required.</a:t>
          </a:r>
          <a:endParaRPr lang="en-US"/>
        </a:p>
      </dgm:t>
    </dgm:pt>
    <dgm:pt modelId="{8B8C40A2-E38F-43CA-AEB9-FA09869F0235}" type="parTrans" cxnId="{DD22C9FC-AC92-4379-9CC4-97EE7AE1F7A3}">
      <dgm:prSet/>
      <dgm:spPr/>
      <dgm:t>
        <a:bodyPr/>
        <a:lstStyle/>
        <a:p>
          <a:endParaRPr lang="en-US"/>
        </a:p>
      </dgm:t>
    </dgm:pt>
    <dgm:pt modelId="{E1C3A9A9-76B9-4301-9819-9D9383340F57}" type="sibTrans" cxnId="{DD22C9FC-AC92-4379-9CC4-97EE7AE1F7A3}">
      <dgm:prSet/>
      <dgm:spPr/>
      <dgm:t>
        <a:bodyPr/>
        <a:lstStyle/>
        <a:p>
          <a:endParaRPr lang="en-US"/>
        </a:p>
      </dgm:t>
    </dgm:pt>
    <dgm:pt modelId="{43567BB9-8084-41DC-A901-076EAB15E091}">
      <dgm:prSet/>
      <dgm:spPr/>
      <dgm:t>
        <a:bodyPr/>
        <a:lstStyle/>
        <a:p>
          <a:r>
            <a:rPr lang="en-MY"/>
            <a:t>Run the process and review the results.</a:t>
          </a:r>
          <a:endParaRPr lang="en-US"/>
        </a:p>
      </dgm:t>
    </dgm:pt>
    <dgm:pt modelId="{AF3AFC4D-C77E-4C78-B394-3FB53C4F8540}" type="parTrans" cxnId="{A430FDB0-3865-44FB-8B44-D9CDC4256EB5}">
      <dgm:prSet/>
      <dgm:spPr/>
      <dgm:t>
        <a:bodyPr/>
        <a:lstStyle/>
        <a:p>
          <a:endParaRPr lang="en-US"/>
        </a:p>
      </dgm:t>
    </dgm:pt>
    <dgm:pt modelId="{78515778-062F-4417-9E04-E5189E92EDEA}" type="sibTrans" cxnId="{A430FDB0-3865-44FB-8B44-D9CDC4256EB5}">
      <dgm:prSet/>
      <dgm:spPr/>
      <dgm:t>
        <a:bodyPr/>
        <a:lstStyle/>
        <a:p>
          <a:endParaRPr lang="en-US"/>
        </a:p>
      </dgm:t>
    </dgm:pt>
    <dgm:pt modelId="{D62B0A13-6FFB-4348-95CA-557F8197A5AB}">
      <dgm:prSet/>
      <dgm:spPr/>
      <dgm:t>
        <a:bodyPr/>
        <a:lstStyle/>
        <a:p>
          <a:pPr>
            <a:defRPr b="1"/>
          </a:pPr>
          <a:r>
            <a:rPr lang="en-MY"/>
            <a:t>6. Evaluating Models:</a:t>
          </a:r>
          <a:endParaRPr lang="en-US"/>
        </a:p>
      </dgm:t>
    </dgm:pt>
    <dgm:pt modelId="{90BEA0FB-0434-4F77-A876-F908D8F93EAC}" type="parTrans" cxnId="{24229CDF-CEA9-4804-82B3-4A6AF47C86D3}">
      <dgm:prSet/>
      <dgm:spPr/>
      <dgm:t>
        <a:bodyPr/>
        <a:lstStyle/>
        <a:p>
          <a:endParaRPr lang="en-US"/>
        </a:p>
      </dgm:t>
    </dgm:pt>
    <dgm:pt modelId="{7FF103AF-0677-4D9B-AA9B-0B6566B8AAAE}" type="sibTrans" cxnId="{24229CDF-CEA9-4804-82B3-4A6AF47C86D3}">
      <dgm:prSet/>
      <dgm:spPr/>
      <dgm:t>
        <a:bodyPr/>
        <a:lstStyle/>
        <a:p>
          <a:endParaRPr lang="en-US"/>
        </a:p>
      </dgm:t>
    </dgm:pt>
    <dgm:pt modelId="{CD73DEB7-AE2E-4990-8A11-753D348A6B83}">
      <dgm:prSet/>
      <dgm:spPr/>
      <dgm:t>
        <a:bodyPr/>
        <a:lstStyle/>
        <a:p>
          <a:r>
            <a:rPr lang="en-MY" dirty="0"/>
            <a:t>Use nodes like "Model Comparison" to evaluate multiple models simultaneously.</a:t>
          </a:r>
          <a:endParaRPr lang="en-US" dirty="0"/>
        </a:p>
      </dgm:t>
    </dgm:pt>
    <dgm:pt modelId="{1F14DBD9-6A4E-472C-AB38-E6F3F9AED9B0}" type="parTrans" cxnId="{02E45E65-466F-4B80-8BFE-AB49F44701B2}">
      <dgm:prSet/>
      <dgm:spPr/>
      <dgm:t>
        <a:bodyPr/>
        <a:lstStyle/>
        <a:p>
          <a:endParaRPr lang="en-US"/>
        </a:p>
      </dgm:t>
    </dgm:pt>
    <dgm:pt modelId="{C1508565-8CA1-4D22-A4A5-D97342F73D03}" type="sibTrans" cxnId="{02E45E65-466F-4B80-8BFE-AB49F44701B2}">
      <dgm:prSet/>
      <dgm:spPr/>
      <dgm:t>
        <a:bodyPr/>
        <a:lstStyle/>
        <a:p>
          <a:endParaRPr lang="en-US"/>
        </a:p>
      </dgm:t>
    </dgm:pt>
    <dgm:pt modelId="{36FB3E43-F507-4AB9-83B7-E3A3A5CFCD3E}">
      <dgm:prSet/>
      <dgm:spPr/>
      <dgm:t>
        <a:bodyPr/>
        <a:lstStyle/>
        <a:p>
          <a:r>
            <a:rPr lang="en-MY" dirty="0"/>
            <a:t>Review various metrics like RMSE (Root Mean Square Error), MAE (Mean Absolute Error), etc., to determine the best model.</a:t>
          </a:r>
          <a:endParaRPr lang="en-US" dirty="0"/>
        </a:p>
      </dgm:t>
    </dgm:pt>
    <dgm:pt modelId="{8E4B7838-88E3-4F6C-B54A-FEC88C0C6E58}" type="parTrans" cxnId="{E42AD6EA-C279-48E1-B79B-3B171A0E33D6}">
      <dgm:prSet/>
      <dgm:spPr/>
      <dgm:t>
        <a:bodyPr/>
        <a:lstStyle/>
        <a:p>
          <a:endParaRPr lang="en-US"/>
        </a:p>
      </dgm:t>
    </dgm:pt>
    <dgm:pt modelId="{8F659F69-0287-47D2-A455-FBDD23842C2D}" type="sibTrans" cxnId="{E42AD6EA-C279-48E1-B79B-3B171A0E33D6}">
      <dgm:prSet/>
      <dgm:spPr/>
      <dgm:t>
        <a:bodyPr/>
        <a:lstStyle/>
        <a:p>
          <a:endParaRPr lang="en-US"/>
        </a:p>
      </dgm:t>
    </dgm:pt>
    <dgm:pt modelId="{15B7F17E-BA3D-48F0-AEA7-E8A6F4EC8A0E}" type="pres">
      <dgm:prSet presAssocID="{2E78886E-0E28-4113-A692-002AC3416297}" presName="root" presStyleCnt="0">
        <dgm:presLayoutVars>
          <dgm:dir/>
          <dgm:resizeHandles val="exact"/>
        </dgm:presLayoutVars>
      </dgm:prSet>
      <dgm:spPr/>
    </dgm:pt>
    <dgm:pt modelId="{529C4576-19A3-41FF-8587-D0D5EB06192D}" type="pres">
      <dgm:prSet presAssocID="{C02AAE55-D6C1-4F0B-BA72-60DDB6F35CA8}" presName="compNode" presStyleCnt="0"/>
      <dgm:spPr/>
    </dgm:pt>
    <dgm:pt modelId="{7492DF0A-13C7-449A-B809-4674CC6A507B}" type="pres">
      <dgm:prSet presAssocID="{C02AAE55-D6C1-4F0B-BA72-60DDB6F35CA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AB3E83B8-6D72-4B46-8ED9-D89B064E2BB6}" type="pres">
      <dgm:prSet presAssocID="{C02AAE55-D6C1-4F0B-BA72-60DDB6F35CA8}" presName="iconSpace" presStyleCnt="0"/>
      <dgm:spPr/>
    </dgm:pt>
    <dgm:pt modelId="{F8152E6C-0F6F-49EC-8613-01EFDEABF923}" type="pres">
      <dgm:prSet presAssocID="{C02AAE55-D6C1-4F0B-BA72-60DDB6F35CA8}" presName="parTx" presStyleLbl="revTx" presStyleIdx="0" presStyleCnt="6">
        <dgm:presLayoutVars>
          <dgm:chMax val="0"/>
          <dgm:chPref val="0"/>
        </dgm:presLayoutVars>
      </dgm:prSet>
      <dgm:spPr/>
    </dgm:pt>
    <dgm:pt modelId="{19294952-69B2-4F45-B1C8-07A500549518}" type="pres">
      <dgm:prSet presAssocID="{C02AAE55-D6C1-4F0B-BA72-60DDB6F35CA8}" presName="txSpace" presStyleCnt="0"/>
      <dgm:spPr/>
    </dgm:pt>
    <dgm:pt modelId="{055E85BD-7919-452A-ABFF-E0A2FD8EA688}" type="pres">
      <dgm:prSet presAssocID="{C02AAE55-D6C1-4F0B-BA72-60DDB6F35CA8}" presName="desTx" presStyleLbl="revTx" presStyleIdx="1" presStyleCnt="6">
        <dgm:presLayoutVars/>
      </dgm:prSet>
      <dgm:spPr/>
    </dgm:pt>
    <dgm:pt modelId="{8371E793-E826-46C2-B208-C5E2B8C1AB39}" type="pres">
      <dgm:prSet presAssocID="{303768DD-3690-458F-8B5B-1787CCDF51A0}" presName="sibTrans" presStyleCnt="0"/>
      <dgm:spPr/>
    </dgm:pt>
    <dgm:pt modelId="{C022E6EE-B20F-4B14-82E1-17C5309C1253}" type="pres">
      <dgm:prSet presAssocID="{E8D208A6-CB01-4897-BE82-E4A3141B3403}" presName="compNode" presStyleCnt="0"/>
      <dgm:spPr/>
    </dgm:pt>
    <dgm:pt modelId="{AC56CB31-97E2-4807-8005-B279617B1DCC}" type="pres">
      <dgm:prSet presAssocID="{E8D208A6-CB01-4897-BE82-E4A3141B340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B808D416-82D1-405E-8E3D-ECBCFFA8E0C7}" type="pres">
      <dgm:prSet presAssocID="{E8D208A6-CB01-4897-BE82-E4A3141B3403}" presName="iconSpace" presStyleCnt="0"/>
      <dgm:spPr/>
    </dgm:pt>
    <dgm:pt modelId="{79CE49CE-0F02-45B8-82E8-012585F53A4C}" type="pres">
      <dgm:prSet presAssocID="{E8D208A6-CB01-4897-BE82-E4A3141B3403}" presName="parTx" presStyleLbl="revTx" presStyleIdx="2" presStyleCnt="6">
        <dgm:presLayoutVars>
          <dgm:chMax val="0"/>
          <dgm:chPref val="0"/>
        </dgm:presLayoutVars>
      </dgm:prSet>
      <dgm:spPr/>
    </dgm:pt>
    <dgm:pt modelId="{A0E608B0-309D-44AF-8553-6B0B46D34CD7}" type="pres">
      <dgm:prSet presAssocID="{E8D208A6-CB01-4897-BE82-E4A3141B3403}" presName="txSpace" presStyleCnt="0"/>
      <dgm:spPr/>
    </dgm:pt>
    <dgm:pt modelId="{8F6ECEBA-B920-461C-88E3-9D49F94C21D7}" type="pres">
      <dgm:prSet presAssocID="{E8D208A6-CB01-4897-BE82-E4A3141B3403}" presName="desTx" presStyleLbl="revTx" presStyleIdx="3" presStyleCnt="6">
        <dgm:presLayoutVars/>
      </dgm:prSet>
      <dgm:spPr/>
    </dgm:pt>
    <dgm:pt modelId="{5A44D105-9961-47D5-B5AE-7534BA71FF66}" type="pres">
      <dgm:prSet presAssocID="{995B16EB-467C-4A8B-8D26-09ACA223AF2B}" presName="sibTrans" presStyleCnt="0"/>
      <dgm:spPr/>
    </dgm:pt>
    <dgm:pt modelId="{E4C4360B-9AB7-4926-8EBC-E7920A07E863}" type="pres">
      <dgm:prSet presAssocID="{D62B0A13-6FFB-4348-95CA-557F8197A5AB}" presName="compNode" presStyleCnt="0"/>
      <dgm:spPr/>
    </dgm:pt>
    <dgm:pt modelId="{9F05E3F4-226B-409C-8C02-6B4F58A20A7B}" type="pres">
      <dgm:prSet presAssocID="{D62B0A13-6FFB-4348-95CA-557F8197A5A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enn Diagram"/>
        </a:ext>
      </dgm:extLst>
    </dgm:pt>
    <dgm:pt modelId="{05E1C0F1-EAA2-4B7F-94DF-26051244A39F}" type="pres">
      <dgm:prSet presAssocID="{D62B0A13-6FFB-4348-95CA-557F8197A5AB}" presName="iconSpace" presStyleCnt="0"/>
      <dgm:spPr/>
    </dgm:pt>
    <dgm:pt modelId="{71D49D3A-A8BF-4048-ADAC-D20A45CF8BF7}" type="pres">
      <dgm:prSet presAssocID="{D62B0A13-6FFB-4348-95CA-557F8197A5AB}" presName="parTx" presStyleLbl="revTx" presStyleIdx="4" presStyleCnt="6">
        <dgm:presLayoutVars>
          <dgm:chMax val="0"/>
          <dgm:chPref val="0"/>
        </dgm:presLayoutVars>
      </dgm:prSet>
      <dgm:spPr/>
    </dgm:pt>
    <dgm:pt modelId="{D9F74630-D227-49B9-B142-6859C1CA4665}" type="pres">
      <dgm:prSet presAssocID="{D62B0A13-6FFB-4348-95CA-557F8197A5AB}" presName="txSpace" presStyleCnt="0"/>
      <dgm:spPr/>
    </dgm:pt>
    <dgm:pt modelId="{BF4ECACE-B0C2-48FE-8FD6-D480F68599CA}" type="pres">
      <dgm:prSet presAssocID="{D62B0A13-6FFB-4348-95CA-557F8197A5AB}" presName="desTx" presStyleLbl="revTx" presStyleIdx="5" presStyleCnt="6">
        <dgm:presLayoutVars/>
      </dgm:prSet>
      <dgm:spPr/>
    </dgm:pt>
  </dgm:ptLst>
  <dgm:cxnLst>
    <dgm:cxn modelId="{307F5C03-6241-47D9-807B-1989269AA15A}" srcId="{2E78886E-0E28-4113-A692-002AC3416297}" destId="{E8D208A6-CB01-4897-BE82-E4A3141B3403}" srcOrd="1" destOrd="0" parTransId="{B14EE589-B260-4589-90BC-D09C86D1D7E1}" sibTransId="{995B16EB-467C-4A8B-8D26-09ACA223AF2B}"/>
    <dgm:cxn modelId="{EC3BF40E-0AFC-4A68-95CB-8B8D1F48913A}" srcId="{E8D208A6-CB01-4897-BE82-E4A3141B3403}" destId="{9FC742DD-4602-4037-88DA-B222C6027E1E}" srcOrd="0" destOrd="0" parTransId="{751A5FEA-1015-4584-9F27-E66DB97F1C6F}" sibTransId="{4A222941-2D00-4CA0-B11E-4EC1C76B69A1}"/>
    <dgm:cxn modelId="{9DDAB812-77E4-4D0E-B2F9-F22D7FB6CCF4}" type="presOf" srcId="{43567BB9-8084-41DC-A901-076EAB15E091}" destId="{8F6ECEBA-B920-461C-88E3-9D49F94C21D7}" srcOrd="0" destOrd="3" presId="urn:microsoft.com/office/officeart/2018/5/layout/CenteredIconLabelDescriptionList"/>
    <dgm:cxn modelId="{BA7CC21B-D97A-4079-AE60-FF2BB7DD72C8}" type="presOf" srcId="{CD73DEB7-AE2E-4990-8A11-753D348A6B83}" destId="{BF4ECACE-B0C2-48FE-8FD6-D480F68599CA}" srcOrd="0" destOrd="0" presId="urn:microsoft.com/office/officeart/2018/5/layout/CenteredIconLabelDescriptionList"/>
    <dgm:cxn modelId="{9A90C323-7976-4ABC-BF71-E2E5391C6EE6}" type="presOf" srcId="{36FB3E43-F507-4AB9-83B7-E3A3A5CFCD3E}" destId="{BF4ECACE-B0C2-48FE-8FD6-D480F68599CA}" srcOrd="0" destOrd="1" presId="urn:microsoft.com/office/officeart/2018/5/layout/CenteredIconLabelDescriptionList"/>
    <dgm:cxn modelId="{874A4034-AFA9-40EE-AAFF-AB7BD7580DF8}" srcId="{2E78886E-0E28-4113-A692-002AC3416297}" destId="{C02AAE55-D6C1-4F0B-BA72-60DDB6F35CA8}" srcOrd="0" destOrd="0" parTransId="{97E160EC-0A82-4F53-8F8F-51448097D1FC}" sibTransId="{303768DD-3690-458F-8B5B-1787CCDF51A0}"/>
    <dgm:cxn modelId="{B53FED38-D96C-4F13-A389-81730EDC1985}" type="presOf" srcId="{A209D2B3-84F9-4864-A7CA-F783EA8BBE91}" destId="{055E85BD-7919-452A-ABFF-E0A2FD8EA688}" srcOrd="0" destOrd="0" presId="urn:microsoft.com/office/officeart/2018/5/layout/CenteredIconLabelDescriptionList"/>
    <dgm:cxn modelId="{02E45E65-466F-4B80-8BFE-AB49F44701B2}" srcId="{D62B0A13-6FFB-4348-95CA-557F8197A5AB}" destId="{CD73DEB7-AE2E-4990-8A11-753D348A6B83}" srcOrd="0" destOrd="0" parTransId="{1F14DBD9-6A4E-472C-AB38-E6F3F9AED9B0}" sibTransId="{C1508565-8CA1-4D22-A4A5-D97342F73D03}"/>
    <dgm:cxn modelId="{A471FA4B-3F8D-435A-B083-A5049E8C6538}" type="presOf" srcId="{7FDA0EB5-EA3E-4DE4-952A-D3C7AA904783}" destId="{8F6ECEBA-B920-461C-88E3-9D49F94C21D7}" srcOrd="0" destOrd="2" presId="urn:microsoft.com/office/officeart/2018/5/layout/CenteredIconLabelDescriptionList"/>
    <dgm:cxn modelId="{B2A4D857-5284-41B2-AB37-1EA51BFBE584}" srcId="{C02AAE55-D6C1-4F0B-BA72-60DDB6F35CA8}" destId="{BE92CC01-474B-4441-B425-F8920C08AA80}" srcOrd="1" destOrd="0" parTransId="{FCB3973C-7050-41C2-8AD1-7F4041005F67}" sibTransId="{5D0CD3FB-A3F1-4D9C-81C6-B0AE3889723E}"/>
    <dgm:cxn modelId="{C2A11A59-A720-48C2-99D2-D7F8B9D54389}" type="presOf" srcId="{2E78886E-0E28-4113-A692-002AC3416297}" destId="{15B7F17E-BA3D-48F0-AEA7-E8A6F4EC8A0E}" srcOrd="0" destOrd="0" presId="urn:microsoft.com/office/officeart/2018/5/layout/CenteredIconLabelDescriptionList"/>
    <dgm:cxn modelId="{04FAA586-1C2A-45AA-B5FC-1F032F6E9C73}" type="presOf" srcId="{E8D208A6-CB01-4897-BE82-E4A3141B3403}" destId="{79CE49CE-0F02-45B8-82E8-012585F53A4C}" srcOrd="0" destOrd="0" presId="urn:microsoft.com/office/officeart/2018/5/layout/CenteredIconLabelDescriptionList"/>
    <dgm:cxn modelId="{25ED9198-9373-42B2-B685-6CB012D14C01}" type="presOf" srcId="{D62B0A13-6FFB-4348-95CA-557F8197A5AB}" destId="{71D49D3A-A8BF-4048-ADAC-D20A45CF8BF7}" srcOrd="0" destOrd="0" presId="urn:microsoft.com/office/officeart/2018/5/layout/CenteredIconLabelDescriptionList"/>
    <dgm:cxn modelId="{C5AC85A1-BFC8-429E-9575-931FE3043BDE}" srcId="{C02AAE55-D6C1-4F0B-BA72-60DDB6F35CA8}" destId="{A209D2B3-84F9-4864-A7CA-F783EA8BBE91}" srcOrd="0" destOrd="0" parTransId="{26F667B2-8CCA-47B7-94DB-558BB14CAA09}" sibTransId="{7AB9F0D6-6701-4FB0-842B-3B39BA0881F7}"/>
    <dgm:cxn modelId="{99C7F7AB-0BD4-4A24-A5E7-72EB6DED7587}" type="presOf" srcId="{C02AAE55-D6C1-4F0B-BA72-60DDB6F35CA8}" destId="{F8152E6C-0F6F-49EC-8613-01EFDEABF923}" srcOrd="0" destOrd="0" presId="urn:microsoft.com/office/officeart/2018/5/layout/CenteredIconLabelDescriptionList"/>
    <dgm:cxn modelId="{A430FDB0-3865-44FB-8B44-D9CDC4256EB5}" srcId="{E8D208A6-CB01-4897-BE82-E4A3141B3403}" destId="{43567BB9-8084-41DC-A901-076EAB15E091}" srcOrd="3" destOrd="0" parTransId="{AF3AFC4D-C77E-4C78-B394-3FB53C4F8540}" sibTransId="{78515778-062F-4417-9E04-E5189E92EDEA}"/>
    <dgm:cxn modelId="{47979DD1-4B53-48F5-9A93-C084A48F2E5D}" type="presOf" srcId="{B057BCDF-D3D1-4C60-BDC2-A056767B6E53}" destId="{8F6ECEBA-B920-461C-88E3-9D49F94C21D7}" srcOrd="0" destOrd="1" presId="urn:microsoft.com/office/officeart/2018/5/layout/CenteredIconLabelDescriptionList"/>
    <dgm:cxn modelId="{24229CDF-CEA9-4804-82B3-4A6AF47C86D3}" srcId="{2E78886E-0E28-4113-A692-002AC3416297}" destId="{D62B0A13-6FFB-4348-95CA-557F8197A5AB}" srcOrd="2" destOrd="0" parTransId="{90BEA0FB-0434-4F77-A876-F908D8F93EAC}" sibTransId="{7FF103AF-0677-4D9B-AA9B-0B6566B8AAAE}"/>
    <dgm:cxn modelId="{67B7AEE4-51D8-4E1A-B2C8-3062872BCFE0}" srcId="{E8D208A6-CB01-4897-BE82-E4A3141B3403}" destId="{B057BCDF-D3D1-4C60-BDC2-A056767B6E53}" srcOrd="1" destOrd="0" parTransId="{BD9716F6-9B61-4783-826B-D348C72A5752}" sibTransId="{744EFC12-78DE-413B-AF40-4E9C7D7AA7EB}"/>
    <dgm:cxn modelId="{84988FEA-D658-4622-BF28-4FF474A6AF0C}" type="presOf" srcId="{BE92CC01-474B-4441-B425-F8920C08AA80}" destId="{055E85BD-7919-452A-ABFF-E0A2FD8EA688}" srcOrd="0" destOrd="1" presId="urn:microsoft.com/office/officeart/2018/5/layout/CenteredIconLabelDescriptionList"/>
    <dgm:cxn modelId="{E42AD6EA-C279-48E1-B79B-3B171A0E33D6}" srcId="{D62B0A13-6FFB-4348-95CA-557F8197A5AB}" destId="{36FB3E43-F507-4AB9-83B7-E3A3A5CFCD3E}" srcOrd="1" destOrd="0" parTransId="{8E4B7838-88E3-4F6C-B54A-FEC88C0C6E58}" sibTransId="{8F659F69-0287-47D2-A455-FBDD23842C2D}"/>
    <dgm:cxn modelId="{DC5CCBF1-56C9-4E46-BEA6-CC3EC4E18A59}" type="presOf" srcId="{9FC742DD-4602-4037-88DA-B222C6027E1E}" destId="{8F6ECEBA-B920-461C-88E3-9D49F94C21D7}" srcOrd="0" destOrd="0" presId="urn:microsoft.com/office/officeart/2018/5/layout/CenteredIconLabelDescriptionList"/>
    <dgm:cxn modelId="{DD22C9FC-AC92-4379-9CC4-97EE7AE1F7A3}" srcId="{E8D208A6-CB01-4897-BE82-E4A3141B3403}" destId="{7FDA0EB5-EA3E-4DE4-952A-D3C7AA904783}" srcOrd="2" destOrd="0" parTransId="{8B8C40A2-E38F-43CA-AEB9-FA09869F0235}" sibTransId="{E1C3A9A9-76B9-4301-9819-9D9383340F57}"/>
    <dgm:cxn modelId="{A656044C-0361-4608-BE17-0ABAD16B2292}" type="presParOf" srcId="{15B7F17E-BA3D-48F0-AEA7-E8A6F4EC8A0E}" destId="{529C4576-19A3-41FF-8587-D0D5EB06192D}" srcOrd="0" destOrd="0" presId="urn:microsoft.com/office/officeart/2018/5/layout/CenteredIconLabelDescriptionList"/>
    <dgm:cxn modelId="{6EF5BFFF-1812-4E13-B4AF-B53E16EFAF84}" type="presParOf" srcId="{529C4576-19A3-41FF-8587-D0D5EB06192D}" destId="{7492DF0A-13C7-449A-B809-4674CC6A507B}" srcOrd="0" destOrd="0" presId="urn:microsoft.com/office/officeart/2018/5/layout/CenteredIconLabelDescriptionList"/>
    <dgm:cxn modelId="{B452BBE5-E9F4-47C2-969C-EF9860F3E3C1}" type="presParOf" srcId="{529C4576-19A3-41FF-8587-D0D5EB06192D}" destId="{AB3E83B8-6D72-4B46-8ED9-D89B064E2BB6}" srcOrd="1" destOrd="0" presId="urn:microsoft.com/office/officeart/2018/5/layout/CenteredIconLabelDescriptionList"/>
    <dgm:cxn modelId="{CCF89D9F-845A-489D-BD1D-2A77397EB0AD}" type="presParOf" srcId="{529C4576-19A3-41FF-8587-D0D5EB06192D}" destId="{F8152E6C-0F6F-49EC-8613-01EFDEABF923}" srcOrd="2" destOrd="0" presId="urn:microsoft.com/office/officeart/2018/5/layout/CenteredIconLabelDescriptionList"/>
    <dgm:cxn modelId="{202FAAB2-9A47-40C9-80A9-2D6AA301C606}" type="presParOf" srcId="{529C4576-19A3-41FF-8587-D0D5EB06192D}" destId="{19294952-69B2-4F45-B1C8-07A500549518}" srcOrd="3" destOrd="0" presId="urn:microsoft.com/office/officeart/2018/5/layout/CenteredIconLabelDescriptionList"/>
    <dgm:cxn modelId="{1811DD1A-04DD-4F8D-9200-89990513066C}" type="presParOf" srcId="{529C4576-19A3-41FF-8587-D0D5EB06192D}" destId="{055E85BD-7919-452A-ABFF-E0A2FD8EA688}" srcOrd="4" destOrd="0" presId="urn:microsoft.com/office/officeart/2018/5/layout/CenteredIconLabelDescriptionList"/>
    <dgm:cxn modelId="{C2BC0C21-B2C4-4E3F-8100-24A727F976A4}" type="presParOf" srcId="{15B7F17E-BA3D-48F0-AEA7-E8A6F4EC8A0E}" destId="{8371E793-E826-46C2-B208-C5E2B8C1AB39}" srcOrd="1" destOrd="0" presId="urn:microsoft.com/office/officeart/2018/5/layout/CenteredIconLabelDescriptionList"/>
    <dgm:cxn modelId="{AB52F3C0-674E-42D5-B3F0-FB93D5E3C260}" type="presParOf" srcId="{15B7F17E-BA3D-48F0-AEA7-E8A6F4EC8A0E}" destId="{C022E6EE-B20F-4B14-82E1-17C5309C1253}" srcOrd="2" destOrd="0" presId="urn:microsoft.com/office/officeart/2018/5/layout/CenteredIconLabelDescriptionList"/>
    <dgm:cxn modelId="{5A7407D4-304E-43AC-824A-A87D0C3B564F}" type="presParOf" srcId="{C022E6EE-B20F-4B14-82E1-17C5309C1253}" destId="{AC56CB31-97E2-4807-8005-B279617B1DCC}" srcOrd="0" destOrd="0" presId="urn:microsoft.com/office/officeart/2018/5/layout/CenteredIconLabelDescriptionList"/>
    <dgm:cxn modelId="{774F1128-383F-443C-9617-32F39F4F6785}" type="presParOf" srcId="{C022E6EE-B20F-4B14-82E1-17C5309C1253}" destId="{B808D416-82D1-405E-8E3D-ECBCFFA8E0C7}" srcOrd="1" destOrd="0" presId="urn:microsoft.com/office/officeart/2018/5/layout/CenteredIconLabelDescriptionList"/>
    <dgm:cxn modelId="{EDC95AC5-D9C2-4908-AD9F-EBD04C555388}" type="presParOf" srcId="{C022E6EE-B20F-4B14-82E1-17C5309C1253}" destId="{79CE49CE-0F02-45B8-82E8-012585F53A4C}" srcOrd="2" destOrd="0" presId="urn:microsoft.com/office/officeart/2018/5/layout/CenteredIconLabelDescriptionList"/>
    <dgm:cxn modelId="{992ED545-822F-4512-AA2C-17F3270686E2}" type="presParOf" srcId="{C022E6EE-B20F-4B14-82E1-17C5309C1253}" destId="{A0E608B0-309D-44AF-8553-6B0B46D34CD7}" srcOrd="3" destOrd="0" presId="urn:microsoft.com/office/officeart/2018/5/layout/CenteredIconLabelDescriptionList"/>
    <dgm:cxn modelId="{50A1A100-0FF1-42D4-A873-EAB88637A84F}" type="presParOf" srcId="{C022E6EE-B20F-4B14-82E1-17C5309C1253}" destId="{8F6ECEBA-B920-461C-88E3-9D49F94C21D7}" srcOrd="4" destOrd="0" presId="urn:microsoft.com/office/officeart/2018/5/layout/CenteredIconLabelDescriptionList"/>
    <dgm:cxn modelId="{786E2B4F-0A11-4298-BBC2-3AB0402A6C8F}" type="presParOf" srcId="{15B7F17E-BA3D-48F0-AEA7-E8A6F4EC8A0E}" destId="{5A44D105-9961-47D5-B5AE-7534BA71FF66}" srcOrd="3" destOrd="0" presId="urn:microsoft.com/office/officeart/2018/5/layout/CenteredIconLabelDescriptionList"/>
    <dgm:cxn modelId="{6874739D-3826-4695-8B47-084BDB4A578C}" type="presParOf" srcId="{15B7F17E-BA3D-48F0-AEA7-E8A6F4EC8A0E}" destId="{E4C4360B-9AB7-4926-8EBC-E7920A07E863}" srcOrd="4" destOrd="0" presId="urn:microsoft.com/office/officeart/2018/5/layout/CenteredIconLabelDescriptionList"/>
    <dgm:cxn modelId="{02EC7C85-8261-48E1-9EF5-2FAC751753C1}" type="presParOf" srcId="{E4C4360B-9AB7-4926-8EBC-E7920A07E863}" destId="{9F05E3F4-226B-409C-8C02-6B4F58A20A7B}" srcOrd="0" destOrd="0" presId="urn:microsoft.com/office/officeart/2018/5/layout/CenteredIconLabelDescriptionList"/>
    <dgm:cxn modelId="{646F46C1-205F-480F-BDEA-68F194EC2CB5}" type="presParOf" srcId="{E4C4360B-9AB7-4926-8EBC-E7920A07E863}" destId="{05E1C0F1-EAA2-4B7F-94DF-26051244A39F}" srcOrd="1" destOrd="0" presId="urn:microsoft.com/office/officeart/2018/5/layout/CenteredIconLabelDescriptionList"/>
    <dgm:cxn modelId="{65B83211-5FA2-4711-BABF-9084A2527FDC}" type="presParOf" srcId="{E4C4360B-9AB7-4926-8EBC-E7920A07E863}" destId="{71D49D3A-A8BF-4048-ADAC-D20A45CF8BF7}" srcOrd="2" destOrd="0" presId="urn:microsoft.com/office/officeart/2018/5/layout/CenteredIconLabelDescriptionList"/>
    <dgm:cxn modelId="{C62583B8-2E49-420D-AAE3-1942B66F413C}" type="presParOf" srcId="{E4C4360B-9AB7-4926-8EBC-E7920A07E863}" destId="{D9F74630-D227-49B9-B142-6859C1CA4665}" srcOrd="3" destOrd="0" presId="urn:microsoft.com/office/officeart/2018/5/layout/CenteredIconLabelDescriptionList"/>
    <dgm:cxn modelId="{FD0EEA50-4542-418A-80EE-ADE05D6E4C56}" type="presParOf" srcId="{E4C4360B-9AB7-4926-8EBC-E7920A07E863}" destId="{BF4ECACE-B0C2-48FE-8FD6-D480F68599CA}"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BCF3ABC-CB5F-46CC-A231-4402C036BE35}"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CE86A6A-5BDE-48F4-92E3-CAAB30C668DC}">
      <dgm:prSet/>
      <dgm:spPr/>
      <dgm:t>
        <a:bodyPr/>
        <a:lstStyle/>
        <a:p>
          <a:pPr>
            <a:defRPr b="1"/>
          </a:pPr>
          <a:r>
            <a:rPr lang="en-MY"/>
            <a:t>1. Splitting Criteria:</a:t>
          </a:r>
          <a:endParaRPr lang="en-US"/>
        </a:p>
      </dgm:t>
    </dgm:pt>
    <dgm:pt modelId="{FEF7C451-6B21-446E-95F1-326B6F8EA97E}" type="parTrans" cxnId="{E163FA15-0E18-415D-B020-D20D52977376}">
      <dgm:prSet/>
      <dgm:spPr/>
      <dgm:t>
        <a:bodyPr/>
        <a:lstStyle/>
        <a:p>
          <a:endParaRPr lang="en-US"/>
        </a:p>
      </dgm:t>
    </dgm:pt>
    <dgm:pt modelId="{748A70DF-59BA-426D-982A-5DF4CBFEEBAF}" type="sibTrans" cxnId="{E163FA15-0E18-415D-B020-D20D52977376}">
      <dgm:prSet/>
      <dgm:spPr/>
      <dgm:t>
        <a:bodyPr/>
        <a:lstStyle/>
        <a:p>
          <a:endParaRPr lang="en-US"/>
        </a:p>
      </dgm:t>
    </dgm:pt>
    <dgm:pt modelId="{698AD369-A404-4257-8298-A33EEB2A9042}">
      <dgm:prSet/>
      <dgm:spPr/>
      <dgm:t>
        <a:bodyPr/>
        <a:lstStyle/>
        <a:p>
          <a:r>
            <a:rPr lang="en-MY" dirty="0"/>
            <a:t>Entropy: Measures the randomness or unpredictability in the dataset.</a:t>
          </a:r>
          <a:endParaRPr lang="en-US" dirty="0"/>
        </a:p>
      </dgm:t>
    </dgm:pt>
    <dgm:pt modelId="{ED7C5590-BC9D-4B49-9B33-65DF6322FD3A}" type="parTrans" cxnId="{1E8727E1-E81F-413E-86A4-79D0EAF8C7D0}">
      <dgm:prSet/>
      <dgm:spPr/>
      <dgm:t>
        <a:bodyPr/>
        <a:lstStyle/>
        <a:p>
          <a:endParaRPr lang="en-US"/>
        </a:p>
      </dgm:t>
    </dgm:pt>
    <dgm:pt modelId="{8195877E-2702-4314-B7CF-5C29CD8CE986}" type="sibTrans" cxnId="{1E8727E1-E81F-413E-86A4-79D0EAF8C7D0}">
      <dgm:prSet/>
      <dgm:spPr/>
      <dgm:t>
        <a:bodyPr/>
        <a:lstStyle/>
        <a:p>
          <a:endParaRPr lang="en-US"/>
        </a:p>
      </dgm:t>
    </dgm:pt>
    <dgm:pt modelId="{145261EA-F81D-416B-9E66-241AC60A1736}">
      <dgm:prSet/>
      <dgm:spPr/>
      <dgm:t>
        <a:bodyPr/>
        <a:lstStyle/>
        <a:p>
          <a:r>
            <a:rPr lang="en-MY"/>
            <a:t>Gini: Measures the impurity of the dataset.</a:t>
          </a:r>
          <a:endParaRPr lang="en-US"/>
        </a:p>
      </dgm:t>
    </dgm:pt>
    <dgm:pt modelId="{36DEB5BE-DFD4-41CF-9370-C93478FF5A7F}" type="parTrans" cxnId="{97FF5DCC-E958-4968-A2D4-754BC42AECE6}">
      <dgm:prSet/>
      <dgm:spPr/>
      <dgm:t>
        <a:bodyPr/>
        <a:lstStyle/>
        <a:p>
          <a:endParaRPr lang="en-US"/>
        </a:p>
      </dgm:t>
    </dgm:pt>
    <dgm:pt modelId="{04FED81A-C3DB-460D-88F3-587A9CC0AB24}" type="sibTrans" cxnId="{97FF5DCC-E958-4968-A2D4-754BC42AECE6}">
      <dgm:prSet/>
      <dgm:spPr/>
      <dgm:t>
        <a:bodyPr/>
        <a:lstStyle/>
        <a:p>
          <a:endParaRPr lang="en-US"/>
        </a:p>
      </dgm:t>
    </dgm:pt>
    <dgm:pt modelId="{B3B1CDB3-2B76-45F5-B34B-4FB011787D62}">
      <dgm:prSet/>
      <dgm:spPr/>
      <dgm:t>
        <a:bodyPr/>
        <a:lstStyle/>
        <a:p>
          <a:r>
            <a:rPr lang="en-MY"/>
            <a:t>Variance Reduction: Used for regression trees. It selects the split that results in the highest reduction in variance.</a:t>
          </a:r>
          <a:endParaRPr lang="en-US"/>
        </a:p>
      </dgm:t>
    </dgm:pt>
    <dgm:pt modelId="{36DBEEC5-E8DB-46DD-929B-C86CD995D90E}" type="parTrans" cxnId="{E2386DEB-EE0C-4091-BBD0-2517E739387C}">
      <dgm:prSet/>
      <dgm:spPr/>
      <dgm:t>
        <a:bodyPr/>
        <a:lstStyle/>
        <a:p>
          <a:endParaRPr lang="en-US"/>
        </a:p>
      </dgm:t>
    </dgm:pt>
    <dgm:pt modelId="{26A4436F-84B5-4D64-A6E9-9E9491C204CB}" type="sibTrans" cxnId="{E2386DEB-EE0C-4091-BBD0-2517E739387C}">
      <dgm:prSet/>
      <dgm:spPr/>
      <dgm:t>
        <a:bodyPr/>
        <a:lstStyle/>
        <a:p>
          <a:endParaRPr lang="en-US"/>
        </a:p>
      </dgm:t>
    </dgm:pt>
    <dgm:pt modelId="{644ABC1B-B90A-4D8E-992B-9AE9D74B5C5B}">
      <dgm:prSet/>
      <dgm:spPr/>
      <dgm:t>
        <a:bodyPr/>
        <a:lstStyle/>
        <a:p>
          <a:r>
            <a:rPr lang="en-MY"/>
            <a:t>Chi-Square: Measures the statistical significance of the difference between the observed and expected frequencies in the categories.</a:t>
          </a:r>
          <a:endParaRPr lang="en-US"/>
        </a:p>
      </dgm:t>
    </dgm:pt>
    <dgm:pt modelId="{C6671F4B-0A83-45C9-A76D-6497B5E416E0}" type="parTrans" cxnId="{2D4C971E-73D6-440E-8F3B-371EF4C2512F}">
      <dgm:prSet/>
      <dgm:spPr/>
      <dgm:t>
        <a:bodyPr/>
        <a:lstStyle/>
        <a:p>
          <a:endParaRPr lang="en-US"/>
        </a:p>
      </dgm:t>
    </dgm:pt>
    <dgm:pt modelId="{DAB451F9-8B19-450E-915B-E9F4EDB096AC}" type="sibTrans" cxnId="{2D4C971E-73D6-440E-8F3B-371EF4C2512F}">
      <dgm:prSet/>
      <dgm:spPr/>
      <dgm:t>
        <a:bodyPr/>
        <a:lstStyle/>
        <a:p>
          <a:endParaRPr lang="en-US"/>
        </a:p>
      </dgm:t>
    </dgm:pt>
    <dgm:pt modelId="{9731A817-5485-438E-B344-C3DE6323128B}">
      <dgm:prSet/>
      <dgm:spPr/>
      <dgm:t>
        <a:bodyPr/>
        <a:lstStyle/>
        <a:p>
          <a:pPr>
            <a:defRPr b="1"/>
          </a:pPr>
          <a:r>
            <a:rPr lang="en-MY"/>
            <a:t>2. Handling Overfitting:</a:t>
          </a:r>
          <a:endParaRPr lang="en-US"/>
        </a:p>
      </dgm:t>
    </dgm:pt>
    <dgm:pt modelId="{E19FCD71-CAD1-4A44-9823-E5F633E110AB}" type="parTrans" cxnId="{23EA9268-0A64-4903-90E8-DED7C579862D}">
      <dgm:prSet/>
      <dgm:spPr/>
      <dgm:t>
        <a:bodyPr/>
        <a:lstStyle/>
        <a:p>
          <a:endParaRPr lang="en-US"/>
        </a:p>
      </dgm:t>
    </dgm:pt>
    <dgm:pt modelId="{C2A120DE-D0DF-4A1F-B618-A09F9A3AFF08}" type="sibTrans" cxnId="{23EA9268-0A64-4903-90E8-DED7C579862D}">
      <dgm:prSet/>
      <dgm:spPr/>
      <dgm:t>
        <a:bodyPr/>
        <a:lstStyle/>
        <a:p>
          <a:endParaRPr lang="en-US"/>
        </a:p>
      </dgm:t>
    </dgm:pt>
    <dgm:pt modelId="{ABD2019E-0E55-44E1-9556-59EEF9C29322}">
      <dgm:prSet/>
      <dgm:spPr/>
      <dgm:t>
        <a:bodyPr/>
        <a:lstStyle/>
        <a:p>
          <a:r>
            <a:rPr lang="en-MY"/>
            <a:t>Maximum Depth: Limit the depth of the tree. A deeper tree might fit the training data very well but may not generalize well to new data.</a:t>
          </a:r>
          <a:endParaRPr lang="en-US"/>
        </a:p>
      </dgm:t>
    </dgm:pt>
    <dgm:pt modelId="{85A3AAE6-550B-4D5E-BDF8-7747E21E3299}" type="parTrans" cxnId="{1D03367E-C47C-4775-A346-B396636837A8}">
      <dgm:prSet/>
      <dgm:spPr/>
      <dgm:t>
        <a:bodyPr/>
        <a:lstStyle/>
        <a:p>
          <a:endParaRPr lang="en-US"/>
        </a:p>
      </dgm:t>
    </dgm:pt>
    <dgm:pt modelId="{4DCF93EB-EFE1-49B6-9077-D86002F01F05}" type="sibTrans" cxnId="{1D03367E-C47C-4775-A346-B396636837A8}">
      <dgm:prSet/>
      <dgm:spPr/>
      <dgm:t>
        <a:bodyPr/>
        <a:lstStyle/>
        <a:p>
          <a:endParaRPr lang="en-US"/>
        </a:p>
      </dgm:t>
    </dgm:pt>
    <dgm:pt modelId="{B7976017-9D7D-4C21-B703-0A37D0D72EFE}">
      <dgm:prSet/>
      <dgm:spPr/>
      <dgm:t>
        <a:bodyPr/>
        <a:lstStyle/>
        <a:p>
          <a:r>
            <a:rPr lang="en-MY"/>
            <a:t>Minimum Split Size: Set the minimum number of observations required to attempt a split at a node.</a:t>
          </a:r>
          <a:endParaRPr lang="en-US"/>
        </a:p>
      </dgm:t>
    </dgm:pt>
    <dgm:pt modelId="{22385542-D2F6-4089-B097-7333B574115F}" type="parTrans" cxnId="{DD4EEE84-5009-42D9-9E67-960082DFF2A0}">
      <dgm:prSet/>
      <dgm:spPr/>
      <dgm:t>
        <a:bodyPr/>
        <a:lstStyle/>
        <a:p>
          <a:endParaRPr lang="en-US"/>
        </a:p>
      </dgm:t>
    </dgm:pt>
    <dgm:pt modelId="{20CD1B46-22AB-404F-BBAF-9FAFC54F53AC}" type="sibTrans" cxnId="{DD4EEE84-5009-42D9-9E67-960082DFF2A0}">
      <dgm:prSet/>
      <dgm:spPr/>
      <dgm:t>
        <a:bodyPr/>
        <a:lstStyle/>
        <a:p>
          <a:endParaRPr lang="en-US"/>
        </a:p>
      </dgm:t>
    </dgm:pt>
    <dgm:pt modelId="{981A432D-0971-4B30-A9D3-956C6854573F}">
      <dgm:prSet/>
      <dgm:spPr/>
      <dgm:t>
        <a:bodyPr/>
        <a:lstStyle/>
        <a:p>
          <a:r>
            <a:rPr lang="en-MY"/>
            <a:t>Minimum Leaf Size: Define the smallest size of end-nodes or leaves.</a:t>
          </a:r>
          <a:endParaRPr lang="en-US"/>
        </a:p>
      </dgm:t>
    </dgm:pt>
    <dgm:pt modelId="{2D8F680E-6CDE-4764-B0C2-1631F113BC77}" type="parTrans" cxnId="{BD0D8C0D-892C-48C1-95ED-69AEC48205C8}">
      <dgm:prSet/>
      <dgm:spPr/>
      <dgm:t>
        <a:bodyPr/>
        <a:lstStyle/>
        <a:p>
          <a:endParaRPr lang="en-US"/>
        </a:p>
      </dgm:t>
    </dgm:pt>
    <dgm:pt modelId="{F7FE6921-0C28-44F8-8491-35985FEEC845}" type="sibTrans" cxnId="{BD0D8C0D-892C-48C1-95ED-69AEC48205C8}">
      <dgm:prSet/>
      <dgm:spPr/>
      <dgm:t>
        <a:bodyPr/>
        <a:lstStyle/>
        <a:p>
          <a:endParaRPr lang="en-US"/>
        </a:p>
      </dgm:t>
    </dgm:pt>
    <dgm:pt modelId="{9E549490-F8DB-4C77-8728-131B6D5C636F}">
      <dgm:prSet/>
      <dgm:spPr/>
      <dgm:t>
        <a:bodyPr/>
        <a:lstStyle/>
        <a:p>
          <a:r>
            <a:rPr lang="en-MY"/>
            <a:t>Pruning: Use reduced error pruning or cost complexity pruning to remove branches that have weak predictive power.</a:t>
          </a:r>
          <a:endParaRPr lang="en-US"/>
        </a:p>
      </dgm:t>
    </dgm:pt>
    <dgm:pt modelId="{0B929478-42FC-419C-94D4-C005A1037C3B}" type="parTrans" cxnId="{01C46E02-922B-41C9-A335-85E91DB16570}">
      <dgm:prSet/>
      <dgm:spPr/>
      <dgm:t>
        <a:bodyPr/>
        <a:lstStyle/>
        <a:p>
          <a:endParaRPr lang="en-US"/>
        </a:p>
      </dgm:t>
    </dgm:pt>
    <dgm:pt modelId="{7C8415F2-DC5B-4288-817E-3D1598A9BE0B}" type="sibTrans" cxnId="{01C46E02-922B-41C9-A335-85E91DB16570}">
      <dgm:prSet/>
      <dgm:spPr/>
      <dgm:t>
        <a:bodyPr/>
        <a:lstStyle/>
        <a:p>
          <a:endParaRPr lang="en-US"/>
        </a:p>
      </dgm:t>
    </dgm:pt>
    <dgm:pt modelId="{995A9113-0ACA-4B68-B807-F49ED4CAE5AE}" type="pres">
      <dgm:prSet presAssocID="{ABCF3ABC-CB5F-46CC-A231-4402C036BE35}" presName="root" presStyleCnt="0">
        <dgm:presLayoutVars>
          <dgm:dir/>
          <dgm:resizeHandles val="exact"/>
        </dgm:presLayoutVars>
      </dgm:prSet>
      <dgm:spPr/>
    </dgm:pt>
    <dgm:pt modelId="{8010CCA5-EB7E-4A1A-800F-7ABA2C0E68EC}" type="pres">
      <dgm:prSet presAssocID="{0CE86A6A-5BDE-48F4-92E3-CAAB30C668DC}" presName="compNode" presStyleCnt="0"/>
      <dgm:spPr/>
    </dgm:pt>
    <dgm:pt modelId="{9FF9132C-303F-4DD8-AC07-997B9CE36DA4}" type="pres">
      <dgm:prSet presAssocID="{0CE86A6A-5BDE-48F4-92E3-CAAB30C668D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upee"/>
        </a:ext>
      </dgm:extLst>
    </dgm:pt>
    <dgm:pt modelId="{CBCAC62C-2620-4E0E-8405-C2F72150E372}" type="pres">
      <dgm:prSet presAssocID="{0CE86A6A-5BDE-48F4-92E3-CAAB30C668DC}" presName="iconSpace" presStyleCnt="0"/>
      <dgm:spPr/>
    </dgm:pt>
    <dgm:pt modelId="{FFE7194A-936E-4355-9757-427DF84A7490}" type="pres">
      <dgm:prSet presAssocID="{0CE86A6A-5BDE-48F4-92E3-CAAB30C668DC}" presName="parTx" presStyleLbl="revTx" presStyleIdx="0" presStyleCnt="4">
        <dgm:presLayoutVars>
          <dgm:chMax val="0"/>
          <dgm:chPref val="0"/>
        </dgm:presLayoutVars>
      </dgm:prSet>
      <dgm:spPr/>
    </dgm:pt>
    <dgm:pt modelId="{467EC2DC-9DCD-459F-A049-3F99AF5A50EB}" type="pres">
      <dgm:prSet presAssocID="{0CE86A6A-5BDE-48F4-92E3-CAAB30C668DC}" presName="txSpace" presStyleCnt="0"/>
      <dgm:spPr/>
    </dgm:pt>
    <dgm:pt modelId="{CDA14FF6-C7C5-4B61-AD27-B69BADF48D0B}" type="pres">
      <dgm:prSet presAssocID="{0CE86A6A-5BDE-48F4-92E3-CAAB30C668DC}" presName="desTx" presStyleLbl="revTx" presStyleIdx="1" presStyleCnt="4">
        <dgm:presLayoutVars/>
      </dgm:prSet>
      <dgm:spPr/>
    </dgm:pt>
    <dgm:pt modelId="{AF831E82-903A-4A69-894C-27A2D367B60F}" type="pres">
      <dgm:prSet presAssocID="{748A70DF-59BA-426D-982A-5DF4CBFEEBAF}" presName="sibTrans" presStyleCnt="0"/>
      <dgm:spPr/>
    </dgm:pt>
    <dgm:pt modelId="{7DB0C705-A899-4AF0-B541-D99B4B37AEA1}" type="pres">
      <dgm:prSet presAssocID="{9731A817-5485-438E-B344-C3DE6323128B}" presName="compNode" presStyleCnt="0"/>
      <dgm:spPr/>
    </dgm:pt>
    <dgm:pt modelId="{7D921D9A-4D0E-4A10-AA73-0154A9B9CB15}" type="pres">
      <dgm:prSet presAssocID="{9731A817-5485-438E-B344-C3DE6323128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duous tree"/>
        </a:ext>
      </dgm:extLst>
    </dgm:pt>
    <dgm:pt modelId="{D72D175B-A275-4836-8E69-ACDEE3236695}" type="pres">
      <dgm:prSet presAssocID="{9731A817-5485-438E-B344-C3DE6323128B}" presName="iconSpace" presStyleCnt="0"/>
      <dgm:spPr/>
    </dgm:pt>
    <dgm:pt modelId="{5C2011E8-7473-444D-92C4-155E7374C2CC}" type="pres">
      <dgm:prSet presAssocID="{9731A817-5485-438E-B344-C3DE6323128B}" presName="parTx" presStyleLbl="revTx" presStyleIdx="2" presStyleCnt="4">
        <dgm:presLayoutVars>
          <dgm:chMax val="0"/>
          <dgm:chPref val="0"/>
        </dgm:presLayoutVars>
      </dgm:prSet>
      <dgm:spPr/>
    </dgm:pt>
    <dgm:pt modelId="{7A4C3F95-736B-4706-BDD8-DBFFF727D398}" type="pres">
      <dgm:prSet presAssocID="{9731A817-5485-438E-B344-C3DE6323128B}" presName="txSpace" presStyleCnt="0"/>
      <dgm:spPr/>
    </dgm:pt>
    <dgm:pt modelId="{687D9632-3C51-4BC3-86FE-FD10CE83ED57}" type="pres">
      <dgm:prSet presAssocID="{9731A817-5485-438E-B344-C3DE6323128B}" presName="desTx" presStyleLbl="revTx" presStyleIdx="3" presStyleCnt="4">
        <dgm:presLayoutVars/>
      </dgm:prSet>
      <dgm:spPr/>
    </dgm:pt>
  </dgm:ptLst>
  <dgm:cxnLst>
    <dgm:cxn modelId="{01C46E02-922B-41C9-A335-85E91DB16570}" srcId="{9731A817-5485-438E-B344-C3DE6323128B}" destId="{9E549490-F8DB-4C77-8728-131B6D5C636F}" srcOrd="3" destOrd="0" parTransId="{0B929478-42FC-419C-94D4-C005A1037C3B}" sibTransId="{7C8415F2-DC5B-4288-817E-3D1598A9BE0B}"/>
    <dgm:cxn modelId="{BD0D8C0D-892C-48C1-95ED-69AEC48205C8}" srcId="{9731A817-5485-438E-B344-C3DE6323128B}" destId="{981A432D-0971-4B30-A9D3-956C6854573F}" srcOrd="2" destOrd="0" parTransId="{2D8F680E-6CDE-4764-B0C2-1631F113BC77}" sibTransId="{F7FE6921-0C28-44F8-8491-35985FEEC845}"/>
    <dgm:cxn modelId="{E163FA15-0E18-415D-B020-D20D52977376}" srcId="{ABCF3ABC-CB5F-46CC-A231-4402C036BE35}" destId="{0CE86A6A-5BDE-48F4-92E3-CAAB30C668DC}" srcOrd="0" destOrd="0" parTransId="{FEF7C451-6B21-446E-95F1-326B6F8EA97E}" sibTransId="{748A70DF-59BA-426D-982A-5DF4CBFEEBAF}"/>
    <dgm:cxn modelId="{2D4C971E-73D6-440E-8F3B-371EF4C2512F}" srcId="{0CE86A6A-5BDE-48F4-92E3-CAAB30C668DC}" destId="{644ABC1B-B90A-4D8E-992B-9AE9D74B5C5B}" srcOrd="3" destOrd="0" parTransId="{C6671F4B-0A83-45C9-A76D-6497B5E416E0}" sibTransId="{DAB451F9-8B19-450E-915B-E9F4EDB096AC}"/>
    <dgm:cxn modelId="{E6A7612E-CAEA-41B1-90FD-AC4BB678FEFF}" type="presOf" srcId="{981A432D-0971-4B30-A9D3-956C6854573F}" destId="{687D9632-3C51-4BC3-86FE-FD10CE83ED57}" srcOrd="0" destOrd="2" presId="urn:microsoft.com/office/officeart/2018/5/layout/CenteredIconLabelDescriptionList"/>
    <dgm:cxn modelId="{A3DF293D-02DA-41E5-979A-C459E3FEB8EF}" type="presOf" srcId="{698AD369-A404-4257-8298-A33EEB2A9042}" destId="{CDA14FF6-C7C5-4B61-AD27-B69BADF48D0B}" srcOrd="0" destOrd="0" presId="urn:microsoft.com/office/officeart/2018/5/layout/CenteredIconLabelDescriptionList"/>
    <dgm:cxn modelId="{3A902765-1C0F-4644-A320-8C4E7D045288}" type="presOf" srcId="{ABD2019E-0E55-44E1-9556-59EEF9C29322}" destId="{687D9632-3C51-4BC3-86FE-FD10CE83ED57}" srcOrd="0" destOrd="0" presId="urn:microsoft.com/office/officeart/2018/5/layout/CenteredIconLabelDescriptionList"/>
    <dgm:cxn modelId="{23EA9268-0A64-4903-90E8-DED7C579862D}" srcId="{ABCF3ABC-CB5F-46CC-A231-4402C036BE35}" destId="{9731A817-5485-438E-B344-C3DE6323128B}" srcOrd="1" destOrd="0" parTransId="{E19FCD71-CAD1-4A44-9823-E5F633E110AB}" sibTransId="{C2A120DE-D0DF-4A1F-B618-A09F9A3AFF08}"/>
    <dgm:cxn modelId="{1D03367E-C47C-4775-A346-B396636837A8}" srcId="{9731A817-5485-438E-B344-C3DE6323128B}" destId="{ABD2019E-0E55-44E1-9556-59EEF9C29322}" srcOrd="0" destOrd="0" parTransId="{85A3AAE6-550B-4D5E-BDF8-7747E21E3299}" sibTransId="{4DCF93EB-EFE1-49B6-9077-D86002F01F05}"/>
    <dgm:cxn modelId="{DD4EEE84-5009-42D9-9E67-960082DFF2A0}" srcId="{9731A817-5485-438E-B344-C3DE6323128B}" destId="{B7976017-9D7D-4C21-B703-0A37D0D72EFE}" srcOrd="1" destOrd="0" parTransId="{22385542-D2F6-4089-B097-7333B574115F}" sibTransId="{20CD1B46-22AB-404F-BBAF-9FAFC54F53AC}"/>
    <dgm:cxn modelId="{40BCFA87-BA4E-4D7A-83B0-C17F0A94556C}" type="presOf" srcId="{ABCF3ABC-CB5F-46CC-A231-4402C036BE35}" destId="{995A9113-0ACA-4B68-B807-F49ED4CAE5AE}" srcOrd="0" destOrd="0" presId="urn:microsoft.com/office/officeart/2018/5/layout/CenteredIconLabelDescriptionList"/>
    <dgm:cxn modelId="{5F7A1F97-0E46-4088-8FBC-DBA4B0F4B92F}" type="presOf" srcId="{644ABC1B-B90A-4D8E-992B-9AE9D74B5C5B}" destId="{CDA14FF6-C7C5-4B61-AD27-B69BADF48D0B}" srcOrd="0" destOrd="3" presId="urn:microsoft.com/office/officeart/2018/5/layout/CenteredIconLabelDescriptionList"/>
    <dgm:cxn modelId="{00681398-3021-49F5-AD9D-FFF11037756D}" type="presOf" srcId="{145261EA-F81D-416B-9E66-241AC60A1736}" destId="{CDA14FF6-C7C5-4B61-AD27-B69BADF48D0B}" srcOrd="0" destOrd="1" presId="urn:microsoft.com/office/officeart/2018/5/layout/CenteredIconLabelDescriptionList"/>
    <dgm:cxn modelId="{92CEB9B6-4FFD-4657-8AF0-44CC22F8E155}" type="presOf" srcId="{0CE86A6A-5BDE-48F4-92E3-CAAB30C668DC}" destId="{FFE7194A-936E-4355-9757-427DF84A7490}" srcOrd="0" destOrd="0" presId="urn:microsoft.com/office/officeart/2018/5/layout/CenteredIconLabelDescriptionList"/>
    <dgm:cxn modelId="{472359C4-EF45-46A5-A007-D607FC2E673F}" type="presOf" srcId="{B7976017-9D7D-4C21-B703-0A37D0D72EFE}" destId="{687D9632-3C51-4BC3-86FE-FD10CE83ED57}" srcOrd="0" destOrd="1" presId="urn:microsoft.com/office/officeart/2018/5/layout/CenteredIconLabelDescriptionList"/>
    <dgm:cxn modelId="{97FF5DCC-E958-4968-A2D4-754BC42AECE6}" srcId="{0CE86A6A-5BDE-48F4-92E3-CAAB30C668DC}" destId="{145261EA-F81D-416B-9E66-241AC60A1736}" srcOrd="1" destOrd="0" parTransId="{36DEB5BE-DFD4-41CF-9370-C93478FF5A7F}" sibTransId="{04FED81A-C3DB-460D-88F3-587A9CC0AB24}"/>
    <dgm:cxn modelId="{A7319DD1-5B23-48F8-9F86-D7AC90271648}" type="presOf" srcId="{B3B1CDB3-2B76-45F5-B34B-4FB011787D62}" destId="{CDA14FF6-C7C5-4B61-AD27-B69BADF48D0B}" srcOrd="0" destOrd="2" presId="urn:microsoft.com/office/officeart/2018/5/layout/CenteredIconLabelDescriptionList"/>
    <dgm:cxn modelId="{20A7C9DC-B4A7-4E8A-BAD0-4234B06056B5}" type="presOf" srcId="{9E549490-F8DB-4C77-8728-131B6D5C636F}" destId="{687D9632-3C51-4BC3-86FE-FD10CE83ED57}" srcOrd="0" destOrd="3" presId="urn:microsoft.com/office/officeart/2018/5/layout/CenteredIconLabelDescriptionList"/>
    <dgm:cxn modelId="{1E8727E1-E81F-413E-86A4-79D0EAF8C7D0}" srcId="{0CE86A6A-5BDE-48F4-92E3-CAAB30C668DC}" destId="{698AD369-A404-4257-8298-A33EEB2A9042}" srcOrd="0" destOrd="0" parTransId="{ED7C5590-BC9D-4B49-9B33-65DF6322FD3A}" sibTransId="{8195877E-2702-4314-B7CF-5C29CD8CE986}"/>
    <dgm:cxn modelId="{E2386DEB-EE0C-4091-BBD0-2517E739387C}" srcId="{0CE86A6A-5BDE-48F4-92E3-CAAB30C668DC}" destId="{B3B1CDB3-2B76-45F5-B34B-4FB011787D62}" srcOrd="2" destOrd="0" parTransId="{36DBEEC5-E8DB-46DD-929B-C86CD995D90E}" sibTransId="{26A4436F-84B5-4D64-A6E9-9E9491C204CB}"/>
    <dgm:cxn modelId="{8919DFF8-5E7F-4BE9-A7C4-6921BB40A179}" type="presOf" srcId="{9731A817-5485-438E-B344-C3DE6323128B}" destId="{5C2011E8-7473-444D-92C4-155E7374C2CC}" srcOrd="0" destOrd="0" presId="urn:microsoft.com/office/officeart/2018/5/layout/CenteredIconLabelDescriptionList"/>
    <dgm:cxn modelId="{F8FC12FF-A42A-4F60-8C0C-5ACB520B8551}" type="presParOf" srcId="{995A9113-0ACA-4B68-B807-F49ED4CAE5AE}" destId="{8010CCA5-EB7E-4A1A-800F-7ABA2C0E68EC}" srcOrd="0" destOrd="0" presId="urn:microsoft.com/office/officeart/2018/5/layout/CenteredIconLabelDescriptionList"/>
    <dgm:cxn modelId="{CD45C256-3CF9-4583-9121-E56851ADC188}" type="presParOf" srcId="{8010CCA5-EB7E-4A1A-800F-7ABA2C0E68EC}" destId="{9FF9132C-303F-4DD8-AC07-997B9CE36DA4}" srcOrd="0" destOrd="0" presId="urn:microsoft.com/office/officeart/2018/5/layout/CenteredIconLabelDescriptionList"/>
    <dgm:cxn modelId="{97C5867D-9DAE-4313-B780-569EA56FE1AB}" type="presParOf" srcId="{8010CCA5-EB7E-4A1A-800F-7ABA2C0E68EC}" destId="{CBCAC62C-2620-4E0E-8405-C2F72150E372}" srcOrd="1" destOrd="0" presId="urn:microsoft.com/office/officeart/2018/5/layout/CenteredIconLabelDescriptionList"/>
    <dgm:cxn modelId="{68D56C7D-6326-4D51-84B1-F5335C14F159}" type="presParOf" srcId="{8010CCA5-EB7E-4A1A-800F-7ABA2C0E68EC}" destId="{FFE7194A-936E-4355-9757-427DF84A7490}" srcOrd="2" destOrd="0" presId="urn:microsoft.com/office/officeart/2018/5/layout/CenteredIconLabelDescriptionList"/>
    <dgm:cxn modelId="{AB8B53CF-49D6-4719-B608-DA9B1A313F86}" type="presParOf" srcId="{8010CCA5-EB7E-4A1A-800F-7ABA2C0E68EC}" destId="{467EC2DC-9DCD-459F-A049-3F99AF5A50EB}" srcOrd="3" destOrd="0" presId="urn:microsoft.com/office/officeart/2018/5/layout/CenteredIconLabelDescriptionList"/>
    <dgm:cxn modelId="{9FA07ECF-8BCA-4E44-9B85-E3EC5CD68E74}" type="presParOf" srcId="{8010CCA5-EB7E-4A1A-800F-7ABA2C0E68EC}" destId="{CDA14FF6-C7C5-4B61-AD27-B69BADF48D0B}" srcOrd="4" destOrd="0" presId="urn:microsoft.com/office/officeart/2018/5/layout/CenteredIconLabelDescriptionList"/>
    <dgm:cxn modelId="{0D0F6762-A1FC-40E2-A0AD-9A0AB30247ED}" type="presParOf" srcId="{995A9113-0ACA-4B68-B807-F49ED4CAE5AE}" destId="{AF831E82-903A-4A69-894C-27A2D367B60F}" srcOrd="1" destOrd="0" presId="urn:microsoft.com/office/officeart/2018/5/layout/CenteredIconLabelDescriptionList"/>
    <dgm:cxn modelId="{FC8840F8-E605-4EC6-A3AA-14EB3BE40741}" type="presParOf" srcId="{995A9113-0ACA-4B68-B807-F49ED4CAE5AE}" destId="{7DB0C705-A899-4AF0-B541-D99B4B37AEA1}" srcOrd="2" destOrd="0" presId="urn:microsoft.com/office/officeart/2018/5/layout/CenteredIconLabelDescriptionList"/>
    <dgm:cxn modelId="{5FB9023F-636A-44BC-957F-14747D45F6CE}" type="presParOf" srcId="{7DB0C705-A899-4AF0-B541-D99B4B37AEA1}" destId="{7D921D9A-4D0E-4A10-AA73-0154A9B9CB15}" srcOrd="0" destOrd="0" presId="urn:microsoft.com/office/officeart/2018/5/layout/CenteredIconLabelDescriptionList"/>
    <dgm:cxn modelId="{6798BEF5-8625-45DB-BDDA-545AD75C62D6}" type="presParOf" srcId="{7DB0C705-A899-4AF0-B541-D99B4B37AEA1}" destId="{D72D175B-A275-4836-8E69-ACDEE3236695}" srcOrd="1" destOrd="0" presId="urn:microsoft.com/office/officeart/2018/5/layout/CenteredIconLabelDescriptionList"/>
    <dgm:cxn modelId="{9965FC7D-6D45-4E26-8718-1C19FB35A365}" type="presParOf" srcId="{7DB0C705-A899-4AF0-B541-D99B4B37AEA1}" destId="{5C2011E8-7473-444D-92C4-155E7374C2CC}" srcOrd="2" destOrd="0" presId="urn:microsoft.com/office/officeart/2018/5/layout/CenteredIconLabelDescriptionList"/>
    <dgm:cxn modelId="{121FE7C8-17C7-4D7D-8C22-AD208DEE43DD}" type="presParOf" srcId="{7DB0C705-A899-4AF0-B541-D99B4B37AEA1}" destId="{7A4C3F95-736B-4706-BDD8-DBFFF727D398}" srcOrd="3" destOrd="0" presId="urn:microsoft.com/office/officeart/2018/5/layout/CenteredIconLabelDescriptionList"/>
    <dgm:cxn modelId="{0307B481-90FE-4A7E-92B7-75A61A17D315}" type="presParOf" srcId="{7DB0C705-A899-4AF0-B541-D99B4B37AEA1}" destId="{687D9632-3C51-4BC3-86FE-FD10CE83ED57}"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71F5C5-841D-4EA6-B62E-41BF2E7B9367}">
      <dsp:nvSpPr>
        <dsp:cNvPr id="0" name=""/>
        <dsp:cNvSpPr/>
      </dsp:nvSpPr>
      <dsp:spPr>
        <a:xfrm>
          <a:off x="793050" y="81782"/>
          <a:ext cx="843768" cy="8108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9593B5-08EB-4B1D-88AB-5B9A7591375A}">
      <dsp:nvSpPr>
        <dsp:cNvPr id="0" name=""/>
        <dsp:cNvSpPr/>
      </dsp:nvSpPr>
      <dsp:spPr>
        <a:xfrm>
          <a:off x="9550" y="1065892"/>
          <a:ext cx="2410768" cy="347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MY" sz="1800" kern="1200"/>
            <a:t>3. Boosting:</a:t>
          </a:r>
          <a:endParaRPr lang="en-US" sz="1800" kern="1200"/>
        </a:p>
      </dsp:txBody>
      <dsp:txXfrm>
        <a:off x="9550" y="1065892"/>
        <a:ext cx="2410768" cy="347508"/>
      </dsp:txXfrm>
    </dsp:sp>
    <dsp:sp modelId="{ECC7062F-E97D-4CD2-A85F-A23F22565525}">
      <dsp:nvSpPr>
        <dsp:cNvPr id="0" name=""/>
        <dsp:cNvSpPr/>
      </dsp:nvSpPr>
      <dsp:spPr>
        <a:xfrm>
          <a:off x="9550" y="1493985"/>
          <a:ext cx="2410768" cy="2617036"/>
        </a:xfrm>
        <a:prstGeom prst="rect">
          <a:avLst/>
        </a:prstGeom>
        <a:noFill/>
        <a:ln>
          <a:noFill/>
        </a:ln>
        <a:effectLst/>
      </dsp:spPr>
      <dsp:style>
        <a:lnRef idx="0">
          <a:scrgbClr r="0" g="0" b="0"/>
        </a:lnRef>
        <a:fillRef idx="0">
          <a:scrgbClr r="0" g="0" b="0"/>
        </a:fillRef>
        <a:effectRef idx="0">
          <a:scrgbClr r="0" g="0" b="0"/>
        </a:effectRef>
        <a:fontRef idx="minor"/>
      </dsp:style>
    </dsp:sp>
    <dsp:sp modelId="{4C1136CD-DA53-4B8A-B64B-607580E8E1F7}">
      <dsp:nvSpPr>
        <dsp:cNvPr id="0" name=""/>
        <dsp:cNvSpPr/>
      </dsp:nvSpPr>
      <dsp:spPr>
        <a:xfrm>
          <a:off x="3625703" y="81782"/>
          <a:ext cx="843768" cy="8108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AF32E8-B79E-4E28-9A87-8F42C2B51702}">
      <dsp:nvSpPr>
        <dsp:cNvPr id="0" name=""/>
        <dsp:cNvSpPr/>
      </dsp:nvSpPr>
      <dsp:spPr>
        <a:xfrm>
          <a:off x="2842203" y="1065892"/>
          <a:ext cx="2410768" cy="347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MY" sz="1800" kern="1200"/>
            <a:t>3.1. What is Boosting?</a:t>
          </a:r>
          <a:endParaRPr lang="en-US" sz="1800" kern="1200"/>
        </a:p>
      </dsp:txBody>
      <dsp:txXfrm>
        <a:off x="2842203" y="1065892"/>
        <a:ext cx="2410768" cy="347508"/>
      </dsp:txXfrm>
    </dsp:sp>
    <dsp:sp modelId="{8DA66ACF-943D-42CD-B80D-B7AD48D6F7CB}">
      <dsp:nvSpPr>
        <dsp:cNvPr id="0" name=""/>
        <dsp:cNvSpPr/>
      </dsp:nvSpPr>
      <dsp:spPr>
        <a:xfrm>
          <a:off x="2842203" y="1493985"/>
          <a:ext cx="2410768" cy="2617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MY" sz="1400" kern="1200"/>
            <a:t>Boosting involves training models sequentially.</a:t>
          </a:r>
          <a:endParaRPr lang="en-US" sz="1400" kern="1200"/>
        </a:p>
        <a:p>
          <a:pPr marL="0" lvl="0" indent="0" algn="ctr" defTabSz="622300">
            <a:lnSpc>
              <a:spcPct val="90000"/>
            </a:lnSpc>
            <a:spcBef>
              <a:spcPct val="0"/>
            </a:spcBef>
            <a:spcAft>
              <a:spcPct val="35000"/>
            </a:spcAft>
            <a:buNone/>
          </a:pPr>
          <a:r>
            <a:rPr lang="en-MY" sz="1400" kern="1200"/>
            <a:t>Each subsequent model tries to correct the errors of its predecessor.</a:t>
          </a:r>
          <a:endParaRPr lang="en-US" sz="1400" kern="1200"/>
        </a:p>
        <a:p>
          <a:pPr marL="0" lvl="0" indent="0" algn="ctr" defTabSz="622300">
            <a:lnSpc>
              <a:spcPct val="90000"/>
            </a:lnSpc>
            <a:spcBef>
              <a:spcPct val="0"/>
            </a:spcBef>
            <a:spcAft>
              <a:spcPct val="35000"/>
            </a:spcAft>
            <a:buNone/>
          </a:pPr>
          <a:r>
            <a:rPr lang="en-MY" sz="1400" kern="1200"/>
            <a:t>The models, when combined, give a weighted sum (or vote) based on their accuracy.</a:t>
          </a:r>
          <a:endParaRPr lang="en-US" sz="1400" kern="1200"/>
        </a:p>
      </dsp:txBody>
      <dsp:txXfrm>
        <a:off x="2842203" y="1493985"/>
        <a:ext cx="2410768" cy="2617036"/>
      </dsp:txXfrm>
    </dsp:sp>
    <dsp:sp modelId="{23947C5F-1A70-4D72-AD22-01F591C4D3EA}">
      <dsp:nvSpPr>
        <dsp:cNvPr id="0" name=""/>
        <dsp:cNvSpPr/>
      </dsp:nvSpPr>
      <dsp:spPr>
        <a:xfrm>
          <a:off x="6458356" y="81782"/>
          <a:ext cx="843768" cy="8108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C1A490-38B6-4474-9A39-725FEDA810CD}">
      <dsp:nvSpPr>
        <dsp:cNvPr id="0" name=""/>
        <dsp:cNvSpPr/>
      </dsp:nvSpPr>
      <dsp:spPr>
        <a:xfrm>
          <a:off x="5674856" y="1065892"/>
          <a:ext cx="2410768" cy="347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MY" sz="1800" kern="1200"/>
            <a:t>3.2. Benefits:</a:t>
          </a:r>
          <a:endParaRPr lang="en-US" sz="1800" kern="1200"/>
        </a:p>
      </dsp:txBody>
      <dsp:txXfrm>
        <a:off x="5674856" y="1065892"/>
        <a:ext cx="2410768" cy="347508"/>
      </dsp:txXfrm>
    </dsp:sp>
    <dsp:sp modelId="{90052A66-D24E-4687-852C-087AF955C86B}">
      <dsp:nvSpPr>
        <dsp:cNvPr id="0" name=""/>
        <dsp:cNvSpPr/>
      </dsp:nvSpPr>
      <dsp:spPr>
        <a:xfrm>
          <a:off x="5674856" y="1493985"/>
          <a:ext cx="2410768" cy="2617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MY" sz="1400" kern="1200"/>
            <a:t>Boosting can convert weak learners to strong learners by focusing on instances that are hard to predict.</a:t>
          </a:r>
          <a:endParaRPr lang="en-US" sz="1400" kern="1200"/>
        </a:p>
        <a:p>
          <a:pPr marL="0" lvl="0" indent="0" algn="ctr" defTabSz="622300">
            <a:lnSpc>
              <a:spcPct val="90000"/>
            </a:lnSpc>
            <a:spcBef>
              <a:spcPct val="0"/>
            </a:spcBef>
            <a:spcAft>
              <a:spcPct val="35000"/>
            </a:spcAft>
            <a:buNone/>
          </a:pPr>
          <a:r>
            <a:rPr lang="en-MY" sz="1400" kern="1200"/>
            <a:t>Often results in higher accuracy compared to bagging, especially if the models are underfitting.</a:t>
          </a:r>
          <a:endParaRPr lang="en-US" sz="1400" kern="1200"/>
        </a:p>
      </dsp:txBody>
      <dsp:txXfrm>
        <a:off x="5674856" y="1493985"/>
        <a:ext cx="2410768" cy="2617036"/>
      </dsp:txXfrm>
    </dsp:sp>
    <dsp:sp modelId="{7ED43179-0CD9-4B80-B3F1-788E429C5E17}">
      <dsp:nvSpPr>
        <dsp:cNvPr id="0" name=""/>
        <dsp:cNvSpPr/>
      </dsp:nvSpPr>
      <dsp:spPr>
        <a:xfrm>
          <a:off x="9291009" y="81782"/>
          <a:ext cx="843768" cy="81085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667CD7-D6F5-432F-A374-577AFC1D1DC8}">
      <dsp:nvSpPr>
        <dsp:cNvPr id="0" name=""/>
        <dsp:cNvSpPr/>
      </dsp:nvSpPr>
      <dsp:spPr>
        <a:xfrm>
          <a:off x="8507509" y="1065892"/>
          <a:ext cx="2410768" cy="347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MY" sz="1800" kern="1200"/>
            <a:t>3.3. Popular Algorithms:</a:t>
          </a:r>
          <a:endParaRPr lang="en-US" sz="1800" kern="1200"/>
        </a:p>
      </dsp:txBody>
      <dsp:txXfrm>
        <a:off x="8507509" y="1065892"/>
        <a:ext cx="2410768" cy="347508"/>
      </dsp:txXfrm>
    </dsp:sp>
    <dsp:sp modelId="{0FC9E722-1461-49BF-A995-F0BD674CB4EB}">
      <dsp:nvSpPr>
        <dsp:cNvPr id="0" name=""/>
        <dsp:cNvSpPr/>
      </dsp:nvSpPr>
      <dsp:spPr>
        <a:xfrm>
          <a:off x="8507509" y="1493985"/>
          <a:ext cx="2410768" cy="2617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MY" sz="1400" kern="1200"/>
            <a:t>AdaBoost (Adaptive Boosting): The first practical boosting algorithm. It adjusts the weights of misclassified instances at each iteration.</a:t>
          </a:r>
          <a:endParaRPr lang="en-US" sz="1400" kern="1200"/>
        </a:p>
        <a:p>
          <a:pPr marL="0" lvl="0" indent="0" algn="ctr" defTabSz="622300">
            <a:lnSpc>
              <a:spcPct val="90000"/>
            </a:lnSpc>
            <a:spcBef>
              <a:spcPct val="0"/>
            </a:spcBef>
            <a:spcAft>
              <a:spcPct val="35000"/>
            </a:spcAft>
            <a:buNone/>
          </a:pPr>
          <a:r>
            <a:rPr lang="en-MY" sz="1400" kern="1200"/>
            <a:t>Gradient Boosting: Builds trees one at a time, where each new tree helps to correct errors made by previously trained trees. It uses gradient descent to minimize the loss.</a:t>
          </a:r>
          <a:endParaRPr lang="en-US" sz="1400" kern="1200"/>
        </a:p>
        <a:p>
          <a:pPr marL="0" lvl="0" indent="0" algn="ctr" defTabSz="622300">
            <a:lnSpc>
              <a:spcPct val="90000"/>
            </a:lnSpc>
            <a:spcBef>
              <a:spcPct val="0"/>
            </a:spcBef>
            <a:spcAft>
              <a:spcPct val="35000"/>
            </a:spcAft>
            <a:buNone/>
          </a:pPr>
          <a:r>
            <a:rPr lang="en-MY" sz="1400" kern="1200"/>
            <a:t>XGBoost: An optimized and regularized version of Gradient Boosting.</a:t>
          </a:r>
          <a:endParaRPr lang="en-US" sz="1400" kern="1200"/>
        </a:p>
      </dsp:txBody>
      <dsp:txXfrm>
        <a:off x="8507509" y="1493985"/>
        <a:ext cx="2410768" cy="26170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8CAF4-23FC-4B89-9DAC-DD2BB66BA3BE}">
      <dsp:nvSpPr>
        <dsp:cNvPr id="0" name=""/>
        <dsp:cNvSpPr/>
      </dsp:nvSpPr>
      <dsp:spPr>
        <a:xfrm>
          <a:off x="0" y="105700"/>
          <a:ext cx="10927829" cy="116477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MY" sz="2100" kern="1200"/>
            <a:t>5. When to use which method?</a:t>
          </a:r>
          <a:endParaRPr lang="en-US" sz="2100" kern="1200"/>
        </a:p>
      </dsp:txBody>
      <dsp:txXfrm>
        <a:off x="56859" y="162559"/>
        <a:ext cx="10814111" cy="1051053"/>
      </dsp:txXfrm>
    </dsp:sp>
    <dsp:sp modelId="{29329D4F-D766-4CCD-99BD-223C47B0D19D}">
      <dsp:nvSpPr>
        <dsp:cNvPr id="0" name=""/>
        <dsp:cNvSpPr/>
      </dsp:nvSpPr>
      <dsp:spPr>
        <a:xfrm>
          <a:off x="0" y="1270472"/>
          <a:ext cx="10927829" cy="1651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6959"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MY" sz="1600" kern="1200"/>
            <a:t>Bagging:</a:t>
          </a:r>
          <a:endParaRPr lang="en-US" sz="1600" kern="1200"/>
        </a:p>
        <a:p>
          <a:pPr marL="171450" lvl="1" indent="-171450" algn="l" defTabSz="711200">
            <a:lnSpc>
              <a:spcPct val="90000"/>
            </a:lnSpc>
            <a:spcBef>
              <a:spcPct val="0"/>
            </a:spcBef>
            <a:spcAft>
              <a:spcPct val="20000"/>
            </a:spcAft>
            <a:buChar char="•"/>
          </a:pPr>
          <a:r>
            <a:rPr lang="en-MY" sz="1600" kern="1200"/>
            <a:t>When the model has high variance (e.g., a deep decision tree).</a:t>
          </a:r>
          <a:endParaRPr lang="en-US" sz="1600" kern="1200"/>
        </a:p>
        <a:p>
          <a:pPr marL="171450" lvl="1" indent="-171450" algn="l" defTabSz="711200">
            <a:lnSpc>
              <a:spcPct val="90000"/>
            </a:lnSpc>
            <a:spcBef>
              <a:spcPct val="0"/>
            </a:spcBef>
            <a:spcAft>
              <a:spcPct val="20000"/>
            </a:spcAft>
            <a:buChar char="•"/>
          </a:pPr>
          <a:r>
            <a:rPr lang="en-MY" sz="1600" kern="1200"/>
            <a:t>When the dataset is large enough to ensure diverse subsets.</a:t>
          </a:r>
          <a:endParaRPr lang="en-US" sz="1600" kern="1200"/>
        </a:p>
        <a:p>
          <a:pPr marL="171450" lvl="1" indent="-171450" algn="l" defTabSz="711200">
            <a:lnSpc>
              <a:spcPct val="90000"/>
            </a:lnSpc>
            <a:spcBef>
              <a:spcPct val="0"/>
            </a:spcBef>
            <a:spcAft>
              <a:spcPct val="20000"/>
            </a:spcAft>
            <a:buChar char="•"/>
          </a:pPr>
          <a:r>
            <a:rPr lang="en-MY" sz="1600" kern="1200"/>
            <a:t>Boosting:</a:t>
          </a:r>
          <a:endParaRPr lang="en-US" sz="1600" kern="1200"/>
        </a:p>
        <a:p>
          <a:pPr marL="171450" lvl="1" indent="-171450" algn="l" defTabSz="711200">
            <a:lnSpc>
              <a:spcPct val="90000"/>
            </a:lnSpc>
            <a:spcBef>
              <a:spcPct val="0"/>
            </a:spcBef>
            <a:spcAft>
              <a:spcPct val="20000"/>
            </a:spcAft>
            <a:buChar char="•"/>
          </a:pPr>
          <a:r>
            <a:rPr lang="en-MY" sz="1600" kern="1200"/>
            <a:t>When the model has high bias (e.g., a shallow decision tree).</a:t>
          </a:r>
          <a:endParaRPr lang="en-US" sz="1600" kern="1200"/>
        </a:p>
        <a:p>
          <a:pPr marL="171450" lvl="1" indent="-171450" algn="l" defTabSz="711200">
            <a:lnSpc>
              <a:spcPct val="90000"/>
            </a:lnSpc>
            <a:spcBef>
              <a:spcPct val="0"/>
            </a:spcBef>
            <a:spcAft>
              <a:spcPct val="20000"/>
            </a:spcAft>
            <a:buChar char="•"/>
          </a:pPr>
          <a:r>
            <a:rPr lang="en-MY" sz="1600" kern="1200"/>
            <a:t>When you require higher predictive accuracy and are okay with slightly increased complexity.</a:t>
          </a:r>
          <a:endParaRPr lang="en-US" sz="1600" kern="1200"/>
        </a:p>
      </dsp:txBody>
      <dsp:txXfrm>
        <a:off x="0" y="1270472"/>
        <a:ext cx="10927829" cy="1651860"/>
      </dsp:txXfrm>
    </dsp:sp>
    <dsp:sp modelId="{8B8BBD62-4074-4E8D-9095-E5B83B447780}">
      <dsp:nvSpPr>
        <dsp:cNvPr id="0" name=""/>
        <dsp:cNvSpPr/>
      </dsp:nvSpPr>
      <dsp:spPr>
        <a:xfrm>
          <a:off x="0" y="2922332"/>
          <a:ext cx="10927829" cy="1164771"/>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MY" sz="2100" kern="1200"/>
            <a:t>Both Bagging and Boosting offer ways to improve the performance of single predictive modelling techniques. However, they come with their own sets of advantages and considerations, and the choice between them often depends on the specific problem and dataset at hand.</a:t>
          </a:r>
          <a:endParaRPr lang="en-US" sz="2100" kern="1200"/>
        </a:p>
      </dsp:txBody>
      <dsp:txXfrm>
        <a:off x="56859" y="2979191"/>
        <a:ext cx="10814111" cy="10510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4C8B05-C262-4EC4-9880-3EF7594A67CA}">
      <dsp:nvSpPr>
        <dsp:cNvPr id="0" name=""/>
        <dsp:cNvSpPr/>
      </dsp:nvSpPr>
      <dsp:spPr>
        <a:xfrm>
          <a:off x="3414" y="216302"/>
          <a:ext cx="3329572" cy="5760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MY" sz="2000" kern="1200"/>
            <a:t>1. Creating a New Project:</a:t>
          </a:r>
          <a:endParaRPr lang="en-US" sz="2000" kern="1200"/>
        </a:p>
      </dsp:txBody>
      <dsp:txXfrm>
        <a:off x="3414" y="216302"/>
        <a:ext cx="3329572" cy="576000"/>
      </dsp:txXfrm>
    </dsp:sp>
    <dsp:sp modelId="{C1E26C4A-BA1E-4CD7-B047-7DD1AD17D1D3}">
      <dsp:nvSpPr>
        <dsp:cNvPr id="0" name=""/>
        <dsp:cNvSpPr/>
      </dsp:nvSpPr>
      <dsp:spPr>
        <a:xfrm>
          <a:off x="3414" y="792302"/>
          <a:ext cx="3329572" cy="318419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MY" sz="2000" kern="1200"/>
            <a:t>Go to File -&gt; New -&gt; Project.</a:t>
          </a:r>
          <a:endParaRPr lang="en-US" sz="2000" kern="1200"/>
        </a:p>
        <a:p>
          <a:pPr marL="228600" lvl="1" indent="-228600" algn="l" defTabSz="889000">
            <a:lnSpc>
              <a:spcPct val="90000"/>
            </a:lnSpc>
            <a:spcBef>
              <a:spcPct val="0"/>
            </a:spcBef>
            <a:spcAft>
              <a:spcPct val="15000"/>
            </a:spcAft>
            <a:buChar char="•"/>
          </a:pPr>
          <a:r>
            <a:rPr lang="en-MY" sz="2000" kern="1200"/>
            <a:t>Provide a name for your project and select a location to save it.</a:t>
          </a:r>
          <a:endParaRPr lang="en-US" sz="2000" kern="1200"/>
        </a:p>
        <a:p>
          <a:pPr marL="228600" lvl="1" indent="-228600" algn="l" defTabSz="889000">
            <a:lnSpc>
              <a:spcPct val="90000"/>
            </a:lnSpc>
            <a:spcBef>
              <a:spcPct val="0"/>
            </a:spcBef>
            <a:spcAft>
              <a:spcPct val="15000"/>
            </a:spcAft>
            <a:buChar char="•"/>
          </a:pPr>
          <a:r>
            <a:rPr lang="en-MY" sz="2000" kern="1200"/>
            <a:t>Set up the data source. SAS Enterprise Miner integrates with various data sources, including databases, flat files, and SAS datasets.</a:t>
          </a:r>
          <a:endParaRPr lang="en-US" sz="2000" kern="1200"/>
        </a:p>
      </dsp:txBody>
      <dsp:txXfrm>
        <a:off x="3414" y="792302"/>
        <a:ext cx="3329572" cy="3184199"/>
      </dsp:txXfrm>
    </dsp:sp>
    <dsp:sp modelId="{67070B3B-9F61-4ECD-A6DC-99CEF4EDF7BF}">
      <dsp:nvSpPr>
        <dsp:cNvPr id="0" name=""/>
        <dsp:cNvSpPr/>
      </dsp:nvSpPr>
      <dsp:spPr>
        <a:xfrm>
          <a:off x="3799128" y="216302"/>
          <a:ext cx="3329572" cy="576000"/>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MY" sz="2000" kern="1200"/>
            <a:t>2. The Data Source Wizard:</a:t>
          </a:r>
          <a:endParaRPr lang="en-US" sz="2000" kern="1200"/>
        </a:p>
      </dsp:txBody>
      <dsp:txXfrm>
        <a:off x="3799128" y="216302"/>
        <a:ext cx="3329572" cy="576000"/>
      </dsp:txXfrm>
    </dsp:sp>
    <dsp:sp modelId="{4208421C-0567-48FD-99CD-6CB086302313}">
      <dsp:nvSpPr>
        <dsp:cNvPr id="0" name=""/>
        <dsp:cNvSpPr/>
      </dsp:nvSpPr>
      <dsp:spPr>
        <a:xfrm>
          <a:off x="3799128" y="792302"/>
          <a:ext cx="3329572" cy="3184199"/>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MY" sz="2000" kern="1200"/>
            <a:t>Use the wizard to connect to your data source.</a:t>
          </a:r>
          <a:endParaRPr lang="en-US" sz="2000" kern="1200"/>
        </a:p>
        <a:p>
          <a:pPr marL="228600" lvl="1" indent="-228600" algn="l" defTabSz="889000">
            <a:lnSpc>
              <a:spcPct val="90000"/>
            </a:lnSpc>
            <a:spcBef>
              <a:spcPct val="0"/>
            </a:spcBef>
            <a:spcAft>
              <a:spcPct val="15000"/>
            </a:spcAft>
            <a:buChar char="•"/>
          </a:pPr>
          <a:r>
            <a:rPr lang="en-MY" sz="2000" kern="1200"/>
            <a:t>Specify the type of data (interval, nominal, ordinal) for each variable.</a:t>
          </a:r>
          <a:endParaRPr lang="en-US" sz="2000" kern="1200"/>
        </a:p>
        <a:p>
          <a:pPr marL="228600" lvl="1" indent="-228600" algn="l" defTabSz="889000">
            <a:lnSpc>
              <a:spcPct val="90000"/>
            </a:lnSpc>
            <a:spcBef>
              <a:spcPct val="0"/>
            </a:spcBef>
            <a:spcAft>
              <a:spcPct val="15000"/>
            </a:spcAft>
            <a:buChar char="•"/>
          </a:pPr>
          <a:r>
            <a:rPr lang="en-MY" sz="2000" kern="1200"/>
            <a:t>Identify the target variable, if any (for supervised learning tasks).</a:t>
          </a:r>
          <a:endParaRPr lang="en-US" sz="2000" kern="1200"/>
        </a:p>
      </dsp:txBody>
      <dsp:txXfrm>
        <a:off x="3799128" y="792302"/>
        <a:ext cx="3329572" cy="3184199"/>
      </dsp:txXfrm>
    </dsp:sp>
    <dsp:sp modelId="{7601F472-F2E9-404F-9F00-3BEC827B9B48}">
      <dsp:nvSpPr>
        <dsp:cNvPr id="0" name=""/>
        <dsp:cNvSpPr/>
      </dsp:nvSpPr>
      <dsp:spPr>
        <a:xfrm>
          <a:off x="7594841" y="216302"/>
          <a:ext cx="3329572" cy="576000"/>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MY" sz="2000" kern="1200"/>
            <a:t>3. Exploring Data:</a:t>
          </a:r>
          <a:endParaRPr lang="en-US" sz="2000" kern="1200"/>
        </a:p>
      </dsp:txBody>
      <dsp:txXfrm>
        <a:off x="7594841" y="216302"/>
        <a:ext cx="3329572" cy="576000"/>
      </dsp:txXfrm>
    </dsp:sp>
    <dsp:sp modelId="{929369F7-BACE-45E6-AB03-4E5D9832DD50}">
      <dsp:nvSpPr>
        <dsp:cNvPr id="0" name=""/>
        <dsp:cNvSpPr/>
      </dsp:nvSpPr>
      <dsp:spPr>
        <a:xfrm>
          <a:off x="7594841" y="792302"/>
          <a:ext cx="3329572" cy="3184199"/>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MY" sz="2000" kern="1200"/>
            <a:t>Once the data is loaded, use the various visualization and statistics tools available in Enterprise Miner to understand and explore your dataset.</a:t>
          </a:r>
          <a:endParaRPr lang="en-US" sz="2000" kern="1200"/>
        </a:p>
        <a:p>
          <a:pPr marL="228600" lvl="1" indent="-228600" algn="l" defTabSz="889000">
            <a:lnSpc>
              <a:spcPct val="90000"/>
            </a:lnSpc>
            <a:spcBef>
              <a:spcPct val="0"/>
            </a:spcBef>
            <a:spcAft>
              <a:spcPct val="15000"/>
            </a:spcAft>
            <a:buChar char="•"/>
          </a:pPr>
          <a:r>
            <a:rPr lang="en-MY" sz="2000" kern="1200"/>
            <a:t>This step is crucial for understanding the quality and characteristics of your data.</a:t>
          </a:r>
          <a:endParaRPr lang="en-US" sz="2000" kern="1200"/>
        </a:p>
      </dsp:txBody>
      <dsp:txXfrm>
        <a:off x="7594841" y="792302"/>
        <a:ext cx="3329572" cy="31841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92DF0A-13C7-449A-B809-4674CC6A507B}">
      <dsp:nvSpPr>
        <dsp:cNvPr id="0" name=""/>
        <dsp:cNvSpPr/>
      </dsp:nvSpPr>
      <dsp:spPr>
        <a:xfrm>
          <a:off x="1065737" y="69483"/>
          <a:ext cx="1140268" cy="11024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152E6C-0F6F-49EC-8613-01EFDEABF923}">
      <dsp:nvSpPr>
        <dsp:cNvPr id="0" name=""/>
        <dsp:cNvSpPr/>
      </dsp:nvSpPr>
      <dsp:spPr>
        <a:xfrm>
          <a:off x="6916" y="1346273"/>
          <a:ext cx="3257909" cy="472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b="1"/>
          </a:pPr>
          <a:r>
            <a:rPr lang="en-MY" sz="2200" kern="1200"/>
            <a:t>4. The Diagram Workspace:</a:t>
          </a:r>
          <a:endParaRPr lang="en-US" sz="2200" kern="1200"/>
        </a:p>
      </dsp:txBody>
      <dsp:txXfrm>
        <a:off x="6916" y="1346273"/>
        <a:ext cx="3257909" cy="472489"/>
      </dsp:txXfrm>
    </dsp:sp>
    <dsp:sp modelId="{055E85BD-7919-452A-ABFF-E0A2FD8EA688}">
      <dsp:nvSpPr>
        <dsp:cNvPr id="0" name=""/>
        <dsp:cNvSpPr/>
      </dsp:nvSpPr>
      <dsp:spPr>
        <a:xfrm>
          <a:off x="6916" y="1899839"/>
          <a:ext cx="3257909" cy="2223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MY" sz="1700" kern="1200"/>
            <a:t>This is where you'll "draw" your data mining or predictive modeling process.</a:t>
          </a:r>
          <a:endParaRPr lang="en-US" sz="1700" kern="1200"/>
        </a:p>
        <a:p>
          <a:pPr marL="0" lvl="0" indent="0" algn="ctr" defTabSz="755650">
            <a:lnSpc>
              <a:spcPct val="90000"/>
            </a:lnSpc>
            <a:spcBef>
              <a:spcPct val="0"/>
            </a:spcBef>
            <a:spcAft>
              <a:spcPct val="35000"/>
            </a:spcAft>
            <a:buNone/>
          </a:pPr>
          <a:r>
            <a:rPr lang="en-MY" sz="1700" kern="1200"/>
            <a:t>You can drag and drop various nodes (like data processing, algorithms, model evaluation) onto the workspace and connect them to design your workflow.</a:t>
          </a:r>
          <a:endParaRPr lang="en-US" sz="1700" kern="1200"/>
        </a:p>
      </dsp:txBody>
      <dsp:txXfrm>
        <a:off x="6916" y="1899839"/>
        <a:ext cx="3257909" cy="2223481"/>
      </dsp:txXfrm>
    </dsp:sp>
    <dsp:sp modelId="{AC56CB31-97E2-4807-8005-B279617B1DCC}">
      <dsp:nvSpPr>
        <dsp:cNvPr id="0" name=""/>
        <dsp:cNvSpPr/>
      </dsp:nvSpPr>
      <dsp:spPr>
        <a:xfrm>
          <a:off x="4893780" y="69483"/>
          <a:ext cx="1140268" cy="11024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E49CE-0F02-45B8-82E8-012585F53A4C}">
      <dsp:nvSpPr>
        <dsp:cNvPr id="0" name=""/>
        <dsp:cNvSpPr/>
      </dsp:nvSpPr>
      <dsp:spPr>
        <a:xfrm>
          <a:off x="3834959" y="1346273"/>
          <a:ext cx="3257909" cy="472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b="1"/>
          </a:pPr>
          <a:r>
            <a:rPr lang="en-MY" sz="2200" kern="1200"/>
            <a:t>5. Building a Simple Model:</a:t>
          </a:r>
          <a:endParaRPr lang="en-US" sz="2200" kern="1200"/>
        </a:p>
      </dsp:txBody>
      <dsp:txXfrm>
        <a:off x="3834959" y="1346273"/>
        <a:ext cx="3257909" cy="472489"/>
      </dsp:txXfrm>
    </dsp:sp>
    <dsp:sp modelId="{8F6ECEBA-B920-461C-88E3-9D49F94C21D7}">
      <dsp:nvSpPr>
        <dsp:cNvPr id="0" name=""/>
        <dsp:cNvSpPr/>
      </dsp:nvSpPr>
      <dsp:spPr>
        <a:xfrm>
          <a:off x="3834959" y="1899839"/>
          <a:ext cx="3257909" cy="2223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MY" sz="1700" kern="1200"/>
            <a:t>Drag a data source node onto the diagram workspace.</a:t>
          </a:r>
          <a:endParaRPr lang="en-US" sz="1700" kern="1200"/>
        </a:p>
        <a:p>
          <a:pPr marL="0" lvl="0" indent="0" algn="ctr" defTabSz="755650">
            <a:lnSpc>
              <a:spcPct val="90000"/>
            </a:lnSpc>
            <a:spcBef>
              <a:spcPct val="0"/>
            </a:spcBef>
            <a:spcAft>
              <a:spcPct val="35000"/>
            </a:spcAft>
            <a:buNone/>
          </a:pPr>
          <a:r>
            <a:rPr lang="en-MY" sz="1700" kern="1200"/>
            <a:t>Add a modelling node, like Decision Tree or Regression, and connect it to your data source node.</a:t>
          </a:r>
          <a:endParaRPr lang="en-US" sz="1700" kern="1200"/>
        </a:p>
        <a:p>
          <a:pPr marL="0" lvl="0" indent="0" algn="ctr" defTabSz="755650">
            <a:lnSpc>
              <a:spcPct val="90000"/>
            </a:lnSpc>
            <a:spcBef>
              <a:spcPct val="0"/>
            </a:spcBef>
            <a:spcAft>
              <a:spcPct val="35000"/>
            </a:spcAft>
            <a:buNone/>
          </a:pPr>
          <a:r>
            <a:rPr lang="en-MY" sz="1700" kern="1200"/>
            <a:t>Configure the settings of the modelling node as required.</a:t>
          </a:r>
          <a:endParaRPr lang="en-US" sz="1700" kern="1200"/>
        </a:p>
        <a:p>
          <a:pPr marL="0" lvl="0" indent="0" algn="ctr" defTabSz="755650">
            <a:lnSpc>
              <a:spcPct val="90000"/>
            </a:lnSpc>
            <a:spcBef>
              <a:spcPct val="0"/>
            </a:spcBef>
            <a:spcAft>
              <a:spcPct val="35000"/>
            </a:spcAft>
            <a:buNone/>
          </a:pPr>
          <a:r>
            <a:rPr lang="en-MY" sz="1700" kern="1200"/>
            <a:t>Run the process and review the results.</a:t>
          </a:r>
          <a:endParaRPr lang="en-US" sz="1700" kern="1200"/>
        </a:p>
      </dsp:txBody>
      <dsp:txXfrm>
        <a:off x="3834959" y="1899839"/>
        <a:ext cx="3257909" cy="2223481"/>
      </dsp:txXfrm>
    </dsp:sp>
    <dsp:sp modelId="{9F05E3F4-226B-409C-8C02-6B4F58A20A7B}">
      <dsp:nvSpPr>
        <dsp:cNvPr id="0" name=""/>
        <dsp:cNvSpPr/>
      </dsp:nvSpPr>
      <dsp:spPr>
        <a:xfrm>
          <a:off x="8721823" y="69483"/>
          <a:ext cx="1140268" cy="11024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D49D3A-A8BF-4048-ADAC-D20A45CF8BF7}">
      <dsp:nvSpPr>
        <dsp:cNvPr id="0" name=""/>
        <dsp:cNvSpPr/>
      </dsp:nvSpPr>
      <dsp:spPr>
        <a:xfrm>
          <a:off x="7663003" y="1346273"/>
          <a:ext cx="3257909" cy="472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b="1"/>
          </a:pPr>
          <a:r>
            <a:rPr lang="en-MY" sz="2200" kern="1200"/>
            <a:t>6. Evaluating Models:</a:t>
          </a:r>
          <a:endParaRPr lang="en-US" sz="2200" kern="1200"/>
        </a:p>
      </dsp:txBody>
      <dsp:txXfrm>
        <a:off x="7663003" y="1346273"/>
        <a:ext cx="3257909" cy="472489"/>
      </dsp:txXfrm>
    </dsp:sp>
    <dsp:sp modelId="{BF4ECACE-B0C2-48FE-8FD6-D480F68599CA}">
      <dsp:nvSpPr>
        <dsp:cNvPr id="0" name=""/>
        <dsp:cNvSpPr/>
      </dsp:nvSpPr>
      <dsp:spPr>
        <a:xfrm>
          <a:off x="7663003" y="1899839"/>
          <a:ext cx="3257909" cy="2223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MY" sz="1700" kern="1200" dirty="0"/>
            <a:t>Use nodes like "Model Comparison" to evaluate multiple models simultaneously.</a:t>
          </a:r>
          <a:endParaRPr lang="en-US" sz="1700" kern="1200" dirty="0"/>
        </a:p>
        <a:p>
          <a:pPr marL="0" lvl="0" indent="0" algn="ctr" defTabSz="755650">
            <a:lnSpc>
              <a:spcPct val="90000"/>
            </a:lnSpc>
            <a:spcBef>
              <a:spcPct val="0"/>
            </a:spcBef>
            <a:spcAft>
              <a:spcPct val="35000"/>
            </a:spcAft>
            <a:buNone/>
          </a:pPr>
          <a:r>
            <a:rPr lang="en-MY" sz="1700" kern="1200" dirty="0"/>
            <a:t>Review various metrics like RMSE (Root Mean Square Error), MAE (Mean Absolute Error), etc., to determine the best model.</a:t>
          </a:r>
          <a:endParaRPr lang="en-US" sz="1700" kern="1200" dirty="0"/>
        </a:p>
      </dsp:txBody>
      <dsp:txXfrm>
        <a:off x="7663003" y="1899839"/>
        <a:ext cx="3257909" cy="222348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F9132C-303F-4DD8-AC07-997B9CE36DA4}">
      <dsp:nvSpPr>
        <dsp:cNvPr id="0" name=""/>
        <dsp:cNvSpPr/>
      </dsp:nvSpPr>
      <dsp:spPr>
        <a:xfrm>
          <a:off x="2176344" y="0"/>
          <a:ext cx="1509048" cy="13040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E7194A-936E-4355-9757-427DF84A7490}">
      <dsp:nvSpPr>
        <dsp:cNvPr id="0" name=""/>
        <dsp:cNvSpPr/>
      </dsp:nvSpPr>
      <dsp:spPr>
        <a:xfrm>
          <a:off x="775085" y="1459642"/>
          <a:ext cx="4311566" cy="558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11300">
            <a:lnSpc>
              <a:spcPct val="90000"/>
            </a:lnSpc>
            <a:spcBef>
              <a:spcPct val="0"/>
            </a:spcBef>
            <a:spcAft>
              <a:spcPct val="35000"/>
            </a:spcAft>
            <a:buNone/>
            <a:defRPr b="1"/>
          </a:pPr>
          <a:r>
            <a:rPr lang="en-MY" sz="3400" kern="1200"/>
            <a:t>1. Splitting Criteria:</a:t>
          </a:r>
          <a:endParaRPr lang="en-US" sz="3400" kern="1200"/>
        </a:p>
      </dsp:txBody>
      <dsp:txXfrm>
        <a:off x="775085" y="1459642"/>
        <a:ext cx="4311566" cy="558857"/>
      </dsp:txXfrm>
    </dsp:sp>
    <dsp:sp modelId="{CDA14FF6-C7C5-4B61-AD27-B69BADF48D0B}">
      <dsp:nvSpPr>
        <dsp:cNvPr id="0" name=""/>
        <dsp:cNvSpPr/>
      </dsp:nvSpPr>
      <dsp:spPr>
        <a:xfrm>
          <a:off x="775085" y="2090891"/>
          <a:ext cx="4311566" cy="21019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MY" sz="1700" kern="1200" dirty="0"/>
            <a:t>Entropy: Measures the randomness or unpredictability in the dataset.</a:t>
          </a:r>
          <a:endParaRPr lang="en-US" sz="1700" kern="1200" dirty="0"/>
        </a:p>
        <a:p>
          <a:pPr marL="0" lvl="0" indent="0" algn="ctr" defTabSz="755650">
            <a:lnSpc>
              <a:spcPct val="90000"/>
            </a:lnSpc>
            <a:spcBef>
              <a:spcPct val="0"/>
            </a:spcBef>
            <a:spcAft>
              <a:spcPct val="35000"/>
            </a:spcAft>
            <a:buNone/>
          </a:pPr>
          <a:r>
            <a:rPr lang="en-MY" sz="1700" kern="1200"/>
            <a:t>Gini: Measures the impurity of the dataset.</a:t>
          </a:r>
          <a:endParaRPr lang="en-US" sz="1700" kern="1200"/>
        </a:p>
        <a:p>
          <a:pPr marL="0" lvl="0" indent="0" algn="ctr" defTabSz="755650">
            <a:lnSpc>
              <a:spcPct val="90000"/>
            </a:lnSpc>
            <a:spcBef>
              <a:spcPct val="0"/>
            </a:spcBef>
            <a:spcAft>
              <a:spcPct val="35000"/>
            </a:spcAft>
            <a:buNone/>
          </a:pPr>
          <a:r>
            <a:rPr lang="en-MY" sz="1700" kern="1200"/>
            <a:t>Variance Reduction: Used for regression trees. It selects the split that results in the highest reduction in variance.</a:t>
          </a:r>
          <a:endParaRPr lang="en-US" sz="1700" kern="1200"/>
        </a:p>
        <a:p>
          <a:pPr marL="0" lvl="0" indent="0" algn="ctr" defTabSz="755650">
            <a:lnSpc>
              <a:spcPct val="90000"/>
            </a:lnSpc>
            <a:spcBef>
              <a:spcPct val="0"/>
            </a:spcBef>
            <a:spcAft>
              <a:spcPct val="35000"/>
            </a:spcAft>
            <a:buNone/>
          </a:pPr>
          <a:r>
            <a:rPr lang="en-MY" sz="1700" kern="1200"/>
            <a:t>Chi-Square: Measures the statistical significance of the difference between the observed and expected frequencies in the categories.</a:t>
          </a:r>
          <a:endParaRPr lang="en-US" sz="1700" kern="1200"/>
        </a:p>
      </dsp:txBody>
      <dsp:txXfrm>
        <a:off x="775085" y="2090891"/>
        <a:ext cx="4311566" cy="2101913"/>
      </dsp:txXfrm>
    </dsp:sp>
    <dsp:sp modelId="{7D921D9A-4D0E-4A10-AA73-0154A9B9CB15}">
      <dsp:nvSpPr>
        <dsp:cNvPr id="0" name=""/>
        <dsp:cNvSpPr/>
      </dsp:nvSpPr>
      <dsp:spPr>
        <a:xfrm>
          <a:off x="7242435" y="0"/>
          <a:ext cx="1509048" cy="13040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2011E8-7473-444D-92C4-155E7374C2CC}">
      <dsp:nvSpPr>
        <dsp:cNvPr id="0" name=""/>
        <dsp:cNvSpPr/>
      </dsp:nvSpPr>
      <dsp:spPr>
        <a:xfrm>
          <a:off x="5841176" y="1459642"/>
          <a:ext cx="4311566" cy="558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11300">
            <a:lnSpc>
              <a:spcPct val="90000"/>
            </a:lnSpc>
            <a:spcBef>
              <a:spcPct val="0"/>
            </a:spcBef>
            <a:spcAft>
              <a:spcPct val="35000"/>
            </a:spcAft>
            <a:buNone/>
            <a:defRPr b="1"/>
          </a:pPr>
          <a:r>
            <a:rPr lang="en-MY" sz="3400" kern="1200"/>
            <a:t>2. Handling Overfitting:</a:t>
          </a:r>
          <a:endParaRPr lang="en-US" sz="3400" kern="1200"/>
        </a:p>
      </dsp:txBody>
      <dsp:txXfrm>
        <a:off x="5841176" y="1459642"/>
        <a:ext cx="4311566" cy="558857"/>
      </dsp:txXfrm>
    </dsp:sp>
    <dsp:sp modelId="{687D9632-3C51-4BC3-86FE-FD10CE83ED57}">
      <dsp:nvSpPr>
        <dsp:cNvPr id="0" name=""/>
        <dsp:cNvSpPr/>
      </dsp:nvSpPr>
      <dsp:spPr>
        <a:xfrm>
          <a:off x="5841176" y="2090891"/>
          <a:ext cx="4311566" cy="21019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MY" sz="1700" kern="1200"/>
            <a:t>Maximum Depth: Limit the depth of the tree. A deeper tree might fit the training data very well but may not generalize well to new data.</a:t>
          </a:r>
          <a:endParaRPr lang="en-US" sz="1700" kern="1200"/>
        </a:p>
        <a:p>
          <a:pPr marL="0" lvl="0" indent="0" algn="ctr" defTabSz="755650">
            <a:lnSpc>
              <a:spcPct val="90000"/>
            </a:lnSpc>
            <a:spcBef>
              <a:spcPct val="0"/>
            </a:spcBef>
            <a:spcAft>
              <a:spcPct val="35000"/>
            </a:spcAft>
            <a:buNone/>
          </a:pPr>
          <a:r>
            <a:rPr lang="en-MY" sz="1700" kern="1200"/>
            <a:t>Minimum Split Size: Set the minimum number of observations required to attempt a split at a node.</a:t>
          </a:r>
          <a:endParaRPr lang="en-US" sz="1700" kern="1200"/>
        </a:p>
        <a:p>
          <a:pPr marL="0" lvl="0" indent="0" algn="ctr" defTabSz="755650">
            <a:lnSpc>
              <a:spcPct val="90000"/>
            </a:lnSpc>
            <a:spcBef>
              <a:spcPct val="0"/>
            </a:spcBef>
            <a:spcAft>
              <a:spcPct val="35000"/>
            </a:spcAft>
            <a:buNone/>
          </a:pPr>
          <a:r>
            <a:rPr lang="en-MY" sz="1700" kern="1200"/>
            <a:t>Minimum Leaf Size: Define the smallest size of end-nodes or leaves.</a:t>
          </a:r>
          <a:endParaRPr lang="en-US" sz="1700" kern="1200"/>
        </a:p>
        <a:p>
          <a:pPr marL="0" lvl="0" indent="0" algn="ctr" defTabSz="755650">
            <a:lnSpc>
              <a:spcPct val="90000"/>
            </a:lnSpc>
            <a:spcBef>
              <a:spcPct val="0"/>
            </a:spcBef>
            <a:spcAft>
              <a:spcPct val="35000"/>
            </a:spcAft>
            <a:buNone/>
          </a:pPr>
          <a:r>
            <a:rPr lang="en-MY" sz="1700" kern="1200"/>
            <a:t>Pruning: Use reduced error pruning or cost complexity pruning to remove branches that have weak predictive power.</a:t>
          </a:r>
          <a:endParaRPr lang="en-US" sz="1700" kern="1200"/>
        </a:p>
      </dsp:txBody>
      <dsp:txXfrm>
        <a:off x="5841176" y="2090891"/>
        <a:ext cx="4311566" cy="2101913"/>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9EDDE-9267-E005-3FB0-0DFE620E47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2B904165-6C4D-1570-0319-4D71F8AD07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6D37D43B-7815-97AC-694E-EA0D1327649A}"/>
              </a:ext>
            </a:extLst>
          </p:cNvPr>
          <p:cNvSpPr>
            <a:spLocks noGrp="1"/>
          </p:cNvSpPr>
          <p:nvPr>
            <p:ph type="dt" sz="half" idx="10"/>
          </p:nvPr>
        </p:nvSpPr>
        <p:spPr/>
        <p:txBody>
          <a:bodyPr/>
          <a:lstStyle/>
          <a:p>
            <a:fld id="{D663C5FD-5E2D-4245-B78A-E33E7E224591}" type="datetimeFigureOut">
              <a:rPr lang="en-MY" smtClean="0"/>
              <a:t>28/9/2024</a:t>
            </a:fld>
            <a:endParaRPr lang="en-MY"/>
          </a:p>
        </p:txBody>
      </p:sp>
      <p:sp>
        <p:nvSpPr>
          <p:cNvPr id="5" name="Footer Placeholder 4">
            <a:extLst>
              <a:ext uri="{FF2B5EF4-FFF2-40B4-BE49-F238E27FC236}">
                <a16:creationId xmlns:a16="http://schemas.microsoft.com/office/drawing/2014/main" id="{BAC15E3B-8EC7-590F-A825-D3AFFF423479}"/>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53BD5769-993B-9471-0176-FF2714213871}"/>
              </a:ext>
            </a:extLst>
          </p:cNvPr>
          <p:cNvSpPr>
            <a:spLocks noGrp="1"/>
          </p:cNvSpPr>
          <p:nvPr>
            <p:ph type="sldNum" sz="quarter" idx="12"/>
          </p:nvPr>
        </p:nvSpPr>
        <p:spPr/>
        <p:txBody>
          <a:bodyPr/>
          <a:lstStyle/>
          <a:p>
            <a:fld id="{7FEC8085-F48D-40F2-8A4F-06267C939D4A}" type="slidenum">
              <a:rPr lang="en-MY" smtClean="0"/>
              <a:t>‹#›</a:t>
            </a:fld>
            <a:endParaRPr lang="en-MY"/>
          </a:p>
        </p:txBody>
      </p:sp>
    </p:spTree>
    <p:extLst>
      <p:ext uri="{BB962C8B-B14F-4D97-AF65-F5344CB8AC3E}">
        <p14:creationId xmlns:p14="http://schemas.microsoft.com/office/powerpoint/2010/main" val="3887927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4DF09-8524-B583-1716-C34B49D2B04F}"/>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579DD61D-6B00-40BD-99AF-34217D48CA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DC983A29-2675-8A91-A111-73ACB1FE2E51}"/>
              </a:ext>
            </a:extLst>
          </p:cNvPr>
          <p:cNvSpPr>
            <a:spLocks noGrp="1"/>
          </p:cNvSpPr>
          <p:nvPr>
            <p:ph type="dt" sz="half" idx="10"/>
          </p:nvPr>
        </p:nvSpPr>
        <p:spPr/>
        <p:txBody>
          <a:bodyPr/>
          <a:lstStyle/>
          <a:p>
            <a:fld id="{D663C5FD-5E2D-4245-B78A-E33E7E224591}" type="datetimeFigureOut">
              <a:rPr lang="en-MY" smtClean="0"/>
              <a:t>28/9/2024</a:t>
            </a:fld>
            <a:endParaRPr lang="en-MY"/>
          </a:p>
        </p:txBody>
      </p:sp>
      <p:sp>
        <p:nvSpPr>
          <p:cNvPr id="5" name="Footer Placeholder 4">
            <a:extLst>
              <a:ext uri="{FF2B5EF4-FFF2-40B4-BE49-F238E27FC236}">
                <a16:creationId xmlns:a16="http://schemas.microsoft.com/office/drawing/2014/main" id="{347392D3-B6D8-25A9-7E68-51DF75D48849}"/>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1CAB11DB-2912-EB94-30C8-9C1E07C34DE4}"/>
              </a:ext>
            </a:extLst>
          </p:cNvPr>
          <p:cNvSpPr>
            <a:spLocks noGrp="1"/>
          </p:cNvSpPr>
          <p:nvPr>
            <p:ph type="sldNum" sz="quarter" idx="12"/>
          </p:nvPr>
        </p:nvSpPr>
        <p:spPr/>
        <p:txBody>
          <a:bodyPr/>
          <a:lstStyle/>
          <a:p>
            <a:fld id="{7FEC8085-F48D-40F2-8A4F-06267C939D4A}" type="slidenum">
              <a:rPr lang="en-MY" smtClean="0"/>
              <a:t>‹#›</a:t>
            </a:fld>
            <a:endParaRPr lang="en-MY"/>
          </a:p>
        </p:txBody>
      </p:sp>
    </p:spTree>
    <p:extLst>
      <p:ext uri="{BB962C8B-B14F-4D97-AF65-F5344CB8AC3E}">
        <p14:creationId xmlns:p14="http://schemas.microsoft.com/office/powerpoint/2010/main" val="2719823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D7BCF8-5DCC-361E-69AB-6FAFD456F3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FE6440C7-4497-4158-6769-7D16963A96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472F9C9C-AE9C-C90F-00CA-691B3D1F11A6}"/>
              </a:ext>
            </a:extLst>
          </p:cNvPr>
          <p:cNvSpPr>
            <a:spLocks noGrp="1"/>
          </p:cNvSpPr>
          <p:nvPr>
            <p:ph type="dt" sz="half" idx="10"/>
          </p:nvPr>
        </p:nvSpPr>
        <p:spPr/>
        <p:txBody>
          <a:bodyPr/>
          <a:lstStyle/>
          <a:p>
            <a:fld id="{D663C5FD-5E2D-4245-B78A-E33E7E224591}" type="datetimeFigureOut">
              <a:rPr lang="en-MY" smtClean="0"/>
              <a:t>28/9/2024</a:t>
            </a:fld>
            <a:endParaRPr lang="en-MY"/>
          </a:p>
        </p:txBody>
      </p:sp>
      <p:sp>
        <p:nvSpPr>
          <p:cNvPr id="5" name="Footer Placeholder 4">
            <a:extLst>
              <a:ext uri="{FF2B5EF4-FFF2-40B4-BE49-F238E27FC236}">
                <a16:creationId xmlns:a16="http://schemas.microsoft.com/office/drawing/2014/main" id="{89875D05-104B-7565-B17F-EB85581A8020}"/>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589C91FC-E829-582B-BCC3-5D8E148BE7CB}"/>
              </a:ext>
            </a:extLst>
          </p:cNvPr>
          <p:cNvSpPr>
            <a:spLocks noGrp="1"/>
          </p:cNvSpPr>
          <p:nvPr>
            <p:ph type="sldNum" sz="quarter" idx="12"/>
          </p:nvPr>
        </p:nvSpPr>
        <p:spPr/>
        <p:txBody>
          <a:bodyPr/>
          <a:lstStyle/>
          <a:p>
            <a:fld id="{7FEC8085-F48D-40F2-8A4F-06267C939D4A}" type="slidenum">
              <a:rPr lang="en-MY" smtClean="0"/>
              <a:t>‹#›</a:t>
            </a:fld>
            <a:endParaRPr lang="en-MY"/>
          </a:p>
        </p:txBody>
      </p:sp>
    </p:spTree>
    <p:extLst>
      <p:ext uri="{BB962C8B-B14F-4D97-AF65-F5344CB8AC3E}">
        <p14:creationId xmlns:p14="http://schemas.microsoft.com/office/powerpoint/2010/main" val="1009103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A2ECB-D66A-BF2F-9B2F-06B27231D15E}"/>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0FCC7561-942F-ECEE-DC18-A4957AE4F4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35F8ACFD-D091-4BF2-846C-40518E8120A2}"/>
              </a:ext>
            </a:extLst>
          </p:cNvPr>
          <p:cNvSpPr>
            <a:spLocks noGrp="1"/>
          </p:cNvSpPr>
          <p:nvPr>
            <p:ph type="dt" sz="half" idx="10"/>
          </p:nvPr>
        </p:nvSpPr>
        <p:spPr/>
        <p:txBody>
          <a:bodyPr/>
          <a:lstStyle/>
          <a:p>
            <a:fld id="{D663C5FD-5E2D-4245-B78A-E33E7E224591}" type="datetimeFigureOut">
              <a:rPr lang="en-MY" smtClean="0"/>
              <a:t>28/9/2024</a:t>
            </a:fld>
            <a:endParaRPr lang="en-MY"/>
          </a:p>
        </p:txBody>
      </p:sp>
      <p:sp>
        <p:nvSpPr>
          <p:cNvPr id="5" name="Footer Placeholder 4">
            <a:extLst>
              <a:ext uri="{FF2B5EF4-FFF2-40B4-BE49-F238E27FC236}">
                <a16:creationId xmlns:a16="http://schemas.microsoft.com/office/drawing/2014/main" id="{C5EC4B99-FC1A-A631-DDE7-F2DFF6352D42}"/>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2B4D42AF-0A37-33AA-351C-DC6BEC6B5790}"/>
              </a:ext>
            </a:extLst>
          </p:cNvPr>
          <p:cNvSpPr>
            <a:spLocks noGrp="1"/>
          </p:cNvSpPr>
          <p:nvPr>
            <p:ph type="sldNum" sz="quarter" idx="12"/>
          </p:nvPr>
        </p:nvSpPr>
        <p:spPr/>
        <p:txBody>
          <a:bodyPr/>
          <a:lstStyle/>
          <a:p>
            <a:fld id="{7FEC8085-F48D-40F2-8A4F-06267C939D4A}" type="slidenum">
              <a:rPr lang="en-MY" smtClean="0"/>
              <a:t>‹#›</a:t>
            </a:fld>
            <a:endParaRPr lang="en-MY"/>
          </a:p>
        </p:txBody>
      </p:sp>
    </p:spTree>
    <p:extLst>
      <p:ext uri="{BB962C8B-B14F-4D97-AF65-F5344CB8AC3E}">
        <p14:creationId xmlns:p14="http://schemas.microsoft.com/office/powerpoint/2010/main" val="1816809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718DE-804C-2203-C49F-F040E44C02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F2C3A670-D6BD-51B8-E1E0-532A7BEE72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AA481F-A467-511B-2E0B-2D161A8B3224}"/>
              </a:ext>
            </a:extLst>
          </p:cNvPr>
          <p:cNvSpPr>
            <a:spLocks noGrp="1"/>
          </p:cNvSpPr>
          <p:nvPr>
            <p:ph type="dt" sz="half" idx="10"/>
          </p:nvPr>
        </p:nvSpPr>
        <p:spPr/>
        <p:txBody>
          <a:bodyPr/>
          <a:lstStyle/>
          <a:p>
            <a:fld id="{D663C5FD-5E2D-4245-B78A-E33E7E224591}" type="datetimeFigureOut">
              <a:rPr lang="en-MY" smtClean="0"/>
              <a:t>28/9/2024</a:t>
            </a:fld>
            <a:endParaRPr lang="en-MY"/>
          </a:p>
        </p:txBody>
      </p:sp>
      <p:sp>
        <p:nvSpPr>
          <p:cNvPr id="5" name="Footer Placeholder 4">
            <a:extLst>
              <a:ext uri="{FF2B5EF4-FFF2-40B4-BE49-F238E27FC236}">
                <a16:creationId xmlns:a16="http://schemas.microsoft.com/office/drawing/2014/main" id="{42077070-79B0-DD7B-3D78-17B92C19AC99}"/>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3AE72639-651D-1781-FDC3-9C74C9383D04}"/>
              </a:ext>
            </a:extLst>
          </p:cNvPr>
          <p:cNvSpPr>
            <a:spLocks noGrp="1"/>
          </p:cNvSpPr>
          <p:nvPr>
            <p:ph type="sldNum" sz="quarter" idx="12"/>
          </p:nvPr>
        </p:nvSpPr>
        <p:spPr/>
        <p:txBody>
          <a:bodyPr/>
          <a:lstStyle/>
          <a:p>
            <a:fld id="{7FEC8085-F48D-40F2-8A4F-06267C939D4A}" type="slidenum">
              <a:rPr lang="en-MY" smtClean="0"/>
              <a:t>‹#›</a:t>
            </a:fld>
            <a:endParaRPr lang="en-MY"/>
          </a:p>
        </p:txBody>
      </p:sp>
    </p:spTree>
    <p:extLst>
      <p:ext uri="{BB962C8B-B14F-4D97-AF65-F5344CB8AC3E}">
        <p14:creationId xmlns:p14="http://schemas.microsoft.com/office/powerpoint/2010/main" val="106657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24D62-C687-A70C-EFB5-BA1199741844}"/>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1AD37817-A28D-8ADB-885D-0020260344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C66A68EB-24E5-3741-F0C3-4540FB1384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7A58D8B4-90CA-DA38-59FA-971D3EA7EC3F}"/>
              </a:ext>
            </a:extLst>
          </p:cNvPr>
          <p:cNvSpPr>
            <a:spLocks noGrp="1"/>
          </p:cNvSpPr>
          <p:nvPr>
            <p:ph type="dt" sz="half" idx="10"/>
          </p:nvPr>
        </p:nvSpPr>
        <p:spPr/>
        <p:txBody>
          <a:bodyPr/>
          <a:lstStyle/>
          <a:p>
            <a:fld id="{D663C5FD-5E2D-4245-B78A-E33E7E224591}" type="datetimeFigureOut">
              <a:rPr lang="en-MY" smtClean="0"/>
              <a:t>28/9/2024</a:t>
            </a:fld>
            <a:endParaRPr lang="en-MY"/>
          </a:p>
        </p:txBody>
      </p:sp>
      <p:sp>
        <p:nvSpPr>
          <p:cNvPr id="6" name="Footer Placeholder 5">
            <a:extLst>
              <a:ext uri="{FF2B5EF4-FFF2-40B4-BE49-F238E27FC236}">
                <a16:creationId xmlns:a16="http://schemas.microsoft.com/office/drawing/2014/main" id="{E8D259CA-88E9-0BA6-DEBC-DCBDC58C4BA9}"/>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0426DD57-48B3-3730-AC9F-39170A6D83E0}"/>
              </a:ext>
            </a:extLst>
          </p:cNvPr>
          <p:cNvSpPr>
            <a:spLocks noGrp="1"/>
          </p:cNvSpPr>
          <p:nvPr>
            <p:ph type="sldNum" sz="quarter" idx="12"/>
          </p:nvPr>
        </p:nvSpPr>
        <p:spPr/>
        <p:txBody>
          <a:bodyPr/>
          <a:lstStyle/>
          <a:p>
            <a:fld id="{7FEC8085-F48D-40F2-8A4F-06267C939D4A}" type="slidenum">
              <a:rPr lang="en-MY" smtClean="0"/>
              <a:t>‹#›</a:t>
            </a:fld>
            <a:endParaRPr lang="en-MY"/>
          </a:p>
        </p:txBody>
      </p:sp>
    </p:spTree>
    <p:extLst>
      <p:ext uri="{BB962C8B-B14F-4D97-AF65-F5344CB8AC3E}">
        <p14:creationId xmlns:p14="http://schemas.microsoft.com/office/powerpoint/2010/main" val="764428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4568F-3E41-4E2E-4102-68017DF20D15}"/>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05F2B46B-5258-2F95-9A9B-0AEBB7CF00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73A0A1-86E7-8B93-623B-33C0E22D82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D57B307D-241C-72C1-0C93-F4D93C0F58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B5DC4B-BAFB-0843-61C1-53D5B5E8C1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354BEF13-90A9-9806-D41D-3CF8B73FCD31}"/>
              </a:ext>
            </a:extLst>
          </p:cNvPr>
          <p:cNvSpPr>
            <a:spLocks noGrp="1"/>
          </p:cNvSpPr>
          <p:nvPr>
            <p:ph type="dt" sz="half" idx="10"/>
          </p:nvPr>
        </p:nvSpPr>
        <p:spPr/>
        <p:txBody>
          <a:bodyPr/>
          <a:lstStyle/>
          <a:p>
            <a:fld id="{D663C5FD-5E2D-4245-B78A-E33E7E224591}" type="datetimeFigureOut">
              <a:rPr lang="en-MY" smtClean="0"/>
              <a:t>28/9/2024</a:t>
            </a:fld>
            <a:endParaRPr lang="en-MY"/>
          </a:p>
        </p:txBody>
      </p:sp>
      <p:sp>
        <p:nvSpPr>
          <p:cNvPr id="8" name="Footer Placeholder 7">
            <a:extLst>
              <a:ext uri="{FF2B5EF4-FFF2-40B4-BE49-F238E27FC236}">
                <a16:creationId xmlns:a16="http://schemas.microsoft.com/office/drawing/2014/main" id="{18144AAF-32CD-5C1C-2226-4756ECD67FE4}"/>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FFB189BE-46C0-B533-5696-437A0772D4C5}"/>
              </a:ext>
            </a:extLst>
          </p:cNvPr>
          <p:cNvSpPr>
            <a:spLocks noGrp="1"/>
          </p:cNvSpPr>
          <p:nvPr>
            <p:ph type="sldNum" sz="quarter" idx="12"/>
          </p:nvPr>
        </p:nvSpPr>
        <p:spPr/>
        <p:txBody>
          <a:bodyPr/>
          <a:lstStyle/>
          <a:p>
            <a:fld id="{7FEC8085-F48D-40F2-8A4F-06267C939D4A}" type="slidenum">
              <a:rPr lang="en-MY" smtClean="0"/>
              <a:t>‹#›</a:t>
            </a:fld>
            <a:endParaRPr lang="en-MY"/>
          </a:p>
        </p:txBody>
      </p:sp>
    </p:spTree>
    <p:extLst>
      <p:ext uri="{BB962C8B-B14F-4D97-AF65-F5344CB8AC3E}">
        <p14:creationId xmlns:p14="http://schemas.microsoft.com/office/powerpoint/2010/main" val="1868727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A81FA-5092-849D-1469-7041DFAA17F9}"/>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E73112E5-148D-308C-CE53-EFEA06575A8F}"/>
              </a:ext>
            </a:extLst>
          </p:cNvPr>
          <p:cNvSpPr>
            <a:spLocks noGrp="1"/>
          </p:cNvSpPr>
          <p:nvPr>
            <p:ph type="dt" sz="half" idx="10"/>
          </p:nvPr>
        </p:nvSpPr>
        <p:spPr/>
        <p:txBody>
          <a:bodyPr/>
          <a:lstStyle/>
          <a:p>
            <a:fld id="{D663C5FD-5E2D-4245-B78A-E33E7E224591}" type="datetimeFigureOut">
              <a:rPr lang="en-MY" smtClean="0"/>
              <a:t>28/9/2024</a:t>
            </a:fld>
            <a:endParaRPr lang="en-MY"/>
          </a:p>
        </p:txBody>
      </p:sp>
      <p:sp>
        <p:nvSpPr>
          <p:cNvPr id="4" name="Footer Placeholder 3">
            <a:extLst>
              <a:ext uri="{FF2B5EF4-FFF2-40B4-BE49-F238E27FC236}">
                <a16:creationId xmlns:a16="http://schemas.microsoft.com/office/drawing/2014/main" id="{4DED4BAC-CD76-C426-9337-6AE893956C93}"/>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E257C3C2-F8F6-AE8A-B4C6-52BC799E6A67}"/>
              </a:ext>
            </a:extLst>
          </p:cNvPr>
          <p:cNvSpPr>
            <a:spLocks noGrp="1"/>
          </p:cNvSpPr>
          <p:nvPr>
            <p:ph type="sldNum" sz="quarter" idx="12"/>
          </p:nvPr>
        </p:nvSpPr>
        <p:spPr/>
        <p:txBody>
          <a:bodyPr/>
          <a:lstStyle/>
          <a:p>
            <a:fld id="{7FEC8085-F48D-40F2-8A4F-06267C939D4A}" type="slidenum">
              <a:rPr lang="en-MY" smtClean="0"/>
              <a:t>‹#›</a:t>
            </a:fld>
            <a:endParaRPr lang="en-MY"/>
          </a:p>
        </p:txBody>
      </p:sp>
    </p:spTree>
    <p:extLst>
      <p:ext uri="{BB962C8B-B14F-4D97-AF65-F5344CB8AC3E}">
        <p14:creationId xmlns:p14="http://schemas.microsoft.com/office/powerpoint/2010/main" val="3389712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3C5049-C6FE-222F-0970-34CC18FA4BD9}"/>
              </a:ext>
            </a:extLst>
          </p:cNvPr>
          <p:cNvSpPr>
            <a:spLocks noGrp="1"/>
          </p:cNvSpPr>
          <p:nvPr>
            <p:ph type="dt" sz="half" idx="10"/>
          </p:nvPr>
        </p:nvSpPr>
        <p:spPr/>
        <p:txBody>
          <a:bodyPr/>
          <a:lstStyle/>
          <a:p>
            <a:fld id="{D663C5FD-5E2D-4245-B78A-E33E7E224591}" type="datetimeFigureOut">
              <a:rPr lang="en-MY" smtClean="0"/>
              <a:t>28/9/2024</a:t>
            </a:fld>
            <a:endParaRPr lang="en-MY"/>
          </a:p>
        </p:txBody>
      </p:sp>
      <p:sp>
        <p:nvSpPr>
          <p:cNvPr id="3" name="Footer Placeholder 2">
            <a:extLst>
              <a:ext uri="{FF2B5EF4-FFF2-40B4-BE49-F238E27FC236}">
                <a16:creationId xmlns:a16="http://schemas.microsoft.com/office/drawing/2014/main" id="{5A57F816-8A00-5068-3AB8-B06D9437A1ED}"/>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451FC2E8-77AC-D8C3-203A-4B35DA4F88D8}"/>
              </a:ext>
            </a:extLst>
          </p:cNvPr>
          <p:cNvSpPr>
            <a:spLocks noGrp="1"/>
          </p:cNvSpPr>
          <p:nvPr>
            <p:ph type="sldNum" sz="quarter" idx="12"/>
          </p:nvPr>
        </p:nvSpPr>
        <p:spPr/>
        <p:txBody>
          <a:bodyPr/>
          <a:lstStyle/>
          <a:p>
            <a:fld id="{7FEC8085-F48D-40F2-8A4F-06267C939D4A}" type="slidenum">
              <a:rPr lang="en-MY" smtClean="0"/>
              <a:t>‹#›</a:t>
            </a:fld>
            <a:endParaRPr lang="en-MY"/>
          </a:p>
        </p:txBody>
      </p:sp>
    </p:spTree>
    <p:extLst>
      <p:ext uri="{BB962C8B-B14F-4D97-AF65-F5344CB8AC3E}">
        <p14:creationId xmlns:p14="http://schemas.microsoft.com/office/powerpoint/2010/main" val="3169103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7B5AD-ED62-7E13-5D84-D26C37CEA5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1A042872-C01D-C905-5573-00A068F91B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F97E806C-066D-23A3-C10C-9A7E03D6BF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9F189C-B23D-55C1-F1DB-BFE8B0A6EA49}"/>
              </a:ext>
            </a:extLst>
          </p:cNvPr>
          <p:cNvSpPr>
            <a:spLocks noGrp="1"/>
          </p:cNvSpPr>
          <p:nvPr>
            <p:ph type="dt" sz="half" idx="10"/>
          </p:nvPr>
        </p:nvSpPr>
        <p:spPr/>
        <p:txBody>
          <a:bodyPr/>
          <a:lstStyle/>
          <a:p>
            <a:fld id="{D663C5FD-5E2D-4245-B78A-E33E7E224591}" type="datetimeFigureOut">
              <a:rPr lang="en-MY" smtClean="0"/>
              <a:t>28/9/2024</a:t>
            </a:fld>
            <a:endParaRPr lang="en-MY"/>
          </a:p>
        </p:txBody>
      </p:sp>
      <p:sp>
        <p:nvSpPr>
          <p:cNvPr id="6" name="Footer Placeholder 5">
            <a:extLst>
              <a:ext uri="{FF2B5EF4-FFF2-40B4-BE49-F238E27FC236}">
                <a16:creationId xmlns:a16="http://schemas.microsoft.com/office/drawing/2014/main" id="{A291E971-3D5B-582D-4EC9-EDD19D3DCDB2}"/>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53FE7C51-5333-53A0-6034-B4E99EECB7AD}"/>
              </a:ext>
            </a:extLst>
          </p:cNvPr>
          <p:cNvSpPr>
            <a:spLocks noGrp="1"/>
          </p:cNvSpPr>
          <p:nvPr>
            <p:ph type="sldNum" sz="quarter" idx="12"/>
          </p:nvPr>
        </p:nvSpPr>
        <p:spPr/>
        <p:txBody>
          <a:bodyPr/>
          <a:lstStyle/>
          <a:p>
            <a:fld id="{7FEC8085-F48D-40F2-8A4F-06267C939D4A}" type="slidenum">
              <a:rPr lang="en-MY" smtClean="0"/>
              <a:t>‹#›</a:t>
            </a:fld>
            <a:endParaRPr lang="en-MY"/>
          </a:p>
        </p:txBody>
      </p:sp>
    </p:spTree>
    <p:extLst>
      <p:ext uri="{BB962C8B-B14F-4D97-AF65-F5344CB8AC3E}">
        <p14:creationId xmlns:p14="http://schemas.microsoft.com/office/powerpoint/2010/main" val="2176418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10211-6AB7-5B77-E72A-BA1982E59B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A347AD50-3F96-A562-4504-1B4069A66C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CCEA0E4E-2C11-3911-A698-E6D060B22B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DB204C-209C-7012-F3B6-72065E6A1ED7}"/>
              </a:ext>
            </a:extLst>
          </p:cNvPr>
          <p:cNvSpPr>
            <a:spLocks noGrp="1"/>
          </p:cNvSpPr>
          <p:nvPr>
            <p:ph type="dt" sz="half" idx="10"/>
          </p:nvPr>
        </p:nvSpPr>
        <p:spPr/>
        <p:txBody>
          <a:bodyPr/>
          <a:lstStyle/>
          <a:p>
            <a:fld id="{D663C5FD-5E2D-4245-B78A-E33E7E224591}" type="datetimeFigureOut">
              <a:rPr lang="en-MY" smtClean="0"/>
              <a:t>28/9/2024</a:t>
            </a:fld>
            <a:endParaRPr lang="en-MY"/>
          </a:p>
        </p:txBody>
      </p:sp>
      <p:sp>
        <p:nvSpPr>
          <p:cNvPr id="6" name="Footer Placeholder 5">
            <a:extLst>
              <a:ext uri="{FF2B5EF4-FFF2-40B4-BE49-F238E27FC236}">
                <a16:creationId xmlns:a16="http://schemas.microsoft.com/office/drawing/2014/main" id="{4CB358C2-F4F5-E984-FC2A-B099404874A1}"/>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EE91CFCF-5DC8-B6F8-DC3C-B6F658678523}"/>
              </a:ext>
            </a:extLst>
          </p:cNvPr>
          <p:cNvSpPr>
            <a:spLocks noGrp="1"/>
          </p:cNvSpPr>
          <p:nvPr>
            <p:ph type="sldNum" sz="quarter" idx="12"/>
          </p:nvPr>
        </p:nvSpPr>
        <p:spPr/>
        <p:txBody>
          <a:bodyPr/>
          <a:lstStyle/>
          <a:p>
            <a:fld id="{7FEC8085-F48D-40F2-8A4F-06267C939D4A}" type="slidenum">
              <a:rPr lang="en-MY" smtClean="0"/>
              <a:t>‹#›</a:t>
            </a:fld>
            <a:endParaRPr lang="en-MY"/>
          </a:p>
        </p:txBody>
      </p:sp>
    </p:spTree>
    <p:extLst>
      <p:ext uri="{BB962C8B-B14F-4D97-AF65-F5344CB8AC3E}">
        <p14:creationId xmlns:p14="http://schemas.microsoft.com/office/powerpoint/2010/main" val="349532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AE1FCB-FC1E-AE06-B2EC-8C1DF08928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E6F88933-3670-DB65-48D9-31DF072D49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20A098F1-55CC-803D-6A9F-AD6334A43E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63C5FD-5E2D-4245-B78A-E33E7E224591}" type="datetimeFigureOut">
              <a:rPr lang="en-MY" smtClean="0"/>
              <a:t>28/9/2024</a:t>
            </a:fld>
            <a:endParaRPr lang="en-MY"/>
          </a:p>
        </p:txBody>
      </p:sp>
      <p:sp>
        <p:nvSpPr>
          <p:cNvPr id="5" name="Footer Placeholder 4">
            <a:extLst>
              <a:ext uri="{FF2B5EF4-FFF2-40B4-BE49-F238E27FC236}">
                <a16:creationId xmlns:a16="http://schemas.microsoft.com/office/drawing/2014/main" id="{2960121A-157D-A890-3AC8-83E8C3EBA7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D469EEFC-9FC6-8693-CB41-8B6983A634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EC8085-F48D-40F2-8A4F-06267C939D4A}" type="slidenum">
              <a:rPr lang="en-MY" smtClean="0"/>
              <a:t>‹#›</a:t>
            </a:fld>
            <a:endParaRPr lang="en-MY"/>
          </a:p>
        </p:txBody>
      </p:sp>
    </p:spTree>
    <p:extLst>
      <p:ext uri="{BB962C8B-B14F-4D97-AF65-F5344CB8AC3E}">
        <p14:creationId xmlns:p14="http://schemas.microsoft.com/office/powerpoint/2010/main" val="1821124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stackoverflow.com/questions/47586562/scikit-decision-tree-categorical-featur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F1B931-5049-73AC-011E-BE4294D7F04E}"/>
              </a:ext>
            </a:extLst>
          </p:cNvPr>
          <p:cNvSpPr>
            <a:spLocks noGrp="1"/>
          </p:cNvSpPr>
          <p:nvPr>
            <p:ph type="ctrTitle"/>
          </p:nvPr>
        </p:nvSpPr>
        <p:spPr>
          <a:xfrm>
            <a:off x="1285240" y="1050595"/>
            <a:ext cx="8074815" cy="1618489"/>
          </a:xfrm>
        </p:spPr>
        <p:txBody>
          <a:bodyPr vert="horz" lIns="91440" tIns="45720" rIns="91440" bIns="45720" rtlCol="0" anchor="ctr">
            <a:normAutofit/>
          </a:bodyPr>
          <a:lstStyle/>
          <a:p>
            <a:pPr algn="l"/>
            <a:r>
              <a:rPr lang="en-US" sz="7200"/>
              <a:t>Chapter 8</a:t>
            </a:r>
          </a:p>
        </p:txBody>
      </p:sp>
      <p:sp>
        <p:nvSpPr>
          <p:cNvPr id="3" name="Subtitle 2">
            <a:extLst>
              <a:ext uri="{FF2B5EF4-FFF2-40B4-BE49-F238E27FC236}">
                <a16:creationId xmlns:a16="http://schemas.microsoft.com/office/drawing/2014/main" id="{4BEB199C-A3A7-7459-6FEF-1EE3020B0A34}"/>
              </a:ext>
            </a:extLst>
          </p:cNvPr>
          <p:cNvSpPr>
            <a:spLocks noGrp="1"/>
          </p:cNvSpPr>
          <p:nvPr>
            <p:ph type="subTitle" idx="1"/>
          </p:nvPr>
        </p:nvSpPr>
        <p:spPr>
          <a:xfrm>
            <a:off x="1285240" y="2969469"/>
            <a:ext cx="8074815" cy="2800395"/>
          </a:xfrm>
        </p:spPr>
        <p:txBody>
          <a:bodyPr vert="horz" lIns="91440" tIns="45720" rIns="91440" bIns="45720" rtlCol="0" anchor="t">
            <a:normAutofit/>
          </a:bodyPr>
          <a:lstStyle/>
          <a:p>
            <a:pPr algn="l"/>
            <a:r>
              <a:rPr lang="en-MY" dirty="0"/>
              <a:t>Modern Decision Trees with SAS Enterprise Miner and Current Machine Learning Tools</a:t>
            </a:r>
            <a:endParaRPr lang="en-US" dirty="0"/>
          </a:p>
          <a:p>
            <a:pPr algn="l"/>
            <a:r>
              <a:rPr lang="en-US" dirty="0" err="1"/>
              <a:t>Teh</a:t>
            </a:r>
            <a:r>
              <a:rPr lang="en-US" dirty="0"/>
              <a:t> Ying Wah</a:t>
            </a:r>
            <a:br>
              <a:rPr lang="en-US" dirty="0"/>
            </a:br>
            <a:r>
              <a:rPr lang="en-US" dirty="0"/>
              <a:t>tehyw@um.edu.my</a:t>
            </a:r>
            <a:br>
              <a:rPr lang="en-US" dirty="0"/>
            </a:br>
            <a:r>
              <a:rPr lang="en-US" dirty="0"/>
              <a:t>University of Malaya</a:t>
            </a:r>
          </a:p>
        </p:txBody>
      </p:sp>
    </p:spTree>
    <p:extLst>
      <p:ext uri="{BB962C8B-B14F-4D97-AF65-F5344CB8AC3E}">
        <p14:creationId xmlns:p14="http://schemas.microsoft.com/office/powerpoint/2010/main" val="3365008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mall tree">
            <a:extLst>
              <a:ext uri="{FF2B5EF4-FFF2-40B4-BE49-F238E27FC236}">
                <a16:creationId xmlns:a16="http://schemas.microsoft.com/office/drawing/2014/main" id="{AB3AEE12-A399-5B58-C1DB-8FA366814737}"/>
              </a:ext>
            </a:extLst>
          </p:cNvPr>
          <p:cNvPicPr>
            <a:picLocks noChangeAspect="1"/>
          </p:cNvPicPr>
          <p:nvPr/>
        </p:nvPicPr>
        <p:blipFill rotWithShape="1">
          <a:blip r:embed="rId2"/>
          <a:srcRect l="11031" r="29703" b="-1"/>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D998F7-4CA6-C768-DABD-96CC94C552BC}"/>
              </a:ext>
            </a:extLst>
          </p:cNvPr>
          <p:cNvSpPr>
            <a:spLocks noGrp="1"/>
          </p:cNvSpPr>
          <p:nvPr>
            <p:ph type="title"/>
          </p:nvPr>
        </p:nvSpPr>
        <p:spPr>
          <a:xfrm>
            <a:off x="761801" y="328512"/>
            <a:ext cx="4778387" cy="1628970"/>
          </a:xfrm>
        </p:spPr>
        <p:txBody>
          <a:bodyPr anchor="ctr">
            <a:normAutofit/>
          </a:bodyPr>
          <a:lstStyle/>
          <a:p>
            <a:r>
              <a:rPr lang="en-MY" sz="4000"/>
              <a:t>Underfitting in decision trees</a:t>
            </a:r>
          </a:p>
        </p:txBody>
      </p:sp>
      <p:sp>
        <p:nvSpPr>
          <p:cNvPr id="3" name="Content Placeholder 2">
            <a:extLst>
              <a:ext uri="{FF2B5EF4-FFF2-40B4-BE49-F238E27FC236}">
                <a16:creationId xmlns:a16="http://schemas.microsoft.com/office/drawing/2014/main" id="{191EC8B3-DB98-0D48-B75F-734BC7EC26DE}"/>
              </a:ext>
            </a:extLst>
          </p:cNvPr>
          <p:cNvSpPr>
            <a:spLocks noGrp="1"/>
          </p:cNvSpPr>
          <p:nvPr>
            <p:ph idx="1"/>
          </p:nvPr>
        </p:nvSpPr>
        <p:spPr>
          <a:xfrm>
            <a:off x="761801" y="2884929"/>
            <a:ext cx="4659756" cy="3374137"/>
          </a:xfrm>
        </p:spPr>
        <p:txBody>
          <a:bodyPr anchor="ctr">
            <a:normAutofit/>
          </a:bodyPr>
          <a:lstStyle/>
          <a:p>
            <a:r>
              <a:rPr lang="en-MY" sz="1300"/>
              <a:t>Limited Features Used: If the decision tree doesn't consider all relevant features, or if important features are missing from the dataset, the tree cannot make well-informed splits. This lack of information can lead to overly simplistic models that don't perform well.</a:t>
            </a:r>
          </a:p>
          <a:p>
            <a:endParaRPr lang="en-MY" sz="1300"/>
          </a:p>
          <a:p>
            <a:r>
              <a:rPr lang="en-MY" sz="1300"/>
              <a:t>Large Bins for Continuous Variables: When dealing with continuous variables, the way you bin these variables can impact model performance. Too large bins might cause the model to miss out on important nuances in the data.</a:t>
            </a:r>
          </a:p>
          <a:p>
            <a:endParaRPr lang="en-MY" sz="1300"/>
          </a:p>
          <a:p>
            <a:r>
              <a:rPr lang="en-MY" sz="1300"/>
              <a:t>Poor Quality Data: If the training data is noisy, lacks diversity, or has a lot of missing values, the decision tree may not be able to learn effectively from this data, leading to a model that doesn't generalize well to new data.</a:t>
            </a:r>
          </a:p>
        </p:txBody>
      </p:sp>
    </p:spTree>
    <p:extLst>
      <p:ext uri="{BB962C8B-B14F-4D97-AF65-F5344CB8AC3E}">
        <p14:creationId xmlns:p14="http://schemas.microsoft.com/office/powerpoint/2010/main" val="3117391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mall tree">
            <a:extLst>
              <a:ext uri="{FF2B5EF4-FFF2-40B4-BE49-F238E27FC236}">
                <a16:creationId xmlns:a16="http://schemas.microsoft.com/office/drawing/2014/main" id="{AB243ECC-768A-F846-62F4-436979F94F51}"/>
              </a:ext>
            </a:extLst>
          </p:cNvPr>
          <p:cNvPicPr>
            <a:picLocks noChangeAspect="1"/>
          </p:cNvPicPr>
          <p:nvPr/>
        </p:nvPicPr>
        <p:blipFill rotWithShape="1">
          <a:blip r:embed="rId2"/>
          <a:srcRect l="11031" r="29703" b="-1"/>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C9FA6F-57F2-D9CA-97F3-7A931FC0B599}"/>
              </a:ext>
            </a:extLst>
          </p:cNvPr>
          <p:cNvSpPr>
            <a:spLocks noGrp="1"/>
          </p:cNvSpPr>
          <p:nvPr>
            <p:ph type="title"/>
          </p:nvPr>
        </p:nvSpPr>
        <p:spPr>
          <a:xfrm>
            <a:off x="761801" y="328512"/>
            <a:ext cx="4778387" cy="1628970"/>
          </a:xfrm>
        </p:spPr>
        <p:txBody>
          <a:bodyPr anchor="ctr">
            <a:normAutofit/>
          </a:bodyPr>
          <a:lstStyle/>
          <a:p>
            <a:r>
              <a:rPr lang="en-MY" sz="4000"/>
              <a:t>Underfitting in decision trees</a:t>
            </a:r>
          </a:p>
        </p:txBody>
      </p:sp>
      <p:sp>
        <p:nvSpPr>
          <p:cNvPr id="3" name="Content Placeholder 2">
            <a:extLst>
              <a:ext uri="{FF2B5EF4-FFF2-40B4-BE49-F238E27FC236}">
                <a16:creationId xmlns:a16="http://schemas.microsoft.com/office/drawing/2014/main" id="{920D902C-E1D2-339D-96C3-87E035059073}"/>
              </a:ext>
            </a:extLst>
          </p:cNvPr>
          <p:cNvSpPr>
            <a:spLocks noGrp="1"/>
          </p:cNvSpPr>
          <p:nvPr>
            <p:ph idx="1"/>
          </p:nvPr>
        </p:nvSpPr>
        <p:spPr>
          <a:xfrm>
            <a:off x="761801" y="2884929"/>
            <a:ext cx="4659756" cy="3374137"/>
          </a:xfrm>
        </p:spPr>
        <p:txBody>
          <a:bodyPr anchor="ctr">
            <a:normAutofit/>
          </a:bodyPr>
          <a:lstStyle/>
          <a:p>
            <a:r>
              <a:rPr lang="en-MY" sz="1100"/>
              <a:t>Ignoring Interactions Between Features: Standard decision trees may not effectively capture interactions between features unless the tree is sufficiently deep. If the data has complex interactions between variables, and the tree is not deep enough to capture these, it can lead to underfitting.</a:t>
            </a:r>
          </a:p>
          <a:p>
            <a:endParaRPr lang="en-MY" sz="1100"/>
          </a:p>
          <a:p>
            <a:r>
              <a:rPr lang="en-MY" sz="1100"/>
              <a:t>Inadequate Training: If the model is not trained for enough time or with enough data, it may not fully "learn" the patterns present in the data. This is particularly relevant when using tree-based ensemble methods like Random Forests or Gradient Boosting, where inadequate training can result in weak individual trees.</a:t>
            </a:r>
          </a:p>
          <a:p>
            <a:endParaRPr lang="en-MY" sz="1100"/>
          </a:p>
          <a:p>
            <a:pPr marL="0" indent="0">
              <a:buNone/>
            </a:pPr>
            <a:r>
              <a:rPr lang="en-MY" sz="1100"/>
              <a:t>To address underfitting, one can experiment with increasing the depth of the tree, considering more features, using more granular bins for continuous variables, improving data quality, or using more sophisticated models that can capture complex patterns and interactions in the data. Additionally, ensemble methods like boosting can help improve the performance of weak learners like underfitted decision trees.</a:t>
            </a:r>
          </a:p>
        </p:txBody>
      </p:sp>
    </p:spTree>
    <p:extLst>
      <p:ext uri="{BB962C8B-B14F-4D97-AF65-F5344CB8AC3E}">
        <p14:creationId xmlns:p14="http://schemas.microsoft.com/office/powerpoint/2010/main" val="819659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1EF3E4-2DCB-EBCF-30CA-9A02B2E04135}"/>
              </a:ext>
            </a:extLst>
          </p:cNvPr>
          <p:cNvSpPr>
            <a:spLocks noGrp="1"/>
          </p:cNvSpPr>
          <p:nvPr>
            <p:ph type="title"/>
          </p:nvPr>
        </p:nvSpPr>
        <p:spPr>
          <a:xfrm>
            <a:off x="838201" y="365125"/>
            <a:ext cx="5251316" cy="1807305"/>
          </a:xfrm>
        </p:spPr>
        <p:txBody>
          <a:bodyPr>
            <a:normAutofit/>
          </a:bodyPr>
          <a:lstStyle/>
          <a:p>
            <a:r>
              <a:rPr lang="en-MY"/>
              <a:t>History of decision trees</a:t>
            </a:r>
          </a:p>
        </p:txBody>
      </p:sp>
      <p:sp>
        <p:nvSpPr>
          <p:cNvPr id="3" name="Content Placeholder 2">
            <a:extLst>
              <a:ext uri="{FF2B5EF4-FFF2-40B4-BE49-F238E27FC236}">
                <a16:creationId xmlns:a16="http://schemas.microsoft.com/office/drawing/2014/main" id="{CDCA4ED1-98DC-93BF-F693-2D97464B6766}"/>
              </a:ext>
            </a:extLst>
          </p:cNvPr>
          <p:cNvSpPr>
            <a:spLocks noGrp="1"/>
          </p:cNvSpPr>
          <p:nvPr>
            <p:ph idx="1"/>
          </p:nvPr>
        </p:nvSpPr>
        <p:spPr>
          <a:xfrm>
            <a:off x="285885" y="1906577"/>
            <a:ext cx="5816600" cy="4159578"/>
          </a:xfrm>
        </p:spPr>
        <p:txBody>
          <a:bodyPr>
            <a:noAutofit/>
          </a:bodyPr>
          <a:lstStyle/>
          <a:p>
            <a:r>
              <a:rPr lang="en-MY" sz="1400" dirty="0"/>
              <a:t>1. 1960s: Emergence of Decision Trees</a:t>
            </a:r>
          </a:p>
          <a:p>
            <a:pPr lvl="1"/>
            <a:r>
              <a:rPr lang="en-MY" sz="1400" dirty="0"/>
              <a:t>The concept of decision trees began to take shape in the 1960s.</a:t>
            </a:r>
          </a:p>
          <a:p>
            <a:pPr lvl="1"/>
            <a:r>
              <a:rPr lang="en-MY" sz="1400" dirty="0"/>
              <a:t>Morgan and </a:t>
            </a:r>
            <a:r>
              <a:rPr lang="en-MY" sz="1400" dirty="0" err="1"/>
              <a:t>Sonquist</a:t>
            </a:r>
            <a:r>
              <a:rPr lang="en-MY" sz="1400" dirty="0"/>
              <a:t> introduced the Automatic Interaction Detector (AID) as one of the first computer-based decision tree algorithms. It was used primarily for socio-economic data.</a:t>
            </a:r>
          </a:p>
          <a:p>
            <a:pPr marL="0" indent="0">
              <a:buNone/>
            </a:pPr>
            <a:r>
              <a:rPr lang="en-MY" sz="1400" dirty="0"/>
              <a:t>2. 1970s: Iterative </a:t>
            </a:r>
            <a:r>
              <a:rPr lang="en-MY" sz="1400" dirty="0" err="1"/>
              <a:t>Dichotomiser</a:t>
            </a:r>
            <a:r>
              <a:rPr lang="en-MY" sz="1400" dirty="0"/>
              <a:t> (ID3)</a:t>
            </a:r>
          </a:p>
          <a:p>
            <a:pPr lvl="1"/>
            <a:r>
              <a:rPr lang="en-MY" sz="1400" dirty="0"/>
              <a:t>Ross Quinlan, a researcher from Australia, played a significant role in the advancement of decision tree algorithms.</a:t>
            </a:r>
          </a:p>
          <a:p>
            <a:pPr lvl="1"/>
            <a:r>
              <a:rPr lang="en-MY" sz="1400" dirty="0"/>
              <a:t>In the 1970s, he introduced the ID3 (Iterative </a:t>
            </a:r>
            <a:r>
              <a:rPr lang="en-MY" sz="1400" dirty="0" err="1"/>
              <a:t>Dichotomiser</a:t>
            </a:r>
            <a:r>
              <a:rPr lang="en-MY" sz="1400" dirty="0"/>
              <a:t> 3) algorithm, which utilized entropy as a metric for attribute selection.</a:t>
            </a:r>
          </a:p>
          <a:p>
            <a:r>
              <a:rPr lang="en-MY" sz="1400" dirty="0"/>
              <a:t>3. 1980s: Evolution of Algorithms</a:t>
            </a:r>
          </a:p>
          <a:p>
            <a:pPr lvl="1"/>
            <a:r>
              <a:rPr lang="en-MY" sz="1400" dirty="0"/>
              <a:t>Quinlan further refined his decision tree algorithm and introduced C4.5 in the 1980s, which was an improvement over ID3.</a:t>
            </a:r>
          </a:p>
          <a:p>
            <a:pPr lvl="1"/>
            <a:r>
              <a:rPr lang="en-MY" sz="1400" dirty="0"/>
              <a:t>C4.5 introduced the concept of information gain ratio and had better handling for missing data and continuous attributes.</a:t>
            </a:r>
          </a:p>
          <a:p>
            <a:pPr lvl="1"/>
            <a:r>
              <a:rPr lang="en-MY" sz="1400" dirty="0" err="1"/>
              <a:t>Breiman</a:t>
            </a:r>
            <a:r>
              <a:rPr lang="en-MY" sz="1400" dirty="0"/>
              <a:t> et al. introduced the CART (Classification and Regression Trees) algorithm, which could handle both classification and regression tasks. CART introduced the Gini impurity as a metric and utilized binary splits, different from the multi-way splits in ID3 and C4.5.</a:t>
            </a:r>
          </a:p>
        </p:txBody>
      </p:sp>
      <p:pic>
        <p:nvPicPr>
          <p:cNvPr id="5" name="Picture 4" descr="Graph on document with pen">
            <a:extLst>
              <a:ext uri="{FF2B5EF4-FFF2-40B4-BE49-F238E27FC236}">
                <a16:creationId xmlns:a16="http://schemas.microsoft.com/office/drawing/2014/main" id="{60F8AE1E-595D-71CB-A171-A6F1069F533C}"/>
              </a:ext>
            </a:extLst>
          </p:cNvPr>
          <p:cNvPicPr>
            <a:picLocks noChangeAspect="1"/>
          </p:cNvPicPr>
          <p:nvPr/>
        </p:nvPicPr>
        <p:blipFill rotWithShape="1">
          <a:blip r:embed="rId2"/>
          <a:srcRect l="27759" r="14203"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145049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926C2B-B01F-C07F-180A-D7BDF42BED7D}"/>
              </a:ext>
            </a:extLst>
          </p:cNvPr>
          <p:cNvSpPr>
            <a:spLocks noGrp="1"/>
          </p:cNvSpPr>
          <p:nvPr>
            <p:ph type="title"/>
          </p:nvPr>
        </p:nvSpPr>
        <p:spPr>
          <a:xfrm>
            <a:off x="838200" y="365125"/>
            <a:ext cx="6355079" cy="1047115"/>
          </a:xfrm>
        </p:spPr>
        <p:txBody>
          <a:bodyPr>
            <a:normAutofit/>
          </a:bodyPr>
          <a:lstStyle/>
          <a:p>
            <a:r>
              <a:rPr lang="en-MY" dirty="0"/>
              <a:t>History of decision trees</a:t>
            </a:r>
          </a:p>
        </p:txBody>
      </p:sp>
      <p:sp>
        <p:nvSpPr>
          <p:cNvPr id="3" name="Content Placeholder 2">
            <a:extLst>
              <a:ext uri="{FF2B5EF4-FFF2-40B4-BE49-F238E27FC236}">
                <a16:creationId xmlns:a16="http://schemas.microsoft.com/office/drawing/2014/main" id="{E1DFE0B4-02F6-6DF9-8A38-662C6F75D8BF}"/>
              </a:ext>
            </a:extLst>
          </p:cNvPr>
          <p:cNvSpPr>
            <a:spLocks noGrp="1"/>
          </p:cNvSpPr>
          <p:nvPr>
            <p:ph idx="1"/>
          </p:nvPr>
        </p:nvSpPr>
        <p:spPr>
          <a:xfrm>
            <a:off x="838200" y="1229360"/>
            <a:ext cx="5796280" cy="5008563"/>
          </a:xfrm>
        </p:spPr>
        <p:txBody>
          <a:bodyPr>
            <a:normAutofit/>
          </a:bodyPr>
          <a:lstStyle/>
          <a:p>
            <a:r>
              <a:rPr lang="en-MY" sz="1600" dirty="0"/>
              <a:t>4. 1990s: Commercialization and Popularity</a:t>
            </a:r>
          </a:p>
          <a:p>
            <a:pPr lvl="1"/>
            <a:r>
              <a:rPr lang="en-MY" sz="1600" dirty="0"/>
              <a:t>Decision tree algorithms became a fundamental tool in the emerging field of data mining.</a:t>
            </a:r>
          </a:p>
          <a:p>
            <a:pPr lvl="1"/>
            <a:r>
              <a:rPr lang="en-MY" sz="1600" dirty="0"/>
              <a:t>Many commercial data mining software suites, including SAS Enterprise Miner and IBM SPSS, integrated decision tree capabilities.</a:t>
            </a:r>
          </a:p>
          <a:p>
            <a:pPr lvl="1"/>
            <a:r>
              <a:rPr lang="en-MY" sz="1600" dirty="0"/>
              <a:t>The popularity of decision trees grew not only because of their predictive power but also due to their interpretability, making them preferable in industries like finance, healthcare, and marketing.</a:t>
            </a:r>
          </a:p>
          <a:p>
            <a:r>
              <a:rPr lang="en-MY" sz="1600" dirty="0"/>
              <a:t>5. 2000s: Ensemble Methods</a:t>
            </a:r>
          </a:p>
          <a:p>
            <a:pPr lvl="1"/>
            <a:r>
              <a:rPr lang="en-MY" sz="1600" dirty="0"/>
              <a:t>The 2000s saw the rise of ensemble methods, which combined multiple decision trees to produce more accurate and robust models.</a:t>
            </a:r>
          </a:p>
          <a:p>
            <a:pPr lvl="1"/>
            <a:r>
              <a:rPr lang="en-MY" sz="1600" dirty="0"/>
              <a:t>Algorithms like Random Forest (by </a:t>
            </a:r>
            <a:r>
              <a:rPr lang="en-MY" sz="1600" dirty="0" err="1"/>
              <a:t>Breiman</a:t>
            </a:r>
            <a:r>
              <a:rPr lang="en-MY" sz="1600" dirty="0"/>
              <a:t>) and boosting techniques became popular, wherein multiple trees vote or contribute to a final prediction.</a:t>
            </a:r>
          </a:p>
          <a:p>
            <a:pPr lvl="1"/>
            <a:r>
              <a:rPr lang="en-MY" sz="1600" dirty="0" err="1"/>
              <a:t>XGBoost</a:t>
            </a:r>
            <a:r>
              <a:rPr lang="en-MY" sz="1600" dirty="0"/>
              <a:t>, a gradient boosting framework, became a dominant algorithm in machine learning competitions due to its efficiency and accuracy.</a:t>
            </a:r>
          </a:p>
        </p:txBody>
      </p:sp>
      <p:pic>
        <p:nvPicPr>
          <p:cNvPr id="12" name="Picture 11" descr="Small tree">
            <a:extLst>
              <a:ext uri="{FF2B5EF4-FFF2-40B4-BE49-F238E27FC236}">
                <a16:creationId xmlns:a16="http://schemas.microsoft.com/office/drawing/2014/main" id="{60E79629-AFB2-E613-B294-E477C359B601}"/>
              </a:ext>
            </a:extLst>
          </p:cNvPr>
          <p:cNvPicPr>
            <a:picLocks noChangeAspect="1"/>
          </p:cNvPicPr>
          <p:nvPr/>
        </p:nvPicPr>
        <p:blipFill rotWithShape="1">
          <a:blip r:embed="rId2"/>
          <a:srcRect l="11645" r="30317"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696168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F5152-D950-55ED-E70B-90C2528A5579}"/>
              </a:ext>
            </a:extLst>
          </p:cNvPr>
          <p:cNvSpPr>
            <a:spLocks noGrp="1"/>
          </p:cNvSpPr>
          <p:nvPr>
            <p:ph type="title"/>
          </p:nvPr>
        </p:nvSpPr>
        <p:spPr>
          <a:xfrm>
            <a:off x="761800" y="762001"/>
            <a:ext cx="5334197" cy="1708242"/>
          </a:xfrm>
        </p:spPr>
        <p:txBody>
          <a:bodyPr anchor="ctr">
            <a:normAutofit/>
          </a:bodyPr>
          <a:lstStyle/>
          <a:p>
            <a:r>
              <a:rPr lang="en-MY" sz="4000" dirty="0"/>
              <a:t>History of decision trees</a:t>
            </a:r>
          </a:p>
        </p:txBody>
      </p:sp>
      <p:sp>
        <p:nvSpPr>
          <p:cNvPr id="3" name="Content Placeholder 2">
            <a:extLst>
              <a:ext uri="{FF2B5EF4-FFF2-40B4-BE49-F238E27FC236}">
                <a16:creationId xmlns:a16="http://schemas.microsoft.com/office/drawing/2014/main" id="{63136BF1-3E00-A116-47AB-85E665A25AA7}"/>
              </a:ext>
            </a:extLst>
          </p:cNvPr>
          <p:cNvSpPr>
            <a:spLocks noGrp="1"/>
          </p:cNvSpPr>
          <p:nvPr>
            <p:ph idx="1"/>
          </p:nvPr>
        </p:nvSpPr>
        <p:spPr>
          <a:xfrm>
            <a:off x="152400" y="1960880"/>
            <a:ext cx="6604000" cy="4673600"/>
          </a:xfrm>
        </p:spPr>
        <p:txBody>
          <a:bodyPr anchor="ctr">
            <a:normAutofit/>
          </a:bodyPr>
          <a:lstStyle/>
          <a:p>
            <a:r>
              <a:rPr lang="en-MY" sz="2000" dirty="0"/>
              <a:t>6. Modern Era: Integration with Deep Learning</a:t>
            </a:r>
          </a:p>
          <a:p>
            <a:pPr lvl="1"/>
            <a:r>
              <a:rPr lang="en-MY" sz="2000" dirty="0"/>
              <a:t>While traditional decision tree algorithms remain popular, there's increasing interest in integrating decision trees with deep learning techniques.</a:t>
            </a:r>
          </a:p>
          <a:p>
            <a:pPr lvl="1"/>
            <a:r>
              <a:rPr lang="en-MY" sz="2000" dirty="0"/>
              <a:t>Neural decision trees and differentiable decision trees are emerging concepts that combine the interpretability of decision trees with the power of neural networks.</a:t>
            </a:r>
          </a:p>
          <a:p>
            <a:pPr marL="0" indent="0">
              <a:buNone/>
            </a:pPr>
            <a:r>
              <a:rPr lang="en-MY" sz="2000" dirty="0"/>
              <a:t>Throughout their history, decision trees have been appreciated for their visual interpretability, ease of understanding, and applicability across various domains. They've laid the foundation for many advanced machine learning techniques and continue to be a topic of research and application in the modern data-driven era.</a:t>
            </a:r>
          </a:p>
        </p:txBody>
      </p:sp>
      <p:pic>
        <p:nvPicPr>
          <p:cNvPr id="5" name="Picture 4" descr="Worm's-eye view of a large tree">
            <a:extLst>
              <a:ext uri="{FF2B5EF4-FFF2-40B4-BE49-F238E27FC236}">
                <a16:creationId xmlns:a16="http://schemas.microsoft.com/office/drawing/2014/main" id="{D3E09AB1-6426-6743-3D65-87B58766C5FA}"/>
              </a:ext>
            </a:extLst>
          </p:cNvPr>
          <p:cNvPicPr>
            <a:picLocks noChangeAspect="1"/>
          </p:cNvPicPr>
          <p:nvPr/>
        </p:nvPicPr>
        <p:blipFill rotWithShape="1">
          <a:blip r:embed="rId2"/>
          <a:srcRect l="11197" r="36967"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176284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D6DF152B-DA58-7846-B991-61676E75014B}"/>
              </a:ext>
            </a:extLst>
          </p:cNvPr>
          <p:cNvPicPr>
            <a:picLocks noChangeAspect="1"/>
          </p:cNvPicPr>
          <p:nvPr/>
        </p:nvPicPr>
        <p:blipFill rotWithShape="1">
          <a:blip r:embed="rId2"/>
          <a:srcRect l="47871" r="3613"/>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93B5B1-0CB9-3276-8D51-9489421F7A28}"/>
              </a:ext>
            </a:extLst>
          </p:cNvPr>
          <p:cNvSpPr>
            <a:spLocks noGrp="1"/>
          </p:cNvSpPr>
          <p:nvPr>
            <p:ph type="title"/>
          </p:nvPr>
        </p:nvSpPr>
        <p:spPr>
          <a:xfrm>
            <a:off x="6115317" y="405685"/>
            <a:ext cx="5464968" cy="1559301"/>
          </a:xfrm>
        </p:spPr>
        <p:txBody>
          <a:bodyPr>
            <a:normAutofit/>
          </a:bodyPr>
          <a:lstStyle/>
          <a:p>
            <a:r>
              <a:rPr lang="en-MY" sz="4000"/>
              <a:t>Ensemble Methods: Boosting and Bagging</a:t>
            </a:r>
          </a:p>
        </p:txBody>
      </p:sp>
      <p:sp>
        <p:nvSpPr>
          <p:cNvPr id="3" name="Content Placeholder 2">
            <a:extLst>
              <a:ext uri="{FF2B5EF4-FFF2-40B4-BE49-F238E27FC236}">
                <a16:creationId xmlns:a16="http://schemas.microsoft.com/office/drawing/2014/main" id="{92EE0A60-D26C-CB29-7F28-42E32861805F}"/>
              </a:ext>
            </a:extLst>
          </p:cNvPr>
          <p:cNvSpPr>
            <a:spLocks noGrp="1"/>
          </p:cNvSpPr>
          <p:nvPr>
            <p:ph idx="1"/>
          </p:nvPr>
        </p:nvSpPr>
        <p:spPr>
          <a:xfrm>
            <a:off x="6115316" y="2743200"/>
            <a:ext cx="6269723" cy="3496878"/>
          </a:xfrm>
        </p:spPr>
        <p:txBody>
          <a:bodyPr anchor="ctr">
            <a:noAutofit/>
          </a:bodyPr>
          <a:lstStyle/>
          <a:p>
            <a:r>
              <a:rPr lang="en-MY" sz="1800" dirty="0"/>
              <a:t>1. Basic Concept:</a:t>
            </a:r>
          </a:p>
          <a:p>
            <a:pPr lvl="1"/>
            <a:r>
              <a:rPr lang="en-MY" sz="1800" dirty="0"/>
              <a:t>The core idea behind ensemble methods is that a group of "weak learners" can come together to form a "strong learner".</a:t>
            </a:r>
          </a:p>
          <a:p>
            <a:pPr lvl="1"/>
            <a:r>
              <a:rPr lang="en-MY" sz="1800" dirty="0"/>
              <a:t>Each learner, typically, is a small model that makes its predictions. The ensemble then consolidates these predictions to produce a final output.</a:t>
            </a:r>
          </a:p>
          <a:p>
            <a:r>
              <a:rPr lang="en-MY" sz="1800" dirty="0"/>
              <a:t>2. Bagging (Bootstrap Aggregating):</a:t>
            </a:r>
          </a:p>
          <a:p>
            <a:pPr lvl="1"/>
            <a:r>
              <a:rPr lang="en-MY" sz="1800" dirty="0"/>
              <a:t>2.1. What is Bagging?</a:t>
            </a:r>
          </a:p>
          <a:p>
            <a:pPr lvl="1"/>
            <a:r>
              <a:rPr lang="en-MY" sz="1800" dirty="0"/>
              <a:t>Bagging stands for Bootstrap Aggregating.</a:t>
            </a:r>
          </a:p>
          <a:p>
            <a:pPr lvl="1"/>
            <a:r>
              <a:rPr lang="en-MY" sz="1800" dirty="0"/>
              <a:t>It involves creating multiple subsets (samples) of the original dataset using bootstrap sampling (sampling with replacement).</a:t>
            </a:r>
          </a:p>
          <a:p>
            <a:pPr lvl="1"/>
            <a:r>
              <a:rPr lang="en-MY" sz="1800" dirty="0"/>
              <a:t>A model is trained on each of these samples.</a:t>
            </a:r>
          </a:p>
          <a:p>
            <a:pPr lvl="1"/>
            <a:r>
              <a:rPr lang="en-MY" sz="1800" dirty="0"/>
              <a:t>For predictions, bagging takes an average (for regression) or a majority vote (for classification) from all the models</a:t>
            </a:r>
          </a:p>
        </p:txBody>
      </p:sp>
    </p:spTree>
    <p:extLst>
      <p:ext uri="{BB962C8B-B14F-4D97-AF65-F5344CB8AC3E}">
        <p14:creationId xmlns:p14="http://schemas.microsoft.com/office/powerpoint/2010/main" val="2227734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20386C-9576-42A9-6957-2707E61D2F08}"/>
              </a:ext>
            </a:extLst>
          </p:cNvPr>
          <p:cNvSpPr>
            <a:spLocks noGrp="1"/>
          </p:cNvSpPr>
          <p:nvPr>
            <p:ph type="title"/>
          </p:nvPr>
        </p:nvSpPr>
        <p:spPr>
          <a:xfrm>
            <a:off x="838201" y="365125"/>
            <a:ext cx="5251316" cy="1807305"/>
          </a:xfrm>
        </p:spPr>
        <p:txBody>
          <a:bodyPr>
            <a:normAutofit/>
          </a:bodyPr>
          <a:lstStyle/>
          <a:p>
            <a:r>
              <a:rPr lang="en-MY" dirty="0"/>
              <a:t>Regression (Continuous Output) </a:t>
            </a:r>
          </a:p>
        </p:txBody>
      </p:sp>
      <p:sp>
        <p:nvSpPr>
          <p:cNvPr id="3" name="Content Placeholder 2">
            <a:extLst>
              <a:ext uri="{FF2B5EF4-FFF2-40B4-BE49-F238E27FC236}">
                <a16:creationId xmlns:a16="http://schemas.microsoft.com/office/drawing/2014/main" id="{567A7EAE-8448-C9FC-5E11-9D3338D73C9A}"/>
              </a:ext>
            </a:extLst>
          </p:cNvPr>
          <p:cNvSpPr>
            <a:spLocks noGrp="1"/>
          </p:cNvSpPr>
          <p:nvPr>
            <p:ph idx="1"/>
          </p:nvPr>
        </p:nvSpPr>
        <p:spPr>
          <a:xfrm>
            <a:off x="838200" y="2333297"/>
            <a:ext cx="4619621" cy="3843666"/>
          </a:xfrm>
        </p:spPr>
        <p:txBody>
          <a:bodyPr>
            <a:normAutofit/>
          </a:bodyPr>
          <a:lstStyle/>
          <a:p>
            <a:r>
              <a:rPr lang="en-MY" sz="1700"/>
              <a:t>In regression problems, where the output is continuous, the predictions of the individual models are usually averaged to produce the final prediction. </a:t>
            </a:r>
          </a:p>
          <a:p>
            <a:r>
              <a:rPr lang="en-MY" sz="1700"/>
              <a:t>For instance, if you have a regression problem to predict house prices, and you train multiple models on different subsets of your data, each model will predict a price for a given house. </a:t>
            </a:r>
          </a:p>
          <a:p>
            <a:r>
              <a:rPr lang="en-MY" sz="1700"/>
              <a:t>The final prediction for that house would be the average of all these predictions. This averaging helps to reduce variance and can lead to more accurate and stable predictions, especially in cases where individual models might overfit the data.</a:t>
            </a:r>
          </a:p>
        </p:txBody>
      </p:sp>
      <p:pic>
        <p:nvPicPr>
          <p:cNvPr id="5" name="Picture 4" descr="3D rendering of a red roof amidst white houses">
            <a:extLst>
              <a:ext uri="{FF2B5EF4-FFF2-40B4-BE49-F238E27FC236}">
                <a16:creationId xmlns:a16="http://schemas.microsoft.com/office/drawing/2014/main" id="{0FB41726-B432-1688-6590-91EF89C548BB}"/>
              </a:ext>
            </a:extLst>
          </p:cNvPr>
          <p:cNvPicPr>
            <a:picLocks noChangeAspect="1"/>
          </p:cNvPicPr>
          <p:nvPr/>
        </p:nvPicPr>
        <p:blipFill rotWithShape="1">
          <a:blip r:embed="rId2"/>
          <a:srcRect l="26265" r="2482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774171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41297-987E-77C7-9A88-DAD3A3FAD882}"/>
              </a:ext>
            </a:extLst>
          </p:cNvPr>
          <p:cNvSpPr>
            <a:spLocks noGrp="1"/>
          </p:cNvSpPr>
          <p:nvPr>
            <p:ph type="title"/>
          </p:nvPr>
        </p:nvSpPr>
        <p:spPr>
          <a:xfrm>
            <a:off x="5868557" y="1138036"/>
            <a:ext cx="5444382" cy="1402470"/>
          </a:xfrm>
        </p:spPr>
        <p:txBody>
          <a:bodyPr anchor="t">
            <a:normAutofit/>
          </a:bodyPr>
          <a:lstStyle/>
          <a:p>
            <a:r>
              <a:rPr lang="en-MY" sz="3200"/>
              <a:t>Classification (Categorical Output)</a:t>
            </a:r>
          </a:p>
        </p:txBody>
      </p:sp>
      <p:pic>
        <p:nvPicPr>
          <p:cNvPr id="5" name="Picture 4" descr="Red toy person in front of two lines of white figures">
            <a:extLst>
              <a:ext uri="{FF2B5EF4-FFF2-40B4-BE49-F238E27FC236}">
                <a16:creationId xmlns:a16="http://schemas.microsoft.com/office/drawing/2014/main" id="{BB1C2DFF-D04A-3957-B08E-E49C7D8B9903}"/>
              </a:ext>
            </a:extLst>
          </p:cNvPr>
          <p:cNvPicPr>
            <a:picLocks noChangeAspect="1"/>
          </p:cNvPicPr>
          <p:nvPr/>
        </p:nvPicPr>
        <p:blipFill rotWithShape="1">
          <a:blip r:embed="rId2"/>
          <a:srcRect l="27235" r="23379"/>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BAB14B-0091-9BE4-03E0-217E3CC810A0}"/>
              </a:ext>
            </a:extLst>
          </p:cNvPr>
          <p:cNvSpPr>
            <a:spLocks noGrp="1"/>
          </p:cNvSpPr>
          <p:nvPr>
            <p:ph idx="1"/>
          </p:nvPr>
        </p:nvSpPr>
        <p:spPr>
          <a:xfrm>
            <a:off x="5868557" y="2551176"/>
            <a:ext cx="5444382" cy="3591207"/>
          </a:xfrm>
        </p:spPr>
        <p:txBody>
          <a:bodyPr>
            <a:normAutofit/>
          </a:bodyPr>
          <a:lstStyle/>
          <a:p>
            <a:r>
              <a:rPr lang="en-MY" sz="1700" dirty="0"/>
              <a:t> In classification problems, where the output is categorical (like 'spam' or 'not spam'), the predictions of the individual models are typically combined through a majority vote.</a:t>
            </a:r>
          </a:p>
          <a:p>
            <a:r>
              <a:rPr lang="en-MY" sz="1700" dirty="0"/>
              <a:t> Each model votes for a class, and the class with the majority of votes becomes the final prediction. </a:t>
            </a:r>
          </a:p>
          <a:p>
            <a:r>
              <a:rPr lang="en-MY" sz="1700" dirty="0"/>
              <a:t>This approach is effective because it allows the ensemble to achieve better performance than any single model, especially if the models are diverse and their errors are uncorrelated. </a:t>
            </a:r>
          </a:p>
          <a:p>
            <a:r>
              <a:rPr lang="en-MY" sz="1700" dirty="0"/>
              <a:t>The majority vote approach can help in reducing both bias and variance in the predictions.</a:t>
            </a:r>
          </a:p>
        </p:txBody>
      </p:sp>
    </p:spTree>
    <p:extLst>
      <p:ext uri="{BB962C8B-B14F-4D97-AF65-F5344CB8AC3E}">
        <p14:creationId xmlns:p14="http://schemas.microsoft.com/office/powerpoint/2010/main" val="3909365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A34826-FC61-55FF-3370-EC17783134FB}"/>
              </a:ext>
            </a:extLst>
          </p:cNvPr>
          <p:cNvSpPr>
            <a:spLocks noGrp="1"/>
          </p:cNvSpPr>
          <p:nvPr>
            <p:ph type="title"/>
          </p:nvPr>
        </p:nvSpPr>
        <p:spPr>
          <a:xfrm>
            <a:off x="841248" y="548640"/>
            <a:ext cx="3600860" cy="5431536"/>
          </a:xfrm>
        </p:spPr>
        <p:txBody>
          <a:bodyPr>
            <a:normAutofit/>
          </a:bodyPr>
          <a:lstStyle/>
          <a:p>
            <a:r>
              <a:rPr lang="en-MY" sz="5400" dirty="0"/>
              <a:t>Hybrid Decision Tree</a:t>
            </a:r>
          </a:p>
        </p:txBody>
      </p:sp>
      <p:sp>
        <p:nvSpPr>
          <p:cNvPr id="1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1A8063E-616E-F64A-A84A-0BCB2C9A4AB8}"/>
              </a:ext>
            </a:extLst>
          </p:cNvPr>
          <p:cNvSpPr>
            <a:spLocks noGrp="1"/>
          </p:cNvSpPr>
          <p:nvPr>
            <p:ph idx="1"/>
          </p:nvPr>
        </p:nvSpPr>
        <p:spPr>
          <a:xfrm>
            <a:off x="5126418" y="552091"/>
            <a:ext cx="6224335" cy="5431536"/>
          </a:xfrm>
        </p:spPr>
        <p:txBody>
          <a:bodyPr anchor="ctr">
            <a:normAutofit/>
          </a:bodyPr>
          <a:lstStyle/>
          <a:p>
            <a:r>
              <a:rPr lang="en-MY" sz="2200" dirty="0"/>
              <a:t>which combine categorical and continuous types, often used in </a:t>
            </a:r>
            <a:r>
              <a:rPr lang="en-MY" sz="2200" dirty="0" err="1"/>
              <a:t>XGBoost</a:t>
            </a:r>
            <a:r>
              <a:rPr lang="en-MY" sz="2200" dirty="0"/>
              <a:t> and </a:t>
            </a:r>
            <a:r>
              <a:rPr lang="en-MY" sz="2200" dirty="0" err="1"/>
              <a:t>CatBoost</a:t>
            </a:r>
            <a:r>
              <a:rPr lang="en-MY" sz="2200" dirty="0"/>
              <a:t>.</a:t>
            </a:r>
          </a:p>
          <a:p>
            <a:r>
              <a:rPr lang="en-MY" sz="2200" dirty="0"/>
              <a:t>Gradient Boosting and </a:t>
            </a:r>
            <a:r>
              <a:rPr lang="en-MY" sz="2200" dirty="0" err="1"/>
              <a:t>XGBoost</a:t>
            </a:r>
            <a:r>
              <a:rPr lang="en-MY" sz="2200" dirty="0"/>
              <a:t>.</a:t>
            </a:r>
          </a:p>
          <a:p>
            <a:pPr lvl="1"/>
            <a:r>
              <a:rPr lang="en-MY" sz="2200" dirty="0"/>
              <a:t>Gradient Boosting: Builds decision trees sequentially, where each new tree aims to correct the errors made by the previous ones. This reduces both bias and variance, making it highly effective for predictive tasks.</a:t>
            </a:r>
          </a:p>
          <a:p>
            <a:pPr lvl="1"/>
            <a:r>
              <a:rPr lang="en-MY" sz="2200" dirty="0" err="1"/>
              <a:t>XGBoost</a:t>
            </a:r>
            <a:r>
              <a:rPr lang="en-MY" sz="2200" dirty="0"/>
              <a:t> (Extreme Gradient Boosting): An advanced version of gradient boosting designed for speed and performance:</a:t>
            </a:r>
          </a:p>
          <a:p>
            <a:endParaRPr lang="en-MY" sz="2200" dirty="0"/>
          </a:p>
        </p:txBody>
      </p:sp>
    </p:spTree>
    <p:extLst>
      <p:ext uri="{BB962C8B-B14F-4D97-AF65-F5344CB8AC3E}">
        <p14:creationId xmlns:p14="http://schemas.microsoft.com/office/powerpoint/2010/main" val="2375715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erial view of green treetops">
            <a:extLst>
              <a:ext uri="{FF2B5EF4-FFF2-40B4-BE49-F238E27FC236}">
                <a16:creationId xmlns:a16="http://schemas.microsoft.com/office/drawing/2014/main" id="{78E84234-1F84-74B6-96E1-3C4394761166}"/>
              </a:ext>
            </a:extLst>
          </p:cNvPr>
          <p:cNvPicPr>
            <a:picLocks noChangeAspect="1"/>
          </p:cNvPicPr>
          <p:nvPr/>
        </p:nvPicPr>
        <p:blipFill rotWithShape="1">
          <a:blip r:embed="rId2"/>
          <a:srcRect l="17864" r="22870" b="-1"/>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5DF692-69D1-2AF5-E65F-F95D0F032D42}"/>
              </a:ext>
            </a:extLst>
          </p:cNvPr>
          <p:cNvSpPr>
            <a:spLocks noGrp="1"/>
          </p:cNvSpPr>
          <p:nvPr>
            <p:ph type="title"/>
          </p:nvPr>
        </p:nvSpPr>
        <p:spPr>
          <a:xfrm>
            <a:off x="761801" y="328512"/>
            <a:ext cx="4778387" cy="1628970"/>
          </a:xfrm>
        </p:spPr>
        <p:txBody>
          <a:bodyPr anchor="ctr">
            <a:normAutofit/>
          </a:bodyPr>
          <a:lstStyle/>
          <a:p>
            <a:r>
              <a:rPr lang="en-MY" sz="4000"/>
              <a:t>Ensemble Methods: Boosting and Bagging</a:t>
            </a:r>
          </a:p>
        </p:txBody>
      </p:sp>
      <p:sp>
        <p:nvSpPr>
          <p:cNvPr id="3" name="Content Placeholder 2">
            <a:extLst>
              <a:ext uri="{FF2B5EF4-FFF2-40B4-BE49-F238E27FC236}">
                <a16:creationId xmlns:a16="http://schemas.microsoft.com/office/drawing/2014/main" id="{68A470C2-0ED8-78B1-2604-F937A0FB9BF7}"/>
              </a:ext>
            </a:extLst>
          </p:cNvPr>
          <p:cNvSpPr>
            <a:spLocks noGrp="1"/>
          </p:cNvSpPr>
          <p:nvPr>
            <p:ph idx="1"/>
          </p:nvPr>
        </p:nvSpPr>
        <p:spPr>
          <a:xfrm>
            <a:off x="761801" y="2884929"/>
            <a:ext cx="4659756" cy="3374137"/>
          </a:xfrm>
        </p:spPr>
        <p:txBody>
          <a:bodyPr anchor="ctr">
            <a:normAutofit/>
          </a:bodyPr>
          <a:lstStyle/>
          <a:p>
            <a:r>
              <a:rPr lang="en-MY" sz="1700"/>
              <a:t>2.2. Benefits:</a:t>
            </a:r>
          </a:p>
          <a:p>
            <a:pPr lvl="1"/>
            <a:r>
              <a:rPr lang="en-MY" sz="1700"/>
              <a:t>Reduces variance by averaging out individual predictions, leading to a more stable model.</a:t>
            </a:r>
          </a:p>
          <a:p>
            <a:pPr lvl="1"/>
            <a:r>
              <a:rPr lang="en-MY" sz="1700"/>
              <a:t>Can parallelize training since each model is built independently.</a:t>
            </a:r>
          </a:p>
          <a:p>
            <a:r>
              <a:rPr lang="en-MY" sz="1700"/>
              <a:t>2.3. Popular Algorithms:</a:t>
            </a:r>
          </a:p>
          <a:p>
            <a:pPr lvl="1"/>
            <a:r>
              <a:rPr lang="en-MY" sz="1700"/>
              <a:t>Random Forest: It's a bagging technique based on decision trees. It introduces additional randomness by selecting a subset of features for each split.</a:t>
            </a:r>
          </a:p>
        </p:txBody>
      </p:sp>
    </p:spTree>
    <p:extLst>
      <p:ext uri="{BB962C8B-B14F-4D97-AF65-F5344CB8AC3E}">
        <p14:creationId xmlns:p14="http://schemas.microsoft.com/office/powerpoint/2010/main" val="3268341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E81D7D-88C2-9767-1779-7D4E3A6BBE33}"/>
              </a:ext>
            </a:extLst>
          </p:cNvPr>
          <p:cNvSpPr>
            <a:spLocks noGrp="1"/>
          </p:cNvSpPr>
          <p:nvPr>
            <p:ph type="title"/>
          </p:nvPr>
        </p:nvSpPr>
        <p:spPr>
          <a:xfrm>
            <a:off x="686834" y="1153572"/>
            <a:ext cx="3200400" cy="4461163"/>
          </a:xfrm>
        </p:spPr>
        <p:txBody>
          <a:bodyPr>
            <a:normAutofit/>
          </a:bodyPr>
          <a:lstStyle/>
          <a:p>
            <a:r>
              <a:rPr lang="en-MY">
                <a:solidFill>
                  <a:srgbClr val="FFFFFF"/>
                </a:solidFill>
              </a:rPr>
              <a:t>course outline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66B0CEF-0313-6862-677C-C4BDC5480361}"/>
              </a:ext>
            </a:extLst>
          </p:cNvPr>
          <p:cNvSpPr>
            <a:spLocks noGrp="1"/>
          </p:cNvSpPr>
          <p:nvPr>
            <p:ph idx="1"/>
          </p:nvPr>
        </p:nvSpPr>
        <p:spPr>
          <a:xfrm>
            <a:off x="4447308" y="591344"/>
            <a:ext cx="6906491" cy="5585619"/>
          </a:xfrm>
        </p:spPr>
        <p:txBody>
          <a:bodyPr anchor="ctr">
            <a:normAutofit/>
          </a:bodyPr>
          <a:lstStyle/>
          <a:p>
            <a:r>
              <a:rPr lang="en-MY" dirty="0"/>
              <a:t>Introduction </a:t>
            </a:r>
          </a:p>
          <a:p>
            <a:r>
              <a:rPr lang="en-MY" dirty="0"/>
              <a:t>History of decision trees</a:t>
            </a:r>
          </a:p>
          <a:p>
            <a:r>
              <a:rPr lang="en-MY" dirty="0"/>
              <a:t>Getting Started with SAS Enterprise Miner</a:t>
            </a:r>
          </a:p>
          <a:p>
            <a:r>
              <a:rPr lang="en-MY" dirty="0"/>
              <a:t>Introduction to Decision Tree Node in SAS Enterprise Miner</a:t>
            </a:r>
          </a:p>
          <a:p>
            <a:r>
              <a:rPr lang="en-MY" dirty="0"/>
              <a:t>Building Your First Decision Tree</a:t>
            </a:r>
          </a:p>
          <a:p>
            <a:r>
              <a:rPr lang="en-MY" dirty="0"/>
              <a:t>Advanced Configuration and Tuning</a:t>
            </a:r>
          </a:p>
          <a:p>
            <a:r>
              <a:rPr lang="en-MY" dirty="0"/>
              <a:t>Ensemble Methods: Boosting and Bagging</a:t>
            </a:r>
          </a:p>
        </p:txBody>
      </p:sp>
    </p:spTree>
    <p:extLst>
      <p:ext uri="{BB962C8B-B14F-4D97-AF65-F5344CB8AC3E}">
        <p14:creationId xmlns:p14="http://schemas.microsoft.com/office/powerpoint/2010/main" val="857955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937B63-49D2-AE00-40F6-3D45D2C61B8E}"/>
              </a:ext>
            </a:extLst>
          </p:cNvPr>
          <p:cNvSpPr>
            <a:spLocks noGrp="1"/>
          </p:cNvSpPr>
          <p:nvPr>
            <p:ph type="title"/>
          </p:nvPr>
        </p:nvSpPr>
        <p:spPr>
          <a:xfrm>
            <a:off x="1371597" y="348865"/>
            <a:ext cx="10044023" cy="877729"/>
          </a:xfrm>
        </p:spPr>
        <p:txBody>
          <a:bodyPr anchor="ctr">
            <a:normAutofit/>
          </a:bodyPr>
          <a:lstStyle/>
          <a:p>
            <a:r>
              <a:rPr lang="en-MY" sz="4000">
                <a:solidFill>
                  <a:srgbClr val="FFFFFF"/>
                </a:solidFill>
              </a:rPr>
              <a:t>Ensemble Methods: Boosting and Bagging</a:t>
            </a:r>
          </a:p>
        </p:txBody>
      </p:sp>
      <p:graphicFrame>
        <p:nvGraphicFramePr>
          <p:cNvPr id="19" name="Content Placeholder 2">
            <a:extLst>
              <a:ext uri="{FF2B5EF4-FFF2-40B4-BE49-F238E27FC236}">
                <a16:creationId xmlns:a16="http://schemas.microsoft.com/office/drawing/2014/main" id="{E6D31C3C-4AD1-025F-0975-A2F75560555F}"/>
              </a:ext>
            </a:extLst>
          </p:cNvPr>
          <p:cNvGraphicFramePr>
            <a:graphicFrameLocks noGrp="1"/>
          </p:cNvGraphicFramePr>
          <p:nvPr>
            <p:ph idx="1"/>
            <p:extLst>
              <p:ext uri="{D42A27DB-BD31-4B8C-83A1-F6EECF244321}">
                <p14:modId xmlns:p14="http://schemas.microsoft.com/office/powerpoint/2010/main" val="163122428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2564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732949-6DFA-72B5-4F6B-8A536A79520E}"/>
              </a:ext>
            </a:extLst>
          </p:cNvPr>
          <p:cNvSpPr>
            <a:spLocks noGrp="1"/>
          </p:cNvSpPr>
          <p:nvPr>
            <p:ph type="title"/>
          </p:nvPr>
        </p:nvSpPr>
        <p:spPr>
          <a:xfrm>
            <a:off x="826396" y="586855"/>
            <a:ext cx="4230100" cy="3387497"/>
          </a:xfrm>
        </p:spPr>
        <p:txBody>
          <a:bodyPr anchor="b">
            <a:normAutofit/>
          </a:bodyPr>
          <a:lstStyle/>
          <a:p>
            <a:pPr algn="r"/>
            <a:r>
              <a:rPr lang="en-MY" sz="4000">
                <a:solidFill>
                  <a:srgbClr val="FFFFFF"/>
                </a:solidFill>
              </a:rPr>
              <a:t>Ensemble Methods: Boosting and Bagging</a:t>
            </a:r>
          </a:p>
        </p:txBody>
      </p:sp>
      <p:sp>
        <p:nvSpPr>
          <p:cNvPr id="3" name="Content Placeholder 2">
            <a:extLst>
              <a:ext uri="{FF2B5EF4-FFF2-40B4-BE49-F238E27FC236}">
                <a16:creationId xmlns:a16="http://schemas.microsoft.com/office/drawing/2014/main" id="{AB616122-0CA6-A611-57B2-402DDA07C0AD}"/>
              </a:ext>
            </a:extLst>
          </p:cNvPr>
          <p:cNvSpPr>
            <a:spLocks noGrp="1"/>
          </p:cNvSpPr>
          <p:nvPr>
            <p:ph idx="1"/>
          </p:nvPr>
        </p:nvSpPr>
        <p:spPr>
          <a:xfrm>
            <a:off x="6503158" y="649480"/>
            <a:ext cx="4862447" cy="5546047"/>
          </a:xfrm>
        </p:spPr>
        <p:txBody>
          <a:bodyPr anchor="ctr">
            <a:normAutofit/>
          </a:bodyPr>
          <a:lstStyle/>
          <a:p>
            <a:r>
              <a:rPr lang="en-MY" sz="1900"/>
              <a:t>4. Differences between Bagging and Boosting:</a:t>
            </a:r>
          </a:p>
          <a:p>
            <a:pPr lvl="1"/>
            <a:r>
              <a:rPr lang="en-MY" sz="1900"/>
              <a:t>Sampling: Bagging uses bootstrap sampling to obtain dataset subsets. Boosting re-weights or re-samples the dataset based on the prediction errors.</a:t>
            </a:r>
          </a:p>
          <a:p>
            <a:pPr lvl="1"/>
            <a:r>
              <a:rPr lang="en-MY" sz="1900"/>
              <a:t>Model Building: In Bagging, models are built independently, while in Boosting, models are built sequentially.</a:t>
            </a:r>
          </a:p>
          <a:p>
            <a:pPr lvl="1"/>
            <a:r>
              <a:rPr lang="en-MY" sz="1900"/>
              <a:t>Final Prediction: Bagging takes a simple average or majority vote, while Boosting assigns weights to each model's prediction based on its accuracy.</a:t>
            </a:r>
          </a:p>
          <a:p>
            <a:pPr lvl="1"/>
            <a:r>
              <a:rPr lang="en-MY" sz="1900"/>
              <a:t>Error Reduction: Bagging focuses on reducing variance and typically works best with high variance, low bias models. Boosting focuses on reducing both bias and variance.</a:t>
            </a:r>
          </a:p>
        </p:txBody>
      </p:sp>
    </p:spTree>
    <p:extLst>
      <p:ext uri="{BB962C8B-B14F-4D97-AF65-F5344CB8AC3E}">
        <p14:creationId xmlns:p14="http://schemas.microsoft.com/office/powerpoint/2010/main" val="79032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63F036-05D6-16C6-9D0A-30868DF0FA8D}"/>
              </a:ext>
            </a:extLst>
          </p:cNvPr>
          <p:cNvSpPr>
            <a:spLocks noGrp="1"/>
          </p:cNvSpPr>
          <p:nvPr>
            <p:ph type="title"/>
          </p:nvPr>
        </p:nvSpPr>
        <p:spPr>
          <a:xfrm>
            <a:off x="1371597" y="348865"/>
            <a:ext cx="10044023" cy="877729"/>
          </a:xfrm>
        </p:spPr>
        <p:txBody>
          <a:bodyPr anchor="ctr">
            <a:normAutofit/>
          </a:bodyPr>
          <a:lstStyle/>
          <a:p>
            <a:r>
              <a:rPr lang="en-MY" sz="4000">
                <a:solidFill>
                  <a:srgbClr val="FFFFFF"/>
                </a:solidFill>
              </a:rPr>
              <a:t>Ensemble Methods: Boosting and Bagging</a:t>
            </a:r>
          </a:p>
        </p:txBody>
      </p:sp>
      <p:graphicFrame>
        <p:nvGraphicFramePr>
          <p:cNvPr id="5" name="Content Placeholder 2">
            <a:extLst>
              <a:ext uri="{FF2B5EF4-FFF2-40B4-BE49-F238E27FC236}">
                <a16:creationId xmlns:a16="http://schemas.microsoft.com/office/drawing/2014/main" id="{3060FE5B-0DBF-2A8E-E014-C36193185CB5}"/>
              </a:ext>
            </a:extLst>
          </p:cNvPr>
          <p:cNvGraphicFramePr>
            <a:graphicFrameLocks noGrp="1"/>
          </p:cNvGraphicFramePr>
          <p:nvPr>
            <p:ph idx="1"/>
            <p:extLst>
              <p:ext uri="{D42A27DB-BD31-4B8C-83A1-F6EECF244321}">
                <p14:modId xmlns:p14="http://schemas.microsoft.com/office/powerpoint/2010/main" val="246779150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7133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282C7BB-054F-4E8F-4FAB-13FF5740B8CC}"/>
              </a:ext>
            </a:extLst>
          </p:cNvPr>
          <p:cNvSpPr>
            <a:spLocks noGrp="1"/>
          </p:cNvSpPr>
          <p:nvPr>
            <p:ph type="title"/>
          </p:nvPr>
        </p:nvSpPr>
        <p:spPr>
          <a:xfrm>
            <a:off x="1371597" y="348865"/>
            <a:ext cx="10044023" cy="877729"/>
          </a:xfrm>
        </p:spPr>
        <p:txBody>
          <a:bodyPr anchor="ctr">
            <a:normAutofit/>
          </a:bodyPr>
          <a:lstStyle/>
          <a:p>
            <a:r>
              <a:rPr lang="en-MY" sz="4000">
                <a:solidFill>
                  <a:srgbClr val="FFFFFF"/>
                </a:solidFill>
              </a:rPr>
              <a:t>Getting Started with SAS Enterprise Miner</a:t>
            </a:r>
          </a:p>
        </p:txBody>
      </p:sp>
      <p:graphicFrame>
        <p:nvGraphicFramePr>
          <p:cNvPr id="5" name="Content Placeholder 2">
            <a:extLst>
              <a:ext uri="{FF2B5EF4-FFF2-40B4-BE49-F238E27FC236}">
                <a16:creationId xmlns:a16="http://schemas.microsoft.com/office/drawing/2014/main" id="{BAFE20DE-5544-3ED3-FB1F-BAE63F9A6187}"/>
              </a:ext>
            </a:extLst>
          </p:cNvPr>
          <p:cNvGraphicFramePr>
            <a:graphicFrameLocks noGrp="1"/>
          </p:cNvGraphicFramePr>
          <p:nvPr>
            <p:ph idx="1"/>
            <p:extLst>
              <p:ext uri="{D42A27DB-BD31-4B8C-83A1-F6EECF244321}">
                <p14:modId xmlns:p14="http://schemas.microsoft.com/office/powerpoint/2010/main" val="250853028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63271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076663-241A-054B-FE3A-D0819ADBAFED}"/>
              </a:ext>
            </a:extLst>
          </p:cNvPr>
          <p:cNvSpPr>
            <a:spLocks noGrp="1"/>
          </p:cNvSpPr>
          <p:nvPr>
            <p:ph type="title"/>
          </p:nvPr>
        </p:nvSpPr>
        <p:spPr>
          <a:xfrm>
            <a:off x="1371597" y="348865"/>
            <a:ext cx="10044023" cy="877729"/>
          </a:xfrm>
        </p:spPr>
        <p:txBody>
          <a:bodyPr anchor="ctr">
            <a:normAutofit/>
          </a:bodyPr>
          <a:lstStyle/>
          <a:p>
            <a:r>
              <a:rPr lang="en-MY" sz="4000">
                <a:solidFill>
                  <a:srgbClr val="FFFFFF"/>
                </a:solidFill>
              </a:rPr>
              <a:t>Getting Started with SAS Enterprise Miner</a:t>
            </a:r>
          </a:p>
        </p:txBody>
      </p:sp>
      <p:graphicFrame>
        <p:nvGraphicFramePr>
          <p:cNvPr id="5" name="Content Placeholder 2">
            <a:extLst>
              <a:ext uri="{FF2B5EF4-FFF2-40B4-BE49-F238E27FC236}">
                <a16:creationId xmlns:a16="http://schemas.microsoft.com/office/drawing/2014/main" id="{328128B8-9844-E265-C38B-40B32B89CD4A}"/>
              </a:ext>
            </a:extLst>
          </p:cNvPr>
          <p:cNvGraphicFramePr>
            <a:graphicFrameLocks noGrp="1"/>
          </p:cNvGraphicFramePr>
          <p:nvPr>
            <p:ph idx="1"/>
            <p:extLst>
              <p:ext uri="{D42A27DB-BD31-4B8C-83A1-F6EECF244321}">
                <p14:modId xmlns:p14="http://schemas.microsoft.com/office/powerpoint/2010/main" val="277531832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8342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C81AD7-9675-2BA0-7F06-27E445F9045C}"/>
              </a:ext>
            </a:extLst>
          </p:cNvPr>
          <p:cNvSpPr>
            <a:spLocks noGrp="1"/>
          </p:cNvSpPr>
          <p:nvPr>
            <p:ph type="title"/>
          </p:nvPr>
        </p:nvSpPr>
        <p:spPr>
          <a:xfrm>
            <a:off x="1371597" y="348865"/>
            <a:ext cx="10044023" cy="877729"/>
          </a:xfrm>
        </p:spPr>
        <p:txBody>
          <a:bodyPr anchor="ctr">
            <a:normAutofit/>
          </a:bodyPr>
          <a:lstStyle/>
          <a:p>
            <a:r>
              <a:rPr lang="en-MY" sz="3100">
                <a:solidFill>
                  <a:srgbClr val="FFFFFF"/>
                </a:solidFill>
              </a:rPr>
              <a:t>Advanced Configuration and Tuning in SAS Enterprise Miner</a:t>
            </a:r>
          </a:p>
        </p:txBody>
      </p:sp>
      <p:graphicFrame>
        <p:nvGraphicFramePr>
          <p:cNvPr id="5" name="Content Placeholder 2">
            <a:extLst>
              <a:ext uri="{FF2B5EF4-FFF2-40B4-BE49-F238E27FC236}">
                <a16:creationId xmlns:a16="http://schemas.microsoft.com/office/drawing/2014/main" id="{96C92B8C-E81D-D5D2-289E-2E8E1124121F}"/>
              </a:ext>
            </a:extLst>
          </p:cNvPr>
          <p:cNvGraphicFramePr>
            <a:graphicFrameLocks noGrp="1"/>
          </p:cNvGraphicFramePr>
          <p:nvPr>
            <p:ph idx="1"/>
            <p:extLst>
              <p:ext uri="{D42A27DB-BD31-4B8C-83A1-F6EECF244321}">
                <p14:modId xmlns:p14="http://schemas.microsoft.com/office/powerpoint/2010/main" val="147662831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6120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79262A-F09B-6A5F-045D-430207026EA8}"/>
              </a:ext>
            </a:extLst>
          </p:cNvPr>
          <p:cNvSpPr>
            <a:spLocks noGrp="1"/>
          </p:cNvSpPr>
          <p:nvPr>
            <p:ph type="title"/>
          </p:nvPr>
        </p:nvSpPr>
        <p:spPr>
          <a:xfrm>
            <a:off x="838200" y="365125"/>
            <a:ext cx="10515600" cy="1325563"/>
          </a:xfrm>
        </p:spPr>
        <p:txBody>
          <a:bodyPr>
            <a:normAutofit/>
          </a:bodyPr>
          <a:lstStyle/>
          <a:p>
            <a:r>
              <a:rPr lang="en-MY" sz="5400"/>
              <a:t>Modern Tools and Technologies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58DD0E9-E981-5BD1-C35B-18F4B2AF3283}"/>
              </a:ext>
            </a:extLst>
          </p:cNvPr>
          <p:cNvSpPr>
            <a:spLocks noGrp="1"/>
          </p:cNvSpPr>
          <p:nvPr>
            <p:ph idx="1"/>
          </p:nvPr>
        </p:nvSpPr>
        <p:spPr>
          <a:xfrm>
            <a:off x="838200" y="1929384"/>
            <a:ext cx="10515600" cy="4251960"/>
          </a:xfrm>
        </p:spPr>
        <p:txBody>
          <a:bodyPr>
            <a:normAutofit/>
          </a:bodyPr>
          <a:lstStyle/>
          <a:p>
            <a:r>
              <a:rPr lang="en-MY" sz="1500" dirty="0"/>
              <a:t>tools like H2O.ai, </a:t>
            </a:r>
            <a:r>
              <a:rPr lang="en-MY" sz="1500" dirty="0" err="1"/>
              <a:t>AutoML</a:t>
            </a:r>
            <a:r>
              <a:rPr lang="en-MY" sz="1500" dirty="0"/>
              <a:t>, cloud-based ML services (AWS </a:t>
            </a:r>
            <a:r>
              <a:rPr lang="en-MY" sz="1500" dirty="0" err="1"/>
              <a:t>Sagemaker</a:t>
            </a:r>
            <a:r>
              <a:rPr lang="en-MY" sz="1500" dirty="0"/>
              <a:t>, Google AI Platform)</a:t>
            </a:r>
          </a:p>
          <a:p>
            <a:r>
              <a:rPr lang="en-MY" sz="1500" dirty="0"/>
              <a:t>General Workflow for Implementing Decision Trees Across Platforms:</a:t>
            </a:r>
          </a:p>
          <a:p>
            <a:r>
              <a:rPr lang="en-MY" sz="1500" dirty="0"/>
              <a:t>Data Preparation: Import and preprocess data, often using platform-specific tools like data wrangling in Azure Data Factory or AWS Glue.</a:t>
            </a:r>
          </a:p>
          <a:p>
            <a:r>
              <a:rPr lang="en-MY" sz="1500" dirty="0"/>
              <a:t>Tree Configuration: Configure tree parameters such as:</a:t>
            </a:r>
          </a:p>
          <a:p>
            <a:pPr lvl="1"/>
            <a:r>
              <a:rPr lang="en-MY" sz="1500" dirty="0"/>
              <a:t>Splitting Criterion: Options like Gini, Entropy, or variance reduction for regression.</a:t>
            </a:r>
          </a:p>
          <a:p>
            <a:pPr lvl="1"/>
            <a:r>
              <a:rPr lang="en-MY" sz="1500" dirty="0"/>
              <a:t>Depth and Pruning: Set maximum depth and specify pruning strategies to avoid overfitting.</a:t>
            </a:r>
          </a:p>
          <a:p>
            <a:r>
              <a:rPr lang="en-MY" sz="1500" dirty="0"/>
              <a:t>Training and Evaluation: Train models on </a:t>
            </a:r>
            <a:r>
              <a:rPr lang="en-MY" sz="1500" dirty="0" err="1"/>
              <a:t>labeled</a:t>
            </a:r>
            <a:r>
              <a:rPr lang="en-MY" sz="1500" dirty="0"/>
              <a:t> datasets, often using cross-validation to ensure generalizability.</a:t>
            </a:r>
          </a:p>
          <a:p>
            <a:r>
              <a:rPr lang="en-MY" sz="1500" dirty="0"/>
              <a:t>Deployment: Deploy the trained decision trees using REST APIs or integrate them into applications using platform-specific deployment tools (</a:t>
            </a:r>
            <a:r>
              <a:rPr lang="en-MY" sz="1500" dirty="0" err="1"/>
              <a:t>SageMaker</a:t>
            </a:r>
            <a:r>
              <a:rPr lang="en-MY" sz="1500" dirty="0"/>
              <a:t> Endpoints, Azure Kubernetes Service).</a:t>
            </a:r>
          </a:p>
          <a:p>
            <a:r>
              <a:rPr lang="en-MY" sz="1500" dirty="0"/>
              <a:t>Monitoring and Retraining: Continuously monitor deployed models for accuracy drift and retrain as needed, which many platforms, such as Google AI and IBM Watson, support automatically.</a:t>
            </a:r>
          </a:p>
          <a:p>
            <a:r>
              <a:rPr lang="en-MY" sz="1500" dirty="0"/>
              <a:t>Modern ML platforms make decision tree implementation efficient by combining intuitive tools, cloud scalability, and integration with advanced technologies like </a:t>
            </a:r>
            <a:r>
              <a:rPr lang="en-MY" sz="1500" dirty="0" err="1"/>
              <a:t>AutoML</a:t>
            </a:r>
            <a:r>
              <a:rPr lang="en-MY" sz="1500" dirty="0"/>
              <a:t>, making them accessible for both data scientists and non-experts alike.</a:t>
            </a:r>
          </a:p>
        </p:txBody>
      </p:sp>
    </p:spTree>
    <p:extLst>
      <p:ext uri="{BB962C8B-B14F-4D97-AF65-F5344CB8AC3E}">
        <p14:creationId xmlns:p14="http://schemas.microsoft.com/office/powerpoint/2010/main" val="14648059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19FFB7-46FF-84F9-D61C-3BEC53421330}"/>
              </a:ext>
            </a:extLst>
          </p:cNvPr>
          <p:cNvSpPr>
            <a:spLocks noGrp="1"/>
          </p:cNvSpPr>
          <p:nvPr>
            <p:ph type="title"/>
          </p:nvPr>
        </p:nvSpPr>
        <p:spPr>
          <a:xfrm>
            <a:off x="5297762" y="329184"/>
            <a:ext cx="6251110" cy="1783080"/>
          </a:xfrm>
        </p:spPr>
        <p:txBody>
          <a:bodyPr anchor="b">
            <a:normAutofit/>
          </a:bodyPr>
          <a:lstStyle/>
          <a:p>
            <a:r>
              <a:rPr lang="en-MY" sz="5400"/>
              <a:t>Modern Real-World Applications</a:t>
            </a:r>
          </a:p>
        </p:txBody>
      </p:sp>
      <p:pic>
        <p:nvPicPr>
          <p:cNvPr id="5" name="Picture 4" descr="Small tree">
            <a:extLst>
              <a:ext uri="{FF2B5EF4-FFF2-40B4-BE49-F238E27FC236}">
                <a16:creationId xmlns:a16="http://schemas.microsoft.com/office/drawing/2014/main" id="{CDA4D74A-6572-7713-C919-3DE0C0B21BAB}"/>
              </a:ext>
            </a:extLst>
          </p:cNvPr>
          <p:cNvPicPr>
            <a:picLocks noChangeAspect="1"/>
          </p:cNvPicPr>
          <p:nvPr/>
        </p:nvPicPr>
        <p:blipFill>
          <a:blip r:embed="rId2"/>
          <a:srcRect l="17998" r="3667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B83ED19-EC10-88A3-01AE-A3D7AB755920}"/>
              </a:ext>
            </a:extLst>
          </p:cNvPr>
          <p:cNvSpPr>
            <a:spLocks noGrp="1"/>
          </p:cNvSpPr>
          <p:nvPr>
            <p:ph idx="1"/>
          </p:nvPr>
        </p:nvSpPr>
        <p:spPr>
          <a:xfrm>
            <a:off x="5297762" y="2706624"/>
            <a:ext cx="6251110" cy="3483864"/>
          </a:xfrm>
        </p:spPr>
        <p:txBody>
          <a:bodyPr>
            <a:normAutofit/>
          </a:bodyPr>
          <a:lstStyle/>
          <a:p>
            <a:r>
              <a:rPr lang="en-MY" sz="2200" dirty="0"/>
              <a:t>Traditional applications like finance and healthcare.</a:t>
            </a:r>
          </a:p>
          <a:p>
            <a:r>
              <a:rPr lang="en-MY" sz="2200" dirty="0"/>
              <a:t>new applications such as:</a:t>
            </a:r>
          </a:p>
          <a:p>
            <a:pPr lvl="1"/>
            <a:r>
              <a:rPr lang="en-MY" sz="2200" dirty="0"/>
              <a:t>Healthcare: Use in predicting patient outcomes using ensemble methods.</a:t>
            </a:r>
          </a:p>
          <a:p>
            <a:pPr lvl="1"/>
            <a:r>
              <a:rPr lang="en-MY" sz="2200" dirty="0"/>
              <a:t>E-commerce: Personalized recommendations using decision trees combined with deep learning.</a:t>
            </a:r>
          </a:p>
          <a:p>
            <a:pPr lvl="1"/>
            <a:r>
              <a:rPr lang="en-MY" sz="2200" dirty="0"/>
              <a:t>Real-Time Systems: Autonomous driving, where decision trees are integrated into decision frameworks.</a:t>
            </a:r>
          </a:p>
        </p:txBody>
      </p:sp>
    </p:spTree>
    <p:extLst>
      <p:ext uri="{BB962C8B-B14F-4D97-AF65-F5344CB8AC3E}">
        <p14:creationId xmlns:p14="http://schemas.microsoft.com/office/powerpoint/2010/main" val="1892004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5F8D6-568B-DB25-C379-63040F494C9E}"/>
              </a:ext>
            </a:extLst>
          </p:cNvPr>
          <p:cNvSpPr>
            <a:spLocks noGrp="1"/>
          </p:cNvSpPr>
          <p:nvPr>
            <p:ph type="title"/>
          </p:nvPr>
        </p:nvSpPr>
        <p:spPr/>
        <p:txBody>
          <a:bodyPr/>
          <a:lstStyle/>
          <a:p>
            <a:r>
              <a:rPr lang="en-MY" dirty="0"/>
              <a:t>References</a:t>
            </a:r>
          </a:p>
        </p:txBody>
      </p:sp>
      <p:sp>
        <p:nvSpPr>
          <p:cNvPr id="3" name="Content Placeholder 2">
            <a:extLst>
              <a:ext uri="{FF2B5EF4-FFF2-40B4-BE49-F238E27FC236}">
                <a16:creationId xmlns:a16="http://schemas.microsoft.com/office/drawing/2014/main" id="{12D7F7A4-7E9B-BD78-93A6-23FB52742F4C}"/>
              </a:ext>
            </a:extLst>
          </p:cNvPr>
          <p:cNvSpPr>
            <a:spLocks noGrp="1"/>
          </p:cNvSpPr>
          <p:nvPr>
            <p:ph idx="1"/>
          </p:nvPr>
        </p:nvSpPr>
        <p:spPr/>
        <p:txBody>
          <a:bodyPr/>
          <a:lstStyle/>
          <a:p>
            <a:r>
              <a:rPr lang="en-MY" dirty="0"/>
              <a:t>[1] </a:t>
            </a:r>
            <a:r>
              <a:rPr lang="en-MY" dirty="0">
                <a:hlinkClick r:id="rId2"/>
              </a:rPr>
              <a:t>https://stackoverflow.com/questions/47586562/scikit-decision-tree-categorical-features</a:t>
            </a:r>
            <a:endParaRPr lang="en-MY" dirty="0"/>
          </a:p>
          <a:p>
            <a:r>
              <a:rPr lang="en-MY" dirty="0"/>
              <a:t>[2]https://www.youtube.com/watch?app=desktop&amp;v=g9c66TUylZ4&amp;t=81s&amp;ab_channel=StatQuestwithJoshStarmer</a:t>
            </a:r>
          </a:p>
        </p:txBody>
      </p:sp>
    </p:spTree>
    <p:extLst>
      <p:ext uri="{BB962C8B-B14F-4D97-AF65-F5344CB8AC3E}">
        <p14:creationId xmlns:p14="http://schemas.microsoft.com/office/powerpoint/2010/main" val="1034659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5BE359-754A-FEF3-CC97-093FB1DF7857}"/>
              </a:ext>
            </a:extLst>
          </p:cNvPr>
          <p:cNvSpPr>
            <a:spLocks noGrp="1"/>
          </p:cNvSpPr>
          <p:nvPr>
            <p:ph type="title"/>
          </p:nvPr>
        </p:nvSpPr>
        <p:spPr>
          <a:xfrm>
            <a:off x="686834" y="1153572"/>
            <a:ext cx="3200400" cy="4461163"/>
          </a:xfrm>
        </p:spPr>
        <p:txBody>
          <a:bodyPr>
            <a:normAutofit/>
          </a:bodyPr>
          <a:lstStyle/>
          <a:p>
            <a:r>
              <a:rPr lang="en-MY">
                <a:solidFill>
                  <a:srgbClr val="FFFFFF"/>
                </a:solidFill>
              </a:rPr>
              <a:t>Introduction - Overview of Decision Trees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96F1297-4706-ECFD-5EE2-8CDC56047262}"/>
              </a:ext>
            </a:extLst>
          </p:cNvPr>
          <p:cNvSpPr>
            <a:spLocks noGrp="1"/>
          </p:cNvSpPr>
          <p:nvPr>
            <p:ph idx="1"/>
          </p:nvPr>
        </p:nvSpPr>
        <p:spPr>
          <a:xfrm>
            <a:off x="4447308" y="591344"/>
            <a:ext cx="6906491" cy="5585619"/>
          </a:xfrm>
        </p:spPr>
        <p:txBody>
          <a:bodyPr anchor="ctr">
            <a:normAutofit lnSpcReduction="10000"/>
          </a:bodyPr>
          <a:lstStyle/>
          <a:p>
            <a:pPr marL="0" indent="0">
              <a:buNone/>
            </a:pPr>
            <a:r>
              <a:rPr lang="en-MY" sz="2000" dirty="0"/>
              <a:t>1. What is a Decision Tree?</a:t>
            </a:r>
          </a:p>
          <a:p>
            <a:pPr lvl="1"/>
            <a:r>
              <a:rPr lang="en-MY" sz="2000" dirty="0"/>
              <a:t>A Decision Tree is a flowchart-like tree structure where an internal node represents a feature(or attribute), the branch represents a decision rule, and each leaf node represents an outcome.</a:t>
            </a:r>
          </a:p>
          <a:p>
            <a:pPr marL="0" indent="0">
              <a:buNone/>
            </a:pPr>
            <a:r>
              <a:rPr lang="en-MY" sz="2000" dirty="0"/>
              <a:t>2. Key Components:</a:t>
            </a:r>
          </a:p>
          <a:p>
            <a:pPr lvl="1"/>
            <a:r>
              <a:rPr lang="en-MY" sz="2000" dirty="0"/>
              <a:t>Root Node: Represents the entire population or sample and gets divided into two or more homogeneous sets.</a:t>
            </a:r>
          </a:p>
          <a:p>
            <a:pPr lvl="1"/>
            <a:r>
              <a:rPr lang="en-MY" sz="2000" dirty="0"/>
              <a:t>Decision Node: When a sub-node splits into further sub-nodes, then it's called the decision node.</a:t>
            </a:r>
          </a:p>
          <a:p>
            <a:pPr lvl="1"/>
            <a:r>
              <a:rPr lang="en-MY" sz="2000" dirty="0"/>
              <a:t>Leaf/ Terminal Node: Nodes that do not split are called Leaf or Terminal nodes.</a:t>
            </a:r>
          </a:p>
          <a:p>
            <a:pPr lvl="1"/>
            <a:r>
              <a:rPr lang="en-MY" sz="2000" dirty="0"/>
              <a:t>Splitting: The process of dividing a node into two or more sub-nodes.</a:t>
            </a:r>
          </a:p>
          <a:p>
            <a:pPr lvl="1"/>
            <a:r>
              <a:rPr lang="en-MY" sz="2000" dirty="0"/>
              <a:t>Branch / Sub-Tree: A subsection of the entire tree is called a branch or sub-tree.</a:t>
            </a:r>
          </a:p>
          <a:p>
            <a:pPr lvl="1"/>
            <a:r>
              <a:rPr lang="en-MY" sz="2000" dirty="0"/>
              <a:t>Parent and Child Node: A node, which is divided into sub-nodes is called a parent node, whereas sub-nodes are the child of the parent node.</a:t>
            </a:r>
          </a:p>
        </p:txBody>
      </p:sp>
    </p:spTree>
    <p:extLst>
      <p:ext uri="{BB962C8B-B14F-4D97-AF65-F5344CB8AC3E}">
        <p14:creationId xmlns:p14="http://schemas.microsoft.com/office/powerpoint/2010/main" val="3314377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717D28-7E62-15A8-A0D0-913038630129}"/>
              </a:ext>
            </a:extLst>
          </p:cNvPr>
          <p:cNvSpPr>
            <a:spLocks noGrp="1"/>
          </p:cNvSpPr>
          <p:nvPr>
            <p:ph type="title"/>
          </p:nvPr>
        </p:nvSpPr>
        <p:spPr>
          <a:xfrm>
            <a:off x="640080" y="329184"/>
            <a:ext cx="6894576" cy="1783080"/>
          </a:xfrm>
        </p:spPr>
        <p:txBody>
          <a:bodyPr anchor="b">
            <a:normAutofit/>
          </a:bodyPr>
          <a:lstStyle/>
          <a:p>
            <a:r>
              <a:rPr lang="en-MY" sz="5400" dirty="0"/>
              <a:t>Introduction - Overview of Decision Trees </a:t>
            </a:r>
          </a:p>
        </p:txBody>
      </p:sp>
      <p:sp>
        <p:nvSpPr>
          <p:cNvPr id="2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2A96E8B-5B13-2CEA-AE19-83702EF9E025}"/>
              </a:ext>
            </a:extLst>
          </p:cNvPr>
          <p:cNvSpPr>
            <a:spLocks noGrp="1"/>
          </p:cNvSpPr>
          <p:nvPr>
            <p:ph idx="1"/>
          </p:nvPr>
        </p:nvSpPr>
        <p:spPr>
          <a:xfrm>
            <a:off x="640080" y="2706624"/>
            <a:ext cx="6894576" cy="3483864"/>
          </a:xfrm>
        </p:spPr>
        <p:txBody>
          <a:bodyPr>
            <a:normAutofit/>
          </a:bodyPr>
          <a:lstStyle/>
          <a:p>
            <a:r>
              <a:rPr lang="en-MY" sz="1700" dirty="0"/>
              <a:t>3. How Does It Work?</a:t>
            </a:r>
          </a:p>
          <a:p>
            <a:pPr lvl="1"/>
            <a:r>
              <a:rPr lang="en-MY" sz="1700" dirty="0"/>
              <a:t>Decision Trees split the data into subsets. This process is repeated recursively, resulting in a tree-like model of decisions.</a:t>
            </a:r>
          </a:p>
          <a:p>
            <a:pPr lvl="1"/>
            <a:r>
              <a:rPr lang="en-MY" sz="1700" dirty="0"/>
              <a:t>At each internal node of the tree, a decision is made about which way to go based on the value of an input feature, leading to a final prediction at the leaf nodes.</a:t>
            </a:r>
          </a:p>
          <a:p>
            <a:r>
              <a:rPr lang="en-MY" sz="1700" dirty="0"/>
              <a:t>4. Types of Decision Trees:</a:t>
            </a:r>
          </a:p>
          <a:p>
            <a:pPr lvl="1"/>
            <a:r>
              <a:rPr lang="en-MY" sz="1700" dirty="0"/>
              <a:t>Categorical Variable Decision Tree: Decision Tree which has a categorical target variable [1]</a:t>
            </a:r>
          </a:p>
          <a:p>
            <a:pPr lvl="1"/>
            <a:r>
              <a:rPr lang="en-MY" sz="1700" dirty="0"/>
              <a:t>Continuous Variable Decision Tree: Decision Tree which has a continuous target variable [2]</a:t>
            </a:r>
          </a:p>
        </p:txBody>
      </p:sp>
      <p:pic>
        <p:nvPicPr>
          <p:cNvPr id="7" name="Picture 6">
            <a:extLst>
              <a:ext uri="{FF2B5EF4-FFF2-40B4-BE49-F238E27FC236}">
                <a16:creationId xmlns:a16="http://schemas.microsoft.com/office/drawing/2014/main" id="{D63993BC-0A3A-AF6F-65A3-D60E2B477D29}"/>
              </a:ext>
            </a:extLst>
          </p:cNvPr>
          <p:cNvPicPr>
            <a:picLocks noChangeAspect="1"/>
          </p:cNvPicPr>
          <p:nvPr/>
        </p:nvPicPr>
        <p:blipFill>
          <a:blip r:embed="rId2"/>
          <a:stretch>
            <a:fillRect/>
          </a:stretch>
        </p:blipFill>
        <p:spPr>
          <a:xfrm>
            <a:off x="7863840" y="736367"/>
            <a:ext cx="4014216" cy="2534320"/>
          </a:xfrm>
          <a:prstGeom prst="rect">
            <a:avLst/>
          </a:prstGeom>
        </p:spPr>
      </p:pic>
      <p:pic>
        <p:nvPicPr>
          <p:cNvPr id="5" name="Picture 4">
            <a:extLst>
              <a:ext uri="{FF2B5EF4-FFF2-40B4-BE49-F238E27FC236}">
                <a16:creationId xmlns:a16="http://schemas.microsoft.com/office/drawing/2014/main" id="{6D4EA216-0205-6ABB-C355-B103DCCF3CD9}"/>
              </a:ext>
            </a:extLst>
          </p:cNvPr>
          <p:cNvPicPr>
            <a:picLocks noChangeAspect="1"/>
          </p:cNvPicPr>
          <p:nvPr/>
        </p:nvPicPr>
        <p:blipFill>
          <a:blip r:embed="rId3"/>
          <a:stretch>
            <a:fillRect/>
          </a:stretch>
        </p:blipFill>
        <p:spPr>
          <a:xfrm>
            <a:off x="7863840" y="4120425"/>
            <a:ext cx="3995928" cy="2093807"/>
          </a:xfrm>
          <a:prstGeom prst="rect">
            <a:avLst/>
          </a:prstGeom>
        </p:spPr>
      </p:pic>
    </p:spTree>
    <p:extLst>
      <p:ext uri="{BB962C8B-B14F-4D97-AF65-F5344CB8AC3E}">
        <p14:creationId xmlns:p14="http://schemas.microsoft.com/office/powerpoint/2010/main" val="3324748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49FC05-F1F1-CFEC-FCD5-9C5BADD52A68}"/>
              </a:ext>
            </a:extLst>
          </p:cNvPr>
          <p:cNvSpPr>
            <a:spLocks noGrp="1"/>
          </p:cNvSpPr>
          <p:nvPr>
            <p:ph type="title"/>
          </p:nvPr>
        </p:nvSpPr>
        <p:spPr>
          <a:xfrm>
            <a:off x="686834" y="1153572"/>
            <a:ext cx="3200400" cy="4461163"/>
          </a:xfrm>
        </p:spPr>
        <p:txBody>
          <a:bodyPr>
            <a:normAutofit/>
          </a:bodyPr>
          <a:lstStyle/>
          <a:p>
            <a:r>
              <a:rPr lang="en-MY">
                <a:solidFill>
                  <a:srgbClr val="FFFFFF"/>
                </a:solidFill>
              </a:rPr>
              <a:t>Introduction - Overview of Decision Trees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1584DFF-99CB-D2EA-BB06-8BBCAE644962}"/>
              </a:ext>
            </a:extLst>
          </p:cNvPr>
          <p:cNvSpPr>
            <a:spLocks noGrp="1"/>
          </p:cNvSpPr>
          <p:nvPr>
            <p:ph idx="1"/>
          </p:nvPr>
        </p:nvSpPr>
        <p:spPr>
          <a:xfrm>
            <a:off x="4447308" y="591344"/>
            <a:ext cx="6906491" cy="5585619"/>
          </a:xfrm>
        </p:spPr>
        <p:txBody>
          <a:bodyPr anchor="ctr">
            <a:normAutofit/>
          </a:bodyPr>
          <a:lstStyle/>
          <a:p>
            <a:pPr marL="0" indent="0">
              <a:buNone/>
            </a:pPr>
            <a:r>
              <a:rPr lang="en-MY" sz="1800" dirty="0"/>
              <a:t>5. Algorithms Used:</a:t>
            </a:r>
          </a:p>
          <a:p>
            <a:pPr lvl="1"/>
            <a:r>
              <a:rPr lang="en-MY" sz="1800" dirty="0"/>
              <a:t>ID3 (Iterative </a:t>
            </a:r>
            <a:r>
              <a:rPr lang="en-MY" sz="1800" dirty="0" err="1"/>
              <a:t>Dichotomiser</a:t>
            </a:r>
            <a:r>
              <a:rPr lang="en-MY" sz="1800" dirty="0"/>
              <a:t> 3)</a:t>
            </a:r>
          </a:p>
          <a:p>
            <a:pPr lvl="1"/>
            <a:r>
              <a:rPr lang="en-MY" sz="1800" dirty="0"/>
              <a:t>C4.5 (Successor of ID3)</a:t>
            </a:r>
          </a:p>
          <a:p>
            <a:pPr lvl="1"/>
            <a:r>
              <a:rPr lang="en-MY" sz="1800" dirty="0"/>
              <a:t>CART (Classification and Regression Trees)</a:t>
            </a:r>
          </a:p>
          <a:p>
            <a:pPr lvl="1"/>
            <a:r>
              <a:rPr lang="en-MY" sz="1800" dirty="0"/>
              <a:t>CHAID (Chi-squared Automatic Interaction Detector).</a:t>
            </a:r>
          </a:p>
          <a:p>
            <a:pPr marL="0" indent="0">
              <a:buNone/>
            </a:pPr>
            <a:r>
              <a:rPr lang="en-MY" sz="1800" dirty="0"/>
              <a:t>6. Advantages:</a:t>
            </a:r>
          </a:p>
          <a:p>
            <a:pPr lvl="1"/>
            <a:r>
              <a:rPr lang="en-MY" sz="1800" dirty="0"/>
              <a:t>Easy to understand and interpret.</a:t>
            </a:r>
          </a:p>
          <a:p>
            <a:pPr lvl="1"/>
            <a:r>
              <a:rPr lang="en-MY" sz="1800" dirty="0"/>
              <a:t>Requires little data </a:t>
            </a:r>
            <a:r>
              <a:rPr lang="en-MY" sz="1800" dirty="0" err="1"/>
              <a:t>preprocessing</a:t>
            </a:r>
            <a:r>
              <a:rPr lang="en-MY" sz="1800" dirty="0"/>
              <a:t>.</a:t>
            </a:r>
          </a:p>
          <a:p>
            <a:pPr lvl="1"/>
            <a:r>
              <a:rPr lang="en-MY" sz="1800" dirty="0"/>
              <a:t>Can handle both numerical and categorical data.</a:t>
            </a:r>
          </a:p>
          <a:p>
            <a:pPr lvl="1"/>
            <a:r>
              <a:rPr lang="en-MY" sz="1800" dirty="0"/>
              <a:t>Can handle multi-output problems</a:t>
            </a:r>
          </a:p>
          <a:p>
            <a:pPr marL="0" indent="0">
              <a:buNone/>
            </a:pPr>
            <a:r>
              <a:rPr lang="en-MY" sz="1800" dirty="0"/>
              <a:t>7. Disadvantages:</a:t>
            </a:r>
          </a:p>
          <a:p>
            <a:pPr lvl="1"/>
            <a:r>
              <a:rPr lang="en-MY" sz="1800" dirty="0"/>
              <a:t>Prone to overfitting, especially with large trees.</a:t>
            </a:r>
          </a:p>
          <a:p>
            <a:pPr lvl="1"/>
            <a:r>
              <a:rPr lang="en-MY" sz="1800" dirty="0"/>
              <a:t>Can be unstable due to small variations in data.</a:t>
            </a:r>
          </a:p>
          <a:p>
            <a:pPr lvl="1"/>
            <a:r>
              <a:rPr lang="en-MY" sz="1800" dirty="0"/>
              <a:t>Biased to attributes with more levels.</a:t>
            </a:r>
          </a:p>
          <a:p>
            <a:pPr lvl="1"/>
            <a:r>
              <a:rPr lang="en-MY" sz="1800" dirty="0"/>
              <a:t>Not always the best in terms of prediction accuracy.</a:t>
            </a:r>
          </a:p>
        </p:txBody>
      </p:sp>
    </p:spTree>
    <p:extLst>
      <p:ext uri="{BB962C8B-B14F-4D97-AF65-F5344CB8AC3E}">
        <p14:creationId xmlns:p14="http://schemas.microsoft.com/office/powerpoint/2010/main" val="1570650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369399-14AB-4D42-6EAF-FDD169427EB1}"/>
              </a:ext>
            </a:extLst>
          </p:cNvPr>
          <p:cNvSpPr>
            <a:spLocks noGrp="1"/>
          </p:cNvSpPr>
          <p:nvPr>
            <p:ph type="title"/>
          </p:nvPr>
        </p:nvSpPr>
        <p:spPr>
          <a:xfrm>
            <a:off x="686834" y="1153572"/>
            <a:ext cx="3200400" cy="4461163"/>
          </a:xfrm>
        </p:spPr>
        <p:txBody>
          <a:bodyPr>
            <a:normAutofit/>
          </a:bodyPr>
          <a:lstStyle/>
          <a:p>
            <a:r>
              <a:rPr lang="en-MY">
                <a:solidFill>
                  <a:srgbClr val="FFFFFF"/>
                </a:solidFill>
              </a:rPr>
              <a:t>Introduction - Overview of Decision Trees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4AACBE5-05CA-7862-F233-5F6EF5514172}"/>
              </a:ext>
            </a:extLst>
          </p:cNvPr>
          <p:cNvSpPr>
            <a:spLocks noGrp="1"/>
          </p:cNvSpPr>
          <p:nvPr>
            <p:ph idx="1"/>
          </p:nvPr>
        </p:nvSpPr>
        <p:spPr>
          <a:xfrm>
            <a:off x="4447308" y="591344"/>
            <a:ext cx="6906491" cy="5585619"/>
          </a:xfrm>
        </p:spPr>
        <p:txBody>
          <a:bodyPr anchor="ctr">
            <a:normAutofit/>
          </a:bodyPr>
          <a:lstStyle/>
          <a:p>
            <a:pPr marL="0" indent="0">
              <a:buNone/>
            </a:pPr>
            <a:r>
              <a:rPr lang="en-MY" sz="1800" dirty="0"/>
              <a:t>8. Applications:</a:t>
            </a:r>
          </a:p>
          <a:p>
            <a:pPr marL="457200" lvl="1" indent="0">
              <a:buNone/>
            </a:pPr>
            <a:r>
              <a:rPr lang="en-MY" sz="1800" dirty="0"/>
              <a:t>Used in many domains such as healthcare, finance, manufacturing for classification and regression tasks.</a:t>
            </a:r>
          </a:p>
          <a:p>
            <a:pPr marL="457200" lvl="1" indent="0">
              <a:buNone/>
            </a:pPr>
            <a:r>
              <a:rPr lang="en-MY" sz="1800" dirty="0"/>
              <a:t>Commonly used for understanding and visualizing the decision-making process.</a:t>
            </a:r>
          </a:p>
          <a:p>
            <a:pPr marL="0" indent="0">
              <a:buNone/>
            </a:pPr>
            <a:r>
              <a:rPr lang="en-MY" sz="1800" dirty="0"/>
              <a:t>9. Decision Tree vs. Random Forest:</a:t>
            </a:r>
          </a:p>
          <a:p>
            <a:pPr marL="457200" lvl="1" indent="0">
              <a:buNone/>
            </a:pPr>
            <a:r>
              <a:rPr lang="en-MY" sz="1800" dirty="0"/>
              <a:t>A single Decision Tree is often prone to overfitting, whereas Random Forest, an ensemble method, combines multiple decision trees to produce a more generalized model.</a:t>
            </a:r>
          </a:p>
          <a:p>
            <a:pPr marL="0" indent="0">
              <a:buNone/>
            </a:pPr>
            <a:r>
              <a:rPr lang="en-MY" sz="1800" dirty="0"/>
              <a:t>10. Pruning:</a:t>
            </a:r>
          </a:p>
          <a:p>
            <a:pPr marL="457200" lvl="1" indent="0">
              <a:buNone/>
            </a:pPr>
            <a:r>
              <a:rPr lang="en-MY" sz="1800" dirty="0"/>
              <a:t>A technique used to reduce the size of the tree and mitigate overfitting. It involves removing sections of the tree that provide little power in predicting target values.</a:t>
            </a:r>
          </a:p>
          <a:p>
            <a:r>
              <a:rPr lang="en-MY" sz="1800" dirty="0"/>
              <a:t>This overview should provide a good starting point for understanding Decision Trees. They serve as a fundamental building block for many other machine learning algorithms, especially ensemble methods like Random Forest and Gradient Boosted Trees.</a:t>
            </a:r>
          </a:p>
          <a:p>
            <a:endParaRPr lang="en-MY" sz="1300" dirty="0"/>
          </a:p>
          <a:p>
            <a:endParaRPr lang="en-MY" sz="1300" dirty="0"/>
          </a:p>
        </p:txBody>
      </p:sp>
    </p:spTree>
    <p:extLst>
      <p:ext uri="{BB962C8B-B14F-4D97-AF65-F5344CB8AC3E}">
        <p14:creationId xmlns:p14="http://schemas.microsoft.com/office/powerpoint/2010/main" val="2518645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MY">
                <a:solidFill>
                  <a:srgbClr val="FFFFFF"/>
                </a:solidFill>
              </a:rPr>
              <a:t> identify overfitting in a decision tree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r>
              <a:rPr lang="en-US" sz="2200" dirty="0"/>
              <a:t>High Training Accuracy but Low Test Accuracy: If the model performs exceptionally well on training data but poorly on test or new data, it's likely overfitting.</a:t>
            </a:r>
          </a:p>
          <a:p>
            <a:endParaRPr lang="en-US" sz="2200" dirty="0"/>
          </a:p>
          <a:p>
            <a:r>
              <a:rPr lang="en-US" sz="2200" dirty="0"/>
              <a:t>Complex Tree Structure: A tree that has grown too deep with many branches might be capturing noise and specific patterns in the training data rather than general trends.</a:t>
            </a:r>
          </a:p>
          <a:p>
            <a:endParaRPr lang="en-US" sz="2200" dirty="0"/>
          </a:p>
          <a:p>
            <a:r>
              <a:rPr lang="en-US" sz="2200" dirty="0"/>
              <a:t>Minimal Improvement with Additional Data: If adding more data doesn't improve model performance, it may be overfitted to the original dataset.</a:t>
            </a:r>
          </a:p>
          <a:p>
            <a:endParaRPr lang="en-US" sz="2200" dirty="0"/>
          </a:p>
          <a:p>
            <a:pPr marL="0" indent="0">
              <a:buNone/>
            </a:pPr>
            <a:r>
              <a:rPr lang="en-US" sz="2200" dirty="0"/>
              <a:t>Regularization techniques like pruning the tree or setting a maximum depth can help prevent overfitting.</a:t>
            </a:r>
            <a:endParaRPr lang="en-MY" sz="2200" dirty="0"/>
          </a:p>
        </p:txBody>
      </p:sp>
    </p:spTree>
    <p:extLst>
      <p:ext uri="{BB962C8B-B14F-4D97-AF65-F5344CB8AC3E}">
        <p14:creationId xmlns:p14="http://schemas.microsoft.com/office/powerpoint/2010/main" val="1990407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MY">
                <a:solidFill>
                  <a:srgbClr val="FFFFFF"/>
                </a:solidFill>
              </a:rPr>
              <a:t>Scenario Description</a:t>
            </a:r>
            <a:br>
              <a:rPr lang="en-MY">
                <a:solidFill>
                  <a:srgbClr val="FFFFFF"/>
                </a:solidFill>
              </a:rPr>
            </a:br>
            <a:endParaRPr lang="en-MY">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pPr marL="0" indent="0">
              <a:buNone/>
            </a:pPr>
            <a:endParaRPr lang="en-US" sz="2000" dirty="0"/>
          </a:p>
          <a:p>
            <a:r>
              <a:rPr lang="en-US" sz="2000" dirty="0" err="1"/>
              <a:t>Overfitted</a:t>
            </a:r>
            <a:r>
              <a:rPr lang="en-US" sz="2000" dirty="0"/>
              <a:t> Data: The training data might include very specific, noisy, or irrelevant features that the model learns as significant. This could lead to a model performing exceptionally well on the training set but poorly on the testing set, which does not contain these specific patterns.</a:t>
            </a:r>
          </a:p>
          <a:p>
            <a:endParaRPr lang="en-US" sz="2000" dirty="0"/>
          </a:p>
          <a:p>
            <a:r>
              <a:rPr lang="en-US" sz="2000" dirty="0"/>
              <a:t>Unbalanced Classes: If the training data has unbalanced classes (more instances of one class than another), the model might become biased towards predicting the majority class, performing well on the training set but poorly on a more balanced testing set.</a:t>
            </a:r>
          </a:p>
          <a:p>
            <a:endParaRPr lang="en-US" sz="2000" dirty="0"/>
          </a:p>
          <a:p>
            <a:r>
              <a:rPr lang="en-US" sz="2000" dirty="0"/>
              <a:t>Limited Generalization: The data contains complex, high-dimensional features which the model learns too specifically, leading to poor performance on unseen data.</a:t>
            </a:r>
            <a:endParaRPr lang="en-MY" sz="2000" dirty="0"/>
          </a:p>
        </p:txBody>
      </p:sp>
    </p:spTree>
    <p:extLst>
      <p:ext uri="{BB962C8B-B14F-4D97-AF65-F5344CB8AC3E}">
        <p14:creationId xmlns:p14="http://schemas.microsoft.com/office/powerpoint/2010/main" val="2537901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orm's-eye view of a large tree">
            <a:extLst>
              <a:ext uri="{FF2B5EF4-FFF2-40B4-BE49-F238E27FC236}">
                <a16:creationId xmlns:a16="http://schemas.microsoft.com/office/drawing/2014/main" id="{8AA58B00-59E3-88AB-EBEC-B475FAA317F5}"/>
              </a:ext>
            </a:extLst>
          </p:cNvPr>
          <p:cNvPicPr>
            <a:picLocks noChangeAspect="1"/>
          </p:cNvPicPr>
          <p:nvPr/>
        </p:nvPicPr>
        <p:blipFill rotWithShape="1">
          <a:blip r:embed="rId2"/>
          <a:srcRect l="7482" r="33252" b="-1"/>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B5A4A4-E062-37BA-7992-D34A374CCB51}"/>
              </a:ext>
            </a:extLst>
          </p:cNvPr>
          <p:cNvSpPr>
            <a:spLocks noGrp="1"/>
          </p:cNvSpPr>
          <p:nvPr>
            <p:ph type="title"/>
          </p:nvPr>
        </p:nvSpPr>
        <p:spPr>
          <a:xfrm>
            <a:off x="761801" y="328512"/>
            <a:ext cx="4778387" cy="1628970"/>
          </a:xfrm>
        </p:spPr>
        <p:txBody>
          <a:bodyPr anchor="ctr">
            <a:normAutofit/>
          </a:bodyPr>
          <a:lstStyle/>
          <a:p>
            <a:r>
              <a:rPr lang="en-MY" sz="4000"/>
              <a:t>Underfitting in decision trees</a:t>
            </a:r>
          </a:p>
        </p:txBody>
      </p:sp>
      <p:sp>
        <p:nvSpPr>
          <p:cNvPr id="3" name="Content Placeholder 2">
            <a:extLst>
              <a:ext uri="{FF2B5EF4-FFF2-40B4-BE49-F238E27FC236}">
                <a16:creationId xmlns:a16="http://schemas.microsoft.com/office/drawing/2014/main" id="{6449583A-E150-21B8-C74B-14824C3EA2DA}"/>
              </a:ext>
            </a:extLst>
          </p:cNvPr>
          <p:cNvSpPr>
            <a:spLocks noGrp="1"/>
          </p:cNvSpPr>
          <p:nvPr>
            <p:ph idx="1"/>
          </p:nvPr>
        </p:nvSpPr>
        <p:spPr>
          <a:xfrm>
            <a:off x="761801" y="2884929"/>
            <a:ext cx="4659756" cy="3374137"/>
          </a:xfrm>
        </p:spPr>
        <p:txBody>
          <a:bodyPr anchor="ctr">
            <a:normAutofit/>
          </a:bodyPr>
          <a:lstStyle/>
          <a:p>
            <a:pPr marL="0" indent="0">
              <a:buNone/>
            </a:pPr>
            <a:r>
              <a:rPr lang="en-MY" sz="1400"/>
              <a:t>characterized by high bias, occurs when the model is too simple to capture the underlying patterns in the data. Several factors can contribute to underfitting in decision trees:</a:t>
            </a:r>
          </a:p>
          <a:p>
            <a:r>
              <a:rPr lang="en-MY" sz="1400"/>
              <a:t>Insufficient Depth: If a decision tree is too shallow (i.e., it has very few layers of decisions), it might not capture the complexities and subtleties in the data. A deeper tree can represent more decision paths and potentially capture more varied patterns in the data.</a:t>
            </a:r>
          </a:p>
          <a:p>
            <a:endParaRPr lang="en-MY" sz="1400"/>
          </a:p>
          <a:p>
            <a:r>
              <a:rPr lang="en-MY" sz="1400"/>
              <a:t>Excessive Pruning: While pruning is used to reduce overfitting by trimming off branches of the tree that don't provide much predictive power, overly aggressive pruning can lead to underfitting. If you remove too many branches, the tree might become too generalized to make accurate predictions.</a:t>
            </a:r>
          </a:p>
        </p:txBody>
      </p:sp>
    </p:spTree>
    <p:extLst>
      <p:ext uri="{BB962C8B-B14F-4D97-AF65-F5344CB8AC3E}">
        <p14:creationId xmlns:p14="http://schemas.microsoft.com/office/powerpoint/2010/main" val="4187933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388</TotalTime>
  <Words>3384</Words>
  <Application>Microsoft Office PowerPoint</Application>
  <PresentationFormat>Widescreen</PresentationFormat>
  <Paragraphs>223</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Chapter 8</vt:lpstr>
      <vt:lpstr>course outline</vt:lpstr>
      <vt:lpstr>Introduction - Overview of Decision Trees</vt:lpstr>
      <vt:lpstr>Introduction - Overview of Decision Trees </vt:lpstr>
      <vt:lpstr>Introduction - Overview of Decision Trees</vt:lpstr>
      <vt:lpstr>Introduction - Overview of Decision Trees</vt:lpstr>
      <vt:lpstr> identify overfitting in a decision tree</vt:lpstr>
      <vt:lpstr>Scenario Description </vt:lpstr>
      <vt:lpstr>Underfitting in decision trees</vt:lpstr>
      <vt:lpstr>Underfitting in decision trees</vt:lpstr>
      <vt:lpstr>Underfitting in decision trees</vt:lpstr>
      <vt:lpstr>History of decision trees</vt:lpstr>
      <vt:lpstr>History of decision trees</vt:lpstr>
      <vt:lpstr>History of decision trees</vt:lpstr>
      <vt:lpstr>Ensemble Methods: Boosting and Bagging</vt:lpstr>
      <vt:lpstr>Regression (Continuous Output) </vt:lpstr>
      <vt:lpstr>Classification (Categorical Output)</vt:lpstr>
      <vt:lpstr>Hybrid Decision Tree</vt:lpstr>
      <vt:lpstr>Ensemble Methods: Boosting and Bagging</vt:lpstr>
      <vt:lpstr>Ensemble Methods: Boosting and Bagging</vt:lpstr>
      <vt:lpstr>Ensemble Methods: Boosting and Bagging</vt:lpstr>
      <vt:lpstr>Ensemble Methods: Boosting and Bagging</vt:lpstr>
      <vt:lpstr>Getting Started with SAS Enterprise Miner</vt:lpstr>
      <vt:lpstr>Getting Started with SAS Enterprise Miner</vt:lpstr>
      <vt:lpstr>Advanced Configuration and Tuning in SAS Enterprise Miner</vt:lpstr>
      <vt:lpstr>Modern Tools and Technologies</vt:lpstr>
      <vt:lpstr>Modern Real-World Applications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dc:title>
  <dc:creator>TEH YING WAH</dc:creator>
  <cp:lastModifiedBy>TEH YING WAH</cp:lastModifiedBy>
  <cp:revision>31</cp:revision>
  <dcterms:created xsi:type="dcterms:W3CDTF">2023-10-13T05:17:27Z</dcterms:created>
  <dcterms:modified xsi:type="dcterms:W3CDTF">2024-09-28T13:37:57Z</dcterms:modified>
</cp:coreProperties>
</file>