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59" r:id="rId6"/>
    <p:sldId id="260" r:id="rId7"/>
    <p:sldId id="261" r:id="rId8"/>
    <p:sldId id="262" r:id="rId9"/>
    <p:sldId id="263" r:id="rId10"/>
    <p:sldId id="277"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0B37FBF-00C3-48F8-B50C-28FCE150154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0059EF3-DA2F-40F1-859E-8E6152970312}">
      <dgm:prSet/>
      <dgm:spPr/>
      <dgm:t>
        <a:bodyPr/>
        <a:lstStyle/>
        <a:p>
          <a:r>
            <a:rPr lang="en-MY"/>
            <a:t>privacy-preserving data mining</a:t>
          </a:r>
          <a:endParaRPr lang="en-US"/>
        </a:p>
      </dgm:t>
    </dgm:pt>
    <dgm:pt modelId="{9E07112F-4B73-46BF-BB8B-F9A225D11208}" type="parTrans" cxnId="{CA1BB360-ADCD-40D7-872C-6A185DA9D8D3}">
      <dgm:prSet/>
      <dgm:spPr/>
      <dgm:t>
        <a:bodyPr/>
        <a:lstStyle/>
        <a:p>
          <a:endParaRPr lang="en-US"/>
        </a:p>
      </dgm:t>
    </dgm:pt>
    <dgm:pt modelId="{64B1BF5F-0EF8-4506-9936-06FC4E866682}" type="sibTrans" cxnId="{CA1BB360-ADCD-40D7-872C-6A185DA9D8D3}">
      <dgm:prSet/>
      <dgm:spPr/>
      <dgm:t>
        <a:bodyPr/>
        <a:lstStyle/>
        <a:p>
          <a:endParaRPr lang="en-US"/>
        </a:p>
      </dgm:t>
    </dgm:pt>
    <dgm:pt modelId="{70D65E3A-3D12-4889-9746-E00A904B508B}">
      <dgm:prSet/>
      <dgm:spPr/>
      <dgm:t>
        <a:bodyPr/>
        <a:lstStyle/>
        <a:p>
          <a:r>
            <a:rPr lang="en-MY"/>
            <a:t>real-time association rule generation and its importance in streaming analytic</a:t>
          </a:r>
          <a:endParaRPr lang="en-US"/>
        </a:p>
      </dgm:t>
    </dgm:pt>
    <dgm:pt modelId="{9EDD3EB4-95C0-4A56-86B2-87B7A167B1AF}" type="parTrans" cxnId="{79426F02-28F7-4F48-B235-17D04505502C}">
      <dgm:prSet/>
      <dgm:spPr/>
      <dgm:t>
        <a:bodyPr/>
        <a:lstStyle/>
        <a:p>
          <a:endParaRPr lang="en-US"/>
        </a:p>
      </dgm:t>
    </dgm:pt>
    <dgm:pt modelId="{1730A2D4-1339-445D-87A2-09CF102929A3}" type="sibTrans" cxnId="{79426F02-28F7-4F48-B235-17D04505502C}">
      <dgm:prSet/>
      <dgm:spPr/>
      <dgm:t>
        <a:bodyPr/>
        <a:lstStyle/>
        <a:p>
          <a:endParaRPr lang="en-US"/>
        </a:p>
      </dgm:t>
    </dgm:pt>
    <dgm:pt modelId="{C7CBCB0E-6C0F-4464-845B-4035C0FCE9C5}">
      <dgm:prSet/>
      <dgm:spPr/>
      <dgm:t>
        <a:bodyPr/>
        <a:lstStyle/>
        <a:p>
          <a:r>
            <a:rPr lang="en-MY"/>
            <a:t>AI Integration: machine learning models enhance association rule discovery by optimizing rule relevance.</a:t>
          </a:r>
          <a:endParaRPr lang="en-US"/>
        </a:p>
      </dgm:t>
    </dgm:pt>
    <dgm:pt modelId="{802BCED4-9A2A-4E07-9A7B-47A946F7618D}" type="parTrans" cxnId="{B40D3B86-0326-4FB9-ABEB-4268A6838E0D}">
      <dgm:prSet/>
      <dgm:spPr/>
      <dgm:t>
        <a:bodyPr/>
        <a:lstStyle/>
        <a:p>
          <a:endParaRPr lang="en-US"/>
        </a:p>
      </dgm:t>
    </dgm:pt>
    <dgm:pt modelId="{E3541EBE-D3B5-4056-8ED9-9EBED6649EC4}" type="sibTrans" cxnId="{B40D3B86-0326-4FB9-ABEB-4268A6838E0D}">
      <dgm:prSet/>
      <dgm:spPr/>
      <dgm:t>
        <a:bodyPr/>
        <a:lstStyle/>
        <a:p>
          <a:endParaRPr lang="en-US"/>
        </a:p>
      </dgm:t>
    </dgm:pt>
    <dgm:pt modelId="{73DE99FD-B22C-4162-A3F0-DC7633A8C085}" type="pres">
      <dgm:prSet presAssocID="{80B37FBF-00C3-48F8-B50C-28FCE1501541}" presName="root" presStyleCnt="0">
        <dgm:presLayoutVars>
          <dgm:dir/>
          <dgm:resizeHandles val="exact"/>
        </dgm:presLayoutVars>
      </dgm:prSet>
      <dgm:spPr/>
    </dgm:pt>
    <dgm:pt modelId="{726C32D1-3425-472E-A9C6-25AC5C07650F}" type="pres">
      <dgm:prSet presAssocID="{90059EF3-DA2F-40F1-859E-8E6152970312}" presName="compNode" presStyleCnt="0"/>
      <dgm:spPr/>
    </dgm:pt>
    <dgm:pt modelId="{AE8CCA3C-920C-49FC-BEA6-CB514D90E0BC}" type="pres">
      <dgm:prSet presAssocID="{90059EF3-DA2F-40F1-859E-8E6152970312}" presName="bgRect" presStyleLbl="bgShp" presStyleIdx="0" presStyleCnt="3"/>
      <dgm:spPr/>
    </dgm:pt>
    <dgm:pt modelId="{D4B28A9B-04FB-4731-A950-4906B2BF1AE8}" type="pres">
      <dgm:prSet presAssocID="{90059EF3-DA2F-40F1-859E-8E61529703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35E7E99A-E6BA-41B9-8B2A-7387362D7603}" type="pres">
      <dgm:prSet presAssocID="{90059EF3-DA2F-40F1-859E-8E6152970312}" presName="spaceRect" presStyleCnt="0"/>
      <dgm:spPr/>
    </dgm:pt>
    <dgm:pt modelId="{04DAD9D0-184C-42E3-A89A-AF33C3DA0EE8}" type="pres">
      <dgm:prSet presAssocID="{90059EF3-DA2F-40F1-859E-8E6152970312}" presName="parTx" presStyleLbl="revTx" presStyleIdx="0" presStyleCnt="3">
        <dgm:presLayoutVars>
          <dgm:chMax val="0"/>
          <dgm:chPref val="0"/>
        </dgm:presLayoutVars>
      </dgm:prSet>
      <dgm:spPr/>
    </dgm:pt>
    <dgm:pt modelId="{1D00D1CE-FBB3-41E1-AA7F-E27667FD86F8}" type="pres">
      <dgm:prSet presAssocID="{64B1BF5F-0EF8-4506-9936-06FC4E866682}" presName="sibTrans" presStyleCnt="0"/>
      <dgm:spPr/>
    </dgm:pt>
    <dgm:pt modelId="{334D0D25-213F-4D7B-8867-34BBC20733E2}" type="pres">
      <dgm:prSet presAssocID="{70D65E3A-3D12-4889-9746-E00A904B508B}" presName="compNode" presStyleCnt="0"/>
      <dgm:spPr/>
    </dgm:pt>
    <dgm:pt modelId="{BBED0B8F-4961-4914-A597-558A46C41A97}" type="pres">
      <dgm:prSet presAssocID="{70D65E3A-3D12-4889-9746-E00A904B508B}" presName="bgRect" presStyleLbl="bgShp" presStyleIdx="1" presStyleCnt="3"/>
      <dgm:spPr/>
    </dgm:pt>
    <dgm:pt modelId="{CCB1ABBD-756A-4CF1-9EA1-369D227F69DB}" type="pres">
      <dgm:prSet presAssocID="{70D65E3A-3D12-4889-9746-E00A904B50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F7A3527-E2D5-4A3A-BC27-191A604DA096}" type="pres">
      <dgm:prSet presAssocID="{70D65E3A-3D12-4889-9746-E00A904B508B}" presName="spaceRect" presStyleCnt="0"/>
      <dgm:spPr/>
    </dgm:pt>
    <dgm:pt modelId="{BE8EE5F5-CBE8-4520-804B-9D68E40E90A7}" type="pres">
      <dgm:prSet presAssocID="{70D65E3A-3D12-4889-9746-E00A904B508B}" presName="parTx" presStyleLbl="revTx" presStyleIdx="1" presStyleCnt="3">
        <dgm:presLayoutVars>
          <dgm:chMax val="0"/>
          <dgm:chPref val="0"/>
        </dgm:presLayoutVars>
      </dgm:prSet>
      <dgm:spPr/>
    </dgm:pt>
    <dgm:pt modelId="{0814ECA8-8440-421F-87F3-1E1D44F5D853}" type="pres">
      <dgm:prSet presAssocID="{1730A2D4-1339-445D-87A2-09CF102929A3}" presName="sibTrans" presStyleCnt="0"/>
      <dgm:spPr/>
    </dgm:pt>
    <dgm:pt modelId="{6EE8A006-9731-43D1-92EC-944604355307}" type="pres">
      <dgm:prSet presAssocID="{C7CBCB0E-6C0F-4464-845B-4035C0FCE9C5}" presName="compNode" presStyleCnt="0"/>
      <dgm:spPr/>
    </dgm:pt>
    <dgm:pt modelId="{5218FADD-66D9-45E2-BAB1-2BD0F5F75192}" type="pres">
      <dgm:prSet presAssocID="{C7CBCB0E-6C0F-4464-845B-4035C0FCE9C5}" presName="bgRect" presStyleLbl="bgShp" presStyleIdx="2" presStyleCnt="3"/>
      <dgm:spPr/>
    </dgm:pt>
    <dgm:pt modelId="{759758BC-00D8-413F-8187-D59A3AC0CFE5}" type="pres">
      <dgm:prSet presAssocID="{C7CBCB0E-6C0F-4464-845B-4035C0FCE9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CBC03E9E-94C6-4B28-B36D-6139F2FC169D}" type="pres">
      <dgm:prSet presAssocID="{C7CBCB0E-6C0F-4464-845B-4035C0FCE9C5}" presName="spaceRect" presStyleCnt="0"/>
      <dgm:spPr/>
    </dgm:pt>
    <dgm:pt modelId="{A547FCA4-CA21-40E8-B6DF-FD8F261DCFD2}" type="pres">
      <dgm:prSet presAssocID="{C7CBCB0E-6C0F-4464-845B-4035C0FCE9C5}" presName="parTx" presStyleLbl="revTx" presStyleIdx="2" presStyleCnt="3">
        <dgm:presLayoutVars>
          <dgm:chMax val="0"/>
          <dgm:chPref val="0"/>
        </dgm:presLayoutVars>
      </dgm:prSet>
      <dgm:spPr/>
    </dgm:pt>
  </dgm:ptLst>
  <dgm:cxnLst>
    <dgm:cxn modelId="{79426F02-28F7-4F48-B235-17D04505502C}" srcId="{80B37FBF-00C3-48F8-B50C-28FCE1501541}" destId="{70D65E3A-3D12-4889-9746-E00A904B508B}" srcOrd="1" destOrd="0" parTransId="{9EDD3EB4-95C0-4A56-86B2-87B7A167B1AF}" sibTransId="{1730A2D4-1339-445D-87A2-09CF102929A3}"/>
    <dgm:cxn modelId="{8663D30F-613F-4420-8FDA-5BDEF85D419B}" type="presOf" srcId="{90059EF3-DA2F-40F1-859E-8E6152970312}" destId="{04DAD9D0-184C-42E3-A89A-AF33C3DA0EE8}" srcOrd="0" destOrd="0" presId="urn:microsoft.com/office/officeart/2018/2/layout/IconVerticalSolidList"/>
    <dgm:cxn modelId="{35F5392E-EF87-4ADF-BC49-F25678A36135}" type="presOf" srcId="{70D65E3A-3D12-4889-9746-E00A904B508B}" destId="{BE8EE5F5-CBE8-4520-804B-9D68E40E90A7}" srcOrd="0" destOrd="0" presId="urn:microsoft.com/office/officeart/2018/2/layout/IconVerticalSolidList"/>
    <dgm:cxn modelId="{CA1BB360-ADCD-40D7-872C-6A185DA9D8D3}" srcId="{80B37FBF-00C3-48F8-B50C-28FCE1501541}" destId="{90059EF3-DA2F-40F1-859E-8E6152970312}" srcOrd="0" destOrd="0" parTransId="{9E07112F-4B73-46BF-BB8B-F9A225D11208}" sibTransId="{64B1BF5F-0EF8-4506-9936-06FC4E866682}"/>
    <dgm:cxn modelId="{B40D3B86-0326-4FB9-ABEB-4268A6838E0D}" srcId="{80B37FBF-00C3-48F8-B50C-28FCE1501541}" destId="{C7CBCB0E-6C0F-4464-845B-4035C0FCE9C5}" srcOrd="2" destOrd="0" parTransId="{802BCED4-9A2A-4E07-9A7B-47A946F7618D}" sibTransId="{E3541EBE-D3B5-4056-8ED9-9EBED6649EC4}"/>
    <dgm:cxn modelId="{BC06979F-9C1A-45B1-9E52-98D6B426D704}" type="presOf" srcId="{80B37FBF-00C3-48F8-B50C-28FCE1501541}" destId="{73DE99FD-B22C-4162-A3F0-DC7633A8C085}" srcOrd="0" destOrd="0" presId="urn:microsoft.com/office/officeart/2018/2/layout/IconVerticalSolidList"/>
    <dgm:cxn modelId="{7A5604B5-BB93-4B7D-ABEF-419510831FDB}" type="presOf" srcId="{C7CBCB0E-6C0F-4464-845B-4035C0FCE9C5}" destId="{A547FCA4-CA21-40E8-B6DF-FD8F261DCFD2}" srcOrd="0" destOrd="0" presId="urn:microsoft.com/office/officeart/2018/2/layout/IconVerticalSolidList"/>
    <dgm:cxn modelId="{054C759D-A6A8-4A10-B6DA-8A45B3849DE8}" type="presParOf" srcId="{73DE99FD-B22C-4162-A3F0-DC7633A8C085}" destId="{726C32D1-3425-472E-A9C6-25AC5C07650F}" srcOrd="0" destOrd="0" presId="urn:microsoft.com/office/officeart/2018/2/layout/IconVerticalSolidList"/>
    <dgm:cxn modelId="{F3EE6BF5-0CA9-40DF-8814-D38025B2840B}" type="presParOf" srcId="{726C32D1-3425-472E-A9C6-25AC5C07650F}" destId="{AE8CCA3C-920C-49FC-BEA6-CB514D90E0BC}" srcOrd="0" destOrd="0" presId="urn:microsoft.com/office/officeart/2018/2/layout/IconVerticalSolidList"/>
    <dgm:cxn modelId="{BD9AB67B-9221-414E-AE96-7B9993F28E46}" type="presParOf" srcId="{726C32D1-3425-472E-A9C6-25AC5C07650F}" destId="{D4B28A9B-04FB-4731-A950-4906B2BF1AE8}" srcOrd="1" destOrd="0" presId="urn:microsoft.com/office/officeart/2018/2/layout/IconVerticalSolidList"/>
    <dgm:cxn modelId="{E0F96D28-23F9-40FB-ACEA-B9F6A842ED0B}" type="presParOf" srcId="{726C32D1-3425-472E-A9C6-25AC5C07650F}" destId="{35E7E99A-E6BA-41B9-8B2A-7387362D7603}" srcOrd="2" destOrd="0" presId="urn:microsoft.com/office/officeart/2018/2/layout/IconVerticalSolidList"/>
    <dgm:cxn modelId="{7AD70A9D-8543-4D93-840A-542247707059}" type="presParOf" srcId="{726C32D1-3425-472E-A9C6-25AC5C07650F}" destId="{04DAD9D0-184C-42E3-A89A-AF33C3DA0EE8}" srcOrd="3" destOrd="0" presId="urn:microsoft.com/office/officeart/2018/2/layout/IconVerticalSolidList"/>
    <dgm:cxn modelId="{BCFBFE24-0740-4733-B091-11BC6DA8F691}" type="presParOf" srcId="{73DE99FD-B22C-4162-A3F0-DC7633A8C085}" destId="{1D00D1CE-FBB3-41E1-AA7F-E27667FD86F8}" srcOrd="1" destOrd="0" presId="urn:microsoft.com/office/officeart/2018/2/layout/IconVerticalSolidList"/>
    <dgm:cxn modelId="{132C0758-F507-415B-A683-2B2F1348FD61}" type="presParOf" srcId="{73DE99FD-B22C-4162-A3F0-DC7633A8C085}" destId="{334D0D25-213F-4D7B-8867-34BBC20733E2}" srcOrd="2" destOrd="0" presId="urn:microsoft.com/office/officeart/2018/2/layout/IconVerticalSolidList"/>
    <dgm:cxn modelId="{629F9251-499D-4996-8852-13E6E27F88A1}" type="presParOf" srcId="{334D0D25-213F-4D7B-8867-34BBC20733E2}" destId="{BBED0B8F-4961-4914-A597-558A46C41A97}" srcOrd="0" destOrd="0" presId="urn:microsoft.com/office/officeart/2018/2/layout/IconVerticalSolidList"/>
    <dgm:cxn modelId="{508C70D1-BB88-4C00-8E2D-E065FA87CDDD}" type="presParOf" srcId="{334D0D25-213F-4D7B-8867-34BBC20733E2}" destId="{CCB1ABBD-756A-4CF1-9EA1-369D227F69DB}" srcOrd="1" destOrd="0" presId="urn:microsoft.com/office/officeart/2018/2/layout/IconVerticalSolidList"/>
    <dgm:cxn modelId="{AA1A336E-168D-457A-B53F-9BA01963F26C}" type="presParOf" srcId="{334D0D25-213F-4D7B-8867-34BBC20733E2}" destId="{CF7A3527-E2D5-4A3A-BC27-191A604DA096}" srcOrd="2" destOrd="0" presId="urn:microsoft.com/office/officeart/2018/2/layout/IconVerticalSolidList"/>
    <dgm:cxn modelId="{B835F3E9-0EC2-4B79-9B1F-9E1F51290624}" type="presParOf" srcId="{334D0D25-213F-4D7B-8867-34BBC20733E2}" destId="{BE8EE5F5-CBE8-4520-804B-9D68E40E90A7}" srcOrd="3" destOrd="0" presId="urn:microsoft.com/office/officeart/2018/2/layout/IconVerticalSolidList"/>
    <dgm:cxn modelId="{86C68CBB-3E75-4104-B4C2-7823BD26A2E0}" type="presParOf" srcId="{73DE99FD-B22C-4162-A3F0-DC7633A8C085}" destId="{0814ECA8-8440-421F-87F3-1E1D44F5D853}" srcOrd="3" destOrd="0" presId="urn:microsoft.com/office/officeart/2018/2/layout/IconVerticalSolidList"/>
    <dgm:cxn modelId="{BCE23074-2DEB-428F-8649-5D3DE739365A}" type="presParOf" srcId="{73DE99FD-B22C-4162-A3F0-DC7633A8C085}" destId="{6EE8A006-9731-43D1-92EC-944604355307}" srcOrd="4" destOrd="0" presId="urn:microsoft.com/office/officeart/2018/2/layout/IconVerticalSolidList"/>
    <dgm:cxn modelId="{F06543F3-202A-4ACA-95C7-06159F37777C}" type="presParOf" srcId="{6EE8A006-9731-43D1-92EC-944604355307}" destId="{5218FADD-66D9-45E2-BAB1-2BD0F5F75192}" srcOrd="0" destOrd="0" presId="urn:microsoft.com/office/officeart/2018/2/layout/IconVerticalSolidList"/>
    <dgm:cxn modelId="{544814B7-DBEA-4C06-9D04-69E1642EA52D}" type="presParOf" srcId="{6EE8A006-9731-43D1-92EC-944604355307}" destId="{759758BC-00D8-413F-8187-D59A3AC0CFE5}" srcOrd="1" destOrd="0" presId="urn:microsoft.com/office/officeart/2018/2/layout/IconVerticalSolidList"/>
    <dgm:cxn modelId="{063EF4BD-B03D-48E1-A69B-4F66A3E21B4E}" type="presParOf" srcId="{6EE8A006-9731-43D1-92EC-944604355307}" destId="{CBC03E9E-94C6-4B28-B36D-6139F2FC169D}" srcOrd="2" destOrd="0" presId="urn:microsoft.com/office/officeart/2018/2/layout/IconVerticalSolidList"/>
    <dgm:cxn modelId="{04A6E420-A978-49A7-BA36-5A93E68C93AF}" type="presParOf" srcId="{6EE8A006-9731-43D1-92EC-944604355307}" destId="{A547FCA4-CA21-40E8-B6DF-FD8F261DCF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CCA3C-920C-49FC-BEA6-CB514D90E0BC}">
      <dsp:nvSpPr>
        <dsp:cNvPr id="0" name=""/>
        <dsp:cNvSpPr/>
      </dsp:nvSpPr>
      <dsp:spPr>
        <a:xfrm>
          <a:off x="0" y="682"/>
          <a:ext cx="6245265" cy="159656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B28A9B-04FB-4731-A950-4906B2BF1AE8}">
      <dsp:nvSpPr>
        <dsp:cNvPr id="0" name=""/>
        <dsp:cNvSpPr/>
      </dsp:nvSpPr>
      <dsp:spPr>
        <a:xfrm>
          <a:off x="482961" y="359909"/>
          <a:ext cx="878111" cy="878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DAD9D0-184C-42E3-A89A-AF33C3DA0EE8}">
      <dsp:nvSpPr>
        <dsp:cNvPr id="0" name=""/>
        <dsp:cNvSpPr/>
      </dsp:nvSpPr>
      <dsp:spPr>
        <a:xfrm>
          <a:off x="1844034" y="682"/>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977900">
            <a:lnSpc>
              <a:spcPct val="90000"/>
            </a:lnSpc>
            <a:spcBef>
              <a:spcPct val="0"/>
            </a:spcBef>
            <a:spcAft>
              <a:spcPct val="35000"/>
            </a:spcAft>
            <a:buNone/>
          </a:pPr>
          <a:r>
            <a:rPr lang="en-MY" sz="2200" kern="1200"/>
            <a:t>privacy-preserving data mining</a:t>
          </a:r>
          <a:endParaRPr lang="en-US" sz="2200" kern="1200"/>
        </a:p>
      </dsp:txBody>
      <dsp:txXfrm>
        <a:off x="1844034" y="682"/>
        <a:ext cx="4401230" cy="1596566"/>
      </dsp:txXfrm>
    </dsp:sp>
    <dsp:sp modelId="{BBED0B8F-4961-4914-A597-558A46C41A97}">
      <dsp:nvSpPr>
        <dsp:cNvPr id="0" name=""/>
        <dsp:cNvSpPr/>
      </dsp:nvSpPr>
      <dsp:spPr>
        <a:xfrm>
          <a:off x="0" y="1996390"/>
          <a:ext cx="6245265" cy="159656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1ABBD-756A-4CF1-9EA1-369D227F69DB}">
      <dsp:nvSpPr>
        <dsp:cNvPr id="0" name=""/>
        <dsp:cNvSpPr/>
      </dsp:nvSpPr>
      <dsp:spPr>
        <a:xfrm>
          <a:off x="482961" y="2355617"/>
          <a:ext cx="878111" cy="878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8EE5F5-CBE8-4520-804B-9D68E40E90A7}">
      <dsp:nvSpPr>
        <dsp:cNvPr id="0" name=""/>
        <dsp:cNvSpPr/>
      </dsp:nvSpPr>
      <dsp:spPr>
        <a:xfrm>
          <a:off x="1844034" y="1996390"/>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977900">
            <a:lnSpc>
              <a:spcPct val="90000"/>
            </a:lnSpc>
            <a:spcBef>
              <a:spcPct val="0"/>
            </a:spcBef>
            <a:spcAft>
              <a:spcPct val="35000"/>
            </a:spcAft>
            <a:buNone/>
          </a:pPr>
          <a:r>
            <a:rPr lang="en-MY" sz="2200" kern="1200"/>
            <a:t>real-time association rule generation and its importance in streaming analytic</a:t>
          </a:r>
          <a:endParaRPr lang="en-US" sz="2200" kern="1200"/>
        </a:p>
      </dsp:txBody>
      <dsp:txXfrm>
        <a:off x="1844034" y="1996390"/>
        <a:ext cx="4401230" cy="1596566"/>
      </dsp:txXfrm>
    </dsp:sp>
    <dsp:sp modelId="{5218FADD-66D9-45E2-BAB1-2BD0F5F75192}">
      <dsp:nvSpPr>
        <dsp:cNvPr id="0" name=""/>
        <dsp:cNvSpPr/>
      </dsp:nvSpPr>
      <dsp:spPr>
        <a:xfrm>
          <a:off x="0" y="3992098"/>
          <a:ext cx="6245265" cy="15965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9758BC-00D8-413F-8187-D59A3AC0CFE5}">
      <dsp:nvSpPr>
        <dsp:cNvPr id="0" name=""/>
        <dsp:cNvSpPr/>
      </dsp:nvSpPr>
      <dsp:spPr>
        <a:xfrm>
          <a:off x="482961" y="4351325"/>
          <a:ext cx="878111" cy="8781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47FCA4-CA21-40E8-B6DF-FD8F261DCFD2}">
      <dsp:nvSpPr>
        <dsp:cNvPr id="0" name=""/>
        <dsp:cNvSpPr/>
      </dsp:nvSpPr>
      <dsp:spPr>
        <a:xfrm>
          <a:off x="1844034" y="3992098"/>
          <a:ext cx="4401230" cy="1596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70" tIns="168970" rIns="168970" bIns="168970" numCol="1" spcCol="1270" anchor="ctr" anchorCtr="0">
          <a:noAutofit/>
        </a:bodyPr>
        <a:lstStyle/>
        <a:p>
          <a:pPr marL="0" lvl="0" indent="0" algn="l" defTabSz="977900">
            <a:lnSpc>
              <a:spcPct val="90000"/>
            </a:lnSpc>
            <a:spcBef>
              <a:spcPct val="0"/>
            </a:spcBef>
            <a:spcAft>
              <a:spcPct val="35000"/>
            </a:spcAft>
            <a:buNone/>
          </a:pPr>
          <a:r>
            <a:rPr lang="en-MY" sz="2200" kern="1200"/>
            <a:t>AI Integration: machine learning models enhance association rule discovery by optimizing rule relevance.</a:t>
          </a:r>
          <a:endParaRPr lang="en-US" sz="2200" kern="1200"/>
        </a:p>
      </dsp:txBody>
      <dsp:txXfrm>
        <a:off x="1844034" y="3992098"/>
        <a:ext cx="4401230" cy="15965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D3D5-13A0-D977-90F6-422F4413C0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448EBC18-1F48-B0AB-DF07-77F3F3128D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B2426263-CF83-8772-AE05-E13DB138D83C}"/>
              </a:ext>
            </a:extLst>
          </p:cNvPr>
          <p:cNvSpPr>
            <a:spLocks noGrp="1"/>
          </p:cNvSpPr>
          <p:nvPr>
            <p:ph type="dt" sz="half" idx="10"/>
          </p:nvPr>
        </p:nvSpPr>
        <p:spPr/>
        <p:txBody>
          <a:bodyPr/>
          <a:lstStyle/>
          <a:p>
            <a:fld id="{CB3A0AD5-F4B2-4A36-B455-A03A56A4B25C}" type="datetimeFigureOut">
              <a:rPr lang="en-MY" smtClean="0"/>
              <a:t>29/9/2024</a:t>
            </a:fld>
            <a:endParaRPr lang="en-MY"/>
          </a:p>
        </p:txBody>
      </p:sp>
      <p:sp>
        <p:nvSpPr>
          <p:cNvPr id="5" name="Footer Placeholder 4">
            <a:extLst>
              <a:ext uri="{FF2B5EF4-FFF2-40B4-BE49-F238E27FC236}">
                <a16:creationId xmlns:a16="http://schemas.microsoft.com/office/drawing/2014/main" id="{F12E2710-0599-91C7-2089-DA225C79820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AD27D08-6AEA-6728-F5FB-562D409C662D}"/>
              </a:ext>
            </a:extLst>
          </p:cNvPr>
          <p:cNvSpPr>
            <a:spLocks noGrp="1"/>
          </p:cNvSpPr>
          <p:nvPr>
            <p:ph type="sldNum" sz="quarter" idx="12"/>
          </p:nvPr>
        </p:nvSpPr>
        <p:spPr/>
        <p:txBody>
          <a:bodyPr/>
          <a:lstStyle/>
          <a:p>
            <a:fld id="{572D503A-B20A-4150-AC87-8CE86F653E6A}" type="slidenum">
              <a:rPr lang="en-MY" smtClean="0"/>
              <a:t>‹#›</a:t>
            </a:fld>
            <a:endParaRPr lang="en-MY"/>
          </a:p>
        </p:txBody>
      </p:sp>
    </p:spTree>
    <p:extLst>
      <p:ext uri="{BB962C8B-B14F-4D97-AF65-F5344CB8AC3E}">
        <p14:creationId xmlns:p14="http://schemas.microsoft.com/office/powerpoint/2010/main" val="201406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1475-0148-D133-BFF9-9F2A14F7DDDA}"/>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2B6100B2-0E9F-AC72-9936-F073297DB7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1AEB2A1-8D9E-ECAF-92D9-A1A89DBADA1B}"/>
              </a:ext>
            </a:extLst>
          </p:cNvPr>
          <p:cNvSpPr>
            <a:spLocks noGrp="1"/>
          </p:cNvSpPr>
          <p:nvPr>
            <p:ph type="dt" sz="half" idx="10"/>
          </p:nvPr>
        </p:nvSpPr>
        <p:spPr/>
        <p:txBody>
          <a:bodyPr/>
          <a:lstStyle/>
          <a:p>
            <a:fld id="{CB3A0AD5-F4B2-4A36-B455-A03A56A4B25C}" type="datetimeFigureOut">
              <a:rPr lang="en-MY" smtClean="0"/>
              <a:t>29/9/2024</a:t>
            </a:fld>
            <a:endParaRPr lang="en-MY"/>
          </a:p>
        </p:txBody>
      </p:sp>
      <p:sp>
        <p:nvSpPr>
          <p:cNvPr id="5" name="Footer Placeholder 4">
            <a:extLst>
              <a:ext uri="{FF2B5EF4-FFF2-40B4-BE49-F238E27FC236}">
                <a16:creationId xmlns:a16="http://schemas.microsoft.com/office/drawing/2014/main" id="{D22447A4-53D7-811E-0D6A-0D059BE9971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C0E1E12-EA94-C15C-E7CC-21B2C6E03D14}"/>
              </a:ext>
            </a:extLst>
          </p:cNvPr>
          <p:cNvSpPr>
            <a:spLocks noGrp="1"/>
          </p:cNvSpPr>
          <p:nvPr>
            <p:ph type="sldNum" sz="quarter" idx="12"/>
          </p:nvPr>
        </p:nvSpPr>
        <p:spPr/>
        <p:txBody>
          <a:bodyPr/>
          <a:lstStyle/>
          <a:p>
            <a:fld id="{572D503A-B20A-4150-AC87-8CE86F653E6A}" type="slidenum">
              <a:rPr lang="en-MY" smtClean="0"/>
              <a:t>‹#›</a:t>
            </a:fld>
            <a:endParaRPr lang="en-MY"/>
          </a:p>
        </p:txBody>
      </p:sp>
    </p:spTree>
    <p:extLst>
      <p:ext uri="{BB962C8B-B14F-4D97-AF65-F5344CB8AC3E}">
        <p14:creationId xmlns:p14="http://schemas.microsoft.com/office/powerpoint/2010/main" val="40204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70DB0-9E91-C2F6-30DC-37B7342AEA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D372AF3-87E6-6C6D-2363-D6D7CBD05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2DC6462-AF68-27F8-BD60-B854F4CFD572}"/>
              </a:ext>
            </a:extLst>
          </p:cNvPr>
          <p:cNvSpPr>
            <a:spLocks noGrp="1"/>
          </p:cNvSpPr>
          <p:nvPr>
            <p:ph type="dt" sz="half" idx="10"/>
          </p:nvPr>
        </p:nvSpPr>
        <p:spPr/>
        <p:txBody>
          <a:bodyPr/>
          <a:lstStyle/>
          <a:p>
            <a:fld id="{CB3A0AD5-F4B2-4A36-B455-A03A56A4B25C}" type="datetimeFigureOut">
              <a:rPr lang="en-MY" smtClean="0"/>
              <a:t>29/9/2024</a:t>
            </a:fld>
            <a:endParaRPr lang="en-MY"/>
          </a:p>
        </p:txBody>
      </p:sp>
      <p:sp>
        <p:nvSpPr>
          <p:cNvPr id="5" name="Footer Placeholder 4">
            <a:extLst>
              <a:ext uri="{FF2B5EF4-FFF2-40B4-BE49-F238E27FC236}">
                <a16:creationId xmlns:a16="http://schemas.microsoft.com/office/drawing/2014/main" id="{B39A878A-E3E5-0D03-9CD9-F3CF5E8325A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9B1DDAE-9E13-E9D9-82D7-98547247D985}"/>
              </a:ext>
            </a:extLst>
          </p:cNvPr>
          <p:cNvSpPr>
            <a:spLocks noGrp="1"/>
          </p:cNvSpPr>
          <p:nvPr>
            <p:ph type="sldNum" sz="quarter" idx="12"/>
          </p:nvPr>
        </p:nvSpPr>
        <p:spPr/>
        <p:txBody>
          <a:bodyPr/>
          <a:lstStyle/>
          <a:p>
            <a:fld id="{572D503A-B20A-4150-AC87-8CE86F653E6A}" type="slidenum">
              <a:rPr lang="en-MY" smtClean="0"/>
              <a:t>‹#›</a:t>
            </a:fld>
            <a:endParaRPr lang="en-MY"/>
          </a:p>
        </p:txBody>
      </p:sp>
    </p:spTree>
    <p:extLst>
      <p:ext uri="{BB962C8B-B14F-4D97-AF65-F5344CB8AC3E}">
        <p14:creationId xmlns:p14="http://schemas.microsoft.com/office/powerpoint/2010/main" val="354426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AC28C-8A16-1E8E-4762-54043FFE24C4}"/>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12C04EF-38B3-0A7E-1D4D-EBD64CD528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8442645-1198-9ABA-8212-7485BE848686}"/>
              </a:ext>
            </a:extLst>
          </p:cNvPr>
          <p:cNvSpPr>
            <a:spLocks noGrp="1"/>
          </p:cNvSpPr>
          <p:nvPr>
            <p:ph type="dt" sz="half" idx="10"/>
          </p:nvPr>
        </p:nvSpPr>
        <p:spPr/>
        <p:txBody>
          <a:bodyPr/>
          <a:lstStyle/>
          <a:p>
            <a:fld id="{CB3A0AD5-F4B2-4A36-B455-A03A56A4B25C}" type="datetimeFigureOut">
              <a:rPr lang="en-MY" smtClean="0"/>
              <a:t>29/9/2024</a:t>
            </a:fld>
            <a:endParaRPr lang="en-MY"/>
          </a:p>
        </p:txBody>
      </p:sp>
      <p:sp>
        <p:nvSpPr>
          <p:cNvPr id="5" name="Footer Placeholder 4">
            <a:extLst>
              <a:ext uri="{FF2B5EF4-FFF2-40B4-BE49-F238E27FC236}">
                <a16:creationId xmlns:a16="http://schemas.microsoft.com/office/drawing/2014/main" id="{8E0C961C-15AF-B9ED-5F20-713701F6BAD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6E82C1E-143E-150B-5517-43A675D37882}"/>
              </a:ext>
            </a:extLst>
          </p:cNvPr>
          <p:cNvSpPr>
            <a:spLocks noGrp="1"/>
          </p:cNvSpPr>
          <p:nvPr>
            <p:ph type="sldNum" sz="quarter" idx="12"/>
          </p:nvPr>
        </p:nvSpPr>
        <p:spPr/>
        <p:txBody>
          <a:bodyPr/>
          <a:lstStyle/>
          <a:p>
            <a:fld id="{572D503A-B20A-4150-AC87-8CE86F653E6A}" type="slidenum">
              <a:rPr lang="en-MY" smtClean="0"/>
              <a:t>‹#›</a:t>
            </a:fld>
            <a:endParaRPr lang="en-MY"/>
          </a:p>
        </p:txBody>
      </p:sp>
    </p:spTree>
    <p:extLst>
      <p:ext uri="{BB962C8B-B14F-4D97-AF65-F5344CB8AC3E}">
        <p14:creationId xmlns:p14="http://schemas.microsoft.com/office/powerpoint/2010/main" val="23273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5E4F-83E6-E66E-4D5B-BD1C0ABBA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FD2478DD-65E3-46E7-FE2F-5661A244D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73223C-AD3F-FCAF-BAAD-1C82909D5A28}"/>
              </a:ext>
            </a:extLst>
          </p:cNvPr>
          <p:cNvSpPr>
            <a:spLocks noGrp="1"/>
          </p:cNvSpPr>
          <p:nvPr>
            <p:ph type="dt" sz="half" idx="10"/>
          </p:nvPr>
        </p:nvSpPr>
        <p:spPr/>
        <p:txBody>
          <a:bodyPr/>
          <a:lstStyle/>
          <a:p>
            <a:fld id="{CB3A0AD5-F4B2-4A36-B455-A03A56A4B25C}" type="datetimeFigureOut">
              <a:rPr lang="en-MY" smtClean="0"/>
              <a:t>29/9/2024</a:t>
            </a:fld>
            <a:endParaRPr lang="en-MY"/>
          </a:p>
        </p:txBody>
      </p:sp>
      <p:sp>
        <p:nvSpPr>
          <p:cNvPr id="5" name="Footer Placeholder 4">
            <a:extLst>
              <a:ext uri="{FF2B5EF4-FFF2-40B4-BE49-F238E27FC236}">
                <a16:creationId xmlns:a16="http://schemas.microsoft.com/office/drawing/2014/main" id="{AEDFA3A2-C11D-4D67-0C06-19C0F18963C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B4A6BF9-C8AA-9B89-2B97-98BD7C2431B8}"/>
              </a:ext>
            </a:extLst>
          </p:cNvPr>
          <p:cNvSpPr>
            <a:spLocks noGrp="1"/>
          </p:cNvSpPr>
          <p:nvPr>
            <p:ph type="sldNum" sz="quarter" idx="12"/>
          </p:nvPr>
        </p:nvSpPr>
        <p:spPr/>
        <p:txBody>
          <a:bodyPr/>
          <a:lstStyle/>
          <a:p>
            <a:fld id="{572D503A-B20A-4150-AC87-8CE86F653E6A}" type="slidenum">
              <a:rPr lang="en-MY" smtClean="0"/>
              <a:t>‹#›</a:t>
            </a:fld>
            <a:endParaRPr lang="en-MY"/>
          </a:p>
        </p:txBody>
      </p:sp>
    </p:spTree>
    <p:extLst>
      <p:ext uri="{BB962C8B-B14F-4D97-AF65-F5344CB8AC3E}">
        <p14:creationId xmlns:p14="http://schemas.microsoft.com/office/powerpoint/2010/main" val="241099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270C-D3E8-3FB7-6BA5-B5B304DC32D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CF3EF44-02E9-86EA-2D5F-845AA9150E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44587B7D-4F8B-92DB-DE86-4144B2F0C0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CF9D8802-8C85-B2F4-36FC-8DEEA173D4BD}"/>
              </a:ext>
            </a:extLst>
          </p:cNvPr>
          <p:cNvSpPr>
            <a:spLocks noGrp="1"/>
          </p:cNvSpPr>
          <p:nvPr>
            <p:ph type="dt" sz="half" idx="10"/>
          </p:nvPr>
        </p:nvSpPr>
        <p:spPr/>
        <p:txBody>
          <a:bodyPr/>
          <a:lstStyle/>
          <a:p>
            <a:fld id="{CB3A0AD5-F4B2-4A36-B455-A03A56A4B25C}" type="datetimeFigureOut">
              <a:rPr lang="en-MY" smtClean="0"/>
              <a:t>29/9/2024</a:t>
            </a:fld>
            <a:endParaRPr lang="en-MY"/>
          </a:p>
        </p:txBody>
      </p:sp>
      <p:sp>
        <p:nvSpPr>
          <p:cNvPr id="6" name="Footer Placeholder 5">
            <a:extLst>
              <a:ext uri="{FF2B5EF4-FFF2-40B4-BE49-F238E27FC236}">
                <a16:creationId xmlns:a16="http://schemas.microsoft.com/office/drawing/2014/main" id="{CEA3F719-A95D-FF92-6294-935480269EB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DBDAF00-0696-EB35-178F-79D2423F63CA}"/>
              </a:ext>
            </a:extLst>
          </p:cNvPr>
          <p:cNvSpPr>
            <a:spLocks noGrp="1"/>
          </p:cNvSpPr>
          <p:nvPr>
            <p:ph type="sldNum" sz="quarter" idx="12"/>
          </p:nvPr>
        </p:nvSpPr>
        <p:spPr/>
        <p:txBody>
          <a:bodyPr/>
          <a:lstStyle/>
          <a:p>
            <a:fld id="{572D503A-B20A-4150-AC87-8CE86F653E6A}" type="slidenum">
              <a:rPr lang="en-MY" smtClean="0"/>
              <a:t>‹#›</a:t>
            </a:fld>
            <a:endParaRPr lang="en-MY"/>
          </a:p>
        </p:txBody>
      </p:sp>
    </p:spTree>
    <p:extLst>
      <p:ext uri="{BB962C8B-B14F-4D97-AF65-F5344CB8AC3E}">
        <p14:creationId xmlns:p14="http://schemas.microsoft.com/office/powerpoint/2010/main" val="1234278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5EF38-9C2D-E073-EE32-19F9F6DF8D6B}"/>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8ED5F3A-DB67-05BF-4158-A741CA454F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DB3DD-A8BE-612E-E413-26B026BC9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40D8EB0A-2C5E-134D-1D56-2A4B7FF49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2B39E4-6172-DC11-FECD-3FB98B10E0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152A326-3EDB-E017-B7D9-B51698E7A17E}"/>
              </a:ext>
            </a:extLst>
          </p:cNvPr>
          <p:cNvSpPr>
            <a:spLocks noGrp="1"/>
          </p:cNvSpPr>
          <p:nvPr>
            <p:ph type="dt" sz="half" idx="10"/>
          </p:nvPr>
        </p:nvSpPr>
        <p:spPr/>
        <p:txBody>
          <a:bodyPr/>
          <a:lstStyle/>
          <a:p>
            <a:fld id="{CB3A0AD5-F4B2-4A36-B455-A03A56A4B25C}" type="datetimeFigureOut">
              <a:rPr lang="en-MY" smtClean="0"/>
              <a:t>29/9/2024</a:t>
            </a:fld>
            <a:endParaRPr lang="en-MY"/>
          </a:p>
        </p:txBody>
      </p:sp>
      <p:sp>
        <p:nvSpPr>
          <p:cNvPr id="8" name="Footer Placeholder 7">
            <a:extLst>
              <a:ext uri="{FF2B5EF4-FFF2-40B4-BE49-F238E27FC236}">
                <a16:creationId xmlns:a16="http://schemas.microsoft.com/office/drawing/2014/main" id="{8AD87494-EFC4-36F5-CC5B-AD3F66D1A3D6}"/>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AFCA4EDE-493A-497D-584E-6B26B01A3AB5}"/>
              </a:ext>
            </a:extLst>
          </p:cNvPr>
          <p:cNvSpPr>
            <a:spLocks noGrp="1"/>
          </p:cNvSpPr>
          <p:nvPr>
            <p:ph type="sldNum" sz="quarter" idx="12"/>
          </p:nvPr>
        </p:nvSpPr>
        <p:spPr/>
        <p:txBody>
          <a:bodyPr/>
          <a:lstStyle/>
          <a:p>
            <a:fld id="{572D503A-B20A-4150-AC87-8CE86F653E6A}" type="slidenum">
              <a:rPr lang="en-MY" smtClean="0"/>
              <a:t>‹#›</a:t>
            </a:fld>
            <a:endParaRPr lang="en-MY"/>
          </a:p>
        </p:txBody>
      </p:sp>
    </p:spTree>
    <p:extLst>
      <p:ext uri="{BB962C8B-B14F-4D97-AF65-F5344CB8AC3E}">
        <p14:creationId xmlns:p14="http://schemas.microsoft.com/office/powerpoint/2010/main" val="77917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D604-A46B-93B1-0D78-D8DBA5D75BFF}"/>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F39FDC65-5138-6481-AC8F-D743090AFFD8}"/>
              </a:ext>
            </a:extLst>
          </p:cNvPr>
          <p:cNvSpPr>
            <a:spLocks noGrp="1"/>
          </p:cNvSpPr>
          <p:nvPr>
            <p:ph type="dt" sz="half" idx="10"/>
          </p:nvPr>
        </p:nvSpPr>
        <p:spPr/>
        <p:txBody>
          <a:bodyPr/>
          <a:lstStyle/>
          <a:p>
            <a:fld id="{CB3A0AD5-F4B2-4A36-B455-A03A56A4B25C}" type="datetimeFigureOut">
              <a:rPr lang="en-MY" smtClean="0"/>
              <a:t>29/9/2024</a:t>
            </a:fld>
            <a:endParaRPr lang="en-MY"/>
          </a:p>
        </p:txBody>
      </p:sp>
      <p:sp>
        <p:nvSpPr>
          <p:cNvPr id="4" name="Footer Placeholder 3">
            <a:extLst>
              <a:ext uri="{FF2B5EF4-FFF2-40B4-BE49-F238E27FC236}">
                <a16:creationId xmlns:a16="http://schemas.microsoft.com/office/drawing/2014/main" id="{03025AA4-9E7C-301C-8CB9-838A9F42D83C}"/>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AE37DF0D-287E-1458-635D-BD06001206B7}"/>
              </a:ext>
            </a:extLst>
          </p:cNvPr>
          <p:cNvSpPr>
            <a:spLocks noGrp="1"/>
          </p:cNvSpPr>
          <p:nvPr>
            <p:ph type="sldNum" sz="quarter" idx="12"/>
          </p:nvPr>
        </p:nvSpPr>
        <p:spPr/>
        <p:txBody>
          <a:bodyPr/>
          <a:lstStyle/>
          <a:p>
            <a:fld id="{572D503A-B20A-4150-AC87-8CE86F653E6A}" type="slidenum">
              <a:rPr lang="en-MY" smtClean="0"/>
              <a:t>‹#›</a:t>
            </a:fld>
            <a:endParaRPr lang="en-MY"/>
          </a:p>
        </p:txBody>
      </p:sp>
    </p:spTree>
    <p:extLst>
      <p:ext uri="{BB962C8B-B14F-4D97-AF65-F5344CB8AC3E}">
        <p14:creationId xmlns:p14="http://schemas.microsoft.com/office/powerpoint/2010/main" val="165754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397A24-462F-3E51-FF24-C1BDBFB1A079}"/>
              </a:ext>
            </a:extLst>
          </p:cNvPr>
          <p:cNvSpPr>
            <a:spLocks noGrp="1"/>
          </p:cNvSpPr>
          <p:nvPr>
            <p:ph type="dt" sz="half" idx="10"/>
          </p:nvPr>
        </p:nvSpPr>
        <p:spPr/>
        <p:txBody>
          <a:bodyPr/>
          <a:lstStyle/>
          <a:p>
            <a:fld id="{CB3A0AD5-F4B2-4A36-B455-A03A56A4B25C}" type="datetimeFigureOut">
              <a:rPr lang="en-MY" smtClean="0"/>
              <a:t>29/9/2024</a:t>
            </a:fld>
            <a:endParaRPr lang="en-MY"/>
          </a:p>
        </p:txBody>
      </p:sp>
      <p:sp>
        <p:nvSpPr>
          <p:cNvPr id="3" name="Footer Placeholder 2">
            <a:extLst>
              <a:ext uri="{FF2B5EF4-FFF2-40B4-BE49-F238E27FC236}">
                <a16:creationId xmlns:a16="http://schemas.microsoft.com/office/drawing/2014/main" id="{226D0953-788C-402D-8E51-8E58AFF26325}"/>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E8CE4DF9-B952-C25B-C914-E31C5D0069B2}"/>
              </a:ext>
            </a:extLst>
          </p:cNvPr>
          <p:cNvSpPr>
            <a:spLocks noGrp="1"/>
          </p:cNvSpPr>
          <p:nvPr>
            <p:ph type="sldNum" sz="quarter" idx="12"/>
          </p:nvPr>
        </p:nvSpPr>
        <p:spPr/>
        <p:txBody>
          <a:bodyPr/>
          <a:lstStyle/>
          <a:p>
            <a:fld id="{572D503A-B20A-4150-AC87-8CE86F653E6A}" type="slidenum">
              <a:rPr lang="en-MY" smtClean="0"/>
              <a:t>‹#›</a:t>
            </a:fld>
            <a:endParaRPr lang="en-MY"/>
          </a:p>
        </p:txBody>
      </p:sp>
    </p:spTree>
    <p:extLst>
      <p:ext uri="{BB962C8B-B14F-4D97-AF65-F5344CB8AC3E}">
        <p14:creationId xmlns:p14="http://schemas.microsoft.com/office/powerpoint/2010/main" val="83006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BED90-0218-B3F9-0024-F1CE5B1E3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82C23753-4804-FCBF-8278-8E64E96C77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632D283D-7976-3151-9B57-5BD478AA0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30D3F-D83F-8925-BAB8-8776784C6626}"/>
              </a:ext>
            </a:extLst>
          </p:cNvPr>
          <p:cNvSpPr>
            <a:spLocks noGrp="1"/>
          </p:cNvSpPr>
          <p:nvPr>
            <p:ph type="dt" sz="half" idx="10"/>
          </p:nvPr>
        </p:nvSpPr>
        <p:spPr/>
        <p:txBody>
          <a:bodyPr/>
          <a:lstStyle/>
          <a:p>
            <a:fld id="{CB3A0AD5-F4B2-4A36-B455-A03A56A4B25C}" type="datetimeFigureOut">
              <a:rPr lang="en-MY" smtClean="0"/>
              <a:t>29/9/2024</a:t>
            </a:fld>
            <a:endParaRPr lang="en-MY"/>
          </a:p>
        </p:txBody>
      </p:sp>
      <p:sp>
        <p:nvSpPr>
          <p:cNvPr id="6" name="Footer Placeholder 5">
            <a:extLst>
              <a:ext uri="{FF2B5EF4-FFF2-40B4-BE49-F238E27FC236}">
                <a16:creationId xmlns:a16="http://schemas.microsoft.com/office/drawing/2014/main" id="{E7F09E2F-9EAF-F4D3-A5FA-AE2BD0E0C22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3D0E2DA-2A88-931B-B789-5C216BA1A343}"/>
              </a:ext>
            </a:extLst>
          </p:cNvPr>
          <p:cNvSpPr>
            <a:spLocks noGrp="1"/>
          </p:cNvSpPr>
          <p:nvPr>
            <p:ph type="sldNum" sz="quarter" idx="12"/>
          </p:nvPr>
        </p:nvSpPr>
        <p:spPr/>
        <p:txBody>
          <a:bodyPr/>
          <a:lstStyle/>
          <a:p>
            <a:fld id="{572D503A-B20A-4150-AC87-8CE86F653E6A}" type="slidenum">
              <a:rPr lang="en-MY" smtClean="0"/>
              <a:t>‹#›</a:t>
            </a:fld>
            <a:endParaRPr lang="en-MY"/>
          </a:p>
        </p:txBody>
      </p:sp>
    </p:spTree>
    <p:extLst>
      <p:ext uri="{BB962C8B-B14F-4D97-AF65-F5344CB8AC3E}">
        <p14:creationId xmlns:p14="http://schemas.microsoft.com/office/powerpoint/2010/main" val="113806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2D1E-D00F-C7D8-72B8-602954076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43E610CA-4E75-5D46-A845-DDA00273A9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7DEDE674-4EA5-09F8-8697-9195DD4EB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5D2BC-25EB-FA6F-A5AE-B612161BE61C}"/>
              </a:ext>
            </a:extLst>
          </p:cNvPr>
          <p:cNvSpPr>
            <a:spLocks noGrp="1"/>
          </p:cNvSpPr>
          <p:nvPr>
            <p:ph type="dt" sz="half" idx="10"/>
          </p:nvPr>
        </p:nvSpPr>
        <p:spPr/>
        <p:txBody>
          <a:bodyPr/>
          <a:lstStyle/>
          <a:p>
            <a:fld id="{CB3A0AD5-F4B2-4A36-B455-A03A56A4B25C}" type="datetimeFigureOut">
              <a:rPr lang="en-MY" smtClean="0"/>
              <a:t>29/9/2024</a:t>
            </a:fld>
            <a:endParaRPr lang="en-MY"/>
          </a:p>
        </p:txBody>
      </p:sp>
      <p:sp>
        <p:nvSpPr>
          <p:cNvPr id="6" name="Footer Placeholder 5">
            <a:extLst>
              <a:ext uri="{FF2B5EF4-FFF2-40B4-BE49-F238E27FC236}">
                <a16:creationId xmlns:a16="http://schemas.microsoft.com/office/drawing/2014/main" id="{9E96959E-E5D7-AD7E-974F-AE13941C790D}"/>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5EE9CDB-2128-F65C-6C1D-529389BEC4DE}"/>
              </a:ext>
            </a:extLst>
          </p:cNvPr>
          <p:cNvSpPr>
            <a:spLocks noGrp="1"/>
          </p:cNvSpPr>
          <p:nvPr>
            <p:ph type="sldNum" sz="quarter" idx="12"/>
          </p:nvPr>
        </p:nvSpPr>
        <p:spPr/>
        <p:txBody>
          <a:bodyPr/>
          <a:lstStyle/>
          <a:p>
            <a:fld id="{572D503A-B20A-4150-AC87-8CE86F653E6A}" type="slidenum">
              <a:rPr lang="en-MY" smtClean="0"/>
              <a:t>‹#›</a:t>
            </a:fld>
            <a:endParaRPr lang="en-MY"/>
          </a:p>
        </p:txBody>
      </p:sp>
    </p:spTree>
    <p:extLst>
      <p:ext uri="{BB962C8B-B14F-4D97-AF65-F5344CB8AC3E}">
        <p14:creationId xmlns:p14="http://schemas.microsoft.com/office/powerpoint/2010/main" val="400164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86991F-8731-1B95-6AB0-0A7121BB67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8001AF5-EC38-2B4D-0ED2-2334B39C9A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61D1608-5FBB-4627-9549-E164B05A6E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A0AD5-F4B2-4A36-B455-A03A56A4B25C}" type="datetimeFigureOut">
              <a:rPr lang="en-MY" smtClean="0"/>
              <a:t>29/9/2024</a:t>
            </a:fld>
            <a:endParaRPr lang="en-MY"/>
          </a:p>
        </p:txBody>
      </p:sp>
      <p:sp>
        <p:nvSpPr>
          <p:cNvPr id="5" name="Footer Placeholder 4">
            <a:extLst>
              <a:ext uri="{FF2B5EF4-FFF2-40B4-BE49-F238E27FC236}">
                <a16:creationId xmlns:a16="http://schemas.microsoft.com/office/drawing/2014/main" id="{89D13ECB-6353-EC94-45E5-464A50A8A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6AA64AA3-1A99-506A-6124-564DBB425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2D503A-B20A-4150-AC87-8CE86F653E6A}" type="slidenum">
              <a:rPr lang="en-MY" smtClean="0"/>
              <a:t>‹#›</a:t>
            </a:fld>
            <a:endParaRPr lang="en-MY"/>
          </a:p>
        </p:txBody>
      </p:sp>
    </p:spTree>
    <p:extLst>
      <p:ext uri="{BB962C8B-B14F-4D97-AF65-F5344CB8AC3E}">
        <p14:creationId xmlns:p14="http://schemas.microsoft.com/office/powerpoint/2010/main" val="350669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A2975-0A4C-04FB-026F-671DCBC9907C}"/>
              </a:ext>
            </a:extLst>
          </p:cNvPr>
          <p:cNvSpPr>
            <a:spLocks noGrp="1"/>
          </p:cNvSpPr>
          <p:nvPr>
            <p:ph type="ctrTitle"/>
          </p:nvPr>
        </p:nvSpPr>
        <p:spPr>
          <a:xfrm>
            <a:off x="1285240" y="1050595"/>
            <a:ext cx="8074815" cy="1618489"/>
          </a:xfrm>
        </p:spPr>
        <p:txBody>
          <a:bodyPr vert="horz" lIns="91440" tIns="45720" rIns="91440" bIns="45720" rtlCol="0" anchor="ctr">
            <a:normAutofit/>
          </a:bodyPr>
          <a:lstStyle/>
          <a:p>
            <a:r>
              <a:rPr lang="en-US" sz="7200" kern="1200" dirty="0">
                <a:solidFill>
                  <a:schemeClr val="tx1"/>
                </a:solidFill>
                <a:latin typeface="+mj-lt"/>
                <a:ea typeface="+mj-ea"/>
                <a:cs typeface="+mj-cs"/>
              </a:rPr>
              <a:t>Chapter 9 </a:t>
            </a:r>
          </a:p>
        </p:txBody>
      </p:sp>
      <p:sp>
        <p:nvSpPr>
          <p:cNvPr id="3" name="Subtitle 2">
            <a:extLst>
              <a:ext uri="{FF2B5EF4-FFF2-40B4-BE49-F238E27FC236}">
                <a16:creationId xmlns:a16="http://schemas.microsoft.com/office/drawing/2014/main" id="{B5DFE048-FA57-A615-0FEB-E1A56CD5F5C0}"/>
              </a:ext>
            </a:extLst>
          </p:cNvPr>
          <p:cNvSpPr>
            <a:spLocks noGrp="1"/>
          </p:cNvSpPr>
          <p:nvPr>
            <p:ph type="subTitle" idx="1"/>
          </p:nvPr>
        </p:nvSpPr>
        <p:spPr>
          <a:xfrm>
            <a:off x="1285240" y="2969469"/>
            <a:ext cx="8074815" cy="2800395"/>
          </a:xfrm>
        </p:spPr>
        <p:txBody>
          <a:bodyPr vert="horz" lIns="91440" tIns="45720" rIns="91440" bIns="45720" rtlCol="0" anchor="t">
            <a:normAutofit fontScale="92500"/>
          </a:bodyPr>
          <a:lstStyle/>
          <a:p>
            <a:r>
              <a:rPr lang="en-US" sz="4000" dirty="0"/>
              <a:t>Association Rule </a:t>
            </a:r>
            <a:r>
              <a:rPr lang="en-MY" sz="4000" dirty="0"/>
              <a:t>- </a:t>
            </a:r>
            <a:r>
              <a:rPr lang="en-MY" sz="3500" dirty="0"/>
              <a:t>Leveraging Modern Tools and Big Data for Market Basket and Beyond</a:t>
            </a:r>
            <a:endParaRPr lang="en-US" sz="3500" dirty="0"/>
          </a:p>
          <a:p>
            <a:r>
              <a:rPr lang="en-US" sz="4000" dirty="0" err="1"/>
              <a:t>Teh</a:t>
            </a:r>
            <a:r>
              <a:rPr lang="en-US" sz="4000" dirty="0"/>
              <a:t> Ying Wah</a:t>
            </a:r>
            <a:br>
              <a:rPr lang="en-US" sz="4000" dirty="0"/>
            </a:br>
            <a:r>
              <a:rPr lang="en-US" sz="4000" dirty="0"/>
              <a:t>tehyw@um.edu.my</a:t>
            </a:r>
            <a:br>
              <a:rPr lang="en-US" sz="4000" dirty="0"/>
            </a:br>
            <a:r>
              <a:rPr lang="en-US" sz="4000" dirty="0"/>
              <a:t>University of Malaya</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442707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ross section of young plant and roots">
            <a:extLst>
              <a:ext uri="{FF2B5EF4-FFF2-40B4-BE49-F238E27FC236}">
                <a16:creationId xmlns:a16="http://schemas.microsoft.com/office/drawing/2014/main" id="{ACFA6922-6F8E-FAD1-833F-B7BE2E02825F}"/>
              </a:ext>
            </a:extLst>
          </p:cNvPr>
          <p:cNvPicPr>
            <a:picLocks noChangeAspect="1"/>
          </p:cNvPicPr>
          <p:nvPr/>
        </p:nvPicPr>
        <p:blipFill>
          <a:blip r:embed="rId2"/>
          <a:srcRect l="43286" r="308"/>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B27E0-17A5-E23B-A864-65D4864954D7}"/>
              </a:ext>
            </a:extLst>
          </p:cNvPr>
          <p:cNvSpPr>
            <a:spLocks noGrp="1"/>
          </p:cNvSpPr>
          <p:nvPr>
            <p:ph type="title"/>
          </p:nvPr>
        </p:nvSpPr>
        <p:spPr>
          <a:xfrm>
            <a:off x="6115317" y="405685"/>
            <a:ext cx="5464968" cy="1559301"/>
          </a:xfrm>
        </p:spPr>
        <p:txBody>
          <a:bodyPr>
            <a:normAutofit/>
          </a:bodyPr>
          <a:lstStyle/>
          <a:p>
            <a:r>
              <a:rPr lang="en-MY" sz="4000"/>
              <a:t>Modern Algorithms of association rule mining </a:t>
            </a:r>
          </a:p>
        </p:txBody>
      </p:sp>
      <p:sp>
        <p:nvSpPr>
          <p:cNvPr id="3" name="Content Placeholder 2">
            <a:extLst>
              <a:ext uri="{FF2B5EF4-FFF2-40B4-BE49-F238E27FC236}">
                <a16:creationId xmlns:a16="http://schemas.microsoft.com/office/drawing/2014/main" id="{F3FC876F-8CF2-C80B-B87D-692E24A15FDF}"/>
              </a:ext>
            </a:extLst>
          </p:cNvPr>
          <p:cNvSpPr>
            <a:spLocks noGrp="1"/>
          </p:cNvSpPr>
          <p:nvPr>
            <p:ph idx="1"/>
          </p:nvPr>
        </p:nvSpPr>
        <p:spPr>
          <a:xfrm>
            <a:off x="6115317" y="2743200"/>
            <a:ext cx="5247340" cy="3496878"/>
          </a:xfrm>
        </p:spPr>
        <p:txBody>
          <a:bodyPr anchor="ctr">
            <a:normAutofit/>
          </a:bodyPr>
          <a:lstStyle/>
          <a:p>
            <a:r>
              <a:rPr lang="en-MY" sz="1900" dirty="0" err="1"/>
              <a:t>Apriori</a:t>
            </a:r>
            <a:r>
              <a:rPr lang="en-MY" sz="1900" dirty="0"/>
              <a:t>: Small to medium datasets, Low efficiency due to multiple scans, High memory usage, Not scalable, Use in educational examples.</a:t>
            </a:r>
          </a:p>
          <a:p>
            <a:r>
              <a:rPr lang="en-MY" sz="1900" dirty="0"/>
              <a:t>FP-Growth: Medium to large datasets, High efficiency due to FP-tree, Lower memory requirements, Limited scalability (without distribution), Use in e-commerce analysis.</a:t>
            </a:r>
          </a:p>
          <a:p>
            <a:r>
              <a:rPr lang="en-MY" sz="1900" dirty="0"/>
              <a:t>Spark </a:t>
            </a:r>
            <a:r>
              <a:rPr lang="en-MY" sz="1900" dirty="0" err="1"/>
              <a:t>MLlib</a:t>
            </a:r>
            <a:r>
              <a:rPr lang="en-MY" sz="1900" dirty="0"/>
              <a:t> (FP-Growth): Very large datasets, Highly efficient and distributed, Memory efficient due to cluster usage, Fully scalable, Use in big data environments like streaming analytics.</a:t>
            </a:r>
          </a:p>
        </p:txBody>
      </p:sp>
    </p:spTree>
    <p:extLst>
      <p:ext uri="{BB962C8B-B14F-4D97-AF65-F5344CB8AC3E}">
        <p14:creationId xmlns:p14="http://schemas.microsoft.com/office/powerpoint/2010/main" val="837849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4353-9CA0-7B47-C3D5-16C36428218E}"/>
              </a:ext>
            </a:extLst>
          </p:cNvPr>
          <p:cNvSpPr>
            <a:spLocks noGrp="1"/>
          </p:cNvSpPr>
          <p:nvPr>
            <p:ph type="title"/>
          </p:nvPr>
        </p:nvSpPr>
        <p:spPr>
          <a:xfrm>
            <a:off x="762000" y="1138036"/>
            <a:ext cx="4085665" cy="1402470"/>
          </a:xfrm>
        </p:spPr>
        <p:txBody>
          <a:bodyPr anchor="t">
            <a:normAutofit/>
          </a:bodyPr>
          <a:lstStyle/>
          <a:p>
            <a:r>
              <a:rPr lang="en-MY" sz="3200"/>
              <a:t>Application of association rule mining </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C5A12C-CCAC-F044-4AF2-A1C0718DB92A}"/>
              </a:ext>
            </a:extLst>
          </p:cNvPr>
          <p:cNvSpPr>
            <a:spLocks noGrp="1"/>
          </p:cNvSpPr>
          <p:nvPr>
            <p:ph idx="1"/>
          </p:nvPr>
        </p:nvSpPr>
        <p:spPr>
          <a:xfrm>
            <a:off x="762000" y="2551176"/>
            <a:ext cx="4552950" cy="3591207"/>
          </a:xfrm>
        </p:spPr>
        <p:txBody>
          <a:bodyPr>
            <a:normAutofit fontScale="85000" lnSpcReduction="10000"/>
          </a:bodyPr>
          <a:lstStyle/>
          <a:p>
            <a:r>
              <a:rPr lang="en-MY" sz="2000" dirty="0"/>
              <a:t>The most notable application of association rule mining is in market basket analysis, where retailers can discover patterns of products frequently bought together. This can lead to insights for product placements, promotions, or even new product bundles.</a:t>
            </a:r>
          </a:p>
          <a:p>
            <a:endParaRPr lang="en-MY" sz="2000" dirty="0"/>
          </a:p>
          <a:p>
            <a:r>
              <a:rPr lang="en-MY" sz="2000" dirty="0"/>
              <a:t>In addition to retail, association rules can be applied in various other domains like healthcare (for adverse drug reactions), finance (for fraud detection), and many more.</a:t>
            </a:r>
          </a:p>
          <a:p>
            <a:r>
              <a:rPr lang="en-MY" sz="2000" dirty="0"/>
              <a:t> recent domains like cybersecurity, recommender systems, and predictive maintenance.</a:t>
            </a:r>
          </a:p>
          <a:p>
            <a:pPr marL="0" indent="0">
              <a:buNone/>
            </a:pPr>
            <a:endParaRPr lang="en-MY" sz="1700" dirty="0"/>
          </a:p>
        </p:txBody>
      </p:sp>
      <p:pic>
        <p:nvPicPr>
          <p:cNvPr id="5" name="Picture 4" descr="Plastic containers in bright colours">
            <a:extLst>
              <a:ext uri="{FF2B5EF4-FFF2-40B4-BE49-F238E27FC236}">
                <a16:creationId xmlns:a16="http://schemas.microsoft.com/office/drawing/2014/main" id="{303F338F-46E8-0581-F45E-EE362BD72585}"/>
              </a:ext>
            </a:extLst>
          </p:cNvPr>
          <p:cNvPicPr>
            <a:picLocks noChangeAspect="1"/>
          </p:cNvPicPr>
          <p:nvPr/>
        </p:nvPicPr>
        <p:blipFill rotWithShape="1">
          <a:blip r:embed="rId2"/>
          <a:srcRect l="16945" r="19390" b="-1"/>
          <a:stretch/>
        </p:blipFill>
        <p:spPr>
          <a:xfrm>
            <a:off x="5650992" y="10"/>
            <a:ext cx="6541008" cy="6857990"/>
          </a:xfrm>
          <a:prstGeom prst="rect">
            <a:avLst/>
          </a:prstGeom>
        </p:spPr>
      </p:pic>
    </p:spTree>
    <p:extLst>
      <p:ext uri="{BB962C8B-B14F-4D97-AF65-F5344CB8AC3E}">
        <p14:creationId xmlns:p14="http://schemas.microsoft.com/office/powerpoint/2010/main" val="1164293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1BBC-277C-51C6-2077-DD9CD06E81D1}"/>
              </a:ext>
            </a:extLst>
          </p:cNvPr>
          <p:cNvSpPr>
            <a:spLocks noGrp="1"/>
          </p:cNvSpPr>
          <p:nvPr>
            <p:ph type="title"/>
          </p:nvPr>
        </p:nvSpPr>
        <p:spPr>
          <a:xfrm>
            <a:off x="5868557" y="1138036"/>
            <a:ext cx="5444382" cy="1402470"/>
          </a:xfrm>
        </p:spPr>
        <p:txBody>
          <a:bodyPr anchor="t">
            <a:normAutofit/>
          </a:bodyPr>
          <a:lstStyle/>
          <a:p>
            <a:r>
              <a:rPr lang="en-MY" sz="3200" dirty="0"/>
              <a:t>History of association rule mining </a:t>
            </a:r>
          </a:p>
        </p:txBody>
      </p:sp>
      <p:pic>
        <p:nvPicPr>
          <p:cNvPr id="13" name="Picture 12" descr="Graph">
            <a:extLst>
              <a:ext uri="{FF2B5EF4-FFF2-40B4-BE49-F238E27FC236}">
                <a16:creationId xmlns:a16="http://schemas.microsoft.com/office/drawing/2014/main" id="{AF419B7E-F552-C82F-25A2-2BB954B5146A}"/>
              </a:ext>
            </a:extLst>
          </p:cNvPr>
          <p:cNvPicPr>
            <a:picLocks noChangeAspect="1"/>
          </p:cNvPicPr>
          <p:nvPr/>
        </p:nvPicPr>
        <p:blipFill rotWithShape="1">
          <a:blip r:embed="rId2"/>
          <a:srcRect l="20895" r="32160"/>
          <a:stretch/>
        </p:blipFill>
        <p:spPr>
          <a:xfrm>
            <a:off x="-1" y="10"/>
            <a:ext cx="5151179" cy="6857990"/>
          </a:xfrm>
          <a:prstGeom prst="rect">
            <a:avLst/>
          </a:prstGeom>
        </p:spPr>
      </p:pic>
      <p:cxnSp>
        <p:nvCxnSpPr>
          <p:cNvPr id="14" name="Straight Connector 1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7A8437A-7FED-707A-3E3D-AAB462E15160}"/>
              </a:ext>
            </a:extLst>
          </p:cNvPr>
          <p:cNvSpPr>
            <a:spLocks noGrp="1"/>
          </p:cNvSpPr>
          <p:nvPr>
            <p:ph idx="1"/>
          </p:nvPr>
        </p:nvSpPr>
        <p:spPr>
          <a:xfrm>
            <a:off x="5868557" y="2009776"/>
            <a:ext cx="5932918" cy="4705350"/>
          </a:xfrm>
        </p:spPr>
        <p:txBody>
          <a:bodyPr>
            <a:normAutofit/>
          </a:bodyPr>
          <a:lstStyle/>
          <a:p>
            <a:r>
              <a:rPr lang="en-MY" sz="1600" dirty="0"/>
              <a:t>1. Early Days of Data Mining (Late 1980s to Early 1990s)</a:t>
            </a:r>
          </a:p>
          <a:p>
            <a:pPr lvl="1"/>
            <a:r>
              <a:rPr lang="en-MY" sz="1600" dirty="0"/>
              <a:t>During the late 1980s and early 1990s, the field of data mining began to emerge as databases grew in size and complexity. Researchers sought methods to extract meaningful patterns and insights from vast amounts of data.</a:t>
            </a:r>
          </a:p>
          <a:p>
            <a:r>
              <a:rPr lang="en-MY" sz="1600" dirty="0"/>
              <a:t>2. Introduction of the </a:t>
            </a:r>
            <a:r>
              <a:rPr lang="en-MY" sz="1600" dirty="0" err="1"/>
              <a:t>Apriori</a:t>
            </a:r>
            <a:r>
              <a:rPr lang="en-MY" sz="1600" dirty="0"/>
              <a:t> Algorithm (1993)</a:t>
            </a:r>
          </a:p>
          <a:p>
            <a:pPr lvl="1"/>
            <a:r>
              <a:rPr lang="en-MY" sz="1600" dirty="0"/>
              <a:t>The seminal work on association rule mining is the paper titled "Mining Association Rules between Sets of Items in Large Databases" by Rakesh Agrawal, Tomasz </a:t>
            </a:r>
            <a:r>
              <a:rPr lang="en-MY" sz="1600" dirty="0" err="1"/>
              <a:t>Imieliński</a:t>
            </a:r>
            <a:r>
              <a:rPr lang="en-MY" sz="1600" dirty="0"/>
              <a:t>, and Arun Swami in 1993. This was presented at the ACM SIGMOD conference.</a:t>
            </a:r>
          </a:p>
          <a:p>
            <a:pPr lvl="1"/>
            <a:r>
              <a:rPr lang="en-MY" sz="1600" dirty="0"/>
              <a:t>In this work, the authors introduced the concept of mining association rules from transaction data and proposed the </a:t>
            </a:r>
            <a:r>
              <a:rPr lang="en-MY" sz="1600" dirty="0" err="1"/>
              <a:t>Apriori</a:t>
            </a:r>
            <a:r>
              <a:rPr lang="en-MY" sz="1600" dirty="0"/>
              <a:t> algorithm. The algorithm was designed to efficiently discover the most frequent combinations of items in transactional databases.</a:t>
            </a:r>
          </a:p>
          <a:p>
            <a:pPr lvl="1"/>
            <a:r>
              <a:rPr lang="en-MY" sz="1600" dirty="0"/>
              <a:t>The </a:t>
            </a:r>
            <a:r>
              <a:rPr lang="en-MY" sz="1600" dirty="0" err="1"/>
              <a:t>Apriori</a:t>
            </a:r>
            <a:r>
              <a:rPr lang="en-MY" sz="1600" dirty="0"/>
              <a:t> algorithm's introduction spurred interest in the field, leading to numerous research initiatives aimed at optimizing and extending the algorithm.</a:t>
            </a:r>
          </a:p>
        </p:txBody>
      </p:sp>
    </p:spTree>
    <p:extLst>
      <p:ext uri="{BB962C8B-B14F-4D97-AF65-F5344CB8AC3E}">
        <p14:creationId xmlns:p14="http://schemas.microsoft.com/office/powerpoint/2010/main" val="1254282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99D4-5094-090A-9CA7-3AFF8ECB6747}"/>
              </a:ext>
            </a:extLst>
          </p:cNvPr>
          <p:cNvSpPr>
            <a:spLocks noGrp="1"/>
          </p:cNvSpPr>
          <p:nvPr>
            <p:ph type="title"/>
          </p:nvPr>
        </p:nvSpPr>
        <p:spPr>
          <a:xfrm>
            <a:off x="5763781" y="423661"/>
            <a:ext cx="6342493" cy="633614"/>
          </a:xfrm>
        </p:spPr>
        <p:txBody>
          <a:bodyPr anchor="t">
            <a:normAutofit/>
          </a:bodyPr>
          <a:lstStyle/>
          <a:p>
            <a:r>
              <a:rPr lang="en-MY" sz="3200" dirty="0"/>
              <a:t>History of association rule mining </a:t>
            </a:r>
          </a:p>
        </p:txBody>
      </p:sp>
      <p:pic>
        <p:nvPicPr>
          <p:cNvPr id="5" name="Picture 4" descr="Vibrant multicolour checkered floor design">
            <a:extLst>
              <a:ext uri="{FF2B5EF4-FFF2-40B4-BE49-F238E27FC236}">
                <a16:creationId xmlns:a16="http://schemas.microsoft.com/office/drawing/2014/main" id="{E075FD28-541F-44B2-A27F-759E6EF86B18}"/>
              </a:ext>
            </a:extLst>
          </p:cNvPr>
          <p:cNvPicPr>
            <a:picLocks noChangeAspect="1"/>
          </p:cNvPicPr>
          <p:nvPr/>
        </p:nvPicPr>
        <p:blipFill rotWithShape="1">
          <a:blip r:embed="rId2"/>
          <a:srcRect l="24662" r="24638"/>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F3D6CF-CA16-D988-E7DF-444D84A6EA7E}"/>
              </a:ext>
            </a:extLst>
          </p:cNvPr>
          <p:cNvSpPr>
            <a:spLocks noGrp="1"/>
          </p:cNvSpPr>
          <p:nvPr>
            <p:ph idx="1"/>
          </p:nvPr>
        </p:nvSpPr>
        <p:spPr>
          <a:xfrm>
            <a:off x="5687582" y="1233487"/>
            <a:ext cx="6237718" cy="5300663"/>
          </a:xfrm>
        </p:spPr>
        <p:txBody>
          <a:bodyPr>
            <a:noAutofit/>
          </a:bodyPr>
          <a:lstStyle/>
          <a:p>
            <a:r>
              <a:rPr lang="en-MY" sz="1800" dirty="0"/>
              <a:t>3. Extensions and Improvements (Mid to Late 1990s)</a:t>
            </a:r>
          </a:p>
          <a:p>
            <a:pPr lvl="1"/>
            <a:r>
              <a:rPr lang="en-MY" sz="1800" dirty="0"/>
              <a:t>Following the introduction of the </a:t>
            </a:r>
            <a:r>
              <a:rPr lang="en-MY" sz="1800" dirty="0" err="1"/>
              <a:t>Apriori</a:t>
            </a:r>
            <a:r>
              <a:rPr lang="en-MY" sz="1800" dirty="0"/>
              <a:t> algorithm, several variations and improvements were proposed to make the algorithm faster and more memory-efficient.</a:t>
            </a:r>
          </a:p>
          <a:p>
            <a:pPr lvl="1"/>
            <a:r>
              <a:rPr lang="en-MY" sz="1800" dirty="0"/>
              <a:t>Algorithms like FP-growth (Frequent Pattern growth) were developed, which eliminated the need for candidate generation, one of the bottlenecks in the </a:t>
            </a:r>
            <a:r>
              <a:rPr lang="en-MY" sz="1800" dirty="0" err="1"/>
              <a:t>Apriori</a:t>
            </a:r>
            <a:r>
              <a:rPr lang="en-MY" sz="1800" dirty="0"/>
              <a:t> approach.</a:t>
            </a:r>
          </a:p>
          <a:p>
            <a:pPr lvl="1"/>
            <a:r>
              <a:rPr lang="en-MY" sz="1800" dirty="0"/>
              <a:t>Other research focused on mining association rules in more complex data types, such as time-series data, spatial data, and multi-relational databases.</a:t>
            </a:r>
          </a:p>
          <a:p>
            <a:r>
              <a:rPr lang="en-MY" sz="1800" dirty="0"/>
              <a:t>4. Applications Beyond Market Basket Analysis (2000s)</a:t>
            </a:r>
          </a:p>
          <a:p>
            <a:pPr lvl="1"/>
            <a:r>
              <a:rPr lang="en-MY" sz="1800" dirty="0"/>
              <a:t>As the concept matured, the application of association rule mining extended beyond retail and market basket analysis. It started to be applied in various domains like biology (for gene pattern discovery), web usage mining (to understand user </a:t>
            </a:r>
            <a:r>
              <a:rPr lang="en-MY" sz="1800" dirty="0" err="1"/>
              <a:t>behavior</a:t>
            </a:r>
            <a:r>
              <a:rPr lang="en-MY" sz="1800" dirty="0"/>
              <a:t>), and healthcare (to find patterns in patient data).</a:t>
            </a:r>
          </a:p>
        </p:txBody>
      </p:sp>
    </p:spTree>
    <p:extLst>
      <p:ext uri="{BB962C8B-B14F-4D97-AF65-F5344CB8AC3E}">
        <p14:creationId xmlns:p14="http://schemas.microsoft.com/office/powerpoint/2010/main" val="257509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5378-1D35-B743-3C53-D9D655A62083}"/>
              </a:ext>
            </a:extLst>
          </p:cNvPr>
          <p:cNvSpPr>
            <a:spLocks noGrp="1"/>
          </p:cNvSpPr>
          <p:nvPr>
            <p:ph type="title"/>
          </p:nvPr>
        </p:nvSpPr>
        <p:spPr>
          <a:xfrm>
            <a:off x="5868557" y="360711"/>
            <a:ext cx="6323443" cy="709811"/>
          </a:xfrm>
        </p:spPr>
        <p:txBody>
          <a:bodyPr anchor="t">
            <a:normAutofit/>
          </a:bodyPr>
          <a:lstStyle/>
          <a:p>
            <a:r>
              <a:rPr lang="en-MY" sz="3200" dirty="0"/>
              <a:t>History of association rule mining </a:t>
            </a:r>
          </a:p>
        </p:txBody>
      </p:sp>
      <p:pic>
        <p:nvPicPr>
          <p:cNvPr id="5" name="Picture 4">
            <a:extLst>
              <a:ext uri="{FF2B5EF4-FFF2-40B4-BE49-F238E27FC236}">
                <a16:creationId xmlns:a16="http://schemas.microsoft.com/office/drawing/2014/main" id="{C7FAF3A5-D30C-3735-90CF-7B7ED9071865}"/>
              </a:ext>
            </a:extLst>
          </p:cNvPr>
          <p:cNvPicPr>
            <a:picLocks noChangeAspect="1"/>
          </p:cNvPicPr>
          <p:nvPr/>
        </p:nvPicPr>
        <p:blipFill rotWithShape="1">
          <a:blip r:embed="rId2"/>
          <a:srcRect l="12310" r="45440"/>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B85CBC-D1A5-8B22-317A-F388C6899CE4}"/>
              </a:ext>
            </a:extLst>
          </p:cNvPr>
          <p:cNvSpPr>
            <a:spLocks noGrp="1"/>
          </p:cNvSpPr>
          <p:nvPr>
            <p:ph idx="1"/>
          </p:nvPr>
        </p:nvSpPr>
        <p:spPr>
          <a:xfrm>
            <a:off x="5325631" y="1381582"/>
            <a:ext cx="6628243" cy="4760801"/>
          </a:xfrm>
        </p:spPr>
        <p:txBody>
          <a:bodyPr>
            <a:noAutofit/>
          </a:bodyPr>
          <a:lstStyle/>
          <a:p>
            <a:r>
              <a:rPr lang="en-MY" sz="1600" dirty="0"/>
              <a:t>5. Integration with Big Data Technologies (2010s and Beyond)</a:t>
            </a:r>
          </a:p>
          <a:p>
            <a:pPr lvl="1"/>
            <a:r>
              <a:rPr lang="en-MY" sz="1600" dirty="0"/>
              <a:t>With the advent of big data technologies and platforms like Hadoop and Spark, association rule mining algorithms were scaled to handle even larger datasets.</a:t>
            </a:r>
          </a:p>
          <a:p>
            <a:pPr lvl="1"/>
            <a:r>
              <a:rPr lang="en-MY" sz="1600" dirty="0"/>
              <a:t>Distributed versions of association rule mining algorithms were developed to leverage the parallel processing capabilities of these platforms.</a:t>
            </a:r>
          </a:p>
          <a:p>
            <a:r>
              <a:rPr lang="en-MY" sz="1600" dirty="0"/>
              <a:t>6. Current Trends</a:t>
            </a:r>
          </a:p>
          <a:p>
            <a:pPr lvl="1"/>
            <a:r>
              <a:rPr lang="en-MY" sz="1600" dirty="0"/>
              <a:t>Today, association rule mining continues to be a valuable tool in the data scientist's toolkit. With the increasing availability of data, there's a renewed interest in extracting meaningful patterns using association rules.</a:t>
            </a:r>
          </a:p>
          <a:p>
            <a:pPr lvl="1"/>
            <a:r>
              <a:rPr lang="en-MY" sz="1600" dirty="0"/>
              <a:t>Current research in the area focuses on real-time association rule mining, mining from streaming data, and integrating other machine learning techniques with association rules for more insightful analyses. </a:t>
            </a:r>
          </a:p>
          <a:p>
            <a:pPr lvl="1"/>
            <a:r>
              <a:rPr lang="en-MY" sz="1600" dirty="0"/>
              <a:t>The history of association rule mining showcases its evolution from a novel concept for understanding transaction data to a versatile tool used across various domains. It also mirrors the broader trajectory of data mining and analytics, from handling relatively small datasets to today's big data challenges.</a:t>
            </a:r>
          </a:p>
        </p:txBody>
      </p:sp>
    </p:spTree>
    <p:extLst>
      <p:ext uri="{BB962C8B-B14F-4D97-AF65-F5344CB8AC3E}">
        <p14:creationId xmlns:p14="http://schemas.microsoft.com/office/powerpoint/2010/main" val="1892772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BE2D-2F0F-A3A2-3784-47380F7B3779}"/>
              </a:ext>
            </a:extLst>
          </p:cNvPr>
          <p:cNvSpPr>
            <a:spLocks noGrp="1"/>
          </p:cNvSpPr>
          <p:nvPr>
            <p:ph type="title"/>
          </p:nvPr>
        </p:nvSpPr>
        <p:spPr>
          <a:xfrm>
            <a:off x="5868557" y="1138036"/>
            <a:ext cx="5444382" cy="1402470"/>
          </a:xfrm>
        </p:spPr>
        <p:txBody>
          <a:bodyPr anchor="t">
            <a:normAutofit/>
          </a:bodyPr>
          <a:lstStyle/>
          <a:p>
            <a:r>
              <a:rPr lang="en-MY" sz="3200"/>
              <a:t>Apriori algorithm using a simple illustrative example</a:t>
            </a:r>
          </a:p>
        </p:txBody>
      </p:sp>
      <p:pic>
        <p:nvPicPr>
          <p:cNvPr id="5" name="Picture 4" descr="Tray of takeaway coffees">
            <a:extLst>
              <a:ext uri="{FF2B5EF4-FFF2-40B4-BE49-F238E27FC236}">
                <a16:creationId xmlns:a16="http://schemas.microsoft.com/office/drawing/2014/main" id="{9BDA36A6-F907-CB11-167F-25AFC25528BF}"/>
              </a:ext>
            </a:extLst>
          </p:cNvPr>
          <p:cNvPicPr>
            <a:picLocks noChangeAspect="1"/>
          </p:cNvPicPr>
          <p:nvPr/>
        </p:nvPicPr>
        <p:blipFill rotWithShape="1">
          <a:blip r:embed="rId2"/>
          <a:srcRect l="22586" r="27276"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483256-B987-8EC4-22D0-3E199678A640}"/>
              </a:ext>
            </a:extLst>
          </p:cNvPr>
          <p:cNvSpPr>
            <a:spLocks noGrp="1"/>
          </p:cNvSpPr>
          <p:nvPr>
            <p:ph idx="1"/>
          </p:nvPr>
        </p:nvSpPr>
        <p:spPr>
          <a:xfrm>
            <a:off x="5868557" y="2551176"/>
            <a:ext cx="5444382" cy="3591207"/>
          </a:xfrm>
        </p:spPr>
        <p:txBody>
          <a:bodyPr>
            <a:normAutofit/>
          </a:bodyPr>
          <a:lstStyle/>
          <a:p>
            <a:r>
              <a:rPr lang="en-MY" sz="2000"/>
              <a:t>Dataset: Transactions at a Grocery Store</a:t>
            </a:r>
          </a:p>
          <a:p>
            <a:r>
              <a:rPr lang="en-MY" sz="2000"/>
              <a:t>Suppose we have the following transactions:</a:t>
            </a:r>
          </a:p>
          <a:p>
            <a:pPr lvl="1"/>
            <a:r>
              <a:rPr lang="en-MY" sz="2000"/>
              <a:t>{Milk, Bread, Butter}</a:t>
            </a:r>
          </a:p>
          <a:p>
            <a:pPr lvl="1"/>
            <a:r>
              <a:rPr lang="en-MY" sz="2000"/>
              <a:t>{Milk, Bread}</a:t>
            </a:r>
          </a:p>
          <a:p>
            <a:pPr lvl="1"/>
            <a:r>
              <a:rPr lang="en-MY" sz="2000"/>
              <a:t>{Milk, Coke}</a:t>
            </a:r>
          </a:p>
          <a:p>
            <a:pPr lvl="1"/>
            <a:r>
              <a:rPr lang="en-MY" sz="2000"/>
              <a:t>{Bread, Coke}</a:t>
            </a:r>
          </a:p>
          <a:p>
            <a:pPr lvl="1"/>
            <a:r>
              <a:rPr lang="en-MY" sz="2000"/>
              <a:t>{Bread, Butter}</a:t>
            </a:r>
          </a:p>
          <a:p>
            <a:r>
              <a:rPr lang="en-MY" sz="2000"/>
              <a:t>Let's find the frequent itemsets and association rules with Support &gt;= 0.6 and Confidence &gt;= 0.6.</a:t>
            </a:r>
          </a:p>
        </p:txBody>
      </p:sp>
    </p:spTree>
    <p:extLst>
      <p:ext uri="{BB962C8B-B14F-4D97-AF65-F5344CB8AC3E}">
        <p14:creationId xmlns:p14="http://schemas.microsoft.com/office/powerpoint/2010/main" val="1027951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F500E-8EEB-968F-61D6-94A4BAFA17B4}"/>
              </a:ext>
            </a:extLst>
          </p:cNvPr>
          <p:cNvSpPr>
            <a:spLocks noGrp="1"/>
          </p:cNvSpPr>
          <p:nvPr>
            <p:ph type="title"/>
          </p:nvPr>
        </p:nvSpPr>
        <p:spPr>
          <a:xfrm>
            <a:off x="1285240" y="1050595"/>
            <a:ext cx="8074815" cy="1618489"/>
          </a:xfrm>
        </p:spPr>
        <p:txBody>
          <a:bodyPr anchor="ctr">
            <a:normAutofit/>
          </a:bodyPr>
          <a:lstStyle/>
          <a:p>
            <a:r>
              <a:rPr lang="en-MY" sz="5000"/>
              <a:t>Step-by-Step Execution of Apriori Algorithm</a:t>
            </a:r>
          </a:p>
        </p:txBody>
      </p:sp>
      <p:sp>
        <p:nvSpPr>
          <p:cNvPr id="3" name="Content Placeholder 2">
            <a:extLst>
              <a:ext uri="{FF2B5EF4-FFF2-40B4-BE49-F238E27FC236}">
                <a16:creationId xmlns:a16="http://schemas.microsoft.com/office/drawing/2014/main" id="{ECADD1A9-6CCF-B61B-5470-5DD94454D58F}"/>
              </a:ext>
            </a:extLst>
          </p:cNvPr>
          <p:cNvSpPr>
            <a:spLocks noGrp="1"/>
          </p:cNvSpPr>
          <p:nvPr>
            <p:ph idx="1"/>
          </p:nvPr>
        </p:nvSpPr>
        <p:spPr>
          <a:xfrm>
            <a:off x="1285240" y="2969469"/>
            <a:ext cx="8074815" cy="2800395"/>
          </a:xfrm>
        </p:spPr>
        <p:txBody>
          <a:bodyPr anchor="t">
            <a:normAutofit/>
          </a:bodyPr>
          <a:lstStyle/>
          <a:p>
            <a:r>
              <a:rPr lang="en-MY" sz="2000"/>
              <a:t>1. Initialization:</a:t>
            </a:r>
          </a:p>
          <a:p>
            <a:r>
              <a:rPr lang="en-MY" sz="2000"/>
              <a:t>List all items and calculate their support.</a:t>
            </a:r>
          </a:p>
          <a:p>
            <a:pPr lvl="1"/>
            <a:r>
              <a:rPr lang="en-MY" sz="2000"/>
              <a:t>Support(Milk) = 3/5 = 0.6</a:t>
            </a:r>
          </a:p>
          <a:p>
            <a:pPr lvl="1"/>
            <a:r>
              <a:rPr lang="en-MY" sz="2000"/>
              <a:t>Support(Bread) = 4/5 = 0.8</a:t>
            </a:r>
          </a:p>
          <a:p>
            <a:pPr lvl="1"/>
            <a:r>
              <a:rPr lang="en-MY" sz="2000"/>
              <a:t>Support(Butter) = 2/5 = 0.4</a:t>
            </a:r>
          </a:p>
          <a:p>
            <a:pPr lvl="1"/>
            <a:r>
              <a:rPr lang="en-MY" sz="2000"/>
              <a:t>Support(Coke) = 2/5 = 0.4</a:t>
            </a:r>
          </a:p>
          <a:p>
            <a:r>
              <a:rPr lang="en-MY" sz="2000"/>
              <a:t>Based on our threshold (Support &gt;= 0.6) , we drop items Butter and Coke.</a:t>
            </a:r>
          </a:p>
        </p:txBody>
      </p:sp>
    </p:spTree>
    <p:extLst>
      <p:ext uri="{BB962C8B-B14F-4D97-AF65-F5344CB8AC3E}">
        <p14:creationId xmlns:p14="http://schemas.microsoft.com/office/powerpoint/2010/main" val="3710339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2C9F82-FD15-9E56-3FA8-64BC66E5AD91}"/>
              </a:ext>
            </a:extLst>
          </p:cNvPr>
          <p:cNvSpPr>
            <a:spLocks noGrp="1"/>
          </p:cNvSpPr>
          <p:nvPr>
            <p:ph type="title"/>
          </p:nvPr>
        </p:nvSpPr>
        <p:spPr>
          <a:xfrm>
            <a:off x="1285240" y="1050595"/>
            <a:ext cx="8074815" cy="1618489"/>
          </a:xfrm>
        </p:spPr>
        <p:txBody>
          <a:bodyPr anchor="ctr">
            <a:normAutofit/>
          </a:bodyPr>
          <a:lstStyle/>
          <a:p>
            <a:r>
              <a:rPr lang="en-MY" sz="5000"/>
              <a:t>Step-by-Step Execution of Apriori Algorithm</a:t>
            </a:r>
          </a:p>
        </p:txBody>
      </p:sp>
      <p:sp>
        <p:nvSpPr>
          <p:cNvPr id="3" name="Content Placeholder 2">
            <a:extLst>
              <a:ext uri="{FF2B5EF4-FFF2-40B4-BE49-F238E27FC236}">
                <a16:creationId xmlns:a16="http://schemas.microsoft.com/office/drawing/2014/main" id="{7CF5E718-27C5-D102-141C-432A3AE0151D}"/>
              </a:ext>
            </a:extLst>
          </p:cNvPr>
          <p:cNvSpPr>
            <a:spLocks noGrp="1"/>
          </p:cNvSpPr>
          <p:nvPr>
            <p:ph idx="1"/>
          </p:nvPr>
        </p:nvSpPr>
        <p:spPr>
          <a:xfrm>
            <a:off x="1285240" y="2969469"/>
            <a:ext cx="8074815" cy="2800395"/>
          </a:xfrm>
        </p:spPr>
        <p:txBody>
          <a:bodyPr anchor="t">
            <a:normAutofit/>
          </a:bodyPr>
          <a:lstStyle/>
          <a:p>
            <a:r>
              <a:rPr lang="en-MY" sz="2200"/>
              <a:t>2. Generate Size-2 Candidate Itemsets:</a:t>
            </a:r>
          </a:p>
          <a:p>
            <a:r>
              <a:rPr lang="en-MY" sz="2200"/>
              <a:t>Now, we form pairs of the remaining items.</a:t>
            </a:r>
          </a:p>
          <a:p>
            <a:r>
              <a:rPr lang="en-MY" sz="2200"/>
              <a:t>Since "Milk" and "Bread" are the items that meet the support threshold, our pairs should be:</a:t>
            </a:r>
          </a:p>
          <a:p>
            <a:pPr lvl="1"/>
            <a:r>
              <a:rPr lang="en-MY" sz="2200"/>
              <a:t>{Milk, Bread}</a:t>
            </a:r>
          </a:p>
          <a:p>
            <a:r>
              <a:rPr lang="en-MY" sz="2200"/>
              <a:t>The other pairs involving "Butter" or "Coke" should not be generated in the first place.</a:t>
            </a:r>
          </a:p>
        </p:txBody>
      </p:sp>
    </p:spTree>
    <p:extLst>
      <p:ext uri="{BB962C8B-B14F-4D97-AF65-F5344CB8AC3E}">
        <p14:creationId xmlns:p14="http://schemas.microsoft.com/office/powerpoint/2010/main" val="393025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DCCAF4-F268-AC9C-5CA2-4927FD1F74A1}"/>
              </a:ext>
            </a:extLst>
          </p:cNvPr>
          <p:cNvSpPr>
            <a:spLocks noGrp="1"/>
          </p:cNvSpPr>
          <p:nvPr>
            <p:ph type="title"/>
          </p:nvPr>
        </p:nvSpPr>
        <p:spPr>
          <a:xfrm>
            <a:off x="466722" y="586855"/>
            <a:ext cx="3201366" cy="3387497"/>
          </a:xfrm>
        </p:spPr>
        <p:txBody>
          <a:bodyPr anchor="b">
            <a:normAutofit/>
          </a:bodyPr>
          <a:lstStyle/>
          <a:p>
            <a:pPr algn="r"/>
            <a:r>
              <a:rPr lang="en-MY" sz="4000">
                <a:solidFill>
                  <a:srgbClr val="FFFFFF"/>
                </a:solidFill>
              </a:rPr>
              <a:t>Step-by-Step Execution of Apriori Algorithm</a:t>
            </a:r>
          </a:p>
        </p:txBody>
      </p:sp>
      <p:sp>
        <p:nvSpPr>
          <p:cNvPr id="3" name="Content Placeholder 2">
            <a:extLst>
              <a:ext uri="{FF2B5EF4-FFF2-40B4-BE49-F238E27FC236}">
                <a16:creationId xmlns:a16="http://schemas.microsoft.com/office/drawing/2014/main" id="{5FBB1DA3-E9F0-3329-2845-8784494BCD0A}"/>
              </a:ext>
            </a:extLst>
          </p:cNvPr>
          <p:cNvSpPr>
            <a:spLocks noGrp="1"/>
          </p:cNvSpPr>
          <p:nvPr>
            <p:ph idx="1"/>
          </p:nvPr>
        </p:nvSpPr>
        <p:spPr>
          <a:xfrm>
            <a:off x="4810259" y="649480"/>
            <a:ext cx="6555347" cy="5546047"/>
          </a:xfrm>
        </p:spPr>
        <p:txBody>
          <a:bodyPr anchor="ctr">
            <a:normAutofit/>
          </a:bodyPr>
          <a:lstStyle/>
          <a:p>
            <a:r>
              <a:rPr lang="en-MY" sz="1600"/>
              <a:t>3. Compute Support for Size-2 Itemsets:</a:t>
            </a:r>
          </a:p>
          <a:p>
            <a:pPr lvl="1"/>
            <a:r>
              <a:rPr lang="en-MY" sz="1600"/>
              <a:t>Support(Milk, Bread) = 2/5 = 0.4</a:t>
            </a:r>
          </a:p>
          <a:p>
            <a:pPr lvl="1"/>
            <a:r>
              <a:rPr lang="en-MY" sz="1600"/>
              <a:t>Since the support is below our threshold of 0.6, we don't consider this itemset as frequent.</a:t>
            </a:r>
          </a:p>
          <a:p>
            <a:pPr lvl="1"/>
            <a:endParaRPr lang="en-MY" sz="1600"/>
          </a:p>
          <a:p>
            <a:pPr lvl="1"/>
            <a:r>
              <a:rPr lang="en-MY" sz="1600"/>
              <a:t>Rule: If Milk, then Bread.</a:t>
            </a:r>
          </a:p>
          <a:p>
            <a:pPr lvl="1"/>
            <a:r>
              <a:rPr lang="en-MY" sz="1600"/>
              <a:t>Confidence = Support(Milk, Bread) / Support(Milk) = 0.4 / 0.6 = 0.67</a:t>
            </a:r>
          </a:p>
          <a:p>
            <a:pPr lvl="1"/>
            <a:r>
              <a:rPr lang="en-MY" sz="1600"/>
              <a:t>With the updated threshold, 0.67 ≥0.6. Hence, this rule is accepted.</a:t>
            </a:r>
          </a:p>
          <a:p>
            <a:pPr lvl="1"/>
            <a:endParaRPr lang="en-MY" sz="1600"/>
          </a:p>
          <a:p>
            <a:pPr lvl="1"/>
            <a:r>
              <a:rPr lang="en-MY" sz="1600"/>
              <a:t>Rule: If Bread, then Milk.</a:t>
            </a:r>
          </a:p>
          <a:p>
            <a:pPr lvl="1"/>
            <a:r>
              <a:rPr lang="en-MY" sz="1600"/>
              <a:t>Confidence = Support(Milk, Bread) / Support(Bread) = 0.4 / 0.8 = 0.5</a:t>
            </a:r>
          </a:p>
          <a:p>
            <a:pPr lvl="1"/>
            <a:r>
              <a:rPr lang="en-MY" sz="1600"/>
              <a:t>Since 0.5 is less than 0.6, we discard this rule.</a:t>
            </a:r>
          </a:p>
          <a:p>
            <a:r>
              <a:rPr lang="en-MY" sz="1600"/>
              <a:t>Conclusion:</a:t>
            </a:r>
          </a:p>
          <a:p>
            <a:r>
              <a:rPr lang="en-MY" sz="1600"/>
              <a:t>If someone buys Milk, there's a 67% chance they'll also buy Bread.</a:t>
            </a:r>
          </a:p>
          <a:p>
            <a:r>
              <a:rPr lang="en-MY" sz="1600"/>
              <a:t>This provides valuable insights for potential marketing strategies, like placing milk and bread closer in a store or bundling them in a promotional offer.</a:t>
            </a:r>
          </a:p>
        </p:txBody>
      </p:sp>
    </p:spTree>
    <p:extLst>
      <p:ext uri="{BB962C8B-B14F-4D97-AF65-F5344CB8AC3E}">
        <p14:creationId xmlns:p14="http://schemas.microsoft.com/office/powerpoint/2010/main" val="100629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EBB550-F61B-B1EA-2311-50EEF03E1647}"/>
              </a:ext>
            </a:extLst>
          </p:cNvPr>
          <p:cNvSpPr>
            <a:spLocks noGrp="1"/>
          </p:cNvSpPr>
          <p:nvPr>
            <p:ph type="title"/>
          </p:nvPr>
        </p:nvSpPr>
        <p:spPr>
          <a:xfrm>
            <a:off x="466722" y="586855"/>
            <a:ext cx="3201366" cy="3387497"/>
          </a:xfrm>
        </p:spPr>
        <p:txBody>
          <a:bodyPr anchor="b">
            <a:normAutofit/>
          </a:bodyPr>
          <a:lstStyle/>
          <a:p>
            <a:pPr algn="r"/>
            <a:r>
              <a:rPr lang="en-MY" sz="4000">
                <a:solidFill>
                  <a:srgbClr val="FFFFFF"/>
                </a:solidFill>
              </a:rPr>
              <a:t>Using the Association Node in Enterprise Miner </a:t>
            </a:r>
          </a:p>
        </p:txBody>
      </p:sp>
      <p:sp>
        <p:nvSpPr>
          <p:cNvPr id="3" name="Content Placeholder 2">
            <a:extLst>
              <a:ext uri="{FF2B5EF4-FFF2-40B4-BE49-F238E27FC236}">
                <a16:creationId xmlns:a16="http://schemas.microsoft.com/office/drawing/2014/main" id="{D03E8F3D-3DF5-6340-86E6-907B85A0B0AE}"/>
              </a:ext>
            </a:extLst>
          </p:cNvPr>
          <p:cNvSpPr>
            <a:spLocks noGrp="1"/>
          </p:cNvSpPr>
          <p:nvPr>
            <p:ph idx="1"/>
          </p:nvPr>
        </p:nvSpPr>
        <p:spPr>
          <a:xfrm>
            <a:off x="4810259" y="649480"/>
            <a:ext cx="6555347" cy="5546047"/>
          </a:xfrm>
        </p:spPr>
        <p:txBody>
          <a:bodyPr anchor="ctr">
            <a:normAutofit/>
          </a:bodyPr>
          <a:lstStyle/>
          <a:p>
            <a:r>
              <a:rPr lang="en-MY" sz="2000"/>
              <a:t>1. Start a New Project and Diagram:</a:t>
            </a:r>
          </a:p>
          <a:p>
            <a:pPr lvl="1"/>
            <a:r>
              <a:rPr lang="en-MY" sz="2000"/>
              <a:t>Open Enterprise Miner and start a new project and diagram. Make sure your data is imported and ready for analysis.</a:t>
            </a:r>
          </a:p>
          <a:p>
            <a:r>
              <a:rPr lang="en-MY" sz="2000"/>
              <a:t>2. Data Source Node:</a:t>
            </a:r>
          </a:p>
          <a:p>
            <a:pPr lvl="1"/>
            <a:r>
              <a:rPr lang="en-MY" sz="2000"/>
              <a:t>Drag a "Data Source" node onto the diagram workspace and connect your dataset to this node. Ensure your data is properly formatted with transactional data ready for association analysis.</a:t>
            </a:r>
          </a:p>
          <a:p>
            <a:pPr marL="0" indent="0">
              <a:buNone/>
            </a:pPr>
            <a:r>
              <a:rPr lang="en-MY" sz="2000"/>
              <a:t>3. Data Preparation:</a:t>
            </a:r>
          </a:p>
          <a:p>
            <a:pPr lvl="1"/>
            <a:r>
              <a:rPr lang="en-MY" sz="2000"/>
              <a:t>Input Data Node: If necessary, use the "Input Data" node to specify which variables in your dataset represent items or transactions.</a:t>
            </a:r>
          </a:p>
          <a:p>
            <a:pPr lvl="1"/>
            <a:r>
              <a:rPr lang="en-MY" sz="2000"/>
              <a:t>Filtering: If you want to work on a subset of your data or exclude certain transactions, use the "Filter" node.</a:t>
            </a:r>
          </a:p>
        </p:txBody>
      </p:sp>
    </p:spTree>
    <p:extLst>
      <p:ext uri="{BB962C8B-B14F-4D97-AF65-F5344CB8AC3E}">
        <p14:creationId xmlns:p14="http://schemas.microsoft.com/office/powerpoint/2010/main" val="1838883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35F4-AAB3-1FAB-05FD-630F15BD98A6}"/>
              </a:ext>
            </a:extLst>
          </p:cNvPr>
          <p:cNvSpPr>
            <a:spLocks noGrp="1"/>
          </p:cNvSpPr>
          <p:nvPr>
            <p:ph type="title"/>
          </p:nvPr>
        </p:nvSpPr>
        <p:spPr>
          <a:xfrm>
            <a:off x="5868557" y="1138036"/>
            <a:ext cx="5444382" cy="1402470"/>
          </a:xfrm>
        </p:spPr>
        <p:txBody>
          <a:bodyPr anchor="t">
            <a:normAutofit/>
          </a:bodyPr>
          <a:lstStyle/>
          <a:p>
            <a:r>
              <a:rPr lang="en-MY" sz="3200"/>
              <a:t>Course Outline</a:t>
            </a:r>
          </a:p>
        </p:txBody>
      </p:sp>
      <p:pic>
        <p:nvPicPr>
          <p:cNvPr id="5" name="Picture 4" descr="Padlock on computer motherboard">
            <a:extLst>
              <a:ext uri="{FF2B5EF4-FFF2-40B4-BE49-F238E27FC236}">
                <a16:creationId xmlns:a16="http://schemas.microsoft.com/office/drawing/2014/main" id="{D875392B-8E5E-D58B-2DD7-EC40C53149B0}"/>
              </a:ext>
            </a:extLst>
          </p:cNvPr>
          <p:cNvPicPr>
            <a:picLocks noChangeAspect="1"/>
          </p:cNvPicPr>
          <p:nvPr/>
        </p:nvPicPr>
        <p:blipFill rotWithShape="1">
          <a:blip r:embed="rId2"/>
          <a:srcRect l="13254" r="36608"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CF9B56-F21C-7E01-7BAD-06794B6B96FD}"/>
              </a:ext>
            </a:extLst>
          </p:cNvPr>
          <p:cNvSpPr>
            <a:spLocks noGrp="1"/>
          </p:cNvSpPr>
          <p:nvPr>
            <p:ph idx="1"/>
          </p:nvPr>
        </p:nvSpPr>
        <p:spPr>
          <a:xfrm>
            <a:off x="5868557" y="1724026"/>
            <a:ext cx="6447268" cy="4418358"/>
          </a:xfrm>
        </p:spPr>
        <p:txBody>
          <a:bodyPr>
            <a:normAutofit lnSpcReduction="10000"/>
          </a:bodyPr>
          <a:lstStyle/>
          <a:p>
            <a:r>
              <a:rPr lang="en-MY" sz="2400" dirty="0"/>
              <a:t>Introduction to Association rule mining</a:t>
            </a:r>
          </a:p>
          <a:p>
            <a:r>
              <a:rPr lang="en-MY" sz="2400" dirty="0"/>
              <a:t>Key Concepts of Association rule mining</a:t>
            </a:r>
          </a:p>
          <a:p>
            <a:r>
              <a:rPr lang="en-MY" sz="2400" dirty="0"/>
              <a:t>Process of association rule mining </a:t>
            </a:r>
          </a:p>
          <a:p>
            <a:r>
              <a:rPr lang="en-MY" sz="2400" dirty="0"/>
              <a:t>Common Algorithm of association rule mining</a:t>
            </a:r>
          </a:p>
          <a:p>
            <a:r>
              <a:rPr lang="en-MY" sz="2400" dirty="0"/>
              <a:t> History of association rule mining </a:t>
            </a:r>
          </a:p>
          <a:p>
            <a:r>
              <a:rPr lang="en-MY" sz="2400" dirty="0" err="1"/>
              <a:t>Apriori</a:t>
            </a:r>
            <a:r>
              <a:rPr lang="en-MY" sz="2400" dirty="0"/>
              <a:t> algorithm using a simple illustrative example</a:t>
            </a:r>
          </a:p>
          <a:p>
            <a:r>
              <a:rPr lang="en-MY" sz="2400" dirty="0"/>
              <a:t>Step-by-Step Execution of </a:t>
            </a:r>
            <a:r>
              <a:rPr lang="en-MY" sz="2400" dirty="0" err="1"/>
              <a:t>Apriori</a:t>
            </a:r>
            <a:r>
              <a:rPr lang="en-MY" sz="2400" dirty="0"/>
              <a:t> Algorithm</a:t>
            </a:r>
          </a:p>
          <a:p>
            <a:r>
              <a:rPr lang="en-MY" sz="2400" dirty="0"/>
              <a:t>Using the Association Node in Enterprise Miner</a:t>
            </a:r>
          </a:p>
          <a:p>
            <a:r>
              <a:rPr lang="en-MY" sz="2400" dirty="0"/>
              <a:t> Recent Developments and Technologies in Association Rule Mining</a:t>
            </a:r>
          </a:p>
          <a:p>
            <a:endParaRPr lang="en-MY" sz="2000" dirty="0"/>
          </a:p>
          <a:p>
            <a:endParaRPr lang="en-MY" sz="2000" dirty="0"/>
          </a:p>
          <a:p>
            <a:endParaRPr lang="en-MY" sz="2000" dirty="0"/>
          </a:p>
        </p:txBody>
      </p:sp>
    </p:spTree>
    <p:extLst>
      <p:ext uri="{BB962C8B-B14F-4D97-AF65-F5344CB8AC3E}">
        <p14:creationId xmlns:p14="http://schemas.microsoft.com/office/powerpoint/2010/main" val="314734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1FF821-BDC0-EEC2-193C-85E11D566E63}"/>
              </a:ext>
            </a:extLst>
          </p:cNvPr>
          <p:cNvSpPr>
            <a:spLocks noGrp="1"/>
          </p:cNvSpPr>
          <p:nvPr>
            <p:ph type="title"/>
          </p:nvPr>
        </p:nvSpPr>
        <p:spPr>
          <a:xfrm>
            <a:off x="466722" y="586855"/>
            <a:ext cx="3201366" cy="3387497"/>
          </a:xfrm>
        </p:spPr>
        <p:txBody>
          <a:bodyPr anchor="b">
            <a:normAutofit/>
          </a:bodyPr>
          <a:lstStyle/>
          <a:p>
            <a:pPr algn="r"/>
            <a:r>
              <a:rPr lang="en-MY" sz="4000">
                <a:solidFill>
                  <a:srgbClr val="FFFFFF"/>
                </a:solidFill>
              </a:rPr>
              <a:t>Using the Association Node in Enterprise Miner </a:t>
            </a:r>
          </a:p>
        </p:txBody>
      </p:sp>
      <p:sp>
        <p:nvSpPr>
          <p:cNvPr id="3" name="Content Placeholder 2">
            <a:extLst>
              <a:ext uri="{FF2B5EF4-FFF2-40B4-BE49-F238E27FC236}">
                <a16:creationId xmlns:a16="http://schemas.microsoft.com/office/drawing/2014/main" id="{9FB99D15-0F78-62B8-5EFD-CAEB76F75F5C}"/>
              </a:ext>
            </a:extLst>
          </p:cNvPr>
          <p:cNvSpPr>
            <a:spLocks noGrp="1"/>
          </p:cNvSpPr>
          <p:nvPr>
            <p:ph idx="1"/>
          </p:nvPr>
        </p:nvSpPr>
        <p:spPr>
          <a:xfrm>
            <a:off x="4810259" y="649480"/>
            <a:ext cx="6555347" cy="5546047"/>
          </a:xfrm>
        </p:spPr>
        <p:txBody>
          <a:bodyPr anchor="ctr">
            <a:normAutofit/>
          </a:bodyPr>
          <a:lstStyle/>
          <a:p>
            <a:r>
              <a:rPr lang="en-MY" sz="2000"/>
              <a:t>4. Add the Association Node:</a:t>
            </a:r>
          </a:p>
          <a:p>
            <a:pPr lvl="1"/>
            <a:r>
              <a:rPr lang="en-MY" sz="2000"/>
              <a:t>From the toolbar or node menu, drag and drop the "Association" node onto the diagram workspace. Connect it to your data source or the last node in your flow if you've done some preprocessing.</a:t>
            </a:r>
          </a:p>
          <a:p>
            <a:endParaRPr lang="en-MY" sz="2000"/>
          </a:p>
          <a:p>
            <a:r>
              <a:rPr lang="en-MY" sz="2000"/>
              <a:t>5. Configure the Association Node:</a:t>
            </a:r>
          </a:p>
          <a:p>
            <a:pPr lvl="1"/>
            <a:r>
              <a:rPr lang="en-MY" sz="2000"/>
              <a:t>Double-click on the Association node to open its properties:</a:t>
            </a:r>
          </a:p>
          <a:p>
            <a:pPr lvl="1"/>
            <a:r>
              <a:rPr lang="en-MY" sz="2000"/>
              <a:t>Minimum Support: Set the minimum support threshold (e.g., 0.05 for 5%).</a:t>
            </a:r>
          </a:p>
          <a:p>
            <a:pPr lvl="1"/>
            <a:r>
              <a:rPr lang="en-MY" sz="2000"/>
              <a:t>Minimum Confidence: Set the minimum confidence threshold (e.g., 0.8 for 80%).</a:t>
            </a:r>
          </a:p>
          <a:p>
            <a:pPr lvl="1"/>
            <a:r>
              <a:rPr lang="en-MY" sz="2000"/>
              <a:t>Maximum Itemsets: Define the maximum number of items in a rule if you want to limit it.</a:t>
            </a:r>
          </a:p>
          <a:p>
            <a:pPr lvl="1"/>
            <a:r>
              <a:rPr lang="en-MY" sz="2000"/>
              <a:t>There are other advanced settings available, but for starters, these primary settings will suffice.</a:t>
            </a:r>
          </a:p>
          <a:p>
            <a:pPr lvl="1"/>
            <a:endParaRPr lang="en-MY" sz="2000"/>
          </a:p>
          <a:p>
            <a:endParaRPr lang="en-MY" sz="2000"/>
          </a:p>
        </p:txBody>
      </p:sp>
    </p:spTree>
    <p:extLst>
      <p:ext uri="{BB962C8B-B14F-4D97-AF65-F5344CB8AC3E}">
        <p14:creationId xmlns:p14="http://schemas.microsoft.com/office/powerpoint/2010/main" val="1222046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736E8C-924E-E678-3A75-48A19496F9E6}"/>
              </a:ext>
            </a:extLst>
          </p:cNvPr>
          <p:cNvSpPr>
            <a:spLocks noGrp="1"/>
          </p:cNvSpPr>
          <p:nvPr>
            <p:ph type="title"/>
          </p:nvPr>
        </p:nvSpPr>
        <p:spPr>
          <a:xfrm>
            <a:off x="466722" y="586855"/>
            <a:ext cx="3201366" cy="3387497"/>
          </a:xfrm>
        </p:spPr>
        <p:txBody>
          <a:bodyPr anchor="b">
            <a:normAutofit/>
          </a:bodyPr>
          <a:lstStyle/>
          <a:p>
            <a:pPr algn="r"/>
            <a:r>
              <a:rPr lang="en-MY" sz="4000">
                <a:solidFill>
                  <a:srgbClr val="FFFFFF"/>
                </a:solidFill>
              </a:rPr>
              <a:t>Using the Association Node in Enterprise Miner </a:t>
            </a:r>
          </a:p>
        </p:txBody>
      </p:sp>
      <p:sp>
        <p:nvSpPr>
          <p:cNvPr id="3" name="Content Placeholder 2">
            <a:extLst>
              <a:ext uri="{FF2B5EF4-FFF2-40B4-BE49-F238E27FC236}">
                <a16:creationId xmlns:a16="http://schemas.microsoft.com/office/drawing/2014/main" id="{7E89D1AA-B1C4-5A21-5964-65432FEE828A}"/>
              </a:ext>
            </a:extLst>
          </p:cNvPr>
          <p:cNvSpPr>
            <a:spLocks noGrp="1"/>
          </p:cNvSpPr>
          <p:nvPr>
            <p:ph idx="1"/>
          </p:nvPr>
        </p:nvSpPr>
        <p:spPr>
          <a:xfrm>
            <a:off x="4810259" y="649480"/>
            <a:ext cx="6555347" cy="5546047"/>
          </a:xfrm>
        </p:spPr>
        <p:txBody>
          <a:bodyPr anchor="ctr">
            <a:normAutofit/>
          </a:bodyPr>
          <a:lstStyle/>
          <a:p>
            <a:r>
              <a:rPr lang="en-MY" sz="2000"/>
              <a:t>6. Run the Association Node:</a:t>
            </a:r>
          </a:p>
          <a:p>
            <a:r>
              <a:rPr lang="en-MY" sz="2000"/>
              <a:t>Right-click the Association node and select "Run." Enterprise Miner will execute the node, generating association rules based on the parameters you set.</a:t>
            </a:r>
          </a:p>
          <a:p>
            <a:endParaRPr lang="en-MY" sz="2000"/>
          </a:p>
          <a:p>
            <a:r>
              <a:rPr lang="en-MY" sz="2000"/>
              <a:t>7. View Results:</a:t>
            </a:r>
          </a:p>
          <a:p>
            <a:r>
              <a:rPr lang="en-MY" sz="2000"/>
              <a:t>Once the node has run successfully, you can double-click on it to view the results:</a:t>
            </a:r>
          </a:p>
          <a:p>
            <a:pPr lvl="1"/>
            <a:r>
              <a:rPr lang="en-MY" sz="2000"/>
              <a:t>Rules: A list of association rules with their support, confidence, and lift values.</a:t>
            </a:r>
          </a:p>
          <a:p>
            <a:pPr lvl="1"/>
            <a:r>
              <a:rPr lang="en-MY" sz="2000"/>
              <a:t>Item Frequencies: How often each item appears in the dataset.</a:t>
            </a:r>
          </a:p>
          <a:p>
            <a:pPr lvl="1"/>
            <a:r>
              <a:rPr lang="en-MY" sz="2000"/>
              <a:t>Rule Antecedents and Consequents: The breakdown of the left and right side of each rule.</a:t>
            </a:r>
          </a:p>
        </p:txBody>
      </p:sp>
    </p:spTree>
    <p:extLst>
      <p:ext uri="{BB962C8B-B14F-4D97-AF65-F5344CB8AC3E}">
        <p14:creationId xmlns:p14="http://schemas.microsoft.com/office/powerpoint/2010/main" val="1626697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1A93E-DA6E-B51D-718D-D10AF7E1CBF5}"/>
              </a:ext>
            </a:extLst>
          </p:cNvPr>
          <p:cNvSpPr>
            <a:spLocks noGrp="1"/>
          </p:cNvSpPr>
          <p:nvPr>
            <p:ph type="title"/>
          </p:nvPr>
        </p:nvSpPr>
        <p:spPr>
          <a:xfrm>
            <a:off x="466722" y="586855"/>
            <a:ext cx="3201366" cy="3387497"/>
          </a:xfrm>
        </p:spPr>
        <p:txBody>
          <a:bodyPr anchor="b">
            <a:normAutofit/>
          </a:bodyPr>
          <a:lstStyle/>
          <a:p>
            <a:pPr algn="r"/>
            <a:r>
              <a:rPr lang="en-MY" sz="4000">
                <a:solidFill>
                  <a:srgbClr val="FFFFFF"/>
                </a:solidFill>
              </a:rPr>
              <a:t>Using the Association Node in Enterprise Miner </a:t>
            </a:r>
          </a:p>
        </p:txBody>
      </p:sp>
      <p:sp>
        <p:nvSpPr>
          <p:cNvPr id="3" name="Content Placeholder 2">
            <a:extLst>
              <a:ext uri="{FF2B5EF4-FFF2-40B4-BE49-F238E27FC236}">
                <a16:creationId xmlns:a16="http://schemas.microsoft.com/office/drawing/2014/main" id="{0E251F0C-8808-7D81-D722-E8E2E4D0C8BD}"/>
              </a:ext>
            </a:extLst>
          </p:cNvPr>
          <p:cNvSpPr>
            <a:spLocks noGrp="1"/>
          </p:cNvSpPr>
          <p:nvPr>
            <p:ph idx="1"/>
          </p:nvPr>
        </p:nvSpPr>
        <p:spPr>
          <a:xfrm>
            <a:off x="4810259" y="649480"/>
            <a:ext cx="6555347" cy="5546047"/>
          </a:xfrm>
        </p:spPr>
        <p:txBody>
          <a:bodyPr anchor="ctr">
            <a:normAutofit/>
          </a:bodyPr>
          <a:lstStyle/>
          <a:p>
            <a:r>
              <a:rPr lang="en-MY" sz="2000"/>
              <a:t>8. Post-Processing:</a:t>
            </a:r>
          </a:p>
          <a:p>
            <a:r>
              <a:rPr lang="en-MY" sz="2000"/>
              <a:t>Filtering: Use the post-run filtering options to refine the rules you're viewing, based on metrics like lift, support, or confidence.</a:t>
            </a:r>
          </a:p>
          <a:p>
            <a:r>
              <a:rPr lang="en-MY" sz="2000"/>
              <a:t>Export: If needed, you can export the rules to other formats or tools for further analysis or sharing.</a:t>
            </a:r>
          </a:p>
          <a:p>
            <a:r>
              <a:rPr lang="en-MY" sz="2000"/>
              <a:t>Conclusion:</a:t>
            </a:r>
          </a:p>
          <a:p>
            <a:r>
              <a:rPr lang="en-MY" sz="2000"/>
              <a:t>The Association Node in SAS Enterprise Miner makes it relatively easy to conduct association rule mining without delving deep into the algorithmic details. This allows analysts and business users to quickly derive insights from transactional data and make informed decisions.</a:t>
            </a:r>
          </a:p>
          <a:p>
            <a:endParaRPr lang="en-MY" sz="2000"/>
          </a:p>
        </p:txBody>
      </p:sp>
    </p:spTree>
    <p:extLst>
      <p:ext uri="{BB962C8B-B14F-4D97-AF65-F5344CB8AC3E}">
        <p14:creationId xmlns:p14="http://schemas.microsoft.com/office/powerpoint/2010/main" val="2550991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lls passing through a cloud">
            <a:extLst>
              <a:ext uri="{FF2B5EF4-FFF2-40B4-BE49-F238E27FC236}">
                <a16:creationId xmlns:a16="http://schemas.microsoft.com/office/drawing/2014/main" id="{3A6A1625-68CB-FEF9-C55B-392A711D69EC}"/>
              </a:ext>
            </a:extLst>
          </p:cNvPr>
          <p:cNvPicPr>
            <a:picLocks noChangeAspect="1"/>
          </p:cNvPicPr>
          <p:nvPr/>
        </p:nvPicPr>
        <p:blipFill>
          <a:blip r:embed="rId2"/>
          <a:srcRect l="11697" r="33081" b="1"/>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C7F80-80D6-18AB-5621-2E4C12BF8056}"/>
              </a:ext>
            </a:extLst>
          </p:cNvPr>
          <p:cNvSpPr>
            <a:spLocks noGrp="1"/>
          </p:cNvSpPr>
          <p:nvPr>
            <p:ph type="title"/>
          </p:nvPr>
        </p:nvSpPr>
        <p:spPr>
          <a:xfrm>
            <a:off x="6115317" y="405685"/>
            <a:ext cx="5464968" cy="1559301"/>
          </a:xfrm>
        </p:spPr>
        <p:txBody>
          <a:bodyPr>
            <a:normAutofit/>
          </a:bodyPr>
          <a:lstStyle/>
          <a:p>
            <a:r>
              <a:rPr lang="en-MY" sz="4000"/>
              <a:t>Modern Technologies in Use</a:t>
            </a:r>
          </a:p>
        </p:txBody>
      </p:sp>
      <p:sp>
        <p:nvSpPr>
          <p:cNvPr id="3" name="Content Placeholder 2">
            <a:extLst>
              <a:ext uri="{FF2B5EF4-FFF2-40B4-BE49-F238E27FC236}">
                <a16:creationId xmlns:a16="http://schemas.microsoft.com/office/drawing/2014/main" id="{B87F4DC2-B439-69CF-F74F-93628281BEB0}"/>
              </a:ext>
            </a:extLst>
          </p:cNvPr>
          <p:cNvSpPr>
            <a:spLocks noGrp="1"/>
          </p:cNvSpPr>
          <p:nvPr>
            <p:ph idx="1"/>
          </p:nvPr>
        </p:nvSpPr>
        <p:spPr>
          <a:xfrm>
            <a:off x="6115317" y="2743200"/>
            <a:ext cx="5247340" cy="3496878"/>
          </a:xfrm>
        </p:spPr>
        <p:txBody>
          <a:bodyPr anchor="ctr">
            <a:normAutofit/>
          </a:bodyPr>
          <a:lstStyle/>
          <a:p>
            <a:r>
              <a:rPr lang="en-MY" sz="1900" dirty="0"/>
              <a:t>Cloud-Based Platforms: AWS, Azure, Google Cloud examples.</a:t>
            </a:r>
          </a:p>
          <a:p>
            <a:r>
              <a:rPr lang="en-MY" sz="1900" dirty="0"/>
              <a:t>Real-Time Processing: Kafka for streaming data.</a:t>
            </a:r>
          </a:p>
          <a:p>
            <a:pPr lvl="1"/>
            <a:r>
              <a:rPr lang="en-MY" sz="1900" dirty="0"/>
              <a:t>For example, in e-commerce platforms, real-time processing allows tracking customer </a:t>
            </a:r>
            <a:r>
              <a:rPr lang="en-MY" sz="1900" dirty="0" err="1"/>
              <a:t>behavior</a:t>
            </a:r>
            <a:r>
              <a:rPr lang="en-MY" sz="1900" dirty="0"/>
              <a:t> and generating new association rules instantaneously to make real-time product recommendations, such as suggesting items to a customer while they are still shopping.</a:t>
            </a:r>
          </a:p>
          <a:p>
            <a:r>
              <a:rPr lang="en-MY" sz="1900" dirty="0"/>
              <a:t>Integration with Big Data: Apache Spark’s </a:t>
            </a:r>
            <a:r>
              <a:rPr lang="en-MY" sz="1900" dirty="0" err="1"/>
              <a:t>MLlib</a:t>
            </a:r>
            <a:r>
              <a:rPr lang="en-MY" sz="1900" dirty="0"/>
              <a:t>.</a:t>
            </a:r>
          </a:p>
        </p:txBody>
      </p:sp>
    </p:spTree>
    <p:extLst>
      <p:ext uri="{BB962C8B-B14F-4D97-AF65-F5344CB8AC3E}">
        <p14:creationId xmlns:p14="http://schemas.microsoft.com/office/powerpoint/2010/main" val="795322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DE28FEA-D159-183A-814F-6512A840DE7B}"/>
              </a:ext>
            </a:extLst>
          </p:cNvPr>
          <p:cNvSpPr>
            <a:spLocks noGrp="1"/>
          </p:cNvSpPr>
          <p:nvPr>
            <p:ph type="title"/>
          </p:nvPr>
        </p:nvSpPr>
        <p:spPr>
          <a:xfrm>
            <a:off x="479394" y="1070800"/>
            <a:ext cx="3939688" cy="5583126"/>
          </a:xfrm>
        </p:spPr>
        <p:txBody>
          <a:bodyPr>
            <a:normAutofit/>
          </a:bodyPr>
          <a:lstStyle/>
          <a:p>
            <a:pPr algn="r"/>
            <a:r>
              <a:rPr lang="en-MY" sz="6800"/>
              <a:t>Research Directions and Future Trends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CD60E28-0A7A-7CD7-9993-F284C092A69D}"/>
              </a:ext>
            </a:extLst>
          </p:cNvPr>
          <p:cNvGraphicFramePr>
            <a:graphicFrameLocks noGrp="1"/>
          </p:cNvGraphicFramePr>
          <p:nvPr>
            <p:ph idx="1"/>
            <p:extLst>
              <p:ext uri="{D42A27DB-BD31-4B8C-83A1-F6EECF244321}">
                <p14:modId xmlns:p14="http://schemas.microsoft.com/office/powerpoint/2010/main" val="253695869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058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D360-2C92-7447-5C0D-7E1134D3C2D1}"/>
              </a:ext>
            </a:extLst>
          </p:cNvPr>
          <p:cNvSpPr>
            <a:spLocks noGrp="1"/>
          </p:cNvSpPr>
          <p:nvPr>
            <p:ph type="title"/>
          </p:nvPr>
        </p:nvSpPr>
        <p:spPr>
          <a:xfrm>
            <a:off x="5868557" y="1138036"/>
            <a:ext cx="5444382" cy="1402470"/>
          </a:xfrm>
        </p:spPr>
        <p:txBody>
          <a:bodyPr anchor="t">
            <a:normAutofit/>
          </a:bodyPr>
          <a:lstStyle/>
          <a:p>
            <a:r>
              <a:rPr lang="en-MY" sz="3200" dirty="0"/>
              <a:t>Introduction to Association rule mining</a:t>
            </a:r>
          </a:p>
        </p:txBody>
      </p:sp>
      <p:pic>
        <p:nvPicPr>
          <p:cNvPr id="5" name="Picture 4" descr="Rows of shopping trolleys">
            <a:extLst>
              <a:ext uri="{FF2B5EF4-FFF2-40B4-BE49-F238E27FC236}">
                <a16:creationId xmlns:a16="http://schemas.microsoft.com/office/drawing/2014/main" id="{A71669AF-EAE8-2449-E288-99207C5C5E1C}"/>
              </a:ext>
            </a:extLst>
          </p:cNvPr>
          <p:cNvPicPr>
            <a:picLocks noChangeAspect="1"/>
          </p:cNvPicPr>
          <p:nvPr/>
        </p:nvPicPr>
        <p:blipFill rotWithShape="1">
          <a:blip r:embed="rId2"/>
          <a:srcRect l="29853" r="18507"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8CC537-A42A-2D7E-8719-B6C89499316D}"/>
              </a:ext>
            </a:extLst>
          </p:cNvPr>
          <p:cNvSpPr>
            <a:spLocks noGrp="1"/>
          </p:cNvSpPr>
          <p:nvPr>
            <p:ph idx="1"/>
          </p:nvPr>
        </p:nvSpPr>
        <p:spPr>
          <a:xfrm>
            <a:off x="5868557" y="2181226"/>
            <a:ext cx="5444382" cy="3961158"/>
          </a:xfrm>
        </p:spPr>
        <p:txBody>
          <a:bodyPr>
            <a:noAutofit/>
          </a:bodyPr>
          <a:lstStyle/>
          <a:p>
            <a:r>
              <a:rPr lang="en-MY" sz="2400" dirty="0"/>
              <a:t>Association rule mining, often simply referred to as association rule learning, is a popular method in data mining that aims to discover interesting relationships or associations between variables in large datasets.</a:t>
            </a:r>
          </a:p>
          <a:p>
            <a:r>
              <a:rPr lang="en-MY" sz="2400" dirty="0"/>
              <a:t> It is particularly well-suited for analysing transaction data, such as the items purchased together in shopping carts, to discover patterns of co-occurrence.</a:t>
            </a:r>
          </a:p>
        </p:txBody>
      </p:sp>
    </p:spTree>
    <p:extLst>
      <p:ext uri="{BB962C8B-B14F-4D97-AF65-F5344CB8AC3E}">
        <p14:creationId xmlns:p14="http://schemas.microsoft.com/office/powerpoint/2010/main" val="134449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blocks and networks technology background">
            <a:extLst>
              <a:ext uri="{FF2B5EF4-FFF2-40B4-BE49-F238E27FC236}">
                <a16:creationId xmlns:a16="http://schemas.microsoft.com/office/drawing/2014/main" id="{A0D55F9E-5FA2-2D0D-4AA0-06AD49C86811}"/>
              </a:ext>
            </a:extLst>
          </p:cNvPr>
          <p:cNvPicPr>
            <a:picLocks noChangeAspect="1"/>
          </p:cNvPicPr>
          <p:nvPr/>
        </p:nvPicPr>
        <p:blipFill>
          <a:blip r:embed="rId2"/>
          <a:srcRect l="12357" r="43268" b="-446"/>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8E262-1F39-32C6-69D4-02E0737494A2}"/>
              </a:ext>
            </a:extLst>
          </p:cNvPr>
          <p:cNvSpPr>
            <a:spLocks noGrp="1"/>
          </p:cNvSpPr>
          <p:nvPr>
            <p:ph type="title"/>
          </p:nvPr>
        </p:nvSpPr>
        <p:spPr>
          <a:xfrm>
            <a:off x="6115317" y="405685"/>
            <a:ext cx="5464968" cy="1559301"/>
          </a:xfrm>
        </p:spPr>
        <p:txBody>
          <a:bodyPr>
            <a:normAutofit/>
          </a:bodyPr>
          <a:lstStyle/>
          <a:p>
            <a:r>
              <a:rPr lang="en-MY" sz="3400" dirty="0"/>
              <a:t>Current Examples of Association Rule Mining Applications</a:t>
            </a:r>
          </a:p>
        </p:txBody>
      </p:sp>
      <p:sp>
        <p:nvSpPr>
          <p:cNvPr id="3" name="Content Placeholder 2">
            <a:extLst>
              <a:ext uri="{FF2B5EF4-FFF2-40B4-BE49-F238E27FC236}">
                <a16:creationId xmlns:a16="http://schemas.microsoft.com/office/drawing/2014/main" id="{B49E4058-58FF-A553-3260-D988918490CD}"/>
              </a:ext>
            </a:extLst>
          </p:cNvPr>
          <p:cNvSpPr>
            <a:spLocks noGrp="1"/>
          </p:cNvSpPr>
          <p:nvPr>
            <p:ph idx="1"/>
          </p:nvPr>
        </p:nvSpPr>
        <p:spPr>
          <a:xfrm>
            <a:off x="6115317" y="2743200"/>
            <a:ext cx="5247340" cy="3496878"/>
          </a:xfrm>
        </p:spPr>
        <p:txBody>
          <a:bodyPr anchor="ctr">
            <a:normAutofit/>
          </a:bodyPr>
          <a:lstStyle/>
          <a:p>
            <a:r>
              <a:rPr lang="en-MY" sz="1900" dirty="0"/>
              <a:t>Streaming Data Analysis in IoT Devices:</a:t>
            </a:r>
          </a:p>
          <a:p>
            <a:r>
              <a:rPr lang="en-MY" sz="1900" dirty="0"/>
              <a:t>association rule mining can be applied to streaming data from IoT devices, such as in smart homes or manufacturing facilities. For example, smart home systems may analyse streaming data from sensors to identify associations between temperature settings, time of day, and energy consumption. </a:t>
            </a:r>
          </a:p>
          <a:p>
            <a:r>
              <a:rPr lang="en-MY" sz="1900" dirty="0"/>
              <a:t>This allows the system to recommend optimized settings for energy efficiency or predict potential device failures in manufacturing.</a:t>
            </a:r>
          </a:p>
        </p:txBody>
      </p:sp>
    </p:spTree>
    <p:extLst>
      <p:ext uri="{BB962C8B-B14F-4D97-AF65-F5344CB8AC3E}">
        <p14:creationId xmlns:p14="http://schemas.microsoft.com/office/powerpoint/2010/main" val="90880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5CA3-6D66-301F-7D37-9482166DEBAF}"/>
              </a:ext>
            </a:extLst>
          </p:cNvPr>
          <p:cNvSpPr>
            <a:spLocks noGrp="1"/>
          </p:cNvSpPr>
          <p:nvPr>
            <p:ph type="title"/>
          </p:nvPr>
        </p:nvSpPr>
        <p:spPr>
          <a:xfrm>
            <a:off x="762000" y="761998"/>
            <a:ext cx="5334000" cy="1708246"/>
          </a:xfrm>
        </p:spPr>
        <p:txBody>
          <a:bodyPr anchor="ctr">
            <a:normAutofit/>
          </a:bodyPr>
          <a:lstStyle/>
          <a:p>
            <a:r>
              <a:rPr lang="en-MY" sz="4000"/>
              <a:t>Key Concepts</a:t>
            </a:r>
          </a:p>
        </p:txBody>
      </p:sp>
      <p:sp>
        <p:nvSpPr>
          <p:cNvPr id="3" name="Content Placeholder 2">
            <a:extLst>
              <a:ext uri="{FF2B5EF4-FFF2-40B4-BE49-F238E27FC236}">
                <a16:creationId xmlns:a16="http://schemas.microsoft.com/office/drawing/2014/main" id="{E283BEFA-CC33-B946-B32A-AA79FB751602}"/>
              </a:ext>
            </a:extLst>
          </p:cNvPr>
          <p:cNvSpPr>
            <a:spLocks noGrp="1"/>
          </p:cNvSpPr>
          <p:nvPr>
            <p:ph idx="1"/>
          </p:nvPr>
        </p:nvSpPr>
        <p:spPr>
          <a:xfrm>
            <a:off x="761994" y="2470245"/>
            <a:ext cx="5334006" cy="3769835"/>
          </a:xfrm>
        </p:spPr>
        <p:txBody>
          <a:bodyPr anchor="ctr">
            <a:normAutofit/>
          </a:bodyPr>
          <a:lstStyle/>
          <a:p>
            <a:r>
              <a:rPr lang="en-MY" sz="2000"/>
              <a:t>Itemset: A collection of one or more items. For instance, in the context of a supermarket, an itemset might be {Milk, Bread} indicating that both milk and bread are bought together.</a:t>
            </a:r>
          </a:p>
          <a:p>
            <a:endParaRPr lang="en-MY" sz="2000"/>
          </a:p>
          <a:p>
            <a:r>
              <a:rPr lang="en-MY" sz="2000"/>
              <a:t>Support: This is a measure of how frequently an itemset appears in the dataset. For example, if out of 100 transactions, 10 transactions contain the itemset {Milk, Bread}, the support for this itemset is</a:t>
            </a:r>
          </a:p>
          <a:p>
            <a:endParaRPr lang="en-MY" sz="2000"/>
          </a:p>
        </p:txBody>
      </p:sp>
      <p:sp>
        <p:nvSpPr>
          <p:cNvPr id="12" name="Rectangle 11">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ADF53564-17E9-1440-4188-35F0EAC3DCF2}"/>
              </a:ext>
            </a:extLst>
          </p:cNvPr>
          <p:cNvPicPr>
            <a:picLocks noChangeAspect="1"/>
          </p:cNvPicPr>
          <p:nvPr/>
        </p:nvPicPr>
        <p:blipFill>
          <a:blip r:embed="rId2"/>
          <a:stretch>
            <a:fillRect/>
          </a:stretch>
        </p:blipFill>
        <p:spPr>
          <a:xfrm>
            <a:off x="7607878" y="2933248"/>
            <a:ext cx="3758045" cy="988959"/>
          </a:xfrm>
          <a:prstGeom prst="rect">
            <a:avLst/>
          </a:prstGeom>
        </p:spPr>
      </p:pic>
    </p:spTree>
    <p:extLst>
      <p:ext uri="{BB962C8B-B14F-4D97-AF65-F5344CB8AC3E}">
        <p14:creationId xmlns:p14="http://schemas.microsoft.com/office/powerpoint/2010/main" val="171061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B5DE-0A8A-4CE2-990B-1863CD23EC6B}"/>
              </a:ext>
            </a:extLst>
          </p:cNvPr>
          <p:cNvSpPr>
            <a:spLocks noGrp="1"/>
          </p:cNvSpPr>
          <p:nvPr>
            <p:ph type="title"/>
          </p:nvPr>
        </p:nvSpPr>
        <p:spPr/>
        <p:txBody>
          <a:bodyPr/>
          <a:lstStyle/>
          <a:p>
            <a:r>
              <a:rPr lang="en-MY" dirty="0"/>
              <a:t>Key Concepts</a:t>
            </a:r>
          </a:p>
        </p:txBody>
      </p:sp>
      <p:sp>
        <p:nvSpPr>
          <p:cNvPr id="3" name="Content Placeholder 2">
            <a:extLst>
              <a:ext uri="{FF2B5EF4-FFF2-40B4-BE49-F238E27FC236}">
                <a16:creationId xmlns:a16="http://schemas.microsoft.com/office/drawing/2014/main" id="{B9BE2D13-B2B0-5C9D-6C7C-B03B1552868A}"/>
              </a:ext>
            </a:extLst>
          </p:cNvPr>
          <p:cNvSpPr>
            <a:spLocks noGrp="1"/>
          </p:cNvSpPr>
          <p:nvPr>
            <p:ph idx="1"/>
          </p:nvPr>
        </p:nvSpPr>
        <p:spPr/>
        <p:txBody>
          <a:bodyPr>
            <a:normAutofit lnSpcReduction="10000"/>
          </a:bodyPr>
          <a:lstStyle/>
          <a:p>
            <a:r>
              <a:rPr lang="en-MY" dirty="0"/>
              <a:t>Confidence: This is a measure of the likelihood of item Y being purchased when item X is purchased. It is defined as:</a:t>
            </a:r>
          </a:p>
          <a:p>
            <a:endParaRPr lang="en-MY" dirty="0"/>
          </a:p>
          <a:p>
            <a:pPr marL="0" indent="0">
              <a:buNone/>
            </a:pPr>
            <a:endParaRPr lang="en-MY" dirty="0"/>
          </a:p>
          <a:p>
            <a:r>
              <a:rPr lang="en-MY" dirty="0"/>
              <a:t>For example, if the support of {Milk, Bread} is 0.1 and the support of {Milk} is 0.5, the confidence of the rule</a:t>
            </a:r>
          </a:p>
          <a:p>
            <a:endParaRPr lang="en-MY" dirty="0"/>
          </a:p>
          <a:p>
            <a:endParaRPr lang="en-MY" dirty="0"/>
          </a:p>
          <a:p>
            <a:r>
              <a:rPr lang="en-MY" dirty="0"/>
              <a:t>This means that 20% of the transactions that have milk also have bread.</a:t>
            </a:r>
          </a:p>
        </p:txBody>
      </p:sp>
      <p:pic>
        <p:nvPicPr>
          <p:cNvPr id="5" name="Picture 4">
            <a:extLst>
              <a:ext uri="{FF2B5EF4-FFF2-40B4-BE49-F238E27FC236}">
                <a16:creationId xmlns:a16="http://schemas.microsoft.com/office/drawing/2014/main" id="{CD900DC5-3E1E-521F-F824-AC5E15DC3A07}"/>
              </a:ext>
            </a:extLst>
          </p:cNvPr>
          <p:cNvPicPr>
            <a:picLocks noChangeAspect="1"/>
          </p:cNvPicPr>
          <p:nvPr/>
        </p:nvPicPr>
        <p:blipFill>
          <a:blip r:embed="rId2"/>
          <a:stretch>
            <a:fillRect/>
          </a:stretch>
        </p:blipFill>
        <p:spPr>
          <a:xfrm>
            <a:off x="3658870" y="2767330"/>
            <a:ext cx="3451860" cy="754380"/>
          </a:xfrm>
          <a:prstGeom prst="rect">
            <a:avLst/>
          </a:prstGeom>
        </p:spPr>
      </p:pic>
      <p:pic>
        <p:nvPicPr>
          <p:cNvPr id="7" name="Picture 6">
            <a:extLst>
              <a:ext uri="{FF2B5EF4-FFF2-40B4-BE49-F238E27FC236}">
                <a16:creationId xmlns:a16="http://schemas.microsoft.com/office/drawing/2014/main" id="{2C6E5468-B7C0-C4AA-4C90-CD776ED3F8CE}"/>
              </a:ext>
            </a:extLst>
          </p:cNvPr>
          <p:cNvPicPr>
            <a:picLocks noChangeAspect="1"/>
          </p:cNvPicPr>
          <p:nvPr/>
        </p:nvPicPr>
        <p:blipFill>
          <a:blip r:embed="rId3"/>
          <a:stretch>
            <a:fillRect/>
          </a:stretch>
        </p:blipFill>
        <p:spPr>
          <a:xfrm>
            <a:off x="3268079" y="4463415"/>
            <a:ext cx="3842651" cy="608737"/>
          </a:xfrm>
          <a:prstGeom prst="rect">
            <a:avLst/>
          </a:prstGeom>
        </p:spPr>
      </p:pic>
    </p:spTree>
    <p:extLst>
      <p:ext uri="{BB962C8B-B14F-4D97-AF65-F5344CB8AC3E}">
        <p14:creationId xmlns:p14="http://schemas.microsoft.com/office/powerpoint/2010/main" val="322463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9907-7AE3-12B6-A74C-C96692E6C278}"/>
              </a:ext>
            </a:extLst>
          </p:cNvPr>
          <p:cNvSpPr>
            <a:spLocks noGrp="1"/>
          </p:cNvSpPr>
          <p:nvPr>
            <p:ph type="title"/>
          </p:nvPr>
        </p:nvSpPr>
        <p:spPr/>
        <p:txBody>
          <a:bodyPr/>
          <a:lstStyle/>
          <a:p>
            <a:r>
              <a:rPr lang="en-MY" dirty="0"/>
              <a:t>Key Concepts</a:t>
            </a:r>
          </a:p>
        </p:txBody>
      </p:sp>
      <p:sp>
        <p:nvSpPr>
          <p:cNvPr id="3" name="Content Placeholder 2">
            <a:extLst>
              <a:ext uri="{FF2B5EF4-FFF2-40B4-BE49-F238E27FC236}">
                <a16:creationId xmlns:a16="http://schemas.microsoft.com/office/drawing/2014/main" id="{81E01E2B-359E-CB09-E0F2-92BDECEEA4C8}"/>
              </a:ext>
            </a:extLst>
          </p:cNvPr>
          <p:cNvSpPr>
            <a:spLocks noGrp="1"/>
          </p:cNvSpPr>
          <p:nvPr>
            <p:ph idx="1"/>
          </p:nvPr>
        </p:nvSpPr>
        <p:spPr/>
        <p:txBody>
          <a:bodyPr/>
          <a:lstStyle/>
          <a:p>
            <a:r>
              <a:rPr lang="en-MY" dirty="0"/>
              <a:t>Lift: This is a measure of how much more likely item Y is purchased when item X is purchased, compared to when item Y is purchased without regard to item X:</a:t>
            </a:r>
          </a:p>
          <a:p>
            <a:endParaRPr lang="en-MY" dirty="0"/>
          </a:p>
          <a:p>
            <a:endParaRPr lang="en-MY" dirty="0"/>
          </a:p>
          <a:p>
            <a:r>
              <a:rPr lang="en-MY" dirty="0"/>
              <a:t>A lift value greater than 1 indicates that items X and Y are more likely to be bought together than just by chance.</a:t>
            </a:r>
          </a:p>
          <a:p>
            <a:endParaRPr lang="en-MY" dirty="0"/>
          </a:p>
          <a:p>
            <a:endParaRPr lang="en-MY" dirty="0"/>
          </a:p>
          <a:p>
            <a:endParaRPr lang="en-MY" dirty="0"/>
          </a:p>
          <a:p>
            <a:endParaRPr lang="en-MY" dirty="0"/>
          </a:p>
          <a:p>
            <a:endParaRPr lang="en-MY" dirty="0"/>
          </a:p>
        </p:txBody>
      </p:sp>
      <p:pic>
        <p:nvPicPr>
          <p:cNvPr id="5" name="Picture 4">
            <a:extLst>
              <a:ext uri="{FF2B5EF4-FFF2-40B4-BE49-F238E27FC236}">
                <a16:creationId xmlns:a16="http://schemas.microsoft.com/office/drawing/2014/main" id="{FC2E7D00-9D11-0D59-806D-DDF99887DC5C}"/>
              </a:ext>
            </a:extLst>
          </p:cNvPr>
          <p:cNvPicPr>
            <a:picLocks noChangeAspect="1"/>
          </p:cNvPicPr>
          <p:nvPr/>
        </p:nvPicPr>
        <p:blipFill>
          <a:blip r:embed="rId2"/>
          <a:stretch>
            <a:fillRect/>
          </a:stretch>
        </p:blipFill>
        <p:spPr>
          <a:xfrm>
            <a:off x="4301490" y="3074670"/>
            <a:ext cx="3589020" cy="708660"/>
          </a:xfrm>
          <a:prstGeom prst="rect">
            <a:avLst/>
          </a:prstGeom>
        </p:spPr>
      </p:pic>
    </p:spTree>
    <p:extLst>
      <p:ext uri="{BB962C8B-B14F-4D97-AF65-F5344CB8AC3E}">
        <p14:creationId xmlns:p14="http://schemas.microsoft.com/office/powerpoint/2010/main" val="40905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70D6-9B1D-BFBB-841E-0B025893A56C}"/>
              </a:ext>
            </a:extLst>
          </p:cNvPr>
          <p:cNvSpPr>
            <a:spLocks noGrp="1"/>
          </p:cNvSpPr>
          <p:nvPr>
            <p:ph type="title"/>
          </p:nvPr>
        </p:nvSpPr>
        <p:spPr>
          <a:xfrm>
            <a:off x="6823878" y="741391"/>
            <a:ext cx="4491821" cy="1616203"/>
          </a:xfrm>
        </p:spPr>
        <p:txBody>
          <a:bodyPr anchor="b">
            <a:normAutofit/>
          </a:bodyPr>
          <a:lstStyle/>
          <a:p>
            <a:r>
              <a:rPr lang="en-MY" sz="3200" dirty="0"/>
              <a:t>Process of association rule mining </a:t>
            </a:r>
          </a:p>
        </p:txBody>
      </p:sp>
      <p:pic>
        <p:nvPicPr>
          <p:cNvPr id="5" name="Picture 4" descr="Close up of gears">
            <a:extLst>
              <a:ext uri="{FF2B5EF4-FFF2-40B4-BE49-F238E27FC236}">
                <a16:creationId xmlns:a16="http://schemas.microsoft.com/office/drawing/2014/main" id="{DA5089CF-80AC-9C38-D58A-9ADC1F20A6DB}"/>
              </a:ext>
            </a:extLst>
          </p:cNvPr>
          <p:cNvPicPr>
            <a:picLocks noChangeAspect="1"/>
          </p:cNvPicPr>
          <p:nvPr/>
        </p:nvPicPr>
        <p:blipFill rotWithShape="1">
          <a:blip r:embed="rId2"/>
          <a:srcRect l="5484" r="27849"/>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7032A48-725E-C93A-031F-23C2045FE07A}"/>
              </a:ext>
            </a:extLst>
          </p:cNvPr>
          <p:cNvSpPr>
            <a:spLocks noGrp="1"/>
          </p:cNvSpPr>
          <p:nvPr>
            <p:ph idx="1"/>
          </p:nvPr>
        </p:nvSpPr>
        <p:spPr>
          <a:xfrm>
            <a:off x="6823878" y="2533476"/>
            <a:ext cx="4491820" cy="3447832"/>
          </a:xfrm>
        </p:spPr>
        <p:txBody>
          <a:bodyPr anchor="t">
            <a:normAutofit/>
          </a:bodyPr>
          <a:lstStyle/>
          <a:p>
            <a:r>
              <a:rPr lang="en-MY" sz="1900" dirty="0"/>
              <a:t>The typical process of association rule mining can be broken down into two main steps:</a:t>
            </a:r>
          </a:p>
          <a:p>
            <a:r>
              <a:rPr lang="en-MY" sz="1900" dirty="0"/>
              <a:t>Frequent Itemset Generation: Identify all </a:t>
            </a:r>
            <a:r>
              <a:rPr lang="en-MY" sz="1900" dirty="0" err="1"/>
              <a:t>itemsets</a:t>
            </a:r>
            <a:r>
              <a:rPr lang="en-MY" sz="1900" dirty="0"/>
              <a:t> that satisfy a minimum support threshold.</a:t>
            </a:r>
          </a:p>
          <a:p>
            <a:r>
              <a:rPr lang="en-MY" sz="1900" dirty="0"/>
              <a:t>Rule Generation: Generate association rules from these frequent </a:t>
            </a:r>
            <a:r>
              <a:rPr lang="en-MY" sz="1900" dirty="0" err="1"/>
              <a:t>itemsets</a:t>
            </a:r>
            <a:r>
              <a:rPr lang="en-MY" sz="1900" dirty="0"/>
              <a:t> that satisfy a minimum confidence threshold.</a:t>
            </a:r>
          </a:p>
        </p:txBody>
      </p:sp>
    </p:spTree>
    <p:extLst>
      <p:ext uri="{BB962C8B-B14F-4D97-AF65-F5344CB8AC3E}">
        <p14:creationId xmlns:p14="http://schemas.microsoft.com/office/powerpoint/2010/main" val="102589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7CB9-38D8-353E-D434-06390180A31C}"/>
              </a:ext>
            </a:extLst>
          </p:cNvPr>
          <p:cNvSpPr>
            <a:spLocks noGrp="1"/>
          </p:cNvSpPr>
          <p:nvPr>
            <p:ph type="title"/>
          </p:nvPr>
        </p:nvSpPr>
        <p:spPr>
          <a:xfrm>
            <a:off x="6823878" y="741391"/>
            <a:ext cx="4491821" cy="1616203"/>
          </a:xfrm>
        </p:spPr>
        <p:txBody>
          <a:bodyPr anchor="b">
            <a:normAutofit/>
          </a:bodyPr>
          <a:lstStyle/>
          <a:p>
            <a:r>
              <a:rPr lang="en-MY" sz="3200" dirty="0"/>
              <a:t>Common Algorithm of association rule mining </a:t>
            </a:r>
          </a:p>
        </p:txBody>
      </p:sp>
      <p:pic>
        <p:nvPicPr>
          <p:cNvPr id="5" name="Picture 4" descr="Orange and blue numbers and graphs">
            <a:extLst>
              <a:ext uri="{FF2B5EF4-FFF2-40B4-BE49-F238E27FC236}">
                <a16:creationId xmlns:a16="http://schemas.microsoft.com/office/drawing/2014/main" id="{C759DB32-4B39-1E2A-A6E1-95DC3F87229E}"/>
              </a:ext>
            </a:extLst>
          </p:cNvPr>
          <p:cNvPicPr>
            <a:picLocks noChangeAspect="1"/>
          </p:cNvPicPr>
          <p:nvPr/>
        </p:nvPicPr>
        <p:blipFill rotWithShape="1">
          <a:blip r:embed="rId2"/>
          <a:srcRect l="18051" r="27505"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0518CB1-0EF3-A787-7627-89D05911A0D7}"/>
              </a:ext>
            </a:extLst>
          </p:cNvPr>
          <p:cNvSpPr>
            <a:spLocks noGrp="1"/>
          </p:cNvSpPr>
          <p:nvPr>
            <p:ph idx="1"/>
          </p:nvPr>
        </p:nvSpPr>
        <p:spPr>
          <a:xfrm>
            <a:off x="6823878" y="2533476"/>
            <a:ext cx="4491820" cy="3447832"/>
          </a:xfrm>
        </p:spPr>
        <p:txBody>
          <a:bodyPr anchor="t">
            <a:normAutofit/>
          </a:bodyPr>
          <a:lstStyle/>
          <a:p>
            <a:r>
              <a:rPr lang="en-MY" sz="2000"/>
              <a:t>The Apriori algorithm is one of the most widely known algorithms used for association rule mining. It employs a bottom-up approach where frequent subsets are extended one item at a time (a step known as candidate generation), and groups of candidates are tested against the dataset.</a:t>
            </a:r>
          </a:p>
        </p:txBody>
      </p:sp>
    </p:spTree>
    <p:extLst>
      <p:ext uri="{BB962C8B-B14F-4D97-AF65-F5344CB8AC3E}">
        <p14:creationId xmlns:p14="http://schemas.microsoft.com/office/powerpoint/2010/main" val="1069554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2206</Words>
  <Application>Microsoft Office PowerPoint</Application>
  <PresentationFormat>Widescreen</PresentationFormat>
  <Paragraphs>158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Chapter 9 </vt:lpstr>
      <vt:lpstr>Course Outline</vt:lpstr>
      <vt:lpstr>Introduction to Association rule mining</vt:lpstr>
      <vt:lpstr>Current Examples of Association Rule Mining Applications</vt:lpstr>
      <vt:lpstr>Key Concepts</vt:lpstr>
      <vt:lpstr>Key Concepts</vt:lpstr>
      <vt:lpstr>Key Concepts</vt:lpstr>
      <vt:lpstr>Process of association rule mining </vt:lpstr>
      <vt:lpstr>Common Algorithm of association rule mining </vt:lpstr>
      <vt:lpstr>Modern Algorithms of association rule mining </vt:lpstr>
      <vt:lpstr>Application of association rule mining </vt:lpstr>
      <vt:lpstr>History of association rule mining </vt:lpstr>
      <vt:lpstr>History of association rule mining </vt:lpstr>
      <vt:lpstr>History of association rule mining </vt:lpstr>
      <vt:lpstr>Apriori algorithm using a simple illustrative example</vt:lpstr>
      <vt:lpstr>Step-by-Step Execution of Apriori Algorithm</vt:lpstr>
      <vt:lpstr>Step-by-Step Execution of Apriori Algorithm</vt:lpstr>
      <vt:lpstr>Step-by-Step Execution of Apriori Algorithm</vt:lpstr>
      <vt:lpstr>Using the Association Node in Enterprise Miner </vt:lpstr>
      <vt:lpstr>Using the Association Node in Enterprise Miner </vt:lpstr>
      <vt:lpstr>Using the Association Node in Enterprise Miner </vt:lpstr>
      <vt:lpstr>Using the Association Node in Enterprise Miner </vt:lpstr>
      <vt:lpstr>Modern Technologies in Use</vt:lpstr>
      <vt:lpstr>Research Directions and Future 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dc:title>
  <dc:creator>TEH YING WAH</dc:creator>
  <cp:lastModifiedBy>TEH YING WAH</cp:lastModifiedBy>
  <cp:revision>25</cp:revision>
  <dcterms:created xsi:type="dcterms:W3CDTF">2023-10-14T04:32:14Z</dcterms:created>
  <dcterms:modified xsi:type="dcterms:W3CDTF">2024-09-29T11:52:40Z</dcterms:modified>
</cp:coreProperties>
</file>